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5" r:id="rId4"/>
    <p:sldId id="260" r:id="rId5"/>
    <p:sldId id="273" r:id="rId6"/>
    <p:sldId id="276" r:id="rId7"/>
    <p:sldId id="277" r:id="rId8"/>
    <p:sldId id="281" r:id="rId9"/>
    <p:sldId id="280" r:id="rId10"/>
    <p:sldId id="282" r:id="rId11"/>
    <p:sldId id="283" r:id="rId12"/>
    <p:sldId id="284" r:id="rId13"/>
    <p:sldId id="285" r:id="rId14"/>
    <p:sldId id="264" r:id="rId15"/>
    <p:sldId id="286" r:id="rId16"/>
    <p:sldId id="287" r:id="rId17"/>
    <p:sldId id="270" r:id="rId18"/>
    <p:sldId id="288" r:id="rId19"/>
    <p:sldId id="272" r:id="rId20"/>
    <p:sldId id="266" r:id="rId21"/>
    <p:sldId id="289" r:id="rId22"/>
    <p:sldId id="271" r:id="rId23"/>
    <p:sldId id="290" r:id="rId24"/>
    <p:sldId id="265" r:id="rId25"/>
    <p:sldId id="268" r:id="rId26"/>
    <p:sldId id="291" r:id="rId27"/>
    <p:sldId id="292" r:id="rId28"/>
    <p:sldId id="269" r:id="rId29"/>
    <p:sldId id="267" r:id="rId30"/>
  </p:sldIdLst>
  <p:sldSz cx="18288000" cy="10287000"/>
  <p:notesSz cx="6858000" cy="9144000"/>
  <p:embeddedFontLst>
    <p:embeddedFont>
      <p:font typeface="TT Ramillas" panose="020B0604020202020204" charset="0"/>
      <p:regular r:id="rId32"/>
    </p:embeddedFont>
    <p:embeddedFont>
      <p:font typeface="TT Ramillas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9570E-321A-4342-9599-1B7056FD8EE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0151D57-3379-4C62-B548-FD93384947BF}">
      <dgm:prSet phldrT="[Text]"/>
      <dgm:spPr/>
      <dgm:t>
        <a:bodyPr/>
        <a:lstStyle/>
        <a:p>
          <a:r>
            <a:rPr lang="en-US" dirty="0">
              <a:latin typeface="TT Ramillas" panose="020B0604020202020204" charset="0"/>
            </a:rPr>
            <a:t>U.S. Department of Veterans Affairs</a:t>
          </a:r>
        </a:p>
      </dgm:t>
    </dgm:pt>
    <dgm:pt modelId="{147153DA-21EC-4B42-AE56-7B4D95554D2A}" type="parTrans" cxnId="{031E4D9D-A428-4D07-B42C-4D1FBDF51A70}">
      <dgm:prSet/>
      <dgm:spPr/>
      <dgm:t>
        <a:bodyPr/>
        <a:lstStyle/>
        <a:p>
          <a:endParaRPr lang="en-US"/>
        </a:p>
      </dgm:t>
    </dgm:pt>
    <dgm:pt modelId="{B9EE08D7-01A9-4BE6-895C-5270A4EF3CE6}" type="sibTrans" cxnId="{031E4D9D-A428-4D07-B42C-4D1FBDF51A70}">
      <dgm:prSet/>
      <dgm:spPr/>
      <dgm:t>
        <a:bodyPr/>
        <a:lstStyle/>
        <a:p>
          <a:endParaRPr lang="en-US"/>
        </a:p>
      </dgm:t>
    </dgm:pt>
    <dgm:pt modelId="{69D2E261-1B33-464B-A5DD-2F050DD6BFF9}">
      <dgm:prSet phldrT="[Text]"/>
      <dgm:spPr/>
      <dgm:t>
        <a:bodyPr/>
        <a:lstStyle/>
        <a:p>
          <a:r>
            <a:rPr lang="en-US" dirty="0">
              <a:latin typeface="TT Ramillas" panose="020B0604020202020204" charset="0"/>
            </a:rPr>
            <a:t>State Approving Agencies</a:t>
          </a:r>
        </a:p>
      </dgm:t>
    </dgm:pt>
    <dgm:pt modelId="{C81E3C26-528B-4A40-B921-DA9570354AE7}" type="parTrans" cxnId="{A56E2D60-30F8-4A11-A571-538917FB195B}">
      <dgm:prSet/>
      <dgm:spPr/>
      <dgm:t>
        <a:bodyPr/>
        <a:lstStyle/>
        <a:p>
          <a:endParaRPr lang="en-US"/>
        </a:p>
      </dgm:t>
    </dgm:pt>
    <dgm:pt modelId="{352C748D-13BB-49C2-8E07-B0F14A00BBE0}" type="sibTrans" cxnId="{A56E2D60-30F8-4A11-A571-538917FB195B}">
      <dgm:prSet/>
      <dgm:spPr/>
      <dgm:t>
        <a:bodyPr/>
        <a:lstStyle/>
        <a:p>
          <a:endParaRPr lang="en-US"/>
        </a:p>
      </dgm:t>
    </dgm:pt>
    <dgm:pt modelId="{E830150A-E29D-4BF8-8DD3-94A0D230D080}">
      <dgm:prSet phldrT="[Text]"/>
      <dgm:spPr/>
      <dgm:t>
        <a:bodyPr/>
        <a:lstStyle/>
        <a:p>
          <a:r>
            <a:rPr lang="en-US" dirty="0">
              <a:latin typeface="TT Ramillas" panose="020B0604020202020204" charset="0"/>
            </a:rPr>
            <a:t>Schools and School Certifying Officials</a:t>
          </a:r>
        </a:p>
      </dgm:t>
    </dgm:pt>
    <dgm:pt modelId="{CB4F5203-3A0B-4712-91C0-B289E7883370}" type="parTrans" cxnId="{83B9856F-49B7-4035-ABA9-E53EC830B49E}">
      <dgm:prSet/>
      <dgm:spPr/>
      <dgm:t>
        <a:bodyPr/>
        <a:lstStyle/>
        <a:p>
          <a:endParaRPr lang="en-US"/>
        </a:p>
      </dgm:t>
    </dgm:pt>
    <dgm:pt modelId="{57419BA0-2054-46CD-8D68-F7175BDBE46F}" type="sibTrans" cxnId="{83B9856F-49B7-4035-ABA9-E53EC830B49E}">
      <dgm:prSet/>
      <dgm:spPr/>
      <dgm:t>
        <a:bodyPr/>
        <a:lstStyle/>
        <a:p>
          <a:endParaRPr lang="en-US"/>
        </a:p>
      </dgm:t>
    </dgm:pt>
    <dgm:pt modelId="{BF5E19FE-2686-4115-936D-1DBC6992A64A}" type="pres">
      <dgm:prSet presAssocID="{F399570E-321A-4342-9599-1B7056FD8EEC}" presName="compositeShape" presStyleCnt="0">
        <dgm:presLayoutVars>
          <dgm:dir/>
          <dgm:resizeHandles/>
        </dgm:presLayoutVars>
      </dgm:prSet>
      <dgm:spPr/>
    </dgm:pt>
    <dgm:pt modelId="{4A5AE9A3-FB9F-4BFA-B89F-49680F5D4C96}" type="pres">
      <dgm:prSet presAssocID="{F399570E-321A-4342-9599-1B7056FD8EEC}" presName="pyramid" presStyleLbl="node1" presStyleIdx="0" presStyleCnt="1"/>
      <dgm:spPr/>
    </dgm:pt>
    <dgm:pt modelId="{8C6642FC-019A-46DC-931F-667260D2FC85}" type="pres">
      <dgm:prSet presAssocID="{F399570E-321A-4342-9599-1B7056FD8EEC}" presName="theList" presStyleCnt="0"/>
      <dgm:spPr/>
    </dgm:pt>
    <dgm:pt modelId="{07FF75BB-125D-4ED9-9E63-D98458911C35}" type="pres">
      <dgm:prSet presAssocID="{00151D57-3379-4C62-B548-FD93384947BF}" presName="aNode" presStyleLbl="fgAcc1" presStyleIdx="0" presStyleCnt="3">
        <dgm:presLayoutVars>
          <dgm:bulletEnabled val="1"/>
        </dgm:presLayoutVars>
      </dgm:prSet>
      <dgm:spPr/>
    </dgm:pt>
    <dgm:pt modelId="{910E8DE9-75F0-40EF-A142-9F0766AF43A8}" type="pres">
      <dgm:prSet presAssocID="{00151D57-3379-4C62-B548-FD93384947BF}" presName="aSpace" presStyleCnt="0"/>
      <dgm:spPr/>
    </dgm:pt>
    <dgm:pt modelId="{F8639CE8-156E-4D3B-8D60-29250417AD2A}" type="pres">
      <dgm:prSet presAssocID="{69D2E261-1B33-464B-A5DD-2F050DD6BFF9}" presName="aNode" presStyleLbl="fgAcc1" presStyleIdx="1" presStyleCnt="3">
        <dgm:presLayoutVars>
          <dgm:bulletEnabled val="1"/>
        </dgm:presLayoutVars>
      </dgm:prSet>
      <dgm:spPr/>
    </dgm:pt>
    <dgm:pt modelId="{6D65F0EF-CDFB-4D75-8C82-02030994F231}" type="pres">
      <dgm:prSet presAssocID="{69D2E261-1B33-464B-A5DD-2F050DD6BFF9}" presName="aSpace" presStyleCnt="0"/>
      <dgm:spPr/>
    </dgm:pt>
    <dgm:pt modelId="{B44B14C7-1DF4-4A41-9B82-3BB371713392}" type="pres">
      <dgm:prSet presAssocID="{E830150A-E29D-4BF8-8DD3-94A0D230D080}" presName="aNode" presStyleLbl="fgAcc1" presStyleIdx="2" presStyleCnt="3">
        <dgm:presLayoutVars>
          <dgm:bulletEnabled val="1"/>
        </dgm:presLayoutVars>
      </dgm:prSet>
      <dgm:spPr/>
    </dgm:pt>
    <dgm:pt modelId="{DA875A8B-5090-4041-B836-D0A871AB8A53}" type="pres">
      <dgm:prSet presAssocID="{E830150A-E29D-4BF8-8DD3-94A0D230D080}" presName="aSpace" presStyleCnt="0"/>
      <dgm:spPr/>
    </dgm:pt>
  </dgm:ptLst>
  <dgm:cxnLst>
    <dgm:cxn modelId="{A56E2D60-30F8-4A11-A571-538917FB195B}" srcId="{F399570E-321A-4342-9599-1B7056FD8EEC}" destId="{69D2E261-1B33-464B-A5DD-2F050DD6BFF9}" srcOrd="1" destOrd="0" parTransId="{C81E3C26-528B-4A40-B921-DA9570354AE7}" sibTransId="{352C748D-13BB-49C2-8E07-B0F14A00BBE0}"/>
    <dgm:cxn modelId="{5D63A062-42CA-4C84-B2DC-51F6C0B684B2}" type="presOf" srcId="{69D2E261-1B33-464B-A5DD-2F050DD6BFF9}" destId="{F8639CE8-156E-4D3B-8D60-29250417AD2A}" srcOrd="0" destOrd="0" presId="urn:microsoft.com/office/officeart/2005/8/layout/pyramid2"/>
    <dgm:cxn modelId="{83B9856F-49B7-4035-ABA9-E53EC830B49E}" srcId="{F399570E-321A-4342-9599-1B7056FD8EEC}" destId="{E830150A-E29D-4BF8-8DD3-94A0D230D080}" srcOrd="2" destOrd="0" parTransId="{CB4F5203-3A0B-4712-91C0-B289E7883370}" sibTransId="{57419BA0-2054-46CD-8D68-F7175BDBE46F}"/>
    <dgm:cxn modelId="{DA8A1E9D-D890-4DDB-ABB7-1E9F02FA36D1}" type="presOf" srcId="{F399570E-321A-4342-9599-1B7056FD8EEC}" destId="{BF5E19FE-2686-4115-936D-1DBC6992A64A}" srcOrd="0" destOrd="0" presId="urn:microsoft.com/office/officeart/2005/8/layout/pyramid2"/>
    <dgm:cxn modelId="{031E4D9D-A428-4D07-B42C-4D1FBDF51A70}" srcId="{F399570E-321A-4342-9599-1B7056FD8EEC}" destId="{00151D57-3379-4C62-B548-FD93384947BF}" srcOrd="0" destOrd="0" parTransId="{147153DA-21EC-4B42-AE56-7B4D95554D2A}" sibTransId="{B9EE08D7-01A9-4BE6-895C-5270A4EF3CE6}"/>
    <dgm:cxn modelId="{179294C2-BECE-4A16-8F2D-57D6ABF0F416}" type="presOf" srcId="{E830150A-E29D-4BF8-8DD3-94A0D230D080}" destId="{B44B14C7-1DF4-4A41-9B82-3BB371713392}" srcOrd="0" destOrd="0" presId="urn:microsoft.com/office/officeart/2005/8/layout/pyramid2"/>
    <dgm:cxn modelId="{91FBA4FB-EDF9-4739-957B-9CF114C3AD56}" type="presOf" srcId="{00151D57-3379-4C62-B548-FD93384947BF}" destId="{07FF75BB-125D-4ED9-9E63-D98458911C35}" srcOrd="0" destOrd="0" presId="urn:microsoft.com/office/officeart/2005/8/layout/pyramid2"/>
    <dgm:cxn modelId="{C9A3A0B3-5EBD-4B14-B302-C75B86ADEF15}" type="presParOf" srcId="{BF5E19FE-2686-4115-936D-1DBC6992A64A}" destId="{4A5AE9A3-FB9F-4BFA-B89F-49680F5D4C96}" srcOrd="0" destOrd="0" presId="urn:microsoft.com/office/officeart/2005/8/layout/pyramid2"/>
    <dgm:cxn modelId="{113D79A9-73BD-400A-B3A1-520100446E23}" type="presParOf" srcId="{BF5E19FE-2686-4115-936D-1DBC6992A64A}" destId="{8C6642FC-019A-46DC-931F-667260D2FC85}" srcOrd="1" destOrd="0" presId="urn:microsoft.com/office/officeart/2005/8/layout/pyramid2"/>
    <dgm:cxn modelId="{F172FF28-EA98-455A-AFD1-CA345A9E5D52}" type="presParOf" srcId="{8C6642FC-019A-46DC-931F-667260D2FC85}" destId="{07FF75BB-125D-4ED9-9E63-D98458911C35}" srcOrd="0" destOrd="0" presId="urn:microsoft.com/office/officeart/2005/8/layout/pyramid2"/>
    <dgm:cxn modelId="{829FFC2D-47A6-48E9-A525-398B9BE2212D}" type="presParOf" srcId="{8C6642FC-019A-46DC-931F-667260D2FC85}" destId="{910E8DE9-75F0-40EF-A142-9F0766AF43A8}" srcOrd="1" destOrd="0" presId="urn:microsoft.com/office/officeart/2005/8/layout/pyramid2"/>
    <dgm:cxn modelId="{D701B029-1B56-4D48-88D0-D4EE21351012}" type="presParOf" srcId="{8C6642FC-019A-46DC-931F-667260D2FC85}" destId="{F8639CE8-156E-4D3B-8D60-29250417AD2A}" srcOrd="2" destOrd="0" presId="urn:microsoft.com/office/officeart/2005/8/layout/pyramid2"/>
    <dgm:cxn modelId="{D1B2A43F-19EC-477D-BAB8-AEBBCD13A984}" type="presParOf" srcId="{8C6642FC-019A-46DC-931F-667260D2FC85}" destId="{6D65F0EF-CDFB-4D75-8C82-02030994F231}" srcOrd="3" destOrd="0" presId="urn:microsoft.com/office/officeart/2005/8/layout/pyramid2"/>
    <dgm:cxn modelId="{62DE89A5-B9DF-4C22-B6CA-7BB7EF5ED628}" type="presParOf" srcId="{8C6642FC-019A-46DC-931F-667260D2FC85}" destId="{B44B14C7-1DF4-4A41-9B82-3BB371713392}" srcOrd="4" destOrd="0" presId="urn:microsoft.com/office/officeart/2005/8/layout/pyramid2"/>
    <dgm:cxn modelId="{626E5099-7AA2-4A8A-9EC1-D537B41D15E4}" type="presParOf" srcId="{8C6642FC-019A-46DC-931F-667260D2FC85}" destId="{DA875A8B-5090-4041-B836-D0A871AB8A5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FDAAE-022D-4BD8-9488-2CB64FBBFF3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0F028-7445-41BC-92A1-2E53A7E5EF28}">
      <dgm:prSet phldrT="[Text]"/>
      <dgm:spPr/>
      <dgm:t>
        <a:bodyPr/>
        <a:lstStyle/>
        <a:p>
          <a:r>
            <a:rPr lang="en-US" dirty="0">
              <a:latin typeface="TT Ramillas" panose="020B0604020202020204" charset="0"/>
            </a:rPr>
            <a:t>State Licensing Bodies</a:t>
          </a:r>
        </a:p>
      </dgm:t>
    </dgm:pt>
    <dgm:pt modelId="{02049A35-F76A-42F8-B695-67864AD61CA8}" type="parTrans" cxnId="{6D85C4AB-4720-4936-9126-B9E08B6D00DF}">
      <dgm:prSet/>
      <dgm:spPr/>
      <dgm:t>
        <a:bodyPr/>
        <a:lstStyle/>
        <a:p>
          <a:endParaRPr lang="en-US"/>
        </a:p>
      </dgm:t>
    </dgm:pt>
    <dgm:pt modelId="{8117B44E-ACDC-4DE3-80F6-D5C98AB07682}" type="sibTrans" cxnId="{6D85C4AB-4720-4936-9126-B9E08B6D00DF}">
      <dgm:prSet/>
      <dgm:spPr/>
      <dgm:t>
        <a:bodyPr/>
        <a:lstStyle/>
        <a:p>
          <a:endParaRPr lang="en-US"/>
        </a:p>
      </dgm:t>
    </dgm:pt>
    <dgm:pt modelId="{6862EE99-690D-4C85-9267-7090144A07D6}">
      <dgm:prSet phldrT="[Text]"/>
      <dgm:spPr/>
      <dgm:t>
        <a:bodyPr/>
        <a:lstStyle/>
        <a:p>
          <a:r>
            <a:rPr lang="en-US" dirty="0">
              <a:latin typeface="TT Ramillas" panose="020B0604020202020204" charset="0"/>
            </a:rPr>
            <a:t>Dept. of Education</a:t>
          </a:r>
        </a:p>
      </dgm:t>
    </dgm:pt>
    <dgm:pt modelId="{537F8F40-49D1-472F-9638-7C224133ECBD}" type="parTrans" cxnId="{78972587-7568-413D-868C-06BA5AC7B6B9}">
      <dgm:prSet/>
      <dgm:spPr/>
      <dgm:t>
        <a:bodyPr/>
        <a:lstStyle/>
        <a:p>
          <a:endParaRPr lang="en-US"/>
        </a:p>
      </dgm:t>
    </dgm:pt>
    <dgm:pt modelId="{B3BCF993-EB14-4FB0-B68A-84B18697FD36}" type="sibTrans" cxnId="{78972587-7568-413D-868C-06BA5AC7B6B9}">
      <dgm:prSet/>
      <dgm:spPr/>
      <dgm:t>
        <a:bodyPr/>
        <a:lstStyle/>
        <a:p>
          <a:endParaRPr lang="en-US"/>
        </a:p>
      </dgm:t>
    </dgm:pt>
    <dgm:pt modelId="{C7BC4011-DC66-48A7-9893-59BA2E485B09}">
      <dgm:prSet phldrT="[Text]"/>
      <dgm:spPr/>
      <dgm:t>
        <a:bodyPr/>
        <a:lstStyle/>
        <a:p>
          <a:r>
            <a:rPr lang="en-US" dirty="0">
              <a:latin typeface="TT Ramillas" panose="020B0604020202020204" charset="0"/>
            </a:rPr>
            <a:t>FAA</a:t>
          </a:r>
        </a:p>
      </dgm:t>
    </dgm:pt>
    <dgm:pt modelId="{F8CC3413-48C5-4D31-AA92-51CE41C21764}" type="parTrans" cxnId="{39A838EF-112D-416D-9D5B-6A54E8CD79B6}">
      <dgm:prSet/>
      <dgm:spPr/>
      <dgm:t>
        <a:bodyPr/>
        <a:lstStyle/>
        <a:p>
          <a:endParaRPr lang="en-US"/>
        </a:p>
      </dgm:t>
    </dgm:pt>
    <dgm:pt modelId="{4E43F3B6-E1C9-4C7A-ADBD-CD268E59983A}" type="sibTrans" cxnId="{39A838EF-112D-416D-9D5B-6A54E8CD79B6}">
      <dgm:prSet/>
      <dgm:spPr/>
      <dgm:t>
        <a:bodyPr/>
        <a:lstStyle/>
        <a:p>
          <a:endParaRPr lang="en-US"/>
        </a:p>
      </dgm:t>
    </dgm:pt>
    <dgm:pt modelId="{87B36DD2-59A0-4D77-ABE2-EC5116155C31}">
      <dgm:prSet phldrT="[Text]"/>
      <dgm:spPr/>
      <dgm:t>
        <a:bodyPr/>
        <a:lstStyle/>
        <a:p>
          <a:r>
            <a:rPr lang="en-US" dirty="0">
              <a:latin typeface="TT Ramillas" panose="020B0604020202020204" charset="0"/>
            </a:rPr>
            <a:t>Dept. of Labor</a:t>
          </a:r>
        </a:p>
      </dgm:t>
    </dgm:pt>
    <dgm:pt modelId="{256DD475-D1CE-49C2-B905-FF03021C032A}" type="parTrans" cxnId="{B5A84399-0705-4ADD-A8B5-772154E2937C}">
      <dgm:prSet/>
      <dgm:spPr/>
      <dgm:t>
        <a:bodyPr/>
        <a:lstStyle/>
        <a:p>
          <a:endParaRPr lang="en-US"/>
        </a:p>
      </dgm:t>
    </dgm:pt>
    <dgm:pt modelId="{CF6618C2-B6FF-401C-96C8-A8655307EA4C}" type="sibTrans" cxnId="{B5A84399-0705-4ADD-A8B5-772154E2937C}">
      <dgm:prSet/>
      <dgm:spPr/>
      <dgm:t>
        <a:bodyPr/>
        <a:lstStyle/>
        <a:p>
          <a:endParaRPr lang="en-US"/>
        </a:p>
      </dgm:t>
    </dgm:pt>
    <dgm:pt modelId="{2B844770-6F0B-4F93-920B-5314FF6CF713}">
      <dgm:prSet phldrT="[Text]"/>
      <dgm:spPr/>
      <dgm:t>
        <a:bodyPr/>
        <a:lstStyle/>
        <a:p>
          <a:r>
            <a:rPr lang="en-US" dirty="0">
              <a:latin typeface="TT Ramillas" panose="020B0604020202020204" charset="0"/>
            </a:rPr>
            <a:t>Accrediting Bodies</a:t>
          </a:r>
        </a:p>
      </dgm:t>
    </dgm:pt>
    <dgm:pt modelId="{A91E96C7-84E7-4D82-9ECA-14EA47D598A4}" type="parTrans" cxnId="{7A6CB159-ADA0-45AB-84A6-D2B489BBF901}">
      <dgm:prSet/>
      <dgm:spPr/>
      <dgm:t>
        <a:bodyPr/>
        <a:lstStyle/>
        <a:p>
          <a:endParaRPr lang="en-US"/>
        </a:p>
      </dgm:t>
    </dgm:pt>
    <dgm:pt modelId="{AF73BF12-5A6A-43A7-B5E5-214A20422554}" type="sibTrans" cxnId="{7A6CB159-ADA0-45AB-84A6-D2B489BBF901}">
      <dgm:prSet/>
      <dgm:spPr/>
      <dgm:t>
        <a:bodyPr/>
        <a:lstStyle/>
        <a:p>
          <a:endParaRPr lang="en-US"/>
        </a:p>
      </dgm:t>
    </dgm:pt>
    <dgm:pt modelId="{EE4ED070-BFAE-4C94-B757-3DBB5E708EF1}" type="pres">
      <dgm:prSet presAssocID="{FDEFDAAE-022D-4BD8-9488-2CB64FBBFF3E}" presName="cycle" presStyleCnt="0">
        <dgm:presLayoutVars>
          <dgm:dir/>
          <dgm:resizeHandles val="exact"/>
        </dgm:presLayoutVars>
      </dgm:prSet>
      <dgm:spPr/>
    </dgm:pt>
    <dgm:pt modelId="{C0396DC5-7909-423B-8F87-6D5B019D04B1}" type="pres">
      <dgm:prSet presAssocID="{9AC0F028-7445-41BC-92A1-2E53A7E5EF28}" presName="node" presStyleLbl="node1" presStyleIdx="0" presStyleCnt="5">
        <dgm:presLayoutVars>
          <dgm:bulletEnabled val="1"/>
        </dgm:presLayoutVars>
      </dgm:prSet>
      <dgm:spPr/>
    </dgm:pt>
    <dgm:pt modelId="{C724415D-CD14-4347-94E0-53A23C4B8561}" type="pres">
      <dgm:prSet presAssocID="{9AC0F028-7445-41BC-92A1-2E53A7E5EF28}" presName="spNode" presStyleCnt="0"/>
      <dgm:spPr/>
    </dgm:pt>
    <dgm:pt modelId="{B04C88D4-1F3E-4F49-B1FC-7031A1EC057A}" type="pres">
      <dgm:prSet presAssocID="{8117B44E-ACDC-4DE3-80F6-D5C98AB07682}" presName="sibTrans" presStyleLbl="sibTrans1D1" presStyleIdx="0" presStyleCnt="5"/>
      <dgm:spPr/>
    </dgm:pt>
    <dgm:pt modelId="{DC42A166-E5A6-4DC5-8CB2-197B5E295799}" type="pres">
      <dgm:prSet presAssocID="{6862EE99-690D-4C85-9267-7090144A07D6}" presName="node" presStyleLbl="node1" presStyleIdx="1" presStyleCnt="5">
        <dgm:presLayoutVars>
          <dgm:bulletEnabled val="1"/>
        </dgm:presLayoutVars>
      </dgm:prSet>
      <dgm:spPr/>
    </dgm:pt>
    <dgm:pt modelId="{4192B111-6D85-4C96-B304-8E5449D5F39C}" type="pres">
      <dgm:prSet presAssocID="{6862EE99-690D-4C85-9267-7090144A07D6}" presName="spNode" presStyleCnt="0"/>
      <dgm:spPr/>
    </dgm:pt>
    <dgm:pt modelId="{FDF4DF0B-D2E3-4B3A-8B78-473045E6EF9E}" type="pres">
      <dgm:prSet presAssocID="{B3BCF993-EB14-4FB0-B68A-84B18697FD36}" presName="sibTrans" presStyleLbl="sibTrans1D1" presStyleIdx="1" presStyleCnt="5"/>
      <dgm:spPr/>
    </dgm:pt>
    <dgm:pt modelId="{E283FAA7-5EF9-48B4-A15F-57377B363A9A}" type="pres">
      <dgm:prSet presAssocID="{C7BC4011-DC66-48A7-9893-59BA2E485B09}" presName="node" presStyleLbl="node1" presStyleIdx="2" presStyleCnt="5">
        <dgm:presLayoutVars>
          <dgm:bulletEnabled val="1"/>
        </dgm:presLayoutVars>
      </dgm:prSet>
      <dgm:spPr/>
    </dgm:pt>
    <dgm:pt modelId="{66F25D9D-962B-4AC3-AABA-BBFA61E517C9}" type="pres">
      <dgm:prSet presAssocID="{C7BC4011-DC66-48A7-9893-59BA2E485B09}" presName="spNode" presStyleCnt="0"/>
      <dgm:spPr/>
    </dgm:pt>
    <dgm:pt modelId="{58940ADC-24CF-457D-8565-2CD8FA2A1D90}" type="pres">
      <dgm:prSet presAssocID="{4E43F3B6-E1C9-4C7A-ADBD-CD268E59983A}" presName="sibTrans" presStyleLbl="sibTrans1D1" presStyleIdx="2" presStyleCnt="5"/>
      <dgm:spPr/>
    </dgm:pt>
    <dgm:pt modelId="{EC09BFBC-2B06-4B4B-8117-482510A9AE3C}" type="pres">
      <dgm:prSet presAssocID="{87B36DD2-59A0-4D77-ABE2-EC5116155C31}" presName="node" presStyleLbl="node1" presStyleIdx="3" presStyleCnt="5">
        <dgm:presLayoutVars>
          <dgm:bulletEnabled val="1"/>
        </dgm:presLayoutVars>
      </dgm:prSet>
      <dgm:spPr/>
    </dgm:pt>
    <dgm:pt modelId="{C372CAB1-6989-4060-8AA6-0393507267ED}" type="pres">
      <dgm:prSet presAssocID="{87B36DD2-59A0-4D77-ABE2-EC5116155C31}" presName="spNode" presStyleCnt="0"/>
      <dgm:spPr/>
    </dgm:pt>
    <dgm:pt modelId="{D2487E7D-B2C5-449E-B3B5-BD56E307C4D9}" type="pres">
      <dgm:prSet presAssocID="{CF6618C2-B6FF-401C-96C8-A8655307EA4C}" presName="sibTrans" presStyleLbl="sibTrans1D1" presStyleIdx="3" presStyleCnt="5"/>
      <dgm:spPr/>
    </dgm:pt>
    <dgm:pt modelId="{D523B3B4-9EDC-41C3-B899-C762F0D63E3B}" type="pres">
      <dgm:prSet presAssocID="{2B844770-6F0B-4F93-920B-5314FF6CF713}" presName="node" presStyleLbl="node1" presStyleIdx="4" presStyleCnt="5">
        <dgm:presLayoutVars>
          <dgm:bulletEnabled val="1"/>
        </dgm:presLayoutVars>
      </dgm:prSet>
      <dgm:spPr/>
    </dgm:pt>
    <dgm:pt modelId="{395686F7-6180-40C9-8A60-77B2520954FD}" type="pres">
      <dgm:prSet presAssocID="{2B844770-6F0B-4F93-920B-5314FF6CF713}" presName="spNode" presStyleCnt="0"/>
      <dgm:spPr/>
    </dgm:pt>
    <dgm:pt modelId="{8B354F9C-9521-4C26-A583-83B24439CDEB}" type="pres">
      <dgm:prSet presAssocID="{AF73BF12-5A6A-43A7-B5E5-214A20422554}" presName="sibTrans" presStyleLbl="sibTrans1D1" presStyleIdx="4" presStyleCnt="5"/>
      <dgm:spPr/>
    </dgm:pt>
  </dgm:ptLst>
  <dgm:cxnLst>
    <dgm:cxn modelId="{5B65825B-554C-4F6F-9563-8DA945F1C05F}" type="presOf" srcId="{87B36DD2-59A0-4D77-ABE2-EC5116155C31}" destId="{EC09BFBC-2B06-4B4B-8117-482510A9AE3C}" srcOrd="0" destOrd="0" presId="urn:microsoft.com/office/officeart/2005/8/layout/cycle6"/>
    <dgm:cxn modelId="{7F849948-51C2-4DBB-87AD-98C865C60ED7}" type="presOf" srcId="{2B844770-6F0B-4F93-920B-5314FF6CF713}" destId="{D523B3B4-9EDC-41C3-B899-C762F0D63E3B}" srcOrd="0" destOrd="0" presId="urn:microsoft.com/office/officeart/2005/8/layout/cycle6"/>
    <dgm:cxn modelId="{7A6CB159-ADA0-45AB-84A6-D2B489BBF901}" srcId="{FDEFDAAE-022D-4BD8-9488-2CB64FBBFF3E}" destId="{2B844770-6F0B-4F93-920B-5314FF6CF713}" srcOrd="4" destOrd="0" parTransId="{A91E96C7-84E7-4D82-9ECA-14EA47D598A4}" sibTransId="{AF73BF12-5A6A-43A7-B5E5-214A20422554}"/>
    <dgm:cxn modelId="{78972587-7568-413D-868C-06BA5AC7B6B9}" srcId="{FDEFDAAE-022D-4BD8-9488-2CB64FBBFF3E}" destId="{6862EE99-690D-4C85-9267-7090144A07D6}" srcOrd="1" destOrd="0" parTransId="{537F8F40-49D1-472F-9638-7C224133ECBD}" sibTransId="{B3BCF993-EB14-4FB0-B68A-84B18697FD36}"/>
    <dgm:cxn modelId="{0235A094-5658-4587-BE3A-96EE3DFC02FA}" type="presOf" srcId="{6862EE99-690D-4C85-9267-7090144A07D6}" destId="{DC42A166-E5A6-4DC5-8CB2-197B5E295799}" srcOrd="0" destOrd="0" presId="urn:microsoft.com/office/officeart/2005/8/layout/cycle6"/>
    <dgm:cxn modelId="{B5A84399-0705-4ADD-A8B5-772154E2937C}" srcId="{FDEFDAAE-022D-4BD8-9488-2CB64FBBFF3E}" destId="{87B36DD2-59A0-4D77-ABE2-EC5116155C31}" srcOrd="3" destOrd="0" parTransId="{256DD475-D1CE-49C2-B905-FF03021C032A}" sibTransId="{CF6618C2-B6FF-401C-96C8-A8655307EA4C}"/>
    <dgm:cxn modelId="{AA300B9A-E323-439B-AECF-650994E3E4E6}" type="presOf" srcId="{4E43F3B6-E1C9-4C7A-ADBD-CD268E59983A}" destId="{58940ADC-24CF-457D-8565-2CD8FA2A1D90}" srcOrd="0" destOrd="0" presId="urn:microsoft.com/office/officeart/2005/8/layout/cycle6"/>
    <dgm:cxn modelId="{AB65BEA4-02ED-4723-B521-85CA32E9D77E}" type="presOf" srcId="{B3BCF993-EB14-4FB0-B68A-84B18697FD36}" destId="{FDF4DF0B-D2E3-4B3A-8B78-473045E6EF9E}" srcOrd="0" destOrd="0" presId="urn:microsoft.com/office/officeart/2005/8/layout/cycle6"/>
    <dgm:cxn modelId="{5A9BBEA7-847C-42E5-B138-6F94360FC424}" type="presOf" srcId="{8117B44E-ACDC-4DE3-80F6-D5C98AB07682}" destId="{B04C88D4-1F3E-4F49-B1FC-7031A1EC057A}" srcOrd="0" destOrd="0" presId="urn:microsoft.com/office/officeart/2005/8/layout/cycle6"/>
    <dgm:cxn modelId="{6D85C4AB-4720-4936-9126-B9E08B6D00DF}" srcId="{FDEFDAAE-022D-4BD8-9488-2CB64FBBFF3E}" destId="{9AC0F028-7445-41BC-92A1-2E53A7E5EF28}" srcOrd="0" destOrd="0" parTransId="{02049A35-F76A-42F8-B695-67864AD61CA8}" sibTransId="{8117B44E-ACDC-4DE3-80F6-D5C98AB07682}"/>
    <dgm:cxn modelId="{0729B9B9-8253-4AF8-A78A-87BAB0520F17}" type="presOf" srcId="{9AC0F028-7445-41BC-92A1-2E53A7E5EF28}" destId="{C0396DC5-7909-423B-8F87-6D5B019D04B1}" srcOrd="0" destOrd="0" presId="urn:microsoft.com/office/officeart/2005/8/layout/cycle6"/>
    <dgm:cxn modelId="{E1F8C9C1-766A-4A41-A80C-A67997EBA1FA}" type="presOf" srcId="{AF73BF12-5A6A-43A7-B5E5-214A20422554}" destId="{8B354F9C-9521-4C26-A583-83B24439CDEB}" srcOrd="0" destOrd="0" presId="urn:microsoft.com/office/officeart/2005/8/layout/cycle6"/>
    <dgm:cxn modelId="{F31247CE-A758-4896-864E-D44455C2E74C}" type="presOf" srcId="{C7BC4011-DC66-48A7-9893-59BA2E485B09}" destId="{E283FAA7-5EF9-48B4-A15F-57377B363A9A}" srcOrd="0" destOrd="0" presId="urn:microsoft.com/office/officeart/2005/8/layout/cycle6"/>
    <dgm:cxn modelId="{B99312E3-B2A6-4F94-8AC2-5FC107E4A5B2}" type="presOf" srcId="{CF6618C2-B6FF-401C-96C8-A8655307EA4C}" destId="{D2487E7D-B2C5-449E-B3B5-BD56E307C4D9}" srcOrd="0" destOrd="0" presId="urn:microsoft.com/office/officeart/2005/8/layout/cycle6"/>
    <dgm:cxn modelId="{39A838EF-112D-416D-9D5B-6A54E8CD79B6}" srcId="{FDEFDAAE-022D-4BD8-9488-2CB64FBBFF3E}" destId="{C7BC4011-DC66-48A7-9893-59BA2E485B09}" srcOrd="2" destOrd="0" parTransId="{F8CC3413-48C5-4D31-AA92-51CE41C21764}" sibTransId="{4E43F3B6-E1C9-4C7A-ADBD-CD268E59983A}"/>
    <dgm:cxn modelId="{3C1358FA-1A13-4B44-B4D5-CFC99EC5EB8A}" type="presOf" srcId="{FDEFDAAE-022D-4BD8-9488-2CB64FBBFF3E}" destId="{EE4ED070-BFAE-4C94-B757-3DBB5E708EF1}" srcOrd="0" destOrd="0" presId="urn:microsoft.com/office/officeart/2005/8/layout/cycle6"/>
    <dgm:cxn modelId="{86A1F60C-14C9-4E25-B954-E7A6A7B0E290}" type="presParOf" srcId="{EE4ED070-BFAE-4C94-B757-3DBB5E708EF1}" destId="{C0396DC5-7909-423B-8F87-6D5B019D04B1}" srcOrd="0" destOrd="0" presId="urn:microsoft.com/office/officeart/2005/8/layout/cycle6"/>
    <dgm:cxn modelId="{7B7CD7B7-1EB8-4D3E-92E9-7EC64E8B47E5}" type="presParOf" srcId="{EE4ED070-BFAE-4C94-B757-3DBB5E708EF1}" destId="{C724415D-CD14-4347-94E0-53A23C4B8561}" srcOrd="1" destOrd="0" presId="urn:microsoft.com/office/officeart/2005/8/layout/cycle6"/>
    <dgm:cxn modelId="{8B563B57-D004-4BEF-BE9C-4DC5FFEC7F02}" type="presParOf" srcId="{EE4ED070-BFAE-4C94-B757-3DBB5E708EF1}" destId="{B04C88D4-1F3E-4F49-B1FC-7031A1EC057A}" srcOrd="2" destOrd="0" presId="urn:microsoft.com/office/officeart/2005/8/layout/cycle6"/>
    <dgm:cxn modelId="{B5FCBD35-41DB-4B73-B02B-D2901FD713BC}" type="presParOf" srcId="{EE4ED070-BFAE-4C94-B757-3DBB5E708EF1}" destId="{DC42A166-E5A6-4DC5-8CB2-197B5E295799}" srcOrd="3" destOrd="0" presId="urn:microsoft.com/office/officeart/2005/8/layout/cycle6"/>
    <dgm:cxn modelId="{1871DCFF-3F1A-4040-8213-F3B36A28FB01}" type="presParOf" srcId="{EE4ED070-BFAE-4C94-B757-3DBB5E708EF1}" destId="{4192B111-6D85-4C96-B304-8E5449D5F39C}" srcOrd="4" destOrd="0" presId="urn:microsoft.com/office/officeart/2005/8/layout/cycle6"/>
    <dgm:cxn modelId="{78A8B59E-9C4E-4199-BC0E-E5D9E3044DEA}" type="presParOf" srcId="{EE4ED070-BFAE-4C94-B757-3DBB5E708EF1}" destId="{FDF4DF0B-D2E3-4B3A-8B78-473045E6EF9E}" srcOrd="5" destOrd="0" presId="urn:microsoft.com/office/officeart/2005/8/layout/cycle6"/>
    <dgm:cxn modelId="{B0FDE471-C83C-4C8C-8ECF-AEE4EE1018C8}" type="presParOf" srcId="{EE4ED070-BFAE-4C94-B757-3DBB5E708EF1}" destId="{E283FAA7-5EF9-48B4-A15F-57377B363A9A}" srcOrd="6" destOrd="0" presId="urn:microsoft.com/office/officeart/2005/8/layout/cycle6"/>
    <dgm:cxn modelId="{B2196074-C5F6-4A28-8701-384DF5F6B3D2}" type="presParOf" srcId="{EE4ED070-BFAE-4C94-B757-3DBB5E708EF1}" destId="{66F25D9D-962B-4AC3-AABA-BBFA61E517C9}" srcOrd="7" destOrd="0" presId="urn:microsoft.com/office/officeart/2005/8/layout/cycle6"/>
    <dgm:cxn modelId="{377D04E0-BA64-4241-9A7C-396A5B64F542}" type="presParOf" srcId="{EE4ED070-BFAE-4C94-B757-3DBB5E708EF1}" destId="{58940ADC-24CF-457D-8565-2CD8FA2A1D90}" srcOrd="8" destOrd="0" presId="urn:microsoft.com/office/officeart/2005/8/layout/cycle6"/>
    <dgm:cxn modelId="{446F7D11-2595-4C79-A2E8-276109577C74}" type="presParOf" srcId="{EE4ED070-BFAE-4C94-B757-3DBB5E708EF1}" destId="{EC09BFBC-2B06-4B4B-8117-482510A9AE3C}" srcOrd="9" destOrd="0" presId="urn:microsoft.com/office/officeart/2005/8/layout/cycle6"/>
    <dgm:cxn modelId="{9C35A2B6-A98B-43B7-AA6E-0193E0849C7E}" type="presParOf" srcId="{EE4ED070-BFAE-4C94-B757-3DBB5E708EF1}" destId="{C372CAB1-6989-4060-8AA6-0393507267ED}" srcOrd="10" destOrd="0" presId="urn:microsoft.com/office/officeart/2005/8/layout/cycle6"/>
    <dgm:cxn modelId="{F083FBC4-742D-4D0B-95FD-62A77038AB6F}" type="presParOf" srcId="{EE4ED070-BFAE-4C94-B757-3DBB5E708EF1}" destId="{D2487E7D-B2C5-449E-B3B5-BD56E307C4D9}" srcOrd="11" destOrd="0" presId="urn:microsoft.com/office/officeart/2005/8/layout/cycle6"/>
    <dgm:cxn modelId="{BFE6A01C-0C8F-47C2-A51F-F9F491D6C8A4}" type="presParOf" srcId="{EE4ED070-BFAE-4C94-B757-3DBB5E708EF1}" destId="{D523B3B4-9EDC-41C3-B899-C762F0D63E3B}" srcOrd="12" destOrd="0" presId="urn:microsoft.com/office/officeart/2005/8/layout/cycle6"/>
    <dgm:cxn modelId="{5404527B-670E-401E-ADE9-15FBDF29D2E1}" type="presParOf" srcId="{EE4ED070-BFAE-4C94-B757-3DBB5E708EF1}" destId="{395686F7-6180-40C9-8A60-77B2520954FD}" srcOrd="13" destOrd="0" presId="urn:microsoft.com/office/officeart/2005/8/layout/cycle6"/>
    <dgm:cxn modelId="{AFA05646-1C50-4DF2-B8D0-D887BA3312D7}" type="presParOf" srcId="{EE4ED070-BFAE-4C94-B757-3DBB5E708EF1}" destId="{8B354F9C-9521-4C26-A583-83B24439CDE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AE9A3-FB9F-4BFA-B89F-49680F5D4C96}">
      <dsp:nvSpPr>
        <dsp:cNvPr id="0" name=""/>
        <dsp:cNvSpPr/>
      </dsp:nvSpPr>
      <dsp:spPr>
        <a:xfrm>
          <a:off x="1168400" y="0"/>
          <a:ext cx="7112000" cy="711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F75BB-125D-4ED9-9E63-D98458911C35}">
      <dsp:nvSpPr>
        <dsp:cNvPr id="0" name=""/>
        <dsp:cNvSpPr/>
      </dsp:nvSpPr>
      <dsp:spPr>
        <a:xfrm>
          <a:off x="4724400" y="715019"/>
          <a:ext cx="4622800" cy="16835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T Ramillas" panose="020B0604020202020204" charset="0"/>
            </a:rPr>
            <a:t>U.S. Department of Veterans Affairs</a:t>
          </a:r>
        </a:p>
      </dsp:txBody>
      <dsp:txXfrm>
        <a:off x="4806584" y="797203"/>
        <a:ext cx="4458432" cy="1519175"/>
      </dsp:txXfrm>
    </dsp:sp>
    <dsp:sp modelId="{F8639CE8-156E-4D3B-8D60-29250417AD2A}">
      <dsp:nvSpPr>
        <dsp:cNvPr id="0" name=""/>
        <dsp:cNvSpPr/>
      </dsp:nvSpPr>
      <dsp:spPr>
        <a:xfrm>
          <a:off x="4724400" y="2609006"/>
          <a:ext cx="4622800" cy="16835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T Ramillas" panose="020B0604020202020204" charset="0"/>
            </a:rPr>
            <a:t>State Approving Agencies</a:t>
          </a:r>
        </a:p>
      </dsp:txBody>
      <dsp:txXfrm>
        <a:off x="4806584" y="2691190"/>
        <a:ext cx="4458432" cy="1519175"/>
      </dsp:txXfrm>
    </dsp:sp>
    <dsp:sp modelId="{B44B14C7-1DF4-4A41-9B82-3BB371713392}">
      <dsp:nvSpPr>
        <dsp:cNvPr id="0" name=""/>
        <dsp:cNvSpPr/>
      </dsp:nvSpPr>
      <dsp:spPr>
        <a:xfrm>
          <a:off x="4724400" y="4502993"/>
          <a:ext cx="4622800" cy="16835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T Ramillas" panose="020B0604020202020204" charset="0"/>
            </a:rPr>
            <a:t>Schools and School Certifying Officials</a:t>
          </a:r>
        </a:p>
      </dsp:txBody>
      <dsp:txXfrm>
        <a:off x="4806584" y="4585177"/>
        <a:ext cx="4458432" cy="1519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96DC5-7909-423B-8F87-6D5B019D04B1}">
      <dsp:nvSpPr>
        <dsp:cNvPr id="0" name=""/>
        <dsp:cNvSpPr/>
      </dsp:nvSpPr>
      <dsp:spPr>
        <a:xfrm>
          <a:off x="2612095" y="2693"/>
          <a:ext cx="1884874" cy="1225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T Ramillas" panose="020B0604020202020204" charset="0"/>
            </a:rPr>
            <a:t>State Licensing Bodies</a:t>
          </a:r>
        </a:p>
      </dsp:txBody>
      <dsp:txXfrm>
        <a:off x="2671903" y="62501"/>
        <a:ext cx="1765258" cy="1105552"/>
      </dsp:txXfrm>
    </dsp:sp>
    <dsp:sp modelId="{B04C88D4-1F3E-4F49-B1FC-7031A1EC057A}">
      <dsp:nvSpPr>
        <dsp:cNvPr id="0" name=""/>
        <dsp:cNvSpPr/>
      </dsp:nvSpPr>
      <dsp:spPr>
        <a:xfrm>
          <a:off x="1106411" y="615278"/>
          <a:ext cx="4896243" cy="4896243"/>
        </a:xfrm>
        <a:custGeom>
          <a:avLst/>
          <a:gdLst/>
          <a:ahLst/>
          <a:cxnLst/>
          <a:rect l="0" t="0" r="0" b="0"/>
          <a:pathLst>
            <a:path>
              <a:moveTo>
                <a:pt x="3403511" y="194118"/>
              </a:moveTo>
              <a:arcTo wR="2448121" hR="2448121" stAng="17578220" swAng="19618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A166-E5A6-4DC5-8CB2-197B5E295799}">
      <dsp:nvSpPr>
        <dsp:cNvPr id="0" name=""/>
        <dsp:cNvSpPr/>
      </dsp:nvSpPr>
      <dsp:spPr>
        <a:xfrm>
          <a:off x="4940397" y="1694304"/>
          <a:ext cx="1884874" cy="1225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T Ramillas" panose="020B0604020202020204" charset="0"/>
            </a:rPr>
            <a:t>Dept. of Education</a:t>
          </a:r>
        </a:p>
      </dsp:txBody>
      <dsp:txXfrm>
        <a:off x="5000205" y="1754112"/>
        <a:ext cx="1765258" cy="1105552"/>
      </dsp:txXfrm>
    </dsp:sp>
    <dsp:sp modelId="{FDF4DF0B-D2E3-4B3A-8B78-473045E6EF9E}">
      <dsp:nvSpPr>
        <dsp:cNvPr id="0" name=""/>
        <dsp:cNvSpPr/>
      </dsp:nvSpPr>
      <dsp:spPr>
        <a:xfrm>
          <a:off x="1106411" y="615278"/>
          <a:ext cx="4896243" cy="4896243"/>
        </a:xfrm>
        <a:custGeom>
          <a:avLst/>
          <a:gdLst/>
          <a:ahLst/>
          <a:cxnLst/>
          <a:rect l="0" t="0" r="0" b="0"/>
          <a:pathLst>
            <a:path>
              <a:moveTo>
                <a:pt x="4892880" y="2319845"/>
              </a:moveTo>
              <a:arcTo wR="2448121" hR="2448121" stAng="21419787" swAng="21965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3FAA7-5EF9-48B4-A15F-57377B363A9A}">
      <dsp:nvSpPr>
        <dsp:cNvPr id="0" name=""/>
        <dsp:cNvSpPr/>
      </dsp:nvSpPr>
      <dsp:spPr>
        <a:xfrm>
          <a:off x="4051065" y="4431387"/>
          <a:ext cx="1884874" cy="1225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T Ramillas" panose="020B0604020202020204" charset="0"/>
            </a:rPr>
            <a:t>FAA</a:t>
          </a:r>
        </a:p>
      </dsp:txBody>
      <dsp:txXfrm>
        <a:off x="4110873" y="4491195"/>
        <a:ext cx="1765258" cy="1105552"/>
      </dsp:txXfrm>
    </dsp:sp>
    <dsp:sp modelId="{58940ADC-24CF-457D-8565-2CD8FA2A1D90}">
      <dsp:nvSpPr>
        <dsp:cNvPr id="0" name=""/>
        <dsp:cNvSpPr/>
      </dsp:nvSpPr>
      <dsp:spPr>
        <a:xfrm>
          <a:off x="1106411" y="615278"/>
          <a:ext cx="4896243" cy="4896243"/>
        </a:xfrm>
        <a:custGeom>
          <a:avLst/>
          <a:gdLst/>
          <a:ahLst/>
          <a:cxnLst/>
          <a:rect l="0" t="0" r="0" b="0"/>
          <a:pathLst>
            <a:path>
              <a:moveTo>
                <a:pt x="2934925" y="4847355"/>
              </a:moveTo>
              <a:arcTo wR="2448121" hR="2448121" stAng="4711824" swAng="13763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9BFBC-2B06-4B4B-8117-482510A9AE3C}">
      <dsp:nvSpPr>
        <dsp:cNvPr id="0" name=""/>
        <dsp:cNvSpPr/>
      </dsp:nvSpPr>
      <dsp:spPr>
        <a:xfrm>
          <a:off x="1173126" y="4431387"/>
          <a:ext cx="1884874" cy="1225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T Ramillas" panose="020B0604020202020204" charset="0"/>
            </a:rPr>
            <a:t>Dept. of Labor</a:t>
          </a:r>
        </a:p>
      </dsp:txBody>
      <dsp:txXfrm>
        <a:off x="1232934" y="4491195"/>
        <a:ext cx="1765258" cy="1105552"/>
      </dsp:txXfrm>
    </dsp:sp>
    <dsp:sp modelId="{D2487E7D-B2C5-449E-B3B5-BD56E307C4D9}">
      <dsp:nvSpPr>
        <dsp:cNvPr id="0" name=""/>
        <dsp:cNvSpPr/>
      </dsp:nvSpPr>
      <dsp:spPr>
        <a:xfrm>
          <a:off x="1106411" y="615278"/>
          <a:ext cx="4896243" cy="4896243"/>
        </a:xfrm>
        <a:custGeom>
          <a:avLst/>
          <a:gdLst/>
          <a:ahLst/>
          <a:cxnLst/>
          <a:rect l="0" t="0" r="0" b="0"/>
          <a:pathLst>
            <a:path>
              <a:moveTo>
                <a:pt x="409155" y="3803082"/>
              </a:moveTo>
              <a:arcTo wR="2448121" hR="2448121" stAng="8783678" swAng="21965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3B3B4-9EDC-41C3-B899-C762F0D63E3B}">
      <dsp:nvSpPr>
        <dsp:cNvPr id="0" name=""/>
        <dsp:cNvSpPr/>
      </dsp:nvSpPr>
      <dsp:spPr>
        <a:xfrm>
          <a:off x="283793" y="1694304"/>
          <a:ext cx="1884874" cy="1225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T Ramillas" panose="020B0604020202020204" charset="0"/>
            </a:rPr>
            <a:t>Accrediting Bodies</a:t>
          </a:r>
        </a:p>
      </dsp:txBody>
      <dsp:txXfrm>
        <a:off x="343601" y="1754112"/>
        <a:ext cx="1765258" cy="1105552"/>
      </dsp:txXfrm>
    </dsp:sp>
    <dsp:sp modelId="{8B354F9C-9521-4C26-A583-83B24439CDEB}">
      <dsp:nvSpPr>
        <dsp:cNvPr id="0" name=""/>
        <dsp:cNvSpPr/>
      </dsp:nvSpPr>
      <dsp:spPr>
        <a:xfrm>
          <a:off x="1106411" y="615278"/>
          <a:ext cx="4896243" cy="4896243"/>
        </a:xfrm>
        <a:custGeom>
          <a:avLst/>
          <a:gdLst/>
          <a:ahLst/>
          <a:cxnLst/>
          <a:rect l="0" t="0" r="0" b="0"/>
          <a:pathLst>
            <a:path>
              <a:moveTo>
                <a:pt x="426511" y="1067400"/>
              </a:moveTo>
              <a:arcTo wR="2448121" hR="2448121" stAng="12859940" swAng="19618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8BD7-3D94-4EFC-B73F-46BEE666631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A2CD7-5795-4B4D-B84C-AB051D2A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7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2CD7-5795-4B4D-B84C-AB051D2A8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84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A2CD7-5795-4B4D-B84C-AB051D2A88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78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187A4-6E26-1202-065C-CB9D8610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103C3C-A668-4361-A740-E117689AA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610ED-F6A2-1711-BB5F-B76ABD7DB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E3FF7-F16E-A4B3-B320-0C7F2D327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2CD7-5795-4B4D-B84C-AB051D2A8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07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A2CD7-5795-4B4D-B84C-AB051D2A88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09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A2CD7-5795-4B4D-B84C-AB051D2A88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1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A2CD7-5795-4B4D-B84C-AB051D2A88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2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A2CD7-5795-4B4D-B84C-AB051D2A88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2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2CD7-5795-4B4D-B84C-AB051D2A8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91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2CD7-5795-4B4D-B84C-AB051D2A8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51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2CD7-5795-4B4D-B84C-AB051D2A8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51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2CD7-5795-4B4D-B84C-AB051D2A8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42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1AFDD-EB3C-0BCE-03FE-A5729470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A4C9CA-652F-91C7-E9D3-928497B6A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A8582-FDDB-CB92-C02A-BD50C3002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7B0B3-655D-1D60-FCD8-ABEBAF92D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2CD7-5795-4B4D-B84C-AB051D2A8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66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DC6DE-3A04-EC57-2528-E1C33680E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1D4BE5-23B5-B169-30B5-08C88DEED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6286A-3A28-D707-8500-1C6F95C66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DDDCC-D193-45A5-DFDA-EA0BB1C92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2CD7-5795-4B4D-B84C-AB051D2A8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5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25331-5214-F8EC-B588-B4F5276B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48CA49-61B4-ECFB-1554-41B7CD8AF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3DBAE-D01A-F83E-E3E8-72B8EAD28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15E6D-030C-9C44-57BA-DFC50607F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2CD7-5795-4B4D-B84C-AB051D2A8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06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41354-461D-291D-1B8D-DBC9507A2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BBCB24-86D4-C1A1-DCF8-D056E3865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07C872-29A1-08CA-E0A7-E7CADC540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0A8C3-900B-4472-BA6D-8317163DE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2CD7-5795-4B4D-B84C-AB051D2A8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6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enefits.va.gov/gibill/index.a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823" y="5143500"/>
            <a:ext cx="4681200" cy="4561713"/>
          </a:xfrm>
          <a:custGeom>
            <a:avLst/>
            <a:gdLst/>
            <a:ahLst/>
            <a:cxnLst/>
            <a:rect l="l" t="t" r="r" b="b"/>
            <a:pathLst>
              <a:path w="5400000" h="5400000">
                <a:moveTo>
                  <a:pt x="0" y="0"/>
                </a:moveTo>
                <a:lnTo>
                  <a:pt x="5400000" y="0"/>
                </a:lnTo>
                <a:lnTo>
                  <a:pt x="5400000" y="5400000"/>
                </a:lnTo>
                <a:lnTo>
                  <a:pt x="0" y="54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337277" y="7119621"/>
            <a:ext cx="4922023" cy="254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WAVES Annual Conference</a:t>
            </a:r>
          </a:p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July 7, 2025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7579996"/>
            <a:ext cx="4472460" cy="165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Rebecca Ryan</a:t>
            </a:r>
          </a:p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President, NASAA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4499" y="857250"/>
            <a:ext cx="14419002" cy="317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b="1" dirty="0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State Approving Agencies</a:t>
            </a:r>
          </a:p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b="1" dirty="0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Updates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62832-A767-15E6-8E01-228601008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E972C6F-E072-3E44-B146-9C123F47F366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126F233-C808-1D45-968C-D6A6C94AD204}"/>
              </a:ext>
            </a:extLst>
          </p:cNvPr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The Dole Act: Sec. 206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6AFF4FE-E840-241F-AD60-36C9F8992667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64993-AB22-2414-667D-A67F0B025C3D}"/>
              </a:ext>
            </a:extLst>
          </p:cNvPr>
          <p:cNvSpPr txBox="1"/>
          <p:nvPr/>
        </p:nvSpPr>
        <p:spPr>
          <a:xfrm>
            <a:off x="647700" y="2024418"/>
            <a:ext cx="16992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T Ramillas" panose="020B0604020202020204" charset="0"/>
              </a:rPr>
              <a:t>Requires an educational institution to agree to notify the SAA if an institution becomes subject to a government action or event such as: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lang="en-US" sz="3200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1371600" lvl="2" indent="-45720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TT Ramillas" panose="020B0604020202020204" charset="0"/>
              </a:rPr>
              <a:t>Institution is placed on Heightened Cash Monitoring Level 2 (HCM2)</a:t>
            </a:r>
          </a:p>
          <a:p>
            <a:pPr marL="1371600" lvl="2" indent="-45720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TT Ramillas" panose="020B0604020202020204" charset="0"/>
              </a:rPr>
              <a:t>Provisional certification status from Department of Education</a:t>
            </a:r>
          </a:p>
          <a:p>
            <a:pPr marL="1371600" lvl="2" indent="-457200">
              <a:lnSpc>
                <a:spcPct val="150000"/>
              </a:lnSpc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TT Ramillas" panose="020B0604020202020204" charset="0"/>
              </a:rPr>
              <a:t>Notice of punitive action for misconduct or misleading marketing practices by:</a:t>
            </a:r>
          </a:p>
          <a:p>
            <a:pPr marL="1828800" lvl="3" indent="-4572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TT Ramillas" panose="020B0604020202020204" charset="0"/>
              </a:rPr>
              <a:t>U.S. Attorney General</a:t>
            </a:r>
          </a:p>
          <a:p>
            <a:pPr marL="1828800" lvl="3" indent="-4572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TT Ramillas" panose="020B0604020202020204" charset="0"/>
              </a:rPr>
              <a:t>Federal Trade Commission, or</a:t>
            </a:r>
          </a:p>
          <a:p>
            <a:pPr marL="1828800" lvl="3" indent="-4572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TT Ramillas" panose="020B0604020202020204" charset="0"/>
              </a:rPr>
              <a:t>Other Federal agency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1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5B22C-FC4F-3AB3-644F-9AD574D3D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B4A3666-DFDE-FF7A-6594-180A6241423F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A341A1C-A227-ABA5-E6F5-EA6EF64CB3A3}"/>
              </a:ext>
            </a:extLst>
          </p:cNvPr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The Dole Act: Sec. 206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7934DD0-3C4C-161B-8F1A-215B149BF8D2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9548F-B33E-35F8-7242-FABA9155333C}"/>
              </a:ext>
            </a:extLst>
          </p:cNvPr>
          <p:cNvSpPr txBox="1"/>
          <p:nvPr/>
        </p:nvSpPr>
        <p:spPr>
          <a:xfrm>
            <a:off x="647700" y="2024418"/>
            <a:ext cx="16992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Cont’d) Requires an educational institution to agree to notify the SAA if an institution becomes subject to a government action or event such as: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Notice of punitive action taken by a state against an institution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Notice of action taken by an accrediting body due to:</a:t>
            </a: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Loss of accreditation</a:t>
            </a: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Risk of losing accreditation:</a:t>
            </a:r>
          </a:p>
          <a:p>
            <a:pPr marL="2286000" marR="0" lvl="4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Probation</a:t>
            </a:r>
          </a:p>
          <a:p>
            <a:pPr marL="2286000" marR="0" lvl="4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Suspension</a:t>
            </a:r>
          </a:p>
          <a:p>
            <a:pPr marL="2286000" marR="0" lvl="4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Show cause related to institution’s academic policies and practices, financial stability, revocation of accreditation.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6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F33408-4674-62A5-D1DD-DE82D1509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D010863-1D41-1DC5-5C55-884C20726813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3502928-58FD-7AC1-4426-68E2D21127D5}"/>
              </a:ext>
            </a:extLst>
          </p:cNvPr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The Dole Act: Sec. 206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18B5ACF-F215-2729-41CD-A97E14E4C741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8C658D-86D1-4F15-6759-BF795AC72BE0}"/>
              </a:ext>
            </a:extLst>
          </p:cNvPr>
          <p:cNvSpPr txBox="1"/>
          <p:nvPr/>
        </p:nvSpPr>
        <p:spPr>
          <a:xfrm>
            <a:off x="647700" y="2024418"/>
            <a:ext cx="16992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Educational institution must notify VA or the SAA not later than 30 days after the date that the institution becomes subject to such action or event.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Failure to notify could result in the SAA taking the following actions:</a:t>
            </a:r>
          </a:p>
          <a:p>
            <a:pPr marL="1371600" lvl="2" indent="-4572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Submit a recommendation that VA publish a warning on the VA website about the school;</a:t>
            </a:r>
          </a:p>
          <a:p>
            <a:pPr marL="1371600" lvl="2" indent="-4572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Suspend the approval by disapproving new enrollments</a:t>
            </a:r>
          </a:p>
          <a:p>
            <a:pPr marL="1371600" lvl="2" indent="-4572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TT Ramillas" panose="020B0604020202020204" charset="0"/>
              </a:rPr>
              <a:t>Revoke the approval disapproving all enrollments.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93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4FD5F7-E917-C42F-CE5F-B24158B4E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8F7B53-2183-C044-D055-85D7266D1FA7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D0DDD02-C081-6858-DFA3-6DFFB4FB843B}"/>
              </a:ext>
            </a:extLst>
          </p:cNvPr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The Dole Act: Sec. 207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DD8E6F4-8FC6-2F29-1F8C-A51B12945086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8D66A-590C-367A-B374-BF42525A883C}"/>
              </a:ext>
            </a:extLst>
          </p:cNvPr>
          <p:cNvSpPr txBox="1"/>
          <p:nvPr/>
        </p:nvSpPr>
        <p:spPr>
          <a:xfrm>
            <a:off x="647700" y="2024418"/>
            <a:ext cx="16992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T Ramillas" panose="020B0604020202020204" charset="0"/>
              </a:rPr>
              <a:t>Amends 38 U.S.C. § 3675(b) to require educational institutions to make available to each eligible person or Veteran a copy of their official transcript in digital format.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1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T Ramillas" panose="020B0604020202020204" charset="0"/>
              </a:rPr>
              <a:t>What types of schools/programs are impacted?</a:t>
            </a:r>
          </a:p>
          <a:p>
            <a:pPr marL="1257300" lvl="2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TT Ramillas" panose="020B0604020202020204" charset="0"/>
              </a:rPr>
              <a:t>Accredited programs at the degree or certificate level</a:t>
            </a:r>
          </a:p>
          <a:p>
            <a:pPr marL="1257300" lvl="2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TT Ramillas" panose="020B0604020202020204" charset="0"/>
              </a:rPr>
              <a:t>Non-accredited degree programs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1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T Ramillas" panose="020B0604020202020204" charset="0"/>
              </a:rPr>
              <a:t>What does “make available” mean?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lang="en-US" sz="3200" b="1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T Ramillas" panose="020B0604020202020204" charset="0"/>
              </a:rPr>
              <a:t>Effective August 1, 2025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1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T Ramillas" panose="020B0604020202020204" charset="0"/>
              </a:rPr>
              <a:t>Applies to any quarter, semester, or term commencing on or after the Effective Date</a:t>
            </a:r>
          </a:p>
          <a:p>
            <a:pPr marL="1257300" lvl="2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1257300" lvl="2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4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Types of School Visits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9753600" y="2331595"/>
            <a:ext cx="769245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Conducted by SAAs:</a:t>
            </a:r>
          </a:p>
          <a:p>
            <a:pPr marL="742950" lvl="1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Risk Based Surveys</a:t>
            </a:r>
          </a:p>
          <a:p>
            <a:pPr marL="742950" lvl="1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Supervisory Visits</a:t>
            </a:r>
          </a:p>
          <a:p>
            <a:pPr marL="742950" lvl="1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Inspection Visits</a:t>
            </a:r>
          </a:p>
          <a:p>
            <a:pPr marL="742950" lvl="1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Technical Assistance</a:t>
            </a:r>
          </a:p>
          <a:p>
            <a:pPr marL="742950" lvl="1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Outreach</a:t>
            </a:r>
          </a:p>
          <a:p>
            <a:pPr lvl="1" algn="ctr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Conducted by VA/St. George:</a:t>
            </a:r>
          </a:p>
          <a:p>
            <a:pPr marL="742950" lvl="1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Compliance Surveys</a:t>
            </a:r>
          </a:p>
          <a:p>
            <a:pPr lvl="1" algn="ctr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Conducted by Both SAAs and VA:</a:t>
            </a:r>
          </a:p>
          <a:p>
            <a:pPr marL="742950" lvl="1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Targeted Risk Based Reviews</a:t>
            </a:r>
          </a:p>
          <a:p>
            <a:pPr lvl="1" algn="r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 algn="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</p:txBody>
      </p:sp>
      <p:pic>
        <p:nvPicPr>
          <p:cNvPr id="4" name="Picture 3" descr="A group of people outside of a building">
            <a:extLst>
              <a:ext uri="{FF2B5EF4-FFF2-40B4-BE49-F238E27FC236}">
                <a16:creationId xmlns:a16="http://schemas.microsoft.com/office/drawing/2014/main" id="{DE732F84-940B-5D44-8F6F-1F64506304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805239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5385D6-1E48-028B-A49A-361B98FFB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C19849A-5343-DDEE-E9A7-50933F7406EB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F89E4DE-5FDB-4238-6314-8768D189F6F3}"/>
              </a:ext>
            </a:extLst>
          </p:cNvPr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Risk Based Surveys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086B479-23D6-4ED4-DF4E-90DA2F35AC57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E8DFE-1369-109F-BAA9-AFE6B2114D43}"/>
              </a:ext>
            </a:extLst>
          </p:cNvPr>
          <p:cNvSpPr txBox="1"/>
          <p:nvPr/>
        </p:nvSpPr>
        <p:spPr>
          <a:xfrm>
            <a:off x="647700" y="2024418"/>
            <a:ext cx="88011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Public Law 115-48 Harry W. Colmery Veterans Educational Assistance Act of 2017</a:t>
            </a:r>
          </a:p>
          <a:p>
            <a:pPr marL="742950" lvl="1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TT Ramillas" panose="020B0604020202020204" charset="0"/>
              </a:rPr>
              <a:t>Required VA to utilize SAAs to conduct RBS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lang="en-US" sz="3600" b="1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Public Law 116-315 Johnny Isakson and David P. Roe, M.D. Veterans Health Care and Benefits Improvement</a:t>
            </a:r>
            <a:r>
              <a:rPr lang="en-US" sz="3600" b="1" dirty="0">
                <a:solidFill>
                  <a:prstClr val="white"/>
                </a:solidFill>
                <a:latin typeface="TT Ramillas" panose="020B0604020202020204" charset="0"/>
              </a:rPr>
              <a:t>t Act of 2020</a:t>
            </a:r>
          </a:p>
          <a:p>
            <a:pPr marL="742950" lvl="1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Further outlined and defined risk factors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  <p:pic>
        <p:nvPicPr>
          <p:cNvPr id="5" name="Picture 4" descr="Cartoon of stick figures running away from each other&#10;&#10;Description automatically generated">
            <a:extLst>
              <a:ext uri="{FF2B5EF4-FFF2-40B4-BE49-F238E27FC236}">
                <a16:creationId xmlns:a16="http://schemas.microsoft.com/office/drawing/2014/main" id="{8273F9AA-1F4C-2AF4-3B11-F022B45BE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494" y="2494878"/>
            <a:ext cx="8144286" cy="49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3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E61BF2-7E38-2C04-7EE5-0F1AD6CC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BC0AFF3-FC39-9ED3-8E36-824FF2B94372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5AE1AAD-BBB3-BE52-3EE5-7E35DAF156C4}"/>
              </a:ext>
            </a:extLst>
          </p:cNvPr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Risk Based Surveys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7CA5C5F-6D1C-41D3-824E-C185D775BCC4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1D812-DF4C-AF8A-FE2F-058BCD6AE91E}"/>
              </a:ext>
            </a:extLst>
          </p:cNvPr>
          <p:cNvSpPr txBox="1"/>
          <p:nvPr/>
        </p:nvSpPr>
        <p:spPr>
          <a:xfrm>
            <a:off x="647700" y="3189119"/>
            <a:ext cx="16992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Data Driven RBS (38 USC § 3673A)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000" b="1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Notice of Government Action RBS (38 USC § 3673)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000" b="1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SAA Determined RBS (38 USC § 3696(k))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4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buClr>
                <a:schemeClr val="bg1"/>
              </a:buClr>
            </a:pPr>
            <a:r>
              <a:rPr lang="en-US" sz="6000" b="1" dirty="0">
                <a:solidFill>
                  <a:schemeClr val="bg1"/>
                </a:solidFill>
                <a:latin typeface="TT Ramillas" panose="020B0604020202020204" charset="0"/>
              </a:rPr>
              <a:t>Data Driven RBS: </a:t>
            </a:r>
          </a:p>
          <a:p>
            <a:pPr lvl="1" algn="ctr">
              <a:buClr>
                <a:schemeClr val="bg1"/>
              </a:buClr>
            </a:pPr>
            <a:r>
              <a:rPr lang="en-US" sz="6000" b="1" dirty="0">
                <a:solidFill>
                  <a:schemeClr val="bg1"/>
                </a:solidFill>
                <a:latin typeface="TT Ramillas" panose="020B0604020202020204" charset="0"/>
              </a:rPr>
              <a:t>Legislative Risk Factors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712345" y="3165078"/>
            <a:ext cx="16116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</a:rPr>
              <a:t>Rapid student population increase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</a:rPr>
              <a:t>Rapid tuition and fee payment increase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</a:rPr>
              <a:t>Volume and severity of validated student complaints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</a:rPr>
              <a:t>85/15 rule violation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</a:rPr>
              <a:t>Veteran completion rates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</a:rPr>
              <a:t>Financial stability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</a:rPr>
              <a:t>Advertising and marketing practices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</a:rPr>
              <a:t>Federal or State government actions in court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0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3F510-1CB9-9BAA-3942-EF95C9463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B0B2C22-6BFD-9648-CFD7-363CCF2829D0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E1608EE-8A44-1084-C40D-E11D6C5D0F8A}"/>
              </a:ext>
            </a:extLst>
          </p:cNvPr>
          <p:cNvSpPr txBox="1"/>
          <p:nvPr/>
        </p:nvSpPr>
        <p:spPr>
          <a:xfrm>
            <a:off x="1600200" y="876300"/>
            <a:ext cx="15087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Data Driven RBS: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 Other Legislative Risk Factors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2A8470C-87B9-CF90-0DF3-505D3A59E7AF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058EA-7D8F-3D35-B887-1D3AC45F137A}"/>
              </a:ext>
            </a:extLst>
          </p:cNvPr>
          <p:cNvSpPr txBox="1"/>
          <p:nvPr/>
        </p:nvSpPr>
        <p:spPr>
          <a:xfrm>
            <a:off x="712345" y="3165078"/>
            <a:ext cx="161163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Conversion from a for-profit educational institution to a private nonprofit or a public educational institution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Requires an RBS for 3 consecutive years following the conversion, no exception.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42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RBS: Notice of Government Action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2024418"/>
            <a:ext cx="16992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38 USC §3673(e): SAAs will conduct surveys within 60 days after receipt of notice of government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r>
              <a:rPr lang="en-US" sz="4000" b="1" u="sng" dirty="0">
                <a:solidFill>
                  <a:schemeClr val="bg1"/>
                </a:solidFill>
                <a:latin typeface="TT Ramillas" panose="020B0604020202020204" charset="0"/>
              </a:rPr>
              <a:t>Types of triggers:</a:t>
            </a:r>
          </a:p>
          <a:p>
            <a:endParaRPr lang="en-US" sz="4000" u="sng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Institution is placed on Heightened Cash Monitoring Level 2 (HCM2)</a:t>
            </a:r>
          </a:p>
          <a:p>
            <a:pPr lvl="1"/>
            <a:endParaRPr lang="en-US" sz="32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Provisional certification status from Dept. of Education</a:t>
            </a:r>
          </a:p>
          <a:p>
            <a:pPr lvl="1"/>
            <a:endParaRPr lang="en-US" sz="32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Notice of punitive action for misconduct or misleading marketing practices by: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U.S. Attorney General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Federal Trade Commission, 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Other Federal agency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lvl="1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0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NASAA: Origin Story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2024418"/>
            <a:ext cx="169926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1944: Congress passes the GI Bill® of Rights into law</a:t>
            </a:r>
          </a:p>
          <a:p>
            <a:pPr>
              <a:buClr>
                <a:schemeClr val="bg1"/>
              </a:buClr>
            </a:pPr>
            <a:endParaRPr lang="en-US" sz="36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1947: Congress creates State Approving Agencies- to be overseen by the states but funded by the federal government.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Became the primary source of assuring institutional accountability with specialized authorization to approve, disapprove, and monitor education and training programs for veterans.</a:t>
            </a:r>
          </a:p>
          <a:p>
            <a:pPr>
              <a:buClr>
                <a:schemeClr val="bg1"/>
              </a:buClr>
            </a:pPr>
            <a:endParaRPr lang="en-US" sz="36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1948: National Association of State Approving Agencies is formed to: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Create professional and ethical standards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Exchange ideas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Represent mutual interests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Protect schools and veterans from fraud, waste, and abuse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lvl="1">
              <a:buClr>
                <a:schemeClr val="bg1"/>
              </a:buClr>
            </a:pPr>
            <a:r>
              <a:rPr lang="en-US" sz="2000" b="0" i="1" dirty="0">
                <a:solidFill>
                  <a:schemeClr val="bg1"/>
                </a:solidFill>
                <a:effectLst/>
                <a:latin typeface="TT Ramillas" panose="020B0604020202020204" charset="0"/>
              </a:rPr>
              <a:t>‘‘GI Bill® is a registered trademark of the U.S. Department of Veterans Affairs (VA). More information about education benefits offered by VA is available at the official U.S. government Web site at </a:t>
            </a:r>
            <a:r>
              <a:rPr lang="en-US" sz="2000" b="0" i="1" u="none" strike="noStrike" dirty="0">
                <a:solidFill>
                  <a:srgbClr val="0B6CB2"/>
                </a:solidFill>
                <a:effectLst/>
                <a:latin typeface="TT Ramillas" panose="020B0604020202020204" charset="0"/>
                <a:hlinkClick r:id="rId3"/>
              </a:rPr>
              <a:t>http://www.benefits.va.gov/gibill."</a:t>
            </a:r>
            <a:endParaRPr lang="en-US" sz="2000" b="1" i="1" dirty="0">
              <a:solidFill>
                <a:schemeClr val="bg1"/>
              </a:solidFill>
              <a:latin typeface="TT Ramillas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RBS: Notice of Government Action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2024418"/>
            <a:ext cx="16992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latin typeface="TT Ramillas" panose="020B0604020202020204" charset="0"/>
              </a:rPr>
              <a:t>Types of triggers (cont’d):</a:t>
            </a:r>
          </a:p>
          <a:p>
            <a:endParaRPr lang="en-US" sz="4000" u="sng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Notice of punitive action taken by a state against an ETI</a:t>
            </a:r>
          </a:p>
          <a:p>
            <a:pPr lvl="1"/>
            <a:endParaRPr lang="en-US" sz="32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Notice of action taken by an accrediting agency or association due to: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Loss of accreditation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Risk of losing accreditation: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Probation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Suspension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Show cause related to institution’s academic policies and practices, financial stability, revocation of accreditation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lvl="1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43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516483-BF18-D6B6-3A6A-ABB350809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B60672-AD6F-73E3-A422-A8F8A7D6C143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2AA950A-6045-72D9-4903-411422DCFC7E}"/>
              </a:ext>
            </a:extLst>
          </p:cNvPr>
          <p:cNvSpPr txBox="1"/>
          <p:nvPr/>
        </p:nvSpPr>
        <p:spPr>
          <a:xfrm>
            <a:off x="1600200" y="876300"/>
            <a:ext cx="15087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T Ramillas Bold" panose="020B0604020202020204" charset="0"/>
              </a:rPr>
              <a:t>SAA Determined RBS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 Bold" panose="020B060402020202020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60F3A41-D4FF-93AF-1610-4510B675FA7B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77DC8-4099-1FE0-C881-345FAB1BBD52}"/>
              </a:ext>
            </a:extLst>
          </p:cNvPr>
          <p:cNvSpPr txBox="1"/>
          <p:nvPr/>
        </p:nvSpPr>
        <p:spPr>
          <a:xfrm>
            <a:off x="712345" y="3165078"/>
            <a:ext cx="16116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38 USC § 3696(k) allows for RBS to be conducted at an educational institution if the SAA considers it appropriate for oversight purposes.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Can be based on SAA assessment of risk.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9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T Ramillas Bold" panose="020B0604020202020204" charset="0"/>
              </a:rPr>
              <a:t>What to Expect if You’re Expecting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T Ramillas Bold" panose="020B0604020202020204" charset="0"/>
              </a:rPr>
              <a:t>a Risk Based Survey…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2024418"/>
            <a:ext cx="169926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SAA will contact school prior to visit with a Pre-Survey List of Required Items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Typically includes student records requests, advertising and marketing materials, financial documentation (except at a public institution), and review of student complaints.</a:t>
            </a:r>
          </a:p>
          <a:p>
            <a:pPr lvl="1"/>
            <a:endParaRPr lang="en-US" sz="28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Pre-Survey time will vary based on risk level and SAA schedules.</a:t>
            </a:r>
          </a:p>
          <a:p>
            <a:endParaRPr lang="en-US" sz="28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Upon receipt of documents, SAAs will review items and schedule an on-site visit.</a:t>
            </a:r>
          </a:p>
          <a:p>
            <a:endParaRPr lang="en-US" sz="28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On-site visit will include interviews with school officials and students, tour of facility, classroom observation, and additional record review.</a:t>
            </a:r>
          </a:p>
          <a:p>
            <a:endParaRPr lang="en-US" sz="28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SAA will take action in accordance with survey findings and institution will receive a final report of the survey findings.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lvl="1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01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0D9FF9-E883-427C-62E9-7E65674E9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A73F6C-5843-D42D-1355-D6AEC857721F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477C01E-13D8-18E9-E625-C679856F9B22}"/>
              </a:ext>
            </a:extLst>
          </p:cNvPr>
          <p:cNvSpPr txBox="1"/>
          <p:nvPr/>
        </p:nvSpPr>
        <p:spPr>
          <a:xfrm>
            <a:off x="1600200" y="876300"/>
            <a:ext cx="15087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 Bold" panose="020B0604020202020204" charset="0"/>
              </a:rPr>
              <a:t>RBS: Possible Outcomes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D8017F9-844D-9C78-1E24-D6993AFB96D9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513AD-15E3-EA5D-6190-FC2518BB1291}"/>
              </a:ext>
            </a:extLst>
          </p:cNvPr>
          <p:cNvSpPr txBox="1"/>
          <p:nvPr/>
        </p:nvSpPr>
        <p:spPr>
          <a:xfrm>
            <a:off x="647700" y="1714500"/>
            <a:ext cx="169926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Expansion of student files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T Ramillas" panose="020B0604020202020204" charset="0"/>
              </a:rPr>
              <a:t>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p to 25 by the SAA or referral to VA for follow up compliance.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Submit referrals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T Ramillas" panose="020B0604020202020204" charset="0"/>
              </a:rPr>
              <a:t>Will instruct an SCO to submit certification corrections through Enrollment Manager onsite (when appropriate)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white"/>
              </a:solidFill>
              <a:latin typeface="TT Ramillas" panose="020B06040202020202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Follow-up requests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T Ramillas" panose="020B0604020202020204" charset="0"/>
              </a:rPr>
              <a:t>Are any additional documents needed to determine risk level?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Approval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T Ramillas" panose="020B0604020202020204" charset="0"/>
              </a:rPr>
              <a:t>May take program suspension or disapproval action if necessary. SAA will provide notice to school, VA, and other SAAs if the school has locations in multiple states.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115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Supervisory Visits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2024418"/>
            <a:ext cx="116967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Purpose of a Supervisory Visit: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Review approval requirements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Discuss differing roles and responsibilities of the SCO, SAA, and VA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Identity solutions to problems and provide guidance as needed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Provide intervention in cases of non-compliance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bg1"/>
                </a:solidFill>
                <a:latin typeface="TT Ramillas" panose="020B0604020202020204" charset="0"/>
              </a:rPr>
              <a:t>Establish and maintain professional relationships and foster ongoing, positive communication</a:t>
            </a:r>
          </a:p>
          <a:p>
            <a:pPr lvl="1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Changes in FY25: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Expansion to IHLs, NCD, Vocational Flight, Non-Registered Apprenticeships, and OJTs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lvl="1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</p:txBody>
      </p:sp>
      <p:pic>
        <p:nvPicPr>
          <p:cNvPr id="3" name="Picture 2" descr="A person holding a paper&#10;&#10;Description automatically generated">
            <a:extLst>
              <a:ext uri="{FF2B5EF4-FFF2-40B4-BE49-F238E27FC236}">
                <a16:creationId xmlns:a16="http://schemas.microsoft.com/office/drawing/2014/main" id="{298BCD24-A3DC-B87C-D2DF-EFD9D4112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24765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4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Supervisory Visits (cont’d)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2024418"/>
            <a:ext cx="16992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Scheduling: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Generally, will not visit schools with more than 17 VA beneficiaries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Generally, will not schedule in back-to-back years</a:t>
            </a:r>
          </a:p>
          <a:p>
            <a:pPr>
              <a:buClr>
                <a:schemeClr val="bg1"/>
              </a:buClr>
            </a:pPr>
            <a:endParaRPr lang="en-US" sz="36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Exceptions to Scheduling: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Complete turnover of SCOs within the last 60 days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Facility recently became active again and approval is out of date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Follow up to RBS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Change of ownership that does not involve a change in profit status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**SAA has received a supervisory visit request from the ETI**</a:t>
            </a:r>
          </a:p>
          <a:p>
            <a:pPr lvl="1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lvl="1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44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556A4-0748-2C94-B8CC-3EBCC759E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96128C-792D-9520-303C-BFF31E2646C3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C7C9252-50D2-46B2-3B09-8BA762F80F4E}"/>
              </a:ext>
            </a:extLst>
          </p:cNvPr>
          <p:cNvSpPr txBox="1"/>
          <p:nvPr/>
        </p:nvSpPr>
        <p:spPr>
          <a:xfrm>
            <a:off x="1600200" y="876300"/>
            <a:ext cx="15087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 Bold" panose="020B0604020202020204" charset="0"/>
                <a:ea typeface="+mn-ea"/>
                <a:cs typeface="+mn-cs"/>
              </a:rPr>
              <a:t>What to Expect if You’re Expecting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 Bold" panose="020B0604020202020204" charset="0"/>
                <a:ea typeface="+mn-ea"/>
                <a:cs typeface="+mn-cs"/>
              </a:rPr>
              <a:t>a </a:t>
            </a:r>
            <a:r>
              <a:rPr lang="en-US" sz="4800" b="1" dirty="0">
                <a:solidFill>
                  <a:prstClr val="white"/>
                </a:solidFill>
                <a:latin typeface="TT Ramillas Bold" panose="020B0604020202020204" charset="0"/>
              </a:rPr>
              <a:t>Supervisory Visit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 Bold" panose="020B0604020202020204" charset="0"/>
                <a:ea typeface="+mn-ea"/>
                <a:cs typeface="+mn-cs"/>
              </a:rPr>
              <a:t>…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D06B8E3-2391-E393-C288-B5A6B6086ADC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11872-56D9-43C4-4434-7006000FE750}"/>
              </a:ext>
            </a:extLst>
          </p:cNvPr>
          <p:cNvSpPr txBox="1"/>
          <p:nvPr/>
        </p:nvSpPr>
        <p:spPr>
          <a:xfrm>
            <a:off x="647700" y="2024418"/>
            <a:ext cx="16992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T Ramillas" panose="020B0604020202020204" charset="0"/>
              </a:rPr>
              <a:t>2-4 week notice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T Ramillas" panose="020B0604020202020204" charset="0"/>
              </a:rPr>
              <a:t>Should receive an agenda in advance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T Ramillas" panose="020B0604020202020204" charset="0"/>
              </a:rPr>
              <a:t>Student Files: 3 VA beneficiaries, 1 Non-VA beneficiary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T Ramillas" panose="020B0604020202020204" charset="0"/>
              </a:rPr>
              <a:t>On-site visit may take anywhere from one hour to one day depending on your facility’s needs (most will likely fall into a 2-3 hour time frame)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22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BA5760-9442-A95D-2783-F497F669E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E02AE2-E2D0-03C3-CF73-125BE2F1A923}"/>
              </a:ext>
            </a:extLst>
          </p:cNvPr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9BB4CD-C9D7-FF5A-17F7-DCC676E1C163}"/>
              </a:ext>
            </a:extLst>
          </p:cNvPr>
          <p:cNvSpPr txBox="1"/>
          <p:nvPr/>
        </p:nvSpPr>
        <p:spPr>
          <a:xfrm>
            <a:off x="1600200" y="876300"/>
            <a:ext cx="15087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 Bold" panose="020B0604020202020204" charset="0"/>
                <a:ea typeface="+mn-ea"/>
                <a:cs typeface="+mn-cs"/>
              </a:rPr>
              <a:t>Supervisory Visit: Possible Outcomes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E5C0001-9B7A-89C4-1A79-2E13A7E38B24}"/>
              </a:ext>
            </a:extLst>
          </p:cNvPr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34877-F3A7-E8DE-CAA5-F318414E33A4}"/>
              </a:ext>
            </a:extLst>
          </p:cNvPr>
          <p:cNvSpPr txBox="1"/>
          <p:nvPr/>
        </p:nvSpPr>
        <p:spPr>
          <a:xfrm>
            <a:off x="647700" y="1714500"/>
            <a:ext cx="169926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TT Ramillas" panose="020B0604020202020204" charset="0"/>
                <a:ea typeface="Cambria" panose="02040503050406030204" pitchFamily="18" charset="0"/>
              </a:rPr>
              <a:t>School will receive a report of the visit which will outline any areas of concern (if applicable) and provide any additional actions or follow-on items required.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TT Ramillas" panose="020B0604020202020204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TT Ramillas" panose="020B0604020202020204" charset="0"/>
                <a:ea typeface="Cambria" panose="02040503050406030204" pitchFamily="18" charset="0"/>
              </a:rPr>
              <a:t>Possible Findings: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  <a:ea typeface="Cambria" panose="02040503050406030204" pitchFamily="18" charset="0"/>
              </a:rPr>
              <a:t>85/15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TT Ramillas" panose="020B0604020202020204" charset="0"/>
                <a:ea typeface="Cambria" panose="02040503050406030204" pitchFamily="18" charset="0"/>
              </a:rPr>
              <a:t>Approval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  <a:ea typeface="Cambria" panose="02040503050406030204" pitchFamily="18" charset="0"/>
              </a:rPr>
              <a:t>Technical Training (i.e. certification reminders)</a:t>
            </a:r>
            <a:endParaRPr lang="en-US" sz="3600" dirty="0">
              <a:solidFill>
                <a:schemeClr val="bg1"/>
              </a:solidFill>
              <a:effectLst/>
              <a:latin typeface="TT Ramillas" panose="020B0604020202020204" charset="0"/>
              <a:ea typeface="Cambria" panose="02040503050406030204" pitchFamily="18" charset="0"/>
            </a:endParaRPr>
          </a:p>
          <a:p>
            <a:endParaRPr lang="en-US" sz="3600" dirty="0">
              <a:solidFill>
                <a:schemeClr val="bg1"/>
              </a:solidFill>
              <a:effectLst/>
              <a:latin typeface="TT Ramillas" panose="020B0604020202020204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  <a:ea typeface="Cambria" panose="02040503050406030204" pitchFamily="18" charset="0"/>
              </a:rPr>
              <a:t>Rare Findings: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  <a:ea typeface="Cambria" panose="02040503050406030204" pitchFamily="18" charset="0"/>
              </a:rPr>
              <a:t>Approval issues leading to suspension or withdrawal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T Ramillas" panose="020B0604020202020204" charset="0"/>
                <a:ea typeface="Cambria" panose="02040503050406030204" pitchFamily="18" charset="0"/>
              </a:rPr>
              <a:t>Certification issues leading to referral to VA for compliance action follow up.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21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Legislative Updates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2024418"/>
            <a:ext cx="16992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T Ramillas" panose="020B0604020202020204" charset="0"/>
              </a:rPr>
              <a:t>H.R. 1965 “Veterans Education Assistance Adjustment Act”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Would  increase the book stipend from $1,000 to $1,400 per year under PGIB and would provide an annual COLA increase on the stipend.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T Ramillas" panose="020B0604020202020204" charset="0"/>
              </a:rPr>
              <a:t>H.R. 3387 “Enhancing the Transitioning Servicemember’s Experience (ETS) Act”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Would strengthen the existing Transition Assistance Program by requiring minimum periods for counseling, allowing repeat attendance, extending eligibility period, and providing additional services.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T Ramillas" panose="020B0604020202020204" charset="0"/>
              </a:rPr>
              <a:t>“Expanding Access for Online Veteran Students Act”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Discussion draft phase- would increase MHA for strictly online students to the full national average</a:t>
            </a:r>
            <a:r>
              <a:rPr lang="en-US" sz="2800" dirty="0">
                <a:solidFill>
                  <a:schemeClr val="bg1"/>
                </a:solidFill>
                <a:latin typeface="TT Ramillas" panose="020B0604020202020204" charset="0"/>
              </a:rPr>
              <a:t>. </a:t>
            </a:r>
          </a:p>
          <a:p>
            <a:pPr lvl="1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33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31090" y="4547819"/>
            <a:ext cx="15087600" cy="713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Questions?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</p:spTree>
    <p:extLst>
      <p:ext uri="{BB962C8B-B14F-4D97-AF65-F5344CB8AC3E}">
        <p14:creationId xmlns:p14="http://schemas.microsoft.com/office/powerpoint/2010/main" val="150202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The Key Players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7F315CD-7E03-0349-933C-3577E86D63AC}"/>
              </a:ext>
            </a:extLst>
          </p:cNvPr>
          <p:cNvGraphicFramePr/>
          <p:nvPr/>
        </p:nvGraphicFramePr>
        <p:xfrm>
          <a:off x="7391400" y="1790700"/>
          <a:ext cx="10515600" cy="71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79BF34-3735-2B87-4180-5CCD5D096DD3}"/>
              </a:ext>
            </a:extLst>
          </p:cNvPr>
          <p:cNvGraphicFramePr/>
          <p:nvPr/>
        </p:nvGraphicFramePr>
        <p:xfrm>
          <a:off x="1231090" y="2527300"/>
          <a:ext cx="7109066" cy="57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0167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Role of the SAAs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1638300"/>
            <a:ext cx="169926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Approvals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Evaluate educational programs for approval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Provide written evaluations and approvals to the VA and the schools</a:t>
            </a:r>
          </a:p>
          <a:p>
            <a:pPr lvl="1"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Inspections, Supervisory Visits, and Risk Based Surveys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Visit and inspect each active educational institution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Supervise GI Bill actions at approved institutions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Confirm compliance for approved courses and programs</a:t>
            </a:r>
          </a:p>
          <a:p>
            <a:pPr lvl="1"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Technical Assistance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Respond to institutional and veteran requests for information and assistance</a:t>
            </a:r>
          </a:p>
          <a:p>
            <a:pPr lvl="1"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T Ramillas" panose="020B0604020202020204" charset="0"/>
              </a:rPr>
              <a:t>Outreach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T Ramillas" panose="020B0604020202020204" charset="0"/>
              </a:rPr>
              <a:t>Engage with local, state, and federal partners to promote the use of GI Bill benefits and education and training opportunities for veterans and their families.</a:t>
            </a:r>
          </a:p>
          <a:p>
            <a:pPr lvl="1"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T Ramilla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1606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Approval Process: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6000" b="1" dirty="0">
              <a:solidFill>
                <a:srgbClr val="FFFFFF"/>
              </a:solidFill>
              <a:latin typeface="TT Ramillas Bold"/>
              <a:ea typeface="TT Ramillas Bold"/>
              <a:cs typeface="TT Ramillas Bold"/>
              <a:sym typeface="TT Ramillas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 Workflow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CFCFC"/>
                </a:solidFill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69281-353B-5B1B-E306-009960B7B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8" y="3583362"/>
            <a:ext cx="18086563" cy="36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Uniform Application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85800" y="2019300"/>
            <a:ext cx="17068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38 USC 3672A Uniform Application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Required specifically for new programs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SAA discretion if you are not submitting a new program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Also SAA discretion to request additional information per state requirements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Two Forms: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22-10287 Institutions of Higher Learning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22-10288 NCDs and “Everything Else”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Program List Form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Standard “a” forms as published by VA or SAA can use their own to collect program specific information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4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1606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VA Forms 22-10287/10288 </a:t>
            </a:r>
          </a:p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Ramillas Bold"/>
              <a:ea typeface="TT Ramillas Bold"/>
              <a:cs typeface="TT Ramillas Bold"/>
              <a:sym typeface="TT Ramillas Bold"/>
            </a:endParaRPr>
          </a:p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and 22-10287a/10288a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2024418"/>
            <a:ext cx="941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7F7EC-C029-3978-09EC-A9B021A19B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317" r="-1" b="31563"/>
          <a:stretch/>
        </p:blipFill>
        <p:spPr>
          <a:xfrm>
            <a:off x="1231090" y="2919678"/>
            <a:ext cx="6986879" cy="6008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A391D3-6FCF-62DB-3D85-F7820661C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3033080"/>
            <a:ext cx="8674836" cy="57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Uniform Application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2024418"/>
            <a:ext cx="941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7F7EC-C029-3978-09EC-A9B021A19B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317" r="-1" b="31563"/>
          <a:stretch/>
        </p:blipFill>
        <p:spPr>
          <a:xfrm>
            <a:off x="1447101" y="2016798"/>
            <a:ext cx="7811899" cy="671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968C4E-89F8-36A5-B455-A7925D9C22DB}"/>
              </a:ext>
            </a:extLst>
          </p:cNvPr>
          <p:cNvSpPr txBox="1"/>
          <p:nvPr/>
        </p:nvSpPr>
        <p:spPr>
          <a:xfrm>
            <a:off x="10049256" y="2362372"/>
            <a:ext cx="75438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Current Version is dated April 2024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Pending Updates: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Continued grammatical and format edits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Addition of Dole Act provisions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8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2E4C">
                <a:alpha val="100000"/>
              </a:srgbClr>
            </a:gs>
            <a:gs pos="100000">
              <a:srgbClr val="8B232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58" y="9010346"/>
            <a:ext cx="1001632" cy="1001632"/>
          </a:xfrm>
          <a:custGeom>
            <a:avLst/>
            <a:gdLst/>
            <a:ahLst/>
            <a:cxnLst/>
            <a:rect l="l" t="t" r="r" b="b"/>
            <a:pathLst>
              <a:path w="1001632" h="1001632">
                <a:moveTo>
                  <a:pt x="0" y="0"/>
                </a:moveTo>
                <a:lnTo>
                  <a:pt x="1001632" y="0"/>
                </a:lnTo>
                <a:lnTo>
                  <a:pt x="1001632" y="1001633"/>
                </a:lnTo>
                <a:lnTo>
                  <a:pt x="0" y="1001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876300"/>
            <a:ext cx="15087600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The Dole Act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090" y="9738293"/>
            <a:ext cx="710906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T Ramillas Bold"/>
                <a:ea typeface="TT Ramillas Bold"/>
                <a:cs typeface="TT Ramillas Bold"/>
                <a:sym typeface="TT Ramillas Bold"/>
              </a:rPr>
              <a:t>NATIONAL ASSOCIATION OF STATE APPROVING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581E-A955-489A-2CE0-68E8FF4C8FEB}"/>
              </a:ext>
            </a:extLst>
          </p:cNvPr>
          <p:cNvSpPr txBox="1"/>
          <p:nvPr/>
        </p:nvSpPr>
        <p:spPr>
          <a:xfrm>
            <a:off x="647700" y="2024418"/>
            <a:ext cx="169926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Senator Elizabeth Dole 21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st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 Century Veterans Healthcare and Benefits Improvement Act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Effective January 2, 2025 (date of enactment)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Education provisions include: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Expansion of Fry benefits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Expansion of Title IV waivers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Full time MHA payment in final semester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Remove two-year rule requirement for branch campuses of CDL schools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Electronic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CoEs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Digital Transcript Requirement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Restoration of Entitlement for closed schools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Extension of VET-TEC pilot program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Ramillas" panose="020B0604020202020204" charset="0"/>
                <a:ea typeface="+mn-ea"/>
                <a:cs typeface="+mn-cs"/>
              </a:rPr>
              <a:t>90-day implementation period for new VA policies/guidance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Ramilla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3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12141</TotalTime>
  <Words>1964</Words>
  <Application>Microsoft Office PowerPoint</Application>
  <PresentationFormat>Custom</PresentationFormat>
  <Paragraphs>319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TT Ramillas</vt:lpstr>
      <vt:lpstr>Arial</vt:lpstr>
      <vt:lpstr>Calibri</vt:lpstr>
      <vt:lpstr>Aptos</vt:lpstr>
      <vt:lpstr>TT Ramillas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NASAA PPTX Template</dc:title>
  <dc:creator>lsnyder</dc:creator>
  <cp:lastModifiedBy>Rebecca Ryan</cp:lastModifiedBy>
  <cp:revision>22</cp:revision>
  <dcterms:created xsi:type="dcterms:W3CDTF">2006-08-16T00:00:00Z</dcterms:created>
  <dcterms:modified xsi:type="dcterms:W3CDTF">2025-06-27T20:43:03Z</dcterms:modified>
  <dc:identifier>DAGRJgp5Cdo</dc:identifier>
</cp:coreProperties>
</file>