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0"/>
  </p:notesMasterIdLst>
  <p:sldIdLst>
    <p:sldId id="542" r:id="rId2"/>
    <p:sldId id="543" r:id="rId3"/>
    <p:sldId id="594" r:id="rId4"/>
    <p:sldId id="583" r:id="rId5"/>
    <p:sldId id="578" r:id="rId6"/>
    <p:sldId id="544" r:id="rId7"/>
    <p:sldId id="602" r:id="rId8"/>
    <p:sldId id="582" r:id="rId9"/>
    <p:sldId id="546" r:id="rId10"/>
    <p:sldId id="596" r:id="rId11"/>
    <p:sldId id="547" r:id="rId12"/>
    <p:sldId id="603" r:id="rId13"/>
    <p:sldId id="548" r:id="rId14"/>
    <p:sldId id="595" r:id="rId15"/>
    <p:sldId id="597" r:id="rId16"/>
    <p:sldId id="598" r:id="rId17"/>
    <p:sldId id="592" r:id="rId18"/>
    <p:sldId id="600" r:id="rId19"/>
    <p:sldId id="560" r:id="rId20"/>
    <p:sldId id="568" r:id="rId21"/>
    <p:sldId id="599" r:id="rId22"/>
    <p:sldId id="601" r:id="rId23"/>
    <p:sldId id="569" r:id="rId24"/>
    <p:sldId id="573" r:id="rId25"/>
    <p:sldId id="604" r:id="rId26"/>
    <p:sldId id="571" r:id="rId27"/>
    <p:sldId id="273" r:id="rId28"/>
    <p:sldId id="588" r:id="rId2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ald.E.Sutton" initials="DES3" lastIdx="1" clrIdx="0">
    <p:extLst>
      <p:ext uri="{19B8F6BF-5375-455C-9EA6-DF929625EA0E}">
        <p15:presenceInfo xmlns:p15="http://schemas.microsoft.com/office/powerpoint/2012/main" userId="Donald.E.Sutt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A82214"/>
    <a:srgbClr val="960000"/>
    <a:srgbClr val="A50021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888299-1335-4B95-B411-BCB3F986656C}" v="11" dt="2025-06-30T17:47:13.835"/>
  </p1510:revLst>
</p1510:revInfo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743" autoAdjust="0"/>
    <p:restoredTop sz="81941" autoAdjust="0"/>
  </p:normalViewPr>
  <p:slideViewPr>
    <p:cSldViewPr>
      <p:cViewPr varScale="1">
        <p:scale>
          <a:sx n="89" d="100"/>
          <a:sy n="89" d="100"/>
        </p:scale>
        <p:origin x="63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1" d="100"/>
        <a:sy n="201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43343" cy="465455"/>
          </a:xfrm>
          <a:prstGeom prst="rect">
            <a:avLst/>
          </a:prstGeom>
        </p:spPr>
        <p:txBody>
          <a:bodyPr vert="horz" lIns="92619" tIns="46308" rIns="92619" bIns="463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3"/>
            <a:ext cx="3043343" cy="465455"/>
          </a:xfrm>
          <a:prstGeom prst="rect">
            <a:avLst/>
          </a:prstGeom>
        </p:spPr>
        <p:txBody>
          <a:bodyPr vert="horz" lIns="92619" tIns="46308" rIns="92619" bIns="46308" rtlCol="0"/>
          <a:lstStyle>
            <a:lvl1pPr algn="r">
              <a:defRPr sz="1200"/>
            </a:lvl1pPr>
          </a:lstStyle>
          <a:p>
            <a:fld id="{E072E310-4C14-47FC-A7C3-39101AE2CAB6}" type="datetimeFigureOut">
              <a:rPr lang="en-US" smtClean="0"/>
              <a:pPr/>
              <a:t>6/30/2025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19" tIns="46308" rIns="92619" bIns="463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vert="horz" lIns="92619" tIns="46308" rIns="92619" bIns="463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2"/>
            <a:ext cx="3043343" cy="465455"/>
          </a:xfrm>
          <a:prstGeom prst="rect">
            <a:avLst/>
          </a:prstGeom>
        </p:spPr>
        <p:txBody>
          <a:bodyPr vert="horz" lIns="92619" tIns="46308" rIns="92619" bIns="463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2"/>
            <a:ext cx="3043343" cy="465455"/>
          </a:xfrm>
          <a:prstGeom prst="rect">
            <a:avLst/>
          </a:prstGeom>
        </p:spPr>
        <p:txBody>
          <a:bodyPr vert="horz" lIns="92619" tIns="46308" rIns="92619" bIns="46308" rtlCol="0" anchor="b"/>
          <a:lstStyle>
            <a:lvl1pPr algn="r">
              <a:defRPr sz="1200"/>
            </a:lvl1pPr>
          </a:lstStyle>
          <a:p>
            <a:fld id="{A91D8CDF-4B01-4D4B-80E6-2706DDD6B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6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D8CDF-4B01-4D4B-80E6-2706DDD6BE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55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Eligibility statuses change.  </a:t>
            </a:r>
          </a:p>
          <a:p>
            <a:r>
              <a:rPr lang="en-US" dirty="0"/>
              <a:t>Mention Suspension</a:t>
            </a:r>
            <a:r>
              <a:rPr lang="en-US" baseline="0" dirty="0"/>
              <a:t> reasons – why NOBE may not be accurate after issuing</a:t>
            </a:r>
          </a:p>
          <a:p>
            <a:r>
              <a:rPr lang="en-US" baseline="0" dirty="0" err="1"/>
              <a:t>Unsat</a:t>
            </a:r>
            <a:r>
              <a:rPr lang="en-US" baseline="0" dirty="0"/>
              <a:t> Participant</a:t>
            </a:r>
          </a:p>
          <a:p>
            <a:r>
              <a:rPr lang="en-US" baseline="0" dirty="0"/>
              <a:t>IRR/ING</a:t>
            </a:r>
          </a:p>
          <a:p>
            <a:r>
              <a:rPr lang="en-US" baseline="0" dirty="0"/>
              <a:t>ROTC</a:t>
            </a:r>
          </a:p>
          <a:p>
            <a:endParaRPr lang="en-US" baseline="0" dirty="0"/>
          </a:p>
          <a:p>
            <a:r>
              <a:rPr lang="en-US" baseline="0" dirty="0"/>
              <a:t>The VA does not require a SM to submit a NOBE. Eligibility is determined using DoD data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D8CDF-4B01-4D4B-80E6-2706DDD6BE3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68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Kicker</a:t>
            </a:r>
            <a:r>
              <a:rPr lang="en-US" baseline="0" dirty="0"/>
              <a:t> amounts will vary depending on annual policy in place when the SM contracts</a:t>
            </a:r>
            <a:endParaRPr lang="en-US" dirty="0"/>
          </a:p>
          <a:p>
            <a:endParaRPr lang="en-US" dirty="0"/>
          </a:p>
          <a:p>
            <a:r>
              <a:rPr lang="en-US" dirty="0"/>
              <a:t>Like 1606, Kicker may also</a:t>
            </a:r>
            <a:r>
              <a:rPr lang="en-US" baseline="0" dirty="0"/>
              <a:t> be suspended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D8CDF-4B01-4D4B-80E6-2706DDD6BE3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65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Kicker</a:t>
            </a:r>
            <a:r>
              <a:rPr lang="en-US" baseline="0" dirty="0"/>
              <a:t> amounts will vary depending on annual policy in place when the SM contracts</a:t>
            </a:r>
            <a:endParaRPr lang="en-US" dirty="0"/>
          </a:p>
          <a:p>
            <a:endParaRPr lang="en-US" dirty="0"/>
          </a:p>
          <a:p>
            <a:r>
              <a:rPr lang="en-US" dirty="0"/>
              <a:t>Like 1606, Kicker may also</a:t>
            </a:r>
            <a:r>
              <a:rPr lang="en-US" baseline="0" dirty="0"/>
              <a:t> be suspended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D8CDF-4B01-4D4B-80E6-2706DDD6BE3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65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257B9-6573-6DD5-BFF0-9434C5B39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740447-2514-B0E0-6403-09E0CF60EE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1C4296-5C84-E713-7A22-FCF4B047B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B4BD2-3281-63CE-7D4F-07B5F5279A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D8CDF-4B01-4D4B-80E6-2706DDD6BE3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71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897B1-59AD-7A05-BA15-77A2A396B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18BDDA-B8CC-45A4-59D9-19E6496BAF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C54462-7441-3D03-1ED1-34FCA375D0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Kicker</a:t>
            </a:r>
            <a:r>
              <a:rPr lang="en-US" baseline="0" dirty="0"/>
              <a:t> amounts will vary depending on annual policy in place when the SM contracts</a:t>
            </a:r>
            <a:endParaRPr lang="en-US" dirty="0"/>
          </a:p>
          <a:p>
            <a:endParaRPr lang="en-US" dirty="0"/>
          </a:p>
          <a:p>
            <a:r>
              <a:rPr lang="en-US" dirty="0"/>
              <a:t>Like 1606, Kicker may also</a:t>
            </a:r>
            <a:r>
              <a:rPr lang="en-US" baseline="0" dirty="0"/>
              <a:t> be suspended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6E7FD-CCCE-43DA-2065-BCA4C1C54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D8CDF-4B01-4D4B-80E6-2706DDD6BE3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0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77747-9A6F-E88B-B7CF-398FE291B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07B625-2534-2AFD-6508-0FFDD8BE0E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D8FD94-945A-0F0F-4B67-384578340F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FA0A0-2F39-5E26-0CDE-DCE569FCD1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D8CDF-4B01-4D4B-80E6-2706DDD6BE3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82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the new qualifying periods (SWB, COVID, SCP)</a:t>
            </a:r>
          </a:p>
          <a:p>
            <a:r>
              <a:rPr lang="en-US" dirty="0"/>
              <a:t>Mention</a:t>
            </a:r>
            <a:r>
              <a:rPr lang="en-US" baseline="0" dirty="0"/>
              <a:t> that all of these missions are ongoing, but only service during these time periods qualify</a:t>
            </a:r>
          </a:p>
          <a:p>
            <a:r>
              <a:rPr lang="en-US" baseline="0" dirty="0"/>
              <a:t>COVID has a future end date and could be extended</a:t>
            </a:r>
          </a:p>
          <a:p>
            <a:endParaRPr lang="en-US" baseline="0" dirty="0"/>
          </a:p>
          <a:p>
            <a:r>
              <a:rPr lang="en-US" baseline="0" dirty="0"/>
              <a:t>Remember, we’re complicated…..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D8CDF-4B01-4D4B-80E6-2706DDD6BE3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037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08441-9DD3-D9B8-FAD5-3FAF6E29A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537AF5-5615-9241-729D-55D87038A2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05C0C5-3025-2FC5-398E-AB84E6C3A0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50496-A681-7C1C-5C04-E04862DDA0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D8CDF-4B01-4D4B-80E6-2706DDD6BE3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186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</a:t>
            </a:r>
            <a:r>
              <a:rPr lang="en-US" baseline="0" dirty="0"/>
              <a:t> that these are Army requirements.  Other services may have different or additional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D8CDF-4B01-4D4B-80E6-2706DDD6BE3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134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</a:t>
            </a:r>
            <a:r>
              <a:rPr lang="en-US" baseline="0" dirty="0"/>
              <a:t> includes natural, step, adopted, ward, foster child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D8CDF-4B01-4D4B-80E6-2706DDD6BE3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78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D8CDF-4B01-4D4B-80E6-2706DDD6BE3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3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9EF44-3A99-09A0-ABCA-9CF6345C9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B53A4B-A271-7C65-6C5C-2D3EBBDE93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03D83A-6FF3-F89C-C10A-12AF472E1A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Kicker</a:t>
            </a:r>
            <a:r>
              <a:rPr lang="en-US" baseline="0" dirty="0"/>
              <a:t> amounts will vary depending on annual policy in place when the SM contracts</a:t>
            </a:r>
            <a:endParaRPr lang="en-US" dirty="0"/>
          </a:p>
          <a:p>
            <a:endParaRPr lang="en-US" dirty="0"/>
          </a:p>
          <a:p>
            <a:r>
              <a:rPr lang="en-US" dirty="0"/>
              <a:t>Like 1606, Kicker may also</a:t>
            </a:r>
            <a:r>
              <a:rPr lang="en-US" baseline="0" dirty="0"/>
              <a:t> be suspended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AA50A-F574-4718-A50B-BF54B3CA78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D8CDF-4B01-4D4B-80E6-2706DDD6BE3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005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mainly</a:t>
            </a:r>
            <a:r>
              <a:rPr lang="en-US" baseline="0" dirty="0"/>
              <a:t> for the new SCOs who are assisting a Soldier who hasn’t applied yet.</a:t>
            </a:r>
          </a:p>
          <a:p>
            <a:r>
              <a:rPr lang="en-US" baseline="0" dirty="0"/>
              <a:t>Need to confirm with a VA rep that they are sending </a:t>
            </a:r>
            <a:r>
              <a:rPr lang="en-US" baseline="0" dirty="0" err="1"/>
              <a:t>CoE</a:t>
            </a:r>
            <a:r>
              <a:rPr lang="en-US" baseline="0" dirty="0"/>
              <a:t> in email 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D8CDF-4B01-4D4B-80E6-2706DDD6BE3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to explain what may happen during the course of application and during</a:t>
            </a:r>
            <a:r>
              <a:rPr lang="en-US" baseline="0" dirty="0"/>
              <a:t> a semester.  Start with ‘Eligible’ and walk through approval process and semester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D8CDF-4B01-4D4B-80E6-2706DDD6BE3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4467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70DCB-D5A0-95C1-1F6B-457BC7CE5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8FBAD1-989A-621A-925A-A925FD1C6E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000A45-054C-96BD-2360-6A960726D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mainly</a:t>
            </a:r>
            <a:r>
              <a:rPr lang="en-US" baseline="0" dirty="0"/>
              <a:t> for the new SCOs who are assisting a Soldier who hasn’t applied yet.</a:t>
            </a:r>
          </a:p>
          <a:p>
            <a:r>
              <a:rPr lang="en-US" baseline="0" dirty="0"/>
              <a:t>Need to confirm with a VA rep that they are sending CoE in email now</a:t>
            </a:r>
          </a:p>
          <a:p>
            <a:endParaRPr lang="en-US" baseline="0" dirty="0"/>
          </a:p>
          <a:p>
            <a:r>
              <a:rPr lang="en-US" baseline="0" dirty="0"/>
              <a:t>Soldiers will sometimes come to the SCO without having applied for benefits first.  Schools may require a CoE if </a:t>
            </a:r>
            <a:r>
              <a:rPr lang="en-US" baseline="0"/>
              <a:t>they wish.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0BFC2-F9C5-1DC3-B2A7-B17B0B6AC2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D8CDF-4B01-4D4B-80E6-2706DDD6BE3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166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D8CDF-4B01-4D4B-80E6-2706DDD6BE3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615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D8CDF-4B01-4D4B-80E6-2706DDD6BE3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42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2DB63-DE21-3897-28CB-23DCF5AC2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375A26-6D1F-8441-7001-EF7A2D0E5A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0D5C0A-75A2-26B0-20BC-B5CA8C64C4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points: We’re different</a:t>
            </a: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0E3A3-69D0-9563-782E-A074E0AD84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D8CDF-4B01-4D4B-80E6-2706DDD6BE3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4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49" indent="-28571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845" indent="-228569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83" indent="-228569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122" indent="-228569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260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398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536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67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D740F10-0896-4A79-A674-263A55382EAE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5188" y="350838"/>
            <a:ext cx="5316537" cy="3987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638" y="4770438"/>
            <a:ext cx="6400800" cy="3505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56" tIns="46177" rIns="92356" bIns="46177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en-US" dirty="0"/>
              <a:t>Troops are deployed with the consent of the Governor.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dirty="0"/>
              <a:t>Under Title 10, troops are federally funded for </a:t>
            </a:r>
            <a:r>
              <a:rPr lang="en-US" altLang="en-US" dirty="0">
                <a:solidFill>
                  <a:srgbClr val="C00000"/>
                </a:solidFill>
              </a:rPr>
              <a:t>missions commanded by the President. 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dirty="0"/>
              <a:t>Under Title 32 and State law, troops are funded either by the federal government or by their respective states for </a:t>
            </a:r>
            <a:r>
              <a:rPr lang="en-US" altLang="en-US" dirty="0">
                <a:solidFill>
                  <a:srgbClr val="C00000"/>
                </a:solidFill>
              </a:rPr>
              <a:t>missions commanded by state </a:t>
            </a:r>
            <a:r>
              <a:rPr lang="en-US" altLang="en-US" dirty="0">
                <a:solidFill>
                  <a:srgbClr val="FF0000"/>
                </a:solidFill>
              </a:rPr>
              <a:t>governors</a:t>
            </a:r>
            <a:r>
              <a:rPr lang="en-US" altLang="en-US" dirty="0"/>
              <a:t>.</a:t>
            </a:r>
          </a:p>
          <a:p>
            <a:pPr>
              <a:spcBef>
                <a:spcPct val="0"/>
              </a:spcBef>
              <a:defRPr/>
            </a:pPr>
            <a:endParaRPr lang="en-US" altLang="en-US" dirty="0"/>
          </a:p>
          <a:p>
            <a:pPr>
              <a:spcBef>
                <a:spcPct val="0"/>
              </a:spcBef>
              <a:defRPr/>
            </a:pPr>
            <a:r>
              <a:rPr lang="en-US" altLang="en-US" dirty="0"/>
              <a:t>Due to the flexibility afforded by this dual mechanism for funding and control, the NG is the </a:t>
            </a:r>
            <a:r>
              <a:rPr lang="en-US" altLang="en-US" dirty="0">
                <a:solidFill>
                  <a:srgbClr val="C00000"/>
                </a:solidFill>
              </a:rPr>
              <a:t>first military responder for requirements within the USA’s borders whether Homeland security, natural disaster or other threats</a:t>
            </a:r>
            <a:r>
              <a:rPr lang="en-US" altLang="en-US" dirty="0"/>
              <a:t>.  Each Governor can immediately mobilize state assets to meet their needs or those of a neighboring state (via Emergency Management Assistance Compacts already in place) and utilize them prior to or during the submission of a request for federal assistance. </a:t>
            </a:r>
          </a:p>
          <a:p>
            <a:pPr>
              <a:spcBef>
                <a:spcPct val="0"/>
              </a:spcBef>
              <a:defRPr/>
            </a:pPr>
            <a:endParaRPr lang="en-US" altLang="en-US" dirty="0"/>
          </a:p>
          <a:p>
            <a:pPr>
              <a:spcBef>
                <a:spcPct val="0"/>
              </a:spcBef>
              <a:defRPr/>
            </a:pPr>
            <a:r>
              <a:rPr lang="en-US" altLang="en-US" dirty="0"/>
              <a:t>The Guard’s dual mission requires a disciplined balance between persistent readiness to defeat threats to our nation and its vital interests, and constant availability to help our communities and states. </a:t>
            </a:r>
          </a:p>
        </p:txBody>
      </p:sp>
    </p:spTree>
    <p:extLst>
      <p:ext uri="{BB962C8B-B14F-4D97-AF65-F5344CB8AC3E}">
        <p14:creationId xmlns:p14="http://schemas.microsoft.com/office/powerpoint/2010/main" val="3268270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additional stressors Guard College Students have that traditional students</a:t>
            </a:r>
            <a:r>
              <a:rPr lang="en-US" baseline="0" dirty="0"/>
              <a:t> don’t </a:t>
            </a:r>
          </a:p>
          <a:p>
            <a:r>
              <a:rPr lang="en-US" baseline="0" dirty="0"/>
              <a:t>– weekend drills cut into study/homework time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Possible deployments interrupt progress toward degree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State missions can come up suddenly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When there’s an emergency: “Call out the Guard!”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D8CDF-4B01-4D4B-80E6-2706DDD6BE3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632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D8CDF-4B01-4D4B-80E6-2706DDD6BE3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05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73100"/>
            <a:ext cx="6248400" cy="35163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2825" y="4383089"/>
            <a:ext cx="4984750" cy="433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62" tIns="46032" rIns="92062" bIns="46032" numCol="1" anchor="t" anchorCtr="0" compatLnSpc="1">
            <a:prstTxWarp prst="textNoShape">
              <a:avLst/>
            </a:prstTxWarp>
          </a:bodyPr>
          <a:lstStyle/>
          <a:p>
            <a:pPr defTabSz="930149">
              <a:spcBef>
                <a:spcPct val="0"/>
              </a:spcBef>
            </a:pPr>
            <a:r>
              <a:rPr lang="en-US" altLang="en-US" dirty="0"/>
              <a:t>This is the ‘We’re Complicated, but We’re Worth It’ slide.</a:t>
            </a:r>
          </a:p>
          <a:p>
            <a:pPr defTabSz="930149">
              <a:spcBef>
                <a:spcPct val="0"/>
              </a:spcBef>
            </a:pPr>
            <a:r>
              <a:rPr lang="en-US" altLang="en-US" dirty="0"/>
              <a:t>No</a:t>
            </a:r>
            <a:r>
              <a:rPr lang="en-US" altLang="en-US" baseline="0" dirty="0"/>
              <a:t> need to explain each duty status, it’s an example of the complexity of the Guard</a:t>
            </a:r>
            <a:endParaRPr lang="en-US" altLang="en-US" dirty="0"/>
          </a:p>
          <a:p>
            <a:pPr defTabSz="930149">
              <a:spcBef>
                <a:spcPct val="0"/>
              </a:spcBef>
            </a:pPr>
            <a:endParaRPr lang="en-US" altLang="en-US" dirty="0"/>
          </a:p>
          <a:p>
            <a:pPr defTabSz="930149"/>
            <a:endParaRPr lang="en-US" altLang="en-US" dirty="0"/>
          </a:p>
        </p:txBody>
      </p:sp>
      <p:sp>
        <p:nvSpPr>
          <p:cNvPr id="30724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49" indent="-28571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45" indent="-22856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83" indent="-22856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122" indent="-22856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60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98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536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674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10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SCOs might know this info, but might</a:t>
            </a:r>
            <a:r>
              <a:rPr lang="en-US" baseline="0" dirty="0"/>
              <a:t> not have assisted someone eligible for more than one benefit under the 48-month rule.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D8CDF-4B01-4D4B-80E6-2706DDD6BE3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67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D8CDF-4B01-4D4B-80E6-2706DDD6BE3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09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6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6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8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9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2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4"/>
            <a:ext cx="2367148" cy="365125"/>
          </a:xfrm>
          <a:prstGeom prst="rect">
            <a:avLst/>
          </a:prstGeom>
        </p:spPr>
        <p:txBody>
          <a:bodyPr/>
          <a:lstStyle/>
          <a:p>
            <a:fld id="{42C316A7-4C92-4564-8391-D909EA08B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74668" y="6360891"/>
            <a:ext cx="2507731" cy="365125"/>
          </a:xfrm>
          <a:prstGeom prst="rect">
            <a:avLst/>
          </a:prstGeom>
        </p:spPr>
        <p:txBody>
          <a:bodyPr/>
          <a:lstStyle/>
          <a:p>
            <a:fld id="{3BB09015-6B38-4423-A820-EABEBA6133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6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36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4"/>
            <a:ext cx="2367148" cy="365125"/>
          </a:xfrm>
          <a:prstGeom prst="rect">
            <a:avLst/>
          </a:prstGeom>
        </p:spPr>
        <p:txBody>
          <a:bodyPr/>
          <a:lstStyle/>
          <a:p>
            <a:fld id="{42C316A7-4C92-4564-8391-D909EA08B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74668" y="6360891"/>
            <a:ext cx="2507731" cy="365125"/>
          </a:xfrm>
          <a:prstGeom prst="rect">
            <a:avLst/>
          </a:prstGeom>
        </p:spPr>
        <p:txBody>
          <a:bodyPr/>
          <a:lstStyle/>
          <a:p>
            <a:fld id="{3BB09015-6B38-4423-A820-EABEBA6133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2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033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47023" y="321935"/>
            <a:ext cx="8951682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D53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0153" y="1859623"/>
            <a:ext cx="3981158" cy="473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ranklin Gothic Book" panose="020B0503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16393" y="1859623"/>
            <a:ext cx="5713412" cy="47386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68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2BE63-8524-4D1F-822E-F4FD92EE42D7}" type="datetime1">
              <a:rPr lang="en-US"/>
              <a:pPr>
                <a:defRPr/>
              </a:pPr>
              <a:t>6/30/2025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3820C-0358-4A15-8978-043956677B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28908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rgbClr val="FDD53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30707" y="6139546"/>
            <a:ext cx="12192000" cy="6875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6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7059" y="336932"/>
            <a:ext cx="8479411" cy="82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537" y="1426392"/>
            <a:ext cx="10972800" cy="3953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150445" y="36373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2715449" y="6304666"/>
            <a:ext cx="7008649" cy="428131"/>
          </a:xfrm>
          <a:prstGeom prst="rect">
            <a:avLst/>
          </a:prstGeom>
          <a:noFill/>
          <a:ln/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182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“Education</a:t>
            </a:r>
            <a:r>
              <a:rPr lang="en-US" sz="2182" b="1" i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182" b="1" i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Key To Strength and Readiness”</a:t>
            </a:r>
            <a:endParaRPr lang="en-US" sz="2182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-5641" y="6202315"/>
            <a:ext cx="12197641" cy="0"/>
          </a:xfrm>
          <a:prstGeom prst="line">
            <a:avLst/>
          </a:prstGeom>
          <a:ln w="44450">
            <a:solidFill>
              <a:srgbClr val="FDD5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-36347" y="6803437"/>
            <a:ext cx="12197641" cy="0"/>
          </a:xfrm>
          <a:prstGeom prst="line">
            <a:avLst/>
          </a:prstGeom>
          <a:ln w="44450">
            <a:solidFill>
              <a:srgbClr val="FDD5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6"/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859" y="222911"/>
            <a:ext cx="1270749" cy="100723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4" y="1"/>
            <a:ext cx="1761273" cy="1453051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373113" y="1320106"/>
            <a:ext cx="11426496" cy="12385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3113" y="1401881"/>
            <a:ext cx="11426496" cy="2084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73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9" r:id="rId4"/>
    <p:sldLayoutId id="2147483670" r:id="rId5"/>
  </p:sldLayoutIdLst>
  <p:txStyles>
    <p:titleStyle>
      <a:lvl1pPr algn="ctr" defTabSz="831281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730" indent="-311730" algn="l" defTabSz="831281" rtl="0" eaLnBrk="1" latinLnBrk="0" hangingPunct="1">
        <a:spcBef>
          <a:spcPct val="20000"/>
        </a:spcBef>
        <a:buFont typeface="Arial" pitchFamily="34" charset="0"/>
        <a:buChar char="•"/>
        <a:defRPr sz="218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75416" indent="-259775" algn="l" defTabSz="831281" rtl="0" eaLnBrk="1" latinLnBrk="0" hangingPunct="1">
        <a:spcBef>
          <a:spcPct val="20000"/>
        </a:spcBef>
        <a:buFont typeface="Arial" pitchFamily="34" charset="0"/>
        <a:buChar char="–"/>
        <a:defRPr sz="181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39101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63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54742" indent="-207820" algn="l" defTabSz="831281" rtl="0" eaLnBrk="1" latinLnBrk="0" hangingPunct="1">
        <a:spcBef>
          <a:spcPct val="20000"/>
        </a:spcBef>
        <a:buFont typeface="Arial" pitchFamily="34" charset="0"/>
        <a:buChar char="–"/>
        <a:defRPr sz="145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70382" indent="-207820" algn="l" defTabSz="831281" rtl="0" eaLnBrk="1" latinLnBrk="0" hangingPunct="1">
        <a:spcBef>
          <a:spcPct val="20000"/>
        </a:spcBef>
        <a:buFont typeface="Arial" pitchFamily="34" charset="0"/>
        <a:buChar char="»"/>
        <a:defRPr sz="127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23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01663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117304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532944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1pPr>
      <a:lvl2pPr marL="415641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2pPr>
      <a:lvl3pPr marL="831281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3pPr>
      <a:lvl4pPr marL="1246922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4pPr>
      <a:lvl5pPr marL="1662562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5pPr>
      <a:lvl6pPr marL="2078203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6pPr>
      <a:lvl7pPr marL="2493843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7pPr>
      <a:lvl8pPr marL="2909484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8pPr>
      <a:lvl9pPr marL="3325124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rng.esc@army.mi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myignited.army.mil/student/public/welcome" TargetMode="External"/><Relationship Id="rId7" Type="http://schemas.openxmlformats.org/officeDocument/2006/relationships/hyperlink" Target="https://www.dantes.mil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tionalguard.com/tools/student-loan-repayment-program" TargetMode="External"/><Relationship Id="rId5" Type="http://schemas.openxmlformats.org/officeDocument/2006/relationships/hyperlink" Target="https://www.cool.osd.mil/army/index.html" TargetMode="External"/><Relationship Id="rId4" Type="http://schemas.openxmlformats.org/officeDocument/2006/relationships/hyperlink" Target="https://nationalguard.com/select-your-stat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rng.esc@army.mi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onald.e.sutton.civ@army.mil" TargetMode="External"/><Relationship Id="rId4" Type="http://schemas.openxmlformats.org/officeDocument/2006/relationships/hyperlink" Target="https://nationalguard.com/select-your-stat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524000"/>
            <a:ext cx="8000999" cy="4419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Army National Guard Overview and GI Bill</a:t>
            </a: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 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Updates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Presented by: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Casey Buse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ARNG Education Support Team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US" sz="3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US" alt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US" alt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 Bill® is a registered trademark of the U.S. Department of Veterans Affairs (VA).  More information about education benefits offered by VA is available at the official VA Web site at http://www.benefits.va.gov/gibill.</a:t>
            </a:r>
          </a:p>
        </p:txBody>
      </p:sp>
    </p:spTree>
    <p:extLst>
      <p:ext uri="{BB962C8B-B14F-4D97-AF65-F5344CB8AC3E}">
        <p14:creationId xmlns:p14="http://schemas.microsoft.com/office/powerpoint/2010/main" val="2403906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F5C2E31-582F-BB85-9DE6-CC9E65FE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MGIB-SR / Kicker Dataflow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Diagram&#10;&#10;AI-generated content may be incorrect.">
            <a:extLst>
              <a:ext uri="{FF2B5EF4-FFF2-40B4-BE49-F238E27FC236}">
                <a16:creationId xmlns:a16="http://schemas.microsoft.com/office/drawing/2014/main" id="{809E512E-C7A5-E334-0B95-1AB7EB1BB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80" y="1524001"/>
            <a:ext cx="824463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18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MGIB-SR 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Notice of Basic Eligibility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10287000" cy="46482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Notice of Basic Eligibility (NOBE) is: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Service Component </a:t>
            </a:r>
            <a:r>
              <a:rPr 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counseling document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notifying a Service member they are eligible for the MGIB-SR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NOBE is NOT: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guarantee of Service member MGIB-SR eligibility</a:t>
            </a:r>
          </a:p>
          <a:p>
            <a:pPr marL="706586" lvl="1" indent="-342900">
              <a:buFont typeface="Wingdings" panose="05000000000000000000" pitchFamily="2" charset="2"/>
              <a:buChar char="§"/>
              <a:defRPr/>
            </a:pPr>
            <a:r>
              <a:rPr lang="en-US" sz="203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Once eligible for MGIB-SR, a Service member’s eligibility may be Suspended or Terminated due to changes in their duty or participation status.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Needed by a school before enrollment certification is completed (</a:t>
            </a:r>
            <a:r>
              <a:rPr 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 RPO verifies eligibility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47334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57200"/>
            <a:ext cx="6800850" cy="45720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MGIB-SR Kicker Incentive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28775"/>
            <a:ext cx="8839200" cy="36004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MGIB-SR Kicker is an educational ‘incentive’ used to encourage qualified applicants to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enlist, reenlist, or extend into skills or units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meet ARNG readiness requirements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Eligibility Requirements: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MGIB-SR or MGIB-AD eligible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 to serve in a skill or unit with a critical shortage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Eligibility is normally terminated on separation from SR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Payment: (FY25) (Based on current ARNG VolEd policy)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$350 for a critical skill or unit (NPS, PS, or Reenlistment/Extension)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$350 for Officers and Officer Producing Programs (i.e. WOC, OCS, ROTC)</a:t>
            </a:r>
          </a:p>
        </p:txBody>
      </p:sp>
    </p:spTree>
    <p:extLst>
      <p:ext uri="{BB962C8B-B14F-4D97-AF65-F5344CB8AC3E}">
        <p14:creationId xmlns:p14="http://schemas.microsoft.com/office/powerpoint/2010/main" val="3345830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381000"/>
            <a:ext cx="9067800" cy="6096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Steps to MGIB-SR/Kicker Success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1438"/>
            <a:ext cx="10210800" cy="4800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1: 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State Education Office or ARNG Education Support Team (EST)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63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Verify all eligibility documents are on file:</a:t>
            </a:r>
          </a:p>
          <a:p>
            <a:pPr marL="1070271" lvl="2" indent="-342900">
              <a:buFont typeface="Wingdings" panose="05000000000000000000" pitchFamily="2" charset="2"/>
              <a:buChar char="§"/>
              <a:defRPr/>
            </a:pPr>
            <a:r>
              <a:rPr lang="en-US" sz="145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Interactive Personnel Electronic Records Management System (</a:t>
            </a:r>
            <a:r>
              <a:rPr lang="en-US" sz="1454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iPERMS</a:t>
            </a:r>
            <a:r>
              <a:rPr lang="en-US" sz="145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63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Verify MGIB-SR and Kicker (if applicable) are coded as eligible within:</a:t>
            </a:r>
          </a:p>
          <a:p>
            <a:pPr marL="1070271" lvl="2" indent="-342900">
              <a:buFont typeface="Wingdings" panose="05000000000000000000" pitchFamily="2" charset="2"/>
              <a:buChar char="§"/>
              <a:defRPr/>
            </a:pPr>
            <a:r>
              <a:rPr lang="en-US" sz="145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Guard Incentive Management System (GIMS) &amp; Benefits for Education Administrative Services Tool (BEAST)</a:t>
            </a:r>
          </a:p>
          <a:p>
            <a:pPr marL="1070271" lvl="2" indent="-342900">
              <a:buFont typeface="Wingdings" panose="05000000000000000000" pitchFamily="2" charset="2"/>
              <a:buChar char="§"/>
              <a:defRPr/>
            </a:pPr>
            <a:r>
              <a:rPr lang="en-US" sz="16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Eligibility is normally terminated on separation from SR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2: 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Enroll/Apply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63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enrolls in VA approved courses and applies for benefits on gibill.va.gov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3: 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Certify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63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 School Certifying Official (SCO) certifies enrollment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4: 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Verify enrollment/Receive payment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63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Required monthly; Payment is paid to student </a:t>
            </a:r>
          </a:p>
        </p:txBody>
      </p:sp>
    </p:spTree>
    <p:extLst>
      <p:ext uri="{BB962C8B-B14F-4D97-AF65-F5344CB8AC3E}">
        <p14:creationId xmlns:p14="http://schemas.microsoft.com/office/powerpoint/2010/main" val="4273096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32DB8-ED95-4BBF-7BB7-FF929E0F2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3D1F1-7017-B5E5-0E86-AE1018F74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10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MGIB-AD / Chapter 30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6E83D-F391-7DA4-CC4D-31F55D52C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820400" cy="4648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03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 38 program managed and paid by the VA (DoD initiates enrollment)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03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Eligible upon completion of 2 yrs Active Duty through 10-year delimiting date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Eligibility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03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Served minimum of 2 years Active Duty or AGR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03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Contributed $1,200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03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Received an Honorable Discharge</a:t>
            </a:r>
            <a:endParaRPr lang="en-US" sz="2036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Payment: (FY 25)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03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or more years of AD service: $2,438 per month (Full-Time)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03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 than 3 years of AD service: $1,978 per month (Full-Time)</a:t>
            </a:r>
          </a:p>
        </p:txBody>
      </p:sp>
    </p:spTree>
    <p:extLst>
      <p:ext uri="{BB962C8B-B14F-4D97-AF65-F5344CB8AC3E}">
        <p14:creationId xmlns:p14="http://schemas.microsoft.com/office/powerpoint/2010/main" val="676328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85616-5F41-78C4-00CD-223B4D33F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02252-EB4D-11A5-DAC0-62C995DA2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381000"/>
            <a:ext cx="9067800" cy="6096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MGIB-AD/Kicker Steps to Success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B14F1-0BBF-82E9-333F-CF78FDA29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011" y="1638748"/>
            <a:ext cx="9601200" cy="4800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1: 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State Education Office or ARNG Education Support Team (EST)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Verify all eligibility documents are on file:</a:t>
            </a:r>
          </a:p>
          <a:p>
            <a:pPr marL="1070271" lvl="2" indent="-342900">
              <a:buFont typeface="Wingdings" panose="05000000000000000000" pitchFamily="2" charset="2"/>
              <a:buChar char="§"/>
              <a:defRPr/>
            </a:pPr>
            <a:r>
              <a:rPr lang="en-US" sz="145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Interactive Personnel Electronic Records Management System (</a:t>
            </a:r>
            <a:r>
              <a:rPr lang="en-US" sz="1454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iPERMS</a:t>
            </a:r>
            <a:r>
              <a:rPr lang="en-US" sz="145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Verify MGIB-AD and Kicker (if applicable) are coded as eligible within:</a:t>
            </a:r>
          </a:p>
          <a:p>
            <a:pPr marL="1070271" lvl="2" indent="-342900">
              <a:buFont typeface="Wingdings" panose="05000000000000000000" pitchFamily="2" charset="2"/>
              <a:buChar char="§"/>
              <a:defRPr/>
            </a:pPr>
            <a:r>
              <a:rPr lang="en-US" sz="145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 for Education Administrative Services Tool (BEAST)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2: 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Enroll/Apply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enrolls in VA approved courses and applies for benefits on gibill.va.gov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3: 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Certify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 School Certifying Official (SCO) certifies enrollment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4: 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Verify enrollment/Receive payment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Required monthly; Payment is paid to student</a:t>
            </a:r>
          </a:p>
        </p:txBody>
      </p:sp>
    </p:spTree>
    <p:extLst>
      <p:ext uri="{BB962C8B-B14F-4D97-AF65-F5344CB8AC3E}">
        <p14:creationId xmlns:p14="http://schemas.microsoft.com/office/powerpoint/2010/main" val="666158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D4E97-818E-AC0D-6961-5CBAD989B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DD903-C536-F638-E49B-499480FD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10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Post-9/11 GI Bill / Chapter 33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6F74E-E042-3454-5AC1-08121FDAA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572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 38 program managed and paid by the VA (DoD validates eligibility)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Eligible after 90+ days qualifying service through:</a:t>
            </a:r>
          </a:p>
          <a:p>
            <a:pPr marL="1070271" lvl="2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Eligibility expires 15 years from last day of qualifying service if last day is </a:t>
            </a:r>
            <a:r>
              <a:rPr lang="en-US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January 1, 2013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70271" lvl="2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Eligibility never expires if last day of qualifying service is </a:t>
            </a:r>
            <a:r>
              <a:rPr lang="en-US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or after January 1, 2013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Eligibility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in any active component or Service under Title 10 qualifying USC ‘s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 32 AGR OR </a:t>
            </a: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 32 USC, Sec 502(f) qualifying service under a National Emergency declared by the President and authorized by the President or Secretary of Defense;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Noble Eagle, Sep 11, 2001 – May 31, 2002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Southwest Border, Feb 15, 2019 – Jan 21, 2021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 Response, Mar 20, 2020 – Jul 1, 2022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Capitol Police, Jan 14, 2021 – May 23, 2021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113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89916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charset="0"/>
              </a:rPr>
              <a:t>Post-9/11 GI Bill Restrictions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10134600" cy="42672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Attended a Service Academy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3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</a:t>
            </a:r>
            <a:r>
              <a:rPr lang="en-US" altLang="en-US" sz="2036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five</a:t>
            </a:r>
            <a:r>
              <a:rPr lang="en-US" altLang="en-US" sz="203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years of service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Received a ROTC Scholarship (Title 10 USC Section 2107)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3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</a:t>
            </a:r>
            <a:r>
              <a:rPr lang="en-US" altLang="en-US" sz="2036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four</a:t>
            </a:r>
            <a:r>
              <a:rPr lang="en-US" altLang="en-US" sz="203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years of service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Received Active Duty Student Loan Repayment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3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</a:t>
            </a:r>
            <a:r>
              <a:rPr lang="en-US" altLang="en-US" sz="2036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</a:t>
            </a:r>
            <a:r>
              <a:rPr lang="en-US" altLang="en-US" sz="203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years of service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 qualifying service performed during the service obligation is not counted toward</a:t>
            </a:r>
            <a:r>
              <a:rPr lang="en-US" altLang="en-US" sz="203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cumulative service.</a:t>
            </a:r>
          </a:p>
        </p:txBody>
      </p:sp>
    </p:spTree>
    <p:extLst>
      <p:ext uri="{BB962C8B-B14F-4D97-AF65-F5344CB8AC3E}">
        <p14:creationId xmlns:p14="http://schemas.microsoft.com/office/powerpoint/2010/main" val="2540160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88467-E6A9-1F42-E528-6CD25C893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23561-0788-FC52-65CC-F723C3CE3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10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Post-9/11 GI Bill Payment Schedule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66B85-A9AD-D392-5286-69F2DE77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5486400"/>
            <a:ext cx="10820400" cy="45720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Pays tuition and fees; books and supplies stipend, and a housing allowance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3BF09A-641B-4D99-7D92-A5339F91FD9C}"/>
              </a:ext>
            </a:extLst>
          </p:cNvPr>
          <p:cNvSpPr txBox="1">
            <a:spLocks/>
          </p:cNvSpPr>
          <p:nvPr/>
        </p:nvSpPr>
        <p:spPr>
          <a:xfrm>
            <a:off x="762000" y="1553026"/>
            <a:ext cx="10429875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11730" indent="-311730" algn="l" defTabSz="8312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82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75416" indent="-259775" algn="l" defTabSz="8312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1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39101" indent="-207820" algn="l" defTabSz="8312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36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54742" indent="-207820" algn="l" defTabSz="8312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5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70382" indent="-207820" algn="l" defTabSz="8312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7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23" indent="-207820" algn="l" defTabSz="8312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01663" indent="-207820" algn="l" defTabSz="8312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7304" indent="-207820" algn="l" defTabSz="8312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32944" indent="-207820" algn="l" defTabSz="8312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Payment Tiers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ayments for all three benefits (Tuition and Fees, Book and Supply stipend and Monthly Housing Allowance) are pro-rated based on eligible percentage tier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CE29D2-4D6C-AC79-8930-5C4541B3D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734748"/>
              </p:ext>
            </p:extLst>
          </p:nvPr>
        </p:nvGraphicFramePr>
        <p:xfrm>
          <a:off x="2743200" y="2743200"/>
          <a:ext cx="6210300" cy="2561774"/>
        </p:xfrm>
        <a:graphic>
          <a:graphicData uri="http://schemas.openxmlformats.org/drawingml/2006/table">
            <a:tbl>
              <a:tblPr firstRow="1" firstCol="1" bandRow="1"/>
              <a:tblGrid>
                <a:gridCol w="4177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Qualifying Service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Tier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least 36 cumulative months (1,095 days +), Purple Heart, Med discharge, Sole Survivorship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least 30 cumulative months  (910-1,094 days)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least 24 cumulative months  (730-909 days)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least 18 cumulative months  (545-729 days)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least 6 cumulative months  (180-544 days)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least 90 cumulative days (90-179 days)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198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ARNG Transfer of Education Benefits (TEB)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600200"/>
            <a:ext cx="10134600" cy="4419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Transfer of Education Benefits (TEB) requests are reviewed/processed by the ARNG Education Support Team (EST)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Eligibility Requirements: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be currently serving in the ARNG and be eligible for the Post-9/11 GI Bill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have completed 6-years of qualifying military service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commit to serving a 4-year service obligation period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not be flagged*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Dependents must be listed in DEERS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TEB Issues: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the State Education Office or the ARNG EST</a:t>
            </a:r>
          </a:p>
        </p:txBody>
      </p:sp>
    </p:spTree>
    <p:extLst>
      <p:ext uri="{BB962C8B-B14F-4D97-AF65-F5344CB8AC3E}">
        <p14:creationId xmlns:p14="http://schemas.microsoft.com/office/powerpoint/2010/main" val="380673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6359558" cy="365760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Army National Guard Overview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 Bill Program Overview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MGIB-SR / Chapter 1606 &amp; Kicker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MGIB-AD / Chapter 30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Post-9/11 GI Bill / Chapter 33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Transfer of Education Benefits (TEB)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 Bill</a:t>
            </a:r>
            <a:r>
              <a:rPr lang="en-US" altLang="en-US" sz="1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 Process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Payment Process Flowchart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Programs/Benefits</a:t>
            </a:r>
          </a:p>
        </p:txBody>
      </p:sp>
    </p:spTree>
    <p:extLst>
      <p:ext uri="{BB962C8B-B14F-4D97-AF65-F5344CB8AC3E}">
        <p14:creationId xmlns:p14="http://schemas.microsoft.com/office/powerpoint/2010/main" val="2489839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TEB Payments</a:t>
            </a:r>
            <a:endParaRPr lang="en-US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10782300" cy="457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Dependents (Spouse and child)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Receive the same payment tier as Service member who transferred education benefits to them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Spouse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use benefits immediately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eligible for the MHA if transferring SM is Active Duty/AGR, or serving other qualifying Service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the same delimiting date as the transferring Soldier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Children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Cannot use the benefit until transferring SM has completed 10 years in the Armed Forces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eligible for the MHA regardless of the transferring SM’s duty status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begin using the benefit on their 18th birthday or upon HS graduation, whichever comes first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Eligibility ends on their 26th birthday unless earlier end date is specified</a:t>
            </a:r>
            <a:r>
              <a:rPr lang="en-US" altLang="en-US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781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F9401-CC0F-FAF0-E75A-9D783A8C0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A6B3D-E700-4058-2B5E-5FACF47B5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381000"/>
            <a:ext cx="9067800" cy="6096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Post-9/11 / TEB Steps to Success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D597C-9D98-B1C9-7AC4-CE6D4EE67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73711"/>
            <a:ext cx="10210800" cy="4800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1: 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State Education Office or ARNG Education Support Team (EST)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63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Verify all eligibility documents are on file:</a:t>
            </a:r>
          </a:p>
          <a:p>
            <a:pPr marL="1070271" lvl="2" indent="-342900">
              <a:buFont typeface="Wingdings" panose="05000000000000000000" pitchFamily="2" charset="2"/>
              <a:buChar char="§"/>
              <a:defRPr/>
            </a:pPr>
            <a:r>
              <a:rPr lang="en-US" sz="145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Interactive Personnel Electronic Records Management System (</a:t>
            </a:r>
            <a:r>
              <a:rPr lang="en-US" sz="1454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iPERMS</a:t>
            </a:r>
            <a:r>
              <a:rPr lang="en-US" sz="145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63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Verify TEB (if applicable) is coded as eligible for each dependent within:</a:t>
            </a:r>
          </a:p>
          <a:p>
            <a:pPr marL="1070271" lvl="2" indent="-342900">
              <a:buFont typeface="Wingdings" panose="05000000000000000000" pitchFamily="2" charset="2"/>
              <a:buChar char="§"/>
              <a:defRPr/>
            </a:pPr>
            <a:r>
              <a:rPr lang="en-US" sz="145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 for Education Administrative Services Tool (BEAST)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2: 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Soldier/Veteran/Dependent must enroll/Apply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63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enrolls in VA approved courses and applies for benefits on gibill.va.gov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3: 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Certify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63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 School Certifying Official (SCO) certifies enrollment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4: 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Verify enrollment/Receive payment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63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Required monthly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636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</a:t>
            </a:r>
            <a:r>
              <a:rPr lang="en-US" sz="163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Tuition and Fees paid to the school; Books &amp; Supplies and Housing paid to the student</a:t>
            </a:r>
          </a:p>
        </p:txBody>
      </p:sp>
    </p:spTree>
    <p:extLst>
      <p:ext uri="{BB962C8B-B14F-4D97-AF65-F5344CB8AC3E}">
        <p14:creationId xmlns:p14="http://schemas.microsoft.com/office/powerpoint/2010/main" val="1972401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FADB10D-5A49-7ADD-FB23-B4F52CF30A39}"/>
              </a:ext>
            </a:extLst>
          </p:cNvPr>
          <p:cNvSpPr txBox="1">
            <a:spLocks noChangeArrowheads="1"/>
          </p:cNvSpPr>
          <p:nvPr/>
        </p:nvSpPr>
        <p:spPr>
          <a:xfrm>
            <a:off x="647700" y="1601377"/>
            <a:ext cx="10896599" cy="609600"/>
          </a:xfr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831281">
              <a:defRPr/>
            </a:pPr>
            <a:r>
              <a:rPr lang="en-US" sz="2800" b="1" dirty="0">
                <a:solidFill>
                  <a:srgbClr val="002060"/>
                </a:solidFill>
                <a:latin typeface="+mn-lt"/>
                <a:ea typeface="MS PGothic" pitchFamily="34" charset="-128"/>
              </a:rPr>
              <a:t>Semester Format / Housing Payments are distributed the beginning of following month</a:t>
            </a:r>
          </a:p>
        </p:txBody>
      </p:sp>
      <p:grpSp>
        <p:nvGrpSpPr>
          <p:cNvPr id="5" name="Group 36">
            <a:extLst>
              <a:ext uri="{FF2B5EF4-FFF2-40B4-BE49-F238E27FC236}">
                <a16:creationId xmlns:a16="http://schemas.microsoft.com/office/drawing/2014/main" id="{8F0F8ECE-0EFC-4D44-F0A9-16DEA6793661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095500"/>
            <a:ext cx="8763000" cy="1690688"/>
            <a:chOff x="228600" y="1295410"/>
            <a:chExt cx="8534400" cy="1690223"/>
          </a:xfrm>
        </p:grpSpPr>
        <p:grpSp>
          <p:nvGrpSpPr>
            <p:cNvPr id="6" name="Group 25">
              <a:extLst>
                <a:ext uri="{FF2B5EF4-FFF2-40B4-BE49-F238E27FC236}">
                  <a16:creationId xmlns:a16="http://schemas.microsoft.com/office/drawing/2014/main" id="{AFEDECC6-3829-8F5F-9366-CCCE2814AE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00" y="1447829"/>
              <a:ext cx="8382000" cy="1523969"/>
              <a:chOff x="381000" y="990659"/>
              <a:chExt cx="8382000" cy="1524164"/>
            </a:xfrm>
          </p:grpSpPr>
          <p:cxnSp>
            <p:nvCxnSpPr>
              <p:cNvPr id="17" name="Straight Connector 5">
                <a:extLst>
                  <a:ext uri="{FF2B5EF4-FFF2-40B4-BE49-F238E27FC236}">
                    <a16:creationId xmlns:a16="http://schemas.microsoft.com/office/drawing/2014/main" id="{CCEC2BBD-1B1F-2C0F-83A0-F4CE3665BF3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81000" y="1905000"/>
                <a:ext cx="8382000" cy="146"/>
              </a:xfrm>
              <a:prstGeom prst="lin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Connector 9">
                <a:extLst>
                  <a:ext uri="{FF2B5EF4-FFF2-40B4-BE49-F238E27FC236}">
                    <a16:creationId xmlns:a16="http://schemas.microsoft.com/office/drawing/2014/main" id="{651161EE-F1E6-B952-93E0-A3E8C81BE5E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8100" y="1943100"/>
                <a:ext cx="685800" cy="0"/>
              </a:xfrm>
              <a:prstGeom prst="lin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1">
                <a:extLst>
                  <a:ext uri="{FF2B5EF4-FFF2-40B4-BE49-F238E27FC236}">
                    <a16:creationId xmlns:a16="http://schemas.microsoft.com/office/drawing/2014/main" id="{3C474C6B-DDFD-6BD9-DEFE-0F7EAFF2716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485900" y="1943293"/>
                <a:ext cx="685800" cy="0"/>
              </a:xfrm>
              <a:prstGeom prst="line">
                <a:avLst/>
              </a:prstGeom>
              <a:noFill/>
              <a:ln w="508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12">
                <a:extLst>
                  <a:ext uri="{FF2B5EF4-FFF2-40B4-BE49-F238E27FC236}">
                    <a16:creationId xmlns:a16="http://schemas.microsoft.com/office/drawing/2014/main" id="{255E0854-E752-D4FF-8380-6FC60108D90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8420100" y="1943100"/>
                <a:ext cx="685800" cy="0"/>
              </a:xfrm>
              <a:prstGeom prst="line">
                <a:avLst/>
              </a:prstGeom>
              <a:noFill/>
              <a:ln w="508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" name="TextBox 17">
                <a:extLst>
                  <a:ext uri="{FF2B5EF4-FFF2-40B4-BE49-F238E27FC236}">
                    <a16:creationId xmlns:a16="http://schemas.microsoft.com/office/drawing/2014/main" id="{99F066D8-171F-8AC3-6F5A-8C412C34B7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2600" y="990659"/>
                <a:ext cx="1981200" cy="831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400">
                    <a:solidFill>
                      <a:srgbClr val="00B050"/>
                    </a:solidFill>
                  </a:rPr>
                  <a:t>Full</a:t>
                </a:r>
              </a:p>
              <a:p>
                <a:pPr algn="ctr" eaLnBrk="1" hangingPunct="1"/>
                <a:r>
                  <a:rPr lang="en-US" altLang="en-US" sz="2400">
                    <a:solidFill>
                      <a:srgbClr val="00B050"/>
                    </a:solidFill>
                  </a:rPr>
                  <a:t>Housing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771582C-3C99-0DF3-9591-8EA518F2D2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831" y="1868492"/>
                <a:ext cx="1066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3600"/>
                  <a:t>Aug</a:t>
                </a:r>
              </a:p>
            </p:txBody>
          </p:sp>
        </p:grpSp>
        <p:sp>
          <p:nvSpPr>
            <p:cNvPr id="7" name="TextBox 17">
              <a:extLst>
                <a:ext uri="{FF2B5EF4-FFF2-40B4-BE49-F238E27FC236}">
                  <a16:creationId xmlns:a16="http://schemas.microsoft.com/office/drawing/2014/main" id="{427DB816-4919-8ECE-17C1-0BF7547502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1295410"/>
              <a:ext cx="1752600" cy="101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400" dirty="0">
                  <a:solidFill>
                    <a:srgbClr val="FF0000"/>
                  </a:solidFill>
                </a:rPr>
                <a:t>½ Housing</a:t>
              </a:r>
              <a:r>
                <a:rPr lang="en-US" altLang="en-US" sz="3600" dirty="0">
                  <a:solidFill>
                    <a:srgbClr val="FF0000"/>
                  </a:solidFill>
                </a:rPr>
                <a:t> </a:t>
              </a:r>
            </a:p>
            <a:p>
              <a:pPr algn="ctr" eaLnBrk="1" hangingPunct="1"/>
              <a:r>
                <a:rPr lang="en-US" altLang="en-US" sz="2400" dirty="0">
                  <a:solidFill>
                    <a:srgbClr val="FF0000"/>
                  </a:solidFill>
                </a:rPr>
                <a:t>+ Books</a:t>
              </a:r>
            </a:p>
          </p:txBody>
        </p:sp>
        <p:cxnSp>
          <p:nvCxnSpPr>
            <p:cNvPr id="8" name="Straight Connector 11">
              <a:extLst>
                <a:ext uri="{FF2B5EF4-FFF2-40B4-BE49-F238E27FC236}">
                  <a16:creationId xmlns:a16="http://schemas.microsoft.com/office/drawing/2014/main" id="{44177523-CFBF-F192-78A8-B558E55E67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5905543" y="2400257"/>
              <a:ext cx="685713" cy="0"/>
            </a:xfrm>
            <a:prstGeom prst="line">
              <a:avLst/>
            </a:prstGeom>
            <a:noFill/>
            <a:ln w="508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11">
              <a:extLst>
                <a:ext uri="{FF2B5EF4-FFF2-40B4-BE49-F238E27FC236}">
                  <a16:creationId xmlns:a16="http://schemas.microsoft.com/office/drawing/2014/main" id="{AA9D4E40-120D-E732-827C-2EF8D5DF57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4610143" y="2400257"/>
              <a:ext cx="685713" cy="0"/>
            </a:xfrm>
            <a:prstGeom prst="line">
              <a:avLst/>
            </a:prstGeom>
            <a:noFill/>
            <a:ln w="508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11">
              <a:extLst>
                <a:ext uri="{FF2B5EF4-FFF2-40B4-BE49-F238E27FC236}">
                  <a16:creationId xmlns:a16="http://schemas.microsoft.com/office/drawing/2014/main" id="{D7CBF8EB-30FE-AB6F-D9F4-5F04E175F6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3238543" y="2400257"/>
              <a:ext cx="685713" cy="0"/>
            </a:xfrm>
            <a:prstGeom prst="line">
              <a:avLst/>
            </a:prstGeom>
            <a:noFill/>
            <a:ln w="508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435969FD-9931-6052-262B-99C79A588A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4499" y="2325551"/>
              <a:ext cx="1066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3600"/>
                <a:t>Sep</a:t>
              </a:r>
            </a:p>
          </p:txBody>
        </p:sp>
        <p:sp>
          <p:nvSpPr>
            <p:cNvPr id="12" name="TextBox 20">
              <a:extLst>
                <a:ext uri="{FF2B5EF4-FFF2-40B4-BE49-F238E27FC236}">
                  <a16:creationId xmlns:a16="http://schemas.microsoft.com/office/drawing/2014/main" id="{41B6D45B-79DC-A242-B31E-260B8ADCD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3800" y="2325551"/>
              <a:ext cx="1066800" cy="6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3600"/>
                <a:t>Oct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954722B-3A37-9354-D595-771760F9BE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7277143" y="2400257"/>
              <a:ext cx="685713" cy="0"/>
            </a:xfrm>
            <a:prstGeom prst="line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20">
              <a:extLst>
                <a:ext uri="{FF2B5EF4-FFF2-40B4-BE49-F238E27FC236}">
                  <a16:creationId xmlns:a16="http://schemas.microsoft.com/office/drawing/2014/main" id="{66918C7F-BA28-1CF7-2DAB-FFCE40B78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8774" y="2325551"/>
              <a:ext cx="1066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3600"/>
                <a:t>Nov</a:t>
              </a:r>
            </a:p>
          </p:txBody>
        </p:sp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F1D94D6B-C47C-53D0-6B10-17476176D7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4593" y="2339302"/>
              <a:ext cx="1066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3600"/>
                <a:t>Dec</a:t>
              </a:r>
            </a:p>
          </p:txBody>
        </p:sp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id="{B0B40FEE-EB22-C640-B68D-5FAC5F3AB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9817" y="2325551"/>
              <a:ext cx="1066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3600"/>
                <a:t>Jan</a:t>
              </a:r>
            </a:p>
          </p:txBody>
        </p:sp>
      </p:grpSp>
      <p:sp>
        <p:nvSpPr>
          <p:cNvPr id="23" name="Rectangle 2">
            <a:extLst>
              <a:ext uri="{FF2B5EF4-FFF2-40B4-BE49-F238E27FC236}">
                <a16:creationId xmlns:a16="http://schemas.microsoft.com/office/drawing/2014/main" id="{D59FF73C-A483-3320-6A22-1A33FDD55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394200"/>
            <a:ext cx="868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2800" b="1" kern="0" dirty="0">
                <a:solidFill>
                  <a:srgbClr val="002060"/>
                </a:solidFill>
                <a:latin typeface="+mn-lt"/>
                <a:ea typeface="MS PGothic" pitchFamily="34" charset="-128"/>
                <a:cs typeface="ＭＳ Ｐゴシック"/>
              </a:rPr>
              <a:t>Keys to success:</a:t>
            </a:r>
          </a:p>
          <a:p>
            <a:pPr eaLnBrk="1" hangingPunct="1">
              <a:defRPr/>
            </a:pPr>
            <a:r>
              <a:rPr lang="en-US" sz="2800" b="1" kern="0" dirty="0">
                <a:solidFill>
                  <a:srgbClr val="002060"/>
                </a:solidFill>
                <a:latin typeface="+mn-lt"/>
                <a:ea typeface="MS PGothic" pitchFamily="34" charset="-128"/>
                <a:cs typeface="ＭＳ Ｐゴシック"/>
              </a:rPr>
              <a:t>   - Students Register for classes Early</a:t>
            </a:r>
          </a:p>
          <a:p>
            <a:pPr eaLnBrk="1" hangingPunct="1">
              <a:defRPr/>
            </a:pPr>
            <a:r>
              <a:rPr lang="en-US" sz="2800" b="1" kern="0" dirty="0">
                <a:solidFill>
                  <a:srgbClr val="002060"/>
                </a:solidFill>
                <a:latin typeface="+mn-lt"/>
                <a:ea typeface="MS PGothic" pitchFamily="34" charset="-128"/>
                <a:cs typeface="ＭＳ Ｐゴシック"/>
              </a:rPr>
              <a:t>   - Schools certify in VA Once early</a:t>
            </a:r>
          </a:p>
          <a:p>
            <a:pPr eaLnBrk="1" hangingPunct="1">
              <a:defRPr/>
            </a:pPr>
            <a:r>
              <a:rPr lang="en-US" sz="2800" b="1" kern="0" dirty="0">
                <a:solidFill>
                  <a:srgbClr val="002060"/>
                </a:solidFill>
                <a:latin typeface="+mn-lt"/>
                <a:ea typeface="MS PGothic" pitchFamily="34" charset="-128"/>
                <a:cs typeface="ＭＳ Ｐゴシック"/>
              </a:rPr>
              <a:t>   - Education Counselors Brief students on the process</a:t>
            </a: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17E83096-8EFB-78B2-4976-171F8DF9A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2095500"/>
            <a:ext cx="1600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0000"/>
                </a:solidFill>
              </a:rPr>
              <a:t>New Term </a:t>
            </a:r>
          </a:p>
          <a:p>
            <a:pPr algn="ctr" eaLnBrk="1" hangingPunct="1"/>
            <a:r>
              <a:rPr lang="en-US" altLang="en-US" sz="2000">
                <a:solidFill>
                  <a:srgbClr val="FF0000"/>
                </a:solidFill>
              </a:rPr>
              <a:t>½ Housing</a:t>
            </a:r>
          </a:p>
          <a:p>
            <a:pPr algn="ctr" eaLnBrk="1" hangingPunct="1"/>
            <a:r>
              <a:rPr lang="en-US" altLang="en-US" sz="2000">
                <a:solidFill>
                  <a:srgbClr val="FF0000"/>
                </a:solidFill>
              </a:rPr>
              <a:t>+ Books </a:t>
            </a: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A3973538-8EAE-E3BE-653B-34175AE81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247900"/>
            <a:ext cx="20335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B050"/>
                </a:solidFill>
              </a:rPr>
              <a:t>Full</a:t>
            </a:r>
          </a:p>
          <a:p>
            <a:pPr algn="ctr" eaLnBrk="1" hangingPunct="1"/>
            <a:r>
              <a:rPr lang="en-US" altLang="en-US" sz="2400">
                <a:solidFill>
                  <a:srgbClr val="00B050"/>
                </a:solidFill>
              </a:rPr>
              <a:t>Housing</a:t>
            </a: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02D44DD6-16F1-8918-AAE4-FF121D843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247900"/>
            <a:ext cx="20335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B050"/>
                </a:solidFill>
              </a:rPr>
              <a:t>Full</a:t>
            </a:r>
          </a:p>
          <a:p>
            <a:pPr algn="ctr" eaLnBrk="1" hangingPunct="1"/>
            <a:r>
              <a:rPr lang="en-US" altLang="en-US" sz="2400">
                <a:solidFill>
                  <a:srgbClr val="00B050"/>
                </a:solidFill>
              </a:rPr>
              <a:t>Housing</a:t>
            </a:r>
          </a:p>
        </p:txBody>
      </p:sp>
      <p:sp>
        <p:nvSpPr>
          <p:cNvPr id="27" name="TextBox 17">
            <a:extLst>
              <a:ext uri="{FF2B5EF4-FFF2-40B4-BE49-F238E27FC236}">
                <a16:creationId xmlns:a16="http://schemas.microsoft.com/office/drawing/2014/main" id="{E5921E30-5863-908B-822D-E38350217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095500"/>
            <a:ext cx="1752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</a:rPr>
              <a:t>½ </a:t>
            </a:r>
          </a:p>
          <a:p>
            <a:pPr algn="ctr" eaLnBrk="1" hangingPunct="1"/>
            <a:r>
              <a:rPr lang="en-US" altLang="en-US" sz="2400">
                <a:solidFill>
                  <a:srgbClr val="FF0000"/>
                </a:solidFill>
              </a:rPr>
              <a:t>Housing</a:t>
            </a:r>
            <a:r>
              <a:rPr lang="en-US" altLang="en-US" sz="36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09D7D489-7A64-7421-D35F-5F14FA9F3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7465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Post-9/11 &amp; TEB Payment Timeline</a:t>
            </a:r>
            <a:endParaRPr lang="en-US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04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Troubleshooting an ARNG</a:t>
            </a:r>
            <a:b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Denial of GI Bill Benefits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10896600" cy="426720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Reverse VA Inquiry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 Certificate of Eligibility (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CoE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denial to the ARNG Education Support Team (EST): 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arng.esc@army.mil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 will: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case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 any eligibility discrepancies within GIMS/BEAST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 a Reverse VA Inquiry to applicable VA Regional Processing Office (RPO)</a:t>
            </a:r>
          </a:p>
          <a:p>
            <a:pPr marL="831281" lvl="2" indent="0"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Typically, the VA will process the Reverse Inquiry within two weeks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VA verifies GI Bill eligibility the student will receive an updated Certificate of Eligibility (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CoE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58825" lvl="1" indent="-342900">
              <a:buFont typeface="Wingdings" panose="05000000000000000000" pitchFamily="2" charset="2"/>
              <a:buChar char="§"/>
              <a:defRPr/>
            </a:pPr>
            <a:endParaRPr lang="en-US" alt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2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43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09" y="217498"/>
            <a:ext cx="9144000" cy="1013803"/>
          </a:xfrm>
        </p:spPr>
        <p:txBody>
          <a:bodyPr>
            <a:normAutofit fontScale="90000"/>
          </a:bodyPr>
          <a:lstStyle/>
          <a:p>
            <a:b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Payment Process Flowchart</a:t>
            </a:r>
            <a:br>
              <a:rPr lang="en-US" alt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1524000" y="1753889"/>
            <a:ext cx="9143999" cy="4146467"/>
            <a:chOff x="-80" y="544"/>
            <a:chExt cx="5556" cy="3200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80" y="684"/>
              <a:ext cx="2448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002060"/>
                  </a:solidFill>
                </a:rPr>
                <a:t>Soldier / Dependent is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2060"/>
                  </a:solidFill>
                </a:rPr>
                <a:t> Eligible For MGIB Benefits</a:t>
              </a:r>
            </a:p>
          </p:txBody>
        </p:sp>
        <p:sp>
          <p:nvSpPr>
            <p:cNvPr id="7" name="Rectangle 24"/>
            <p:cNvSpPr>
              <a:spLocks noChangeArrowheads="1"/>
            </p:cNvSpPr>
            <p:nvPr/>
          </p:nvSpPr>
          <p:spPr bwMode="auto">
            <a:xfrm>
              <a:off x="-52" y="1571"/>
              <a:ext cx="2558" cy="129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5" y="1596"/>
              <a:ext cx="2442" cy="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b="1" dirty="0">
                  <a:solidFill>
                    <a:srgbClr val="002060"/>
                  </a:solidFill>
                </a:rPr>
                <a:t>              </a:t>
              </a:r>
              <a:r>
                <a:rPr lang="en-US" altLang="en-US" sz="1400" b="1" u="sng" dirty="0">
                  <a:solidFill>
                    <a:srgbClr val="002060"/>
                  </a:solidFill>
                </a:rPr>
                <a:t>APPLY FOR BENEFIT</a:t>
              </a:r>
            </a:p>
            <a:p>
              <a:pPr eaLnBrk="1" hangingPunct="1"/>
              <a:endParaRPr lang="en-US" altLang="en-US" sz="1400" b="1" dirty="0">
                <a:solidFill>
                  <a:srgbClr val="002060"/>
                </a:solidFill>
              </a:endParaRPr>
            </a:p>
            <a:p>
              <a:pPr eaLnBrk="1" hangingPunct="1"/>
              <a:r>
                <a:rPr lang="en-US" altLang="en-US" sz="1400" b="1" dirty="0">
                  <a:solidFill>
                    <a:srgbClr val="002060"/>
                  </a:solidFill>
                </a:rPr>
                <a:t> - Soldier or dependent applies on VA.gov</a:t>
              </a:r>
            </a:p>
            <a:p>
              <a:pPr eaLnBrk="1" hangingPunct="1"/>
              <a:r>
                <a:rPr lang="en-US" altLang="en-US" sz="1400" b="1" dirty="0">
                  <a:solidFill>
                    <a:srgbClr val="002060"/>
                  </a:solidFill>
                </a:rPr>
                <a:t>     </a:t>
              </a:r>
            </a:p>
            <a:p>
              <a:pPr eaLnBrk="1" hangingPunct="1"/>
              <a:r>
                <a:rPr lang="en-US" altLang="en-US" sz="1400" b="1" dirty="0">
                  <a:solidFill>
                    <a:srgbClr val="002060"/>
                  </a:solidFill>
                </a:rPr>
                <a:t> </a:t>
              </a:r>
            </a:p>
            <a:p>
              <a:pPr eaLnBrk="1" hangingPunct="1"/>
              <a:r>
                <a:rPr lang="en-US" altLang="en-US" sz="1400" b="1" dirty="0">
                  <a:solidFill>
                    <a:srgbClr val="002060"/>
                  </a:solidFill>
                </a:rPr>
                <a:t>- VA determines eligibility, sends </a:t>
              </a:r>
              <a:r>
                <a:rPr lang="en-US" altLang="en-US" sz="1400" b="1" dirty="0" err="1">
                  <a:solidFill>
                    <a:srgbClr val="002060"/>
                  </a:solidFill>
                </a:rPr>
                <a:t>CoE</a:t>
              </a:r>
              <a:endParaRPr lang="en-US" altLang="en-U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9" name="Rectangle 48"/>
            <p:cNvSpPr>
              <a:spLocks noChangeArrowheads="1"/>
            </p:cNvSpPr>
            <p:nvPr/>
          </p:nvSpPr>
          <p:spPr bwMode="auto">
            <a:xfrm>
              <a:off x="-1" y="3225"/>
              <a:ext cx="576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solidFill>
                    <a:srgbClr val="002060"/>
                  </a:solidFill>
                </a:rPr>
                <a:t>Benefit</a:t>
              </a:r>
            </a:p>
            <a:p>
              <a:pPr algn="ctr" eaLnBrk="1" hangingPunct="1"/>
              <a:r>
                <a:rPr lang="en-US" altLang="en-US" sz="1400" b="1" dirty="0">
                  <a:solidFill>
                    <a:srgbClr val="002060"/>
                  </a:solidFill>
                </a:rPr>
                <a:t>Approved</a:t>
              </a:r>
            </a:p>
          </p:txBody>
        </p:sp>
        <p:sp>
          <p:nvSpPr>
            <p:cNvPr id="10" name="Rectangle 49"/>
            <p:cNvSpPr>
              <a:spLocks noChangeArrowheads="1"/>
            </p:cNvSpPr>
            <p:nvPr/>
          </p:nvSpPr>
          <p:spPr bwMode="auto">
            <a:xfrm>
              <a:off x="575" y="3225"/>
              <a:ext cx="576" cy="38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solidFill>
                    <a:srgbClr val="002060"/>
                  </a:solidFill>
                </a:rPr>
                <a:t>Benefit</a:t>
              </a:r>
            </a:p>
            <a:p>
              <a:pPr algn="ctr" eaLnBrk="1" hangingPunct="1"/>
              <a:r>
                <a:rPr lang="en-US" altLang="en-US" sz="1400" b="1" dirty="0">
                  <a:solidFill>
                    <a:srgbClr val="002060"/>
                  </a:solidFill>
                </a:rPr>
                <a:t>Denied</a:t>
              </a:r>
            </a:p>
          </p:txBody>
        </p:sp>
        <p:sp>
          <p:nvSpPr>
            <p:cNvPr id="11" name="Line 50"/>
            <p:cNvSpPr>
              <a:spLocks noChangeShapeType="1"/>
            </p:cNvSpPr>
            <p:nvPr/>
          </p:nvSpPr>
          <p:spPr bwMode="auto">
            <a:xfrm>
              <a:off x="1144" y="1181"/>
              <a:ext cx="0" cy="24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Line 51"/>
            <p:cNvSpPr>
              <a:spLocks noChangeShapeType="1"/>
            </p:cNvSpPr>
            <p:nvPr/>
          </p:nvSpPr>
          <p:spPr bwMode="auto">
            <a:xfrm flipH="1">
              <a:off x="240" y="3609"/>
              <a:ext cx="0" cy="63"/>
            </a:xfrm>
            <a:prstGeom prst="line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Line 53"/>
            <p:cNvSpPr>
              <a:spLocks noChangeShapeType="1"/>
            </p:cNvSpPr>
            <p:nvPr/>
          </p:nvSpPr>
          <p:spPr bwMode="auto">
            <a:xfrm flipH="1">
              <a:off x="5092" y="1403"/>
              <a:ext cx="0" cy="316"/>
            </a:xfrm>
            <a:prstGeom prst="line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Line 54"/>
            <p:cNvSpPr>
              <a:spLocks noChangeShapeType="1"/>
            </p:cNvSpPr>
            <p:nvPr/>
          </p:nvSpPr>
          <p:spPr bwMode="auto">
            <a:xfrm flipH="1">
              <a:off x="240" y="3744"/>
              <a:ext cx="5136" cy="0"/>
            </a:xfrm>
            <a:prstGeom prst="line">
              <a:avLst/>
            </a:prstGeom>
            <a:noFill/>
            <a:ln w="76200">
              <a:solidFill>
                <a:srgbClr val="00B05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Line 55"/>
            <p:cNvSpPr>
              <a:spLocks noChangeShapeType="1"/>
            </p:cNvSpPr>
            <p:nvPr/>
          </p:nvSpPr>
          <p:spPr bwMode="auto">
            <a:xfrm flipH="1">
              <a:off x="3790" y="3387"/>
              <a:ext cx="290" cy="9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Rectangle 56"/>
            <p:cNvSpPr>
              <a:spLocks noChangeArrowheads="1"/>
            </p:cNvSpPr>
            <p:nvPr/>
          </p:nvSpPr>
          <p:spPr bwMode="auto">
            <a:xfrm>
              <a:off x="1464" y="3234"/>
              <a:ext cx="912" cy="38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solidFill>
                    <a:srgbClr val="002060"/>
                  </a:solidFill>
                </a:rPr>
                <a:t>Soldier files</a:t>
              </a:r>
            </a:p>
            <a:p>
              <a:pPr algn="ctr" eaLnBrk="1" hangingPunct="1"/>
              <a:r>
                <a:rPr lang="en-US" altLang="en-US" sz="1400" b="1" dirty="0">
                  <a:solidFill>
                    <a:srgbClr val="002060"/>
                  </a:solidFill>
                </a:rPr>
                <a:t>Appeal to DVA</a:t>
              </a:r>
            </a:p>
          </p:txBody>
        </p:sp>
        <p:sp>
          <p:nvSpPr>
            <p:cNvPr id="18" name="Line 59"/>
            <p:cNvSpPr>
              <a:spLocks noChangeShapeType="1"/>
            </p:cNvSpPr>
            <p:nvPr/>
          </p:nvSpPr>
          <p:spPr bwMode="auto">
            <a:xfrm flipV="1">
              <a:off x="5376" y="2391"/>
              <a:ext cx="0" cy="1305"/>
            </a:xfrm>
            <a:prstGeom prst="line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Rectangle 60"/>
            <p:cNvSpPr>
              <a:spLocks noChangeArrowheads="1"/>
            </p:cNvSpPr>
            <p:nvPr/>
          </p:nvSpPr>
          <p:spPr bwMode="auto">
            <a:xfrm>
              <a:off x="2607" y="3177"/>
              <a:ext cx="1200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solidFill>
                    <a:srgbClr val="002060"/>
                  </a:solidFill>
                </a:rPr>
                <a:t>DVA Files</a:t>
              </a:r>
            </a:p>
            <a:p>
              <a:pPr algn="ctr" eaLnBrk="1" hangingPunct="1"/>
              <a:r>
                <a:rPr lang="en-US" altLang="en-US" sz="1400" b="1" dirty="0">
                  <a:solidFill>
                    <a:srgbClr val="002060"/>
                  </a:solidFill>
                </a:rPr>
                <a:t>Formal Inquiry</a:t>
              </a:r>
            </a:p>
            <a:p>
              <a:pPr algn="ctr" eaLnBrk="1" hangingPunct="1"/>
              <a:r>
                <a:rPr lang="en-US" altLang="en-US" sz="1400" b="1" dirty="0">
                  <a:solidFill>
                    <a:srgbClr val="002060"/>
                  </a:solidFill>
                </a:rPr>
                <a:t>with ARNG</a:t>
              </a:r>
            </a:p>
          </p:txBody>
        </p:sp>
        <p:sp>
          <p:nvSpPr>
            <p:cNvPr id="20" name="Rectangle 61"/>
            <p:cNvSpPr>
              <a:spLocks noChangeArrowheads="1"/>
            </p:cNvSpPr>
            <p:nvPr/>
          </p:nvSpPr>
          <p:spPr bwMode="auto">
            <a:xfrm>
              <a:off x="2617" y="2391"/>
              <a:ext cx="1200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b="1" dirty="0">
                  <a:solidFill>
                    <a:srgbClr val="002060"/>
                  </a:solidFill>
                </a:rPr>
                <a:t>ARNG ESC</a:t>
              </a:r>
            </a:p>
            <a:p>
              <a:pPr algn="ctr" eaLnBrk="1" hangingPunct="1"/>
              <a:r>
                <a:rPr lang="en-US" altLang="en-US" sz="1200" b="1" dirty="0">
                  <a:solidFill>
                    <a:srgbClr val="002060"/>
                  </a:solidFill>
                </a:rPr>
                <a:t>Researches Eligibility</a:t>
              </a:r>
            </a:p>
            <a:p>
              <a:pPr algn="ctr" eaLnBrk="1" hangingPunct="1"/>
              <a:r>
                <a:rPr lang="en-US" altLang="en-US" sz="1200" b="1" dirty="0">
                  <a:solidFill>
                    <a:srgbClr val="002060"/>
                  </a:solidFill>
                </a:rPr>
                <a:t>Responds to DVA</a:t>
              </a:r>
            </a:p>
          </p:txBody>
        </p:sp>
        <p:sp>
          <p:nvSpPr>
            <p:cNvPr id="21" name="Line 62"/>
            <p:cNvSpPr>
              <a:spLocks noChangeShapeType="1"/>
            </p:cNvSpPr>
            <p:nvPr/>
          </p:nvSpPr>
          <p:spPr bwMode="auto">
            <a:xfrm flipV="1">
              <a:off x="3189" y="2857"/>
              <a:ext cx="0" cy="288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Rectangle 63"/>
            <p:cNvSpPr>
              <a:spLocks noChangeArrowheads="1"/>
            </p:cNvSpPr>
            <p:nvPr/>
          </p:nvSpPr>
          <p:spPr bwMode="auto">
            <a:xfrm>
              <a:off x="2625" y="1546"/>
              <a:ext cx="1011" cy="48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solidFill>
                    <a:srgbClr val="002060"/>
                  </a:solidFill>
                </a:rPr>
                <a:t>DVA Notifies</a:t>
              </a:r>
            </a:p>
            <a:p>
              <a:pPr algn="ctr" eaLnBrk="1" hangingPunct="1"/>
              <a:r>
                <a:rPr lang="en-US" altLang="en-US" sz="1400" b="1" dirty="0">
                  <a:solidFill>
                    <a:srgbClr val="002060"/>
                  </a:solidFill>
                </a:rPr>
                <a:t>Soldier of</a:t>
              </a:r>
            </a:p>
            <a:p>
              <a:pPr algn="ctr" eaLnBrk="1" hangingPunct="1"/>
              <a:r>
                <a:rPr lang="en-US" altLang="en-US" sz="1400" b="1" dirty="0">
                  <a:solidFill>
                    <a:srgbClr val="002060"/>
                  </a:solidFill>
                </a:rPr>
                <a:t>Determination</a:t>
              </a:r>
            </a:p>
          </p:txBody>
        </p:sp>
        <p:sp>
          <p:nvSpPr>
            <p:cNvPr id="23" name="Line 64"/>
            <p:cNvSpPr>
              <a:spLocks noChangeShapeType="1"/>
            </p:cNvSpPr>
            <p:nvPr/>
          </p:nvSpPr>
          <p:spPr bwMode="auto">
            <a:xfrm>
              <a:off x="2368" y="3396"/>
              <a:ext cx="231" cy="0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Line 65"/>
            <p:cNvSpPr>
              <a:spLocks noChangeShapeType="1"/>
            </p:cNvSpPr>
            <p:nvPr/>
          </p:nvSpPr>
          <p:spPr bwMode="auto">
            <a:xfrm>
              <a:off x="3636" y="1827"/>
              <a:ext cx="2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Line 66"/>
            <p:cNvSpPr>
              <a:spLocks noChangeShapeType="1"/>
            </p:cNvSpPr>
            <p:nvPr/>
          </p:nvSpPr>
          <p:spPr bwMode="auto">
            <a:xfrm flipV="1">
              <a:off x="3189" y="2026"/>
              <a:ext cx="0" cy="365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Rectangle 67"/>
            <p:cNvSpPr>
              <a:spLocks noChangeArrowheads="1"/>
            </p:cNvSpPr>
            <p:nvPr/>
          </p:nvSpPr>
          <p:spPr bwMode="auto">
            <a:xfrm>
              <a:off x="3913" y="1834"/>
              <a:ext cx="576" cy="38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solidFill>
                    <a:srgbClr val="002060"/>
                  </a:solidFill>
                </a:rPr>
                <a:t>Benefit</a:t>
              </a:r>
            </a:p>
            <a:p>
              <a:pPr algn="ctr" eaLnBrk="1" hangingPunct="1"/>
              <a:r>
                <a:rPr lang="en-US" altLang="en-US" sz="1400" b="1" dirty="0">
                  <a:solidFill>
                    <a:srgbClr val="002060"/>
                  </a:solidFill>
                </a:rPr>
                <a:t>Denied</a:t>
              </a:r>
            </a:p>
          </p:txBody>
        </p:sp>
        <p:sp>
          <p:nvSpPr>
            <p:cNvPr id="27" name="Rectangle 68"/>
            <p:cNvSpPr>
              <a:spLocks noChangeArrowheads="1"/>
            </p:cNvSpPr>
            <p:nvPr/>
          </p:nvSpPr>
          <p:spPr bwMode="auto">
            <a:xfrm>
              <a:off x="3913" y="1455"/>
              <a:ext cx="576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solidFill>
                    <a:srgbClr val="002060"/>
                  </a:solidFill>
                </a:rPr>
                <a:t>Benefit</a:t>
              </a:r>
            </a:p>
            <a:p>
              <a:pPr algn="ctr" eaLnBrk="1" hangingPunct="1"/>
              <a:r>
                <a:rPr lang="en-US" altLang="en-US" sz="1400" b="1" dirty="0">
                  <a:solidFill>
                    <a:srgbClr val="002060"/>
                  </a:solidFill>
                </a:rPr>
                <a:t>Approved</a:t>
              </a:r>
            </a:p>
          </p:txBody>
        </p:sp>
        <p:sp>
          <p:nvSpPr>
            <p:cNvPr id="28" name="Rectangle 69"/>
            <p:cNvSpPr>
              <a:spLocks noChangeArrowheads="1"/>
            </p:cNvSpPr>
            <p:nvPr/>
          </p:nvSpPr>
          <p:spPr bwMode="auto">
            <a:xfrm>
              <a:off x="4104" y="2549"/>
              <a:ext cx="1104" cy="115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1" dirty="0">
                  <a:solidFill>
                    <a:srgbClr val="002060"/>
                  </a:solidFill>
                </a:rPr>
                <a:t>    </a:t>
              </a:r>
              <a:r>
                <a:rPr lang="en-US" altLang="en-US" sz="1200" b="1" dirty="0">
                  <a:solidFill>
                    <a:srgbClr val="002060"/>
                  </a:solidFill>
                </a:rPr>
                <a:t>Soldier Either</a:t>
              </a:r>
            </a:p>
            <a:p>
              <a:pPr eaLnBrk="1" hangingPunct="1"/>
              <a:r>
                <a:rPr lang="en-US" altLang="en-US" sz="1200" b="1" dirty="0">
                  <a:solidFill>
                    <a:srgbClr val="002060"/>
                  </a:solidFill>
                </a:rPr>
                <a:t> </a:t>
              </a:r>
            </a:p>
            <a:p>
              <a:pPr eaLnBrk="1" hangingPunct="1"/>
              <a:r>
                <a:rPr lang="en-US" altLang="en-US" sz="1200" b="1" dirty="0">
                  <a:solidFill>
                    <a:srgbClr val="002060"/>
                  </a:solidFill>
                </a:rPr>
                <a:t>- Agrees with</a:t>
              </a:r>
            </a:p>
            <a:p>
              <a:pPr eaLnBrk="1" hangingPunct="1"/>
              <a:r>
                <a:rPr lang="en-US" altLang="en-US" sz="1200" b="1" dirty="0">
                  <a:solidFill>
                    <a:srgbClr val="002060"/>
                  </a:solidFill>
                </a:rPr>
                <a:t>   Determination</a:t>
              </a:r>
            </a:p>
            <a:p>
              <a:pPr eaLnBrk="1" hangingPunct="1"/>
              <a:r>
                <a:rPr lang="en-US" altLang="en-US" sz="1200" b="1" dirty="0">
                  <a:solidFill>
                    <a:srgbClr val="002060"/>
                  </a:solidFill>
                </a:rPr>
                <a:t>            OR</a:t>
              </a:r>
            </a:p>
            <a:p>
              <a:pPr eaLnBrk="1" hangingPunct="1"/>
              <a:r>
                <a:rPr lang="en-US" altLang="en-US" sz="1200" b="1" dirty="0">
                  <a:solidFill>
                    <a:srgbClr val="002060"/>
                  </a:solidFill>
                </a:rPr>
                <a:t>- Takes Corrective</a:t>
              </a:r>
            </a:p>
            <a:p>
              <a:pPr eaLnBrk="1" hangingPunct="1"/>
              <a:r>
                <a:rPr lang="en-US" altLang="en-US" sz="1200" b="1" dirty="0">
                  <a:solidFill>
                    <a:srgbClr val="002060"/>
                  </a:solidFill>
                </a:rPr>
                <a:t>   Action and files</a:t>
              </a:r>
            </a:p>
            <a:p>
              <a:pPr eaLnBrk="1" hangingPunct="1"/>
              <a:r>
                <a:rPr lang="en-US" altLang="en-US" sz="1200" b="1" dirty="0">
                  <a:solidFill>
                    <a:srgbClr val="002060"/>
                  </a:solidFill>
                </a:rPr>
                <a:t>  appeal with DVA</a:t>
              </a:r>
            </a:p>
          </p:txBody>
        </p:sp>
        <p:sp>
          <p:nvSpPr>
            <p:cNvPr id="29" name="Line 70"/>
            <p:cNvSpPr>
              <a:spLocks noChangeShapeType="1"/>
            </p:cNvSpPr>
            <p:nvPr/>
          </p:nvSpPr>
          <p:spPr bwMode="auto">
            <a:xfrm>
              <a:off x="4256" y="2228"/>
              <a:ext cx="6" cy="30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Rectangle 71"/>
            <p:cNvSpPr>
              <a:spLocks noChangeArrowheads="1"/>
            </p:cNvSpPr>
            <p:nvPr/>
          </p:nvSpPr>
          <p:spPr bwMode="auto">
            <a:xfrm>
              <a:off x="2588" y="544"/>
              <a:ext cx="1322" cy="6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200" b="1" dirty="0">
                  <a:solidFill>
                    <a:srgbClr val="002060"/>
                  </a:solidFill>
                </a:rPr>
                <a:t>Soldier completes </a:t>
              </a:r>
            </a:p>
            <a:p>
              <a:pPr algn="ctr" eaLnBrk="1" hangingPunct="1">
                <a:defRPr/>
              </a:pPr>
              <a:r>
                <a:rPr lang="en-US" altLang="en-US" sz="1200" b="1" dirty="0">
                  <a:solidFill>
                    <a:srgbClr val="002060"/>
                  </a:solidFill>
                </a:rPr>
                <a:t>enrollment verification</a:t>
              </a:r>
            </a:p>
            <a:p>
              <a:pPr algn="ctr" eaLnBrk="1" hangingPunct="1">
                <a:defRPr/>
              </a:pPr>
              <a:r>
                <a:rPr lang="en-US" altLang="en-US" sz="1200" b="1" dirty="0">
                  <a:solidFill>
                    <a:srgbClr val="002060"/>
                  </a:solidFill>
                </a:rPr>
                <a:t>each month</a:t>
              </a:r>
            </a:p>
          </p:txBody>
        </p:sp>
        <p:sp>
          <p:nvSpPr>
            <p:cNvPr id="31" name="Line 72"/>
            <p:cNvSpPr>
              <a:spLocks noChangeShapeType="1"/>
            </p:cNvSpPr>
            <p:nvPr/>
          </p:nvSpPr>
          <p:spPr bwMode="auto">
            <a:xfrm flipH="1" flipV="1">
              <a:off x="4474" y="1821"/>
              <a:ext cx="243" cy="2"/>
            </a:xfrm>
            <a:prstGeom prst="line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Rectangle 74"/>
            <p:cNvSpPr>
              <a:spLocks noChangeArrowheads="1"/>
            </p:cNvSpPr>
            <p:nvPr/>
          </p:nvSpPr>
          <p:spPr bwMode="auto">
            <a:xfrm>
              <a:off x="4440" y="582"/>
              <a:ext cx="936" cy="542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400" b="1" dirty="0">
                <a:solidFill>
                  <a:srgbClr val="002060"/>
                </a:solidFill>
              </a:endParaRPr>
            </a:p>
            <a:p>
              <a:pPr algn="ctr" eaLnBrk="1" hangingPunct="1"/>
              <a:r>
                <a:rPr lang="en-US" altLang="en-US" sz="1400" b="1" dirty="0">
                  <a:solidFill>
                    <a:srgbClr val="002060"/>
                  </a:solidFill>
                </a:rPr>
                <a:t>DVA</a:t>
              </a:r>
            </a:p>
            <a:p>
              <a:pPr algn="ctr" eaLnBrk="1" hangingPunct="1"/>
              <a:r>
                <a:rPr lang="en-US" altLang="en-US" sz="1400" b="1" dirty="0">
                  <a:solidFill>
                    <a:srgbClr val="002060"/>
                  </a:solidFill>
                </a:rPr>
                <a:t>Issues</a:t>
              </a:r>
            </a:p>
            <a:p>
              <a:pPr algn="ctr" eaLnBrk="1" hangingPunct="1"/>
              <a:r>
                <a:rPr lang="en-US" altLang="en-US" sz="1400" b="1" dirty="0">
                  <a:solidFill>
                    <a:srgbClr val="002060"/>
                  </a:solidFill>
                </a:rPr>
                <a:t>Payment</a:t>
              </a:r>
            </a:p>
            <a:p>
              <a:pPr algn="ctr" eaLnBrk="1" hangingPunct="1"/>
              <a:endParaRPr lang="en-US" altLang="en-U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33" name="Line 75"/>
            <p:cNvSpPr>
              <a:spLocks noChangeShapeType="1"/>
            </p:cNvSpPr>
            <p:nvPr/>
          </p:nvSpPr>
          <p:spPr bwMode="auto">
            <a:xfrm flipH="1" flipV="1">
              <a:off x="3920" y="1082"/>
              <a:ext cx="520" cy="0"/>
            </a:xfrm>
            <a:prstGeom prst="line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Line 76"/>
            <p:cNvSpPr>
              <a:spLocks noChangeShapeType="1"/>
            </p:cNvSpPr>
            <p:nvPr/>
          </p:nvSpPr>
          <p:spPr bwMode="auto">
            <a:xfrm>
              <a:off x="1151" y="3387"/>
              <a:ext cx="303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Rectangle 77"/>
            <p:cNvSpPr>
              <a:spLocks noChangeArrowheads="1"/>
            </p:cNvSpPr>
            <p:nvPr/>
          </p:nvSpPr>
          <p:spPr bwMode="auto">
            <a:xfrm>
              <a:off x="4708" y="1719"/>
              <a:ext cx="768" cy="67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b="1" dirty="0">
                  <a:solidFill>
                    <a:srgbClr val="002060"/>
                  </a:solidFill>
                </a:rPr>
                <a:t>School submits</a:t>
              </a:r>
            </a:p>
            <a:p>
              <a:pPr algn="ctr" eaLnBrk="1" hangingPunct="1"/>
              <a:r>
                <a:rPr lang="en-US" altLang="en-US" sz="1200" b="1" dirty="0">
                  <a:solidFill>
                    <a:srgbClr val="002060"/>
                  </a:solidFill>
                </a:rPr>
                <a:t>Enrollment </a:t>
              </a:r>
            </a:p>
            <a:p>
              <a:pPr algn="ctr" eaLnBrk="1" hangingPunct="1"/>
              <a:r>
                <a:rPr lang="en-US" altLang="en-US" sz="1200" b="1" dirty="0">
                  <a:solidFill>
                    <a:srgbClr val="002060"/>
                  </a:solidFill>
                </a:rPr>
                <a:t>certification</a:t>
              </a:r>
            </a:p>
          </p:txBody>
        </p:sp>
        <p:sp>
          <p:nvSpPr>
            <p:cNvPr id="36" name="Line 79"/>
            <p:cNvSpPr>
              <a:spLocks noChangeShapeType="1"/>
            </p:cNvSpPr>
            <p:nvPr/>
          </p:nvSpPr>
          <p:spPr bwMode="auto">
            <a:xfrm flipH="1" flipV="1">
              <a:off x="3189" y="1181"/>
              <a:ext cx="738" cy="298"/>
            </a:xfrm>
            <a:prstGeom prst="line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Line 80"/>
            <p:cNvSpPr>
              <a:spLocks noChangeShapeType="1"/>
            </p:cNvSpPr>
            <p:nvPr/>
          </p:nvSpPr>
          <p:spPr bwMode="auto">
            <a:xfrm flipV="1">
              <a:off x="3927" y="668"/>
              <a:ext cx="493" cy="0"/>
            </a:xfrm>
            <a:prstGeom prst="line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Rectangle 81"/>
            <p:cNvSpPr>
              <a:spLocks noChangeArrowheads="1"/>
            </p:cNvSpPr>
            <p:nvPr/>
          </p:nvSpPr>
          <p:spPr bwMode="auto">
            <a:xfrm>
              <a:off x="3970" y="741"/>
              <a:ext cx="432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100" b="1" dirty="0">
                  <a:solidFill>
                    <a:srgbClr val="002060"/>
                  </a:solidFill>
                </a:rPr>
                <a:t>Semester</a:t>
              </a:r>
            </a:p>
            <a:p>
              <a:pPr algn="ctr" eaLnBrk="1" hangingPunct="1"/>
              <a:r>
                <a:rPr lang="en-US" altLang="en-US" sz="1100" b="1" dirty="0">
                  <a:solidFill>
                    <a:srgbClr val="002060"/>
                  </a:solidFill>
                </a:rPr>
                <a:t>Cycle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312166" y="1446112"/>
            <a:ext cx="3241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Approved</a:t>
            </a:r>
            <a:r>
              <a:rPr lang="en-US" sz="1400" dirty="0"/>
              <a:t>       </a:t>
            </a:r>
            <a:r>
              <a:rPr lang="en-US" sz="1400" dirty="0">
                <a:solidFill>
                  <a:srgbClr val="FF0000"/>
                </a:solidFill>
              </a:rPr>
              <a:t>Denied</a:t>
            </a:r>
            <a:r>
              <a:rPr lang="en-US" sz="1400" dirty="0"/>
              <a:t>      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Appeals Process</a:t>
            </a:r>
          </a:p>
        </p:txBody>
      </p:sp>
      <p:sp>
        <p:nvSpPr>
          <p:cNvPr id="39" name="Rectangle 81"/>
          <p:cNvSpPr>
            <a:spLocks noChangeArrowheads="1"/>
          </p:cNvSpPr>
          <p:nvPr/>
        </p:nvSpPr>
        <p:spPr bwMode="auto">
          <a:xfrm>
            <a:off x="9179942" y="2415253"/>
            <a:ext cx="1191018" cy="34061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rgbClr val="002060"/>
                </a:solidFill>
              </a:rPr>
              <a:t>New Semester</a:t>
            </a:r>
          </a:p>
        </p:txBody>
      </p:sp>
      <p:sp>
        <p:nvSpPr>
          <p:cNvPr id="40" name="Line 80"/>
          <p:cNvSpPr>
            <a:spLocks noChangeShapeType="1"/>
          </p:cNvSpPr>
          <p:nvPr/>
        </p:nvSpPr>
        <p:spPr bwMode="auto">
          <a:xfrm>
            <a:off x="8399382" y="2583805"/>
            <a:ext cx="812895" cy="6994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Line 51"/>
          <p:cNvSpPr>
            <a:spLocks noChangeShapeType="1"/>
          </p:cNvSpPr>
          <p:nvPr/>
        </p:nvSpPr>
        <p:spPr bwMode="auto">
          <a:xfrm>
            <a:off x="8399381" y="2106240"/>
            <a:ext cx="0" cy="522514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" name="Line 65"/>
          <p:cNvSpPr>
            <a:spLocks noChangeShapeType="1"/>
          </p:cNvSpPr>
          <p:nvPr/>
        </p:nvSpPr>
        <p:spPr bwMode="auto">
          <a:xfrm>
            <a:off x="2839071" y="4756735"/>
            <a:ext cx="0" cy="5140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17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43FA5-1DBE-F871-915A-CD197FA36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2E624-6A2E-BC64-CB1C-C5517D254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575" y="533400"/>
            <a:ext cx="6858000" cy="457200"/>
          </a:xfrm>
        </p:spPr>
        <p:txBody>
          <a:bodyPr>
            <a:noAutofit/>
          </a:bodyPr>
          <a:lstStyle/>
          <a:p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Programs/Benefits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20727-9889-9600-247A-C932862BA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9144000" cy="464820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Federal Tuition Assistance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2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to $4,500/FY up to $250 per credit hour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2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https://www.armyignited.army.mil/student/public/welcome</a:t>
            </a:r>
            <a:r>
              <a:rPr lang="en-US" sz="152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 Tuition Assistance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2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Programs vary by state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https://nationalguard.com/select-your-state</a:t>
            </a:r>
            <a:endParaRPr lang="en-US" sz="1528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Credentialing Assistance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2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to $2,000/FY, one credential per year, 3 per 10 years of service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2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https://www.cool.osd.mil/army/index.html</a:t>
            </a:r>
            <a:endParaRPr lang="en-US" sz="1528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Loan Repayment Program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2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to $50K for 6 years of service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2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https://nationalguard.com/tools/student-loan-repayment-program</a:t>
            </a:r>
            <a:r>
              <a:rPr lang="en-US" sz="152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528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CLEP/DSST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2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Soldiers eligible for free exams through DANTES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2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https://www.dantes.mil/</a:t>
            </a:r>
            <a:r>
              <a:rPr lang="en-US" sz="152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54844" lvl="1" indent="-342900">
              <a:buFont typeface="Wingdings" panose="05000000000000000000" pitchFamily="2" charset="2"/>
              <a:buChar char="§"/>
              <a:defRPr/>
            </a:pPr>
            <a:endParaRPr lang="en-US" altLang="en-US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063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Information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05000" y="1676400"/>
            <a:ext cx="8229600" cy="472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ARNG Education Support Team </a:t>
            </a:r>
          </a:p>
          <a:p>
            <a:pPr marL="0" indent="0" algn="ctr">
              <a:buNone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1-866-ARNGEDU (276-4338)</a:t>
            </a:r>
          </a:p>
          <a:p>
            <a:pPr marL="0" indent="0" algn="ctr">
              <a:buNone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arng.esc@army.mil</a:t>
            </a:r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 Education Services Officer (ESO)</a:t>
            </a:r>
          </a:p>
          <a:p>
            <a:pPr marL="0" indent="0" algn="ctr">
              <a:buNone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https://nationalguard.com/select-your-state</a:t>
            </a:r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Mr. Don Sutton, ARNG GI Bill Program Manager</a:t>
            </a:r>
          </a:p>
          <a:p>
            <a:pPr marL="0" indent="0" algn="ctr">
              <a:buNone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donald.e.sutton.civ@army.mil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520-672-0414</a:t>
            </a:r>
          </a:p>
        </p:txBody>
      </p:sp>
    </p:spTree>
    <p:extLst>
      <p:ext uri="{BB962C8B-B14F-4D97-AF65-F5344CB8AC3E}">
        <p14:creationId xmlns:p14="http://schemas.microsoft.com/office/powerpoint/2010/main" val="3832918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159" y="139887"/>
            <a:ext cx="8951682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Visit us on Social Media!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half" idx="2"/>
          </p:nvPr>
        </p:nvSpPr>
        <p:spPr>
          <a:xfrm>
            <a:off x="6017642" y="1623117"/>
            <a:ext cx="5192835" cy="640080"/>
          </a:xfrm>
        </p:spPr>
        <p:txBody>
          <a:bodyPr anchor="ctr"/>
          <a:lstStyle/>
          <a:p>
            <a:r>
              <a:rPr lang="en-US" sz="2000" dirty="0">
                <a:latin typeface="Franklin Gothic Demi" panose="020B0703020102020204" pitchFamily="34" charset="0"/>
              </a:rPr>
              <a:t>https://www.facebook.com/arngeducation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7" r="37175"/>
          <a:stretch/>
        </p:blipFill>
        <p:spPr>
          <a:xfrm>
            <a:off x="1024377" y="1398725"/>
            <a:ext cx="3346450" cy="4738687"/>
          </a:xfrm>
        </p:spPr>
      </p:pic>
      <p:pic>
        <p:nvPicPr>
          <p:cNvPr id="7" name="Picture 6" descr="icon_faceboo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23116"/>
            <a:ext cx="640080" cy="640080"/>
          </a:xfrm>
          <a:prstGeom prst="rect">
            <a:avLst/>
          </a:prstGeom>
        </p:spPr>
      </p:pic>
      <p:pic>
        <p:nvPicPr>
          <p:cNvPr id="8" name="Picture 7" descr="icon_instagr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52254"/>
            <a:ext cx="640080" cy="640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7800" y="3481392"/>
            <a:ext cx="640080" cy="640080"/>
          </a:xfrm>
          <a:prstGeom prst="rect">
            <a:avLst/>
          </a:prstGeom>
        </p:spPr>
      </p:pic>
      <p:pic>
        <p:nvPicPr>
          <p:cNvPr id="10" name="Picture 9" descr="li_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410530"/>
            <a:ext cx="640080" cy="640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339665"/>
            <a:ext cx="640080" cy="640080"/>
          </a:xfrm>
          <a:prstGeom prst="rect">
            <a:avLst/>
          </a:prstGeom>
        </p:spPr>
      </p:pic>
      <p:sp>
        <p:nvSpPr>
          <p:cNvPr id="12" name="Text Placeholder 6"/>
          <p:cNvSpPr txBox="1">
            <a:spLocks/>
          </p:cNvSpPr>
          <p:nvPr/>
        </p:nvSpPr>
        <p:spPr>
          <a:xfrm>
            <a:off x="6098215" y="2552254"/>
            <a:ext cx="5192835" cy="64008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Franklin Gothic Demi" panose="020B0703020102020204" pitchFamily="34" charset="0"/>
              </a:rPr>
              <a:t>https://www.instagram.com/arngeducation</a:t>
            </a:r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6098214" y="3481391"/>
            <a:ext cx="5192835" cy="64008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Franklin Gothic Demi" panose="020B0703020102020204" pitchFamily="34" charset="0"/>
              </a:rPr>
              <a:t>https://www.twitter.com/arngeducation</a:t>
            </a:r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6098215" y="4410528"/>
            <a:ext cx="4464474" cy="64008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Franklin Gothic Demi" panose="020B0703020102020204" pitchFamily="34" charset="0"/>
              </a:rPr>
              <a:t>https://www.linkedin.com/company/arngeducation</a:t>
            </a:r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6098215" y="5339665"/>
            <a:ext cx="4996467" cy="64008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Franklin Gothic Demi" panose="020B0703020102020204" pitchFamily="34" charset="0"/>
              </a:rPr>
              <a:t>https://youtube.com/@ARNGEducation</a:t>
            </a:r>
          </a:p>
        </p:txBody>
      </p:sp>
    </p:spTree>
    <p:extLst>
      <p:ext uri="{BB962C8B-B14F-4D97-AF65-F5344CB8AC3E}">
        <p14:creationId xmlns:p14="http://schemas.microsoft.com/office/powerpoint/2010/main" val="2458060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Questions???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6902" y="1600200"/>
            <a:ext cx="6558196" cy="43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02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B28F4-1E7B-2D8F-5C75-4793BFD1B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029CA-80CF-A842-794F-594A16ABA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751939"/>
            <a:ext cx="8153400" cy="1552576"/>
          </a:xfrm>
        </p:spPr>
        <p:txBody>
          <a:bodyPr>
            <a:normAutofit/>
          </a:bodyPr>
          <a:lstStyle/>
          <a:p>
            <a:pPr>
              <a:spcBef>
                <a:spcPts val="525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Since 1636, each state has had its own militia, oldest US military force</a:t>
            </a:r>
          </a:p>
          <a:p>
            <a:pPr>
              <a:spcBef>
                <a:spcPts val="525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Comprised of ~325,000 Citizen-Soldiers from all 54 states and territories</a:t>
            </a:r>
          </a:p>
          <a:p>
            <a:pPr>
              <a:spcBef>
                <a:spcPts val="525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 a minimum of 39 days a year, one weekend a month and 2 weeks in the summer</a:t>
            </a:r>
          </a:p>
          <a:p>
            <a:pPr>
              <a:spcBef>
                <a:spcPts val="525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Receive same training as active-duty Army and can mobilize at anytime (state or federally)</a:t>
            </a:r>
          </a:p>
          <a:p>
            <a:pPr>
              <a:spcBef>
                <a:spcPts val="525"/>
              </a:spcBef>
              <a:buSzPct val="100000"/>
              <a:buFont typeface="Wingdings" panose="05000000000000000000" pitchFamily="2" charset="2"/>
              <a:buChar char="§"/>
            </a:pPr>
            <a:endParaRPr lang="en-US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FAF809-BC51-1C67-3F78-B03179989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191" y="3459103"/>
            <a:ext cx="2285327" cy="15235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E65EE7-E893-7919-9B03-A3A4F1F65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3509908"/>
            <a:ext cx="2473163" cy="149224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F8B9E80-7517-614D-AAEE-967DFA49D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1" y="366893"/>
            <a:ext cx="6840353" cy="825009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Army National Guard Overview</a:t>
            </a: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Established in 1636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5A5BB8-0C62-A8B4-29EC-536134D828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5326" y="3457575"/>
            <a:ext cx="2461349" cy="1525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919733-5AD7-67FC-E44F-98A4A27F88A1}"/>
              </a:ext>
            </a:extLst>
          </p:cNvPr>
          <p:cNvSpPr txBox="1"/>
          <p:nvPr/>
        </p:nvSpPr>
        <p:spPr>
          <a:xfrm>
            <a:off x="3962400" y="5334000"/>
            <a:ext cx="426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“Always Ready, Always There” 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434662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Steve.Markowski\AppData\Local\Microsoft\Windows\Temporary Internet Files\Content.Word\04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6051" y="1713310"/>
            <a:ext cx="2957513" cy="1943100"/>
          </a:xfrm>
          <a:prstGeom prst="rect">
            <a:avLst/>
          </a:prstGeom>
          <a:noFill/>
          <a:ln w="1905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867" name="Picture 2" descr="New York Army National Guard soldiers clear roads, contain floodwaters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97247" y="3370486"/>
            <a:ext cx="2797059" cy="239214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52713" y="549849"/>
            <a:ext cx="6800850" cy="42956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Army National Guard Overview Dual Mission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3181350" y="554355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350">
              <a:latin typeface="Calibri" panose="020F0502020204030204" pitchFamily="34" charset="0"/>
            </a:endParaRPr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3181350" y="554355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350">
              <a:latin typeface="Calibri" panose="020F0502020204030204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 flipH="1">
            <a:off x="5410200" y="3942160"/>
            <a:ext cx="2686050" cy="742950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b="1" dirty="0"/>
              <a:t>America’s first military responder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4692254" y="2751535"/>
            <a:ext cx="2228850" cy="742950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b="1" dirty="0"/>
              <a:t>Globally employed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88596" y="1833389"/>
            <a:ext cx="3593154" cy="840230"/>
          </a:xfrm>
          <a:prstGeom prst="rect">
            <a:avLst/>
          </a:prstGeom>
          <a:gradFill flip="none" rotWithShape="1">
            <a:gsLst>
              <a:gs pos="30000">
                <a:srgbClr val="558ED5"/>
              </a:gs>
              <a:gs pos="50000">
                <a:srgbClr val="C2D1ED"/>
              </a:gs>
              <a:gs pos="100000">
                <a:srgbClr val="E1E8F5"/>
              </a:gs>
            </a:gsLst>
            <a:lin ang="0" scaled="1"/>
            <a:tileRect/>
          </a:gradFill>
          <a:ln>
            <a:noFill/>
          </a:ln>
          <a:effectLst>
            <a:glow rad="101600">
              <a:schemeClr val="tx1">
                <a:lumMod val="85000"/>
                <a:lumOff val="15000"/>
                <a:alpha val="60000"/>
              </a:schemeClr>
            </a:glow>
            <a:outerShdw blurRad="76200" dist="114300" dir="3300000" sx="101000" sy="1010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350" b="1" u="sng" dirty="0">
                <a:solidFill>
                  <a:srgbClr val="17375E"/>
                </a:solidFill>
              </a:rPr>
              <a:t>Federal Mission:</a:t>
            </a:r>
            <a:r>
              <a:rPr lang="en-US" sz="1350" b="1" dirty="0">
                <a:solidFill>
                  <a:srgbClr val="17375E"/>
                </a:solidFill>
              </a:rPr>
              <a:t> </a:t>
            </a:r>
            <a:r>
              <a:rPr lang="en-US" sz="1350" b="1" i="1" dirty="0">
                <a:solidFill>
                  <a:srgbClr val="17375E"/>
                </a:solidFill>
              </a:rPr>
              <a:t>To provide trained units available for active duty in time of war or national emergency, and at such other times as the national security may require.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10263" y="4613127"/>
            <a:ext cx="3543300" cy="840230"/>
          </a:xfrm>
          <a:prstGeom prst="rect">
            <a:avLst/>
          </a:prstGeom>
          <a:gradFill flip="none" rotWithShape="1">
            <a:gsLst>
              <a:gs pos="0">
                <a:srgbClr val="558ED5"/>
              </a:gs>
              <a:gs pos="50000">
                <a:srgbClr val="C2D1ED"/>
              </a:gs>
              <a:gs pos="100000">
                <a:srgbClr val="E1E8F5"/>
              </a:gs>
            </a:gsLst>
            <a:lin ang="0" scaled="1"/>
            <a:tileRect/>
          </a:gradFill>
          <a:ln>
            <a:noFill/>
          </a:ln>
          <a:effectLst>
            <a:glow rad="101600">
              <a:schemeClr val="tx1">
                <a:lumMod val="85000"/>
                <a:lumOff val="15000"/>
                <a:alpha val="6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1350" b="1" u="sng" dirty="0">
                <a:solidFill>
                  <a:srgbClr val="17375E"/>
                </a:solidFill>
              </a:rPr>
              <a:t>State Mission:</a:t>
            </a:r>
            <a:r>
              <a:rPr lang="en-US" sz="1350" b="1" dirty="0">
                <a:solidFill>
                  <a:srgbClr val="17375E"/>
                </a:solidFill>
              </a:rPr>
              <a:t> </a:t>
            </a:r>
            <a:r>
              <a:rPr lang="en-US" sz="1350" b="1" i="1" dirty="0">
                <a:solidFill>
                  <a:srgbClr val="17375E"/>
                </a:solidFill>
              </a:rPr>
              <a:t>To provide military support to civil authorities and respond to state emergencies; to provide support to law enforcement in counter-narcotics.</a:t>
            </a:r>
          </a:p>
        </p:txBody>
      </p:sp>
    </p:spTree>
    <p:extLst>
      <p:ext uri="{BB962C8B-B14F-4D97-AF65-F5344CB8AC3E}">
        <p14:creationId xmlns:p14="http://schemas.microsoft.com/office/powerpoint/2010/main" val="3839081888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57201"/>
            <a:ext cx="6858000" cy="467393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Army National Guard Overview</a:t>
            </a:r>
            <a:b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 vs Guard</a:t>
            </a:r>
            <a:endParaRPr lang="en-US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1987503"/>
            <a:ext cx="3829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500" b="1" dirty="0">
                <a:cs typeface="Arial" panose="020B0604020202020204" pitchFamily="34" charset="0"/>
              </a:rPr>
              <a:t>Active Duty Soldiers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500" dirty="0">
                <a:cs typeface="Arial" panose="020B0604020202020204" pitchFamily="34" charset="0"/>
              </a:rPr>
              <a:t>Live on or near Active Duty base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500" dirty="0">
                <a:cs typeface="Arial" panose="020B0604020202020204" pitchFamily="34" charset="0"/>
              </a:rPr>
              <a:t>Military is their full-time job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500" dirty="0">
                <a:cs typeface="Arial" panose="020B0604020202020204" pitchFamily="34" charset="0"/>
              </a:rPr>
              <a:t>Can be deployed at anytime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500" dirty="0">
                <a:cs typeface="Arial" panose="020B0604020202020204" pitchFamily="34" charset="0"/>
              </a:rPr>
              <a:t>Deployment does not disrupt job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500" dirty="0">
                <a:cs typeface="Arial" panose="020B0604020202020204" pitchFamily="34" charset="0"/>
              </a:rPr>
              <a:t>Can focus on one career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81600" y="3652489"/>
            <a:ext cx="419338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500" b="1" dirty="0">
                <a:cs typeface="Arial" panose="020B0604020202020204" pitchFamily="34" charset="0"/>
              </a:rPr>
              <a:t>ARNG Soldiers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500" dirty="0">
                <a:cs typeface="Arial" panose="020B0604020202020204" pitchFamily="34" charset="0"/>
              </a:rPr>
              <a:t>Live, work and drill in your communities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500" dirty="0">
                <a:cs typeface="Arial" panose="020B0604020202020204" pitchFamily="34" charset="0"/>
              </a:rPr>
              <a:t>Can be deployed at anytime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500" dirty="0">
                <a:cs typeface="Arial" panose="020B0604020202020204" pitchFamily="34" charset="0"/>
              </a:rPr>
              <a:t>Drill one weekend a month/two weeks per year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500" dirty="0">
                <a:cs typeface="Arial" panose="020B0604020202020204" pitchFamily="34" charset="0"/>
              </a:rPr>
              <a:t>Must balance civilian and military career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651" y="2000250"/>
            <a:ext cx="2182376" cy="1428750"/>
          </a:xfrm>
          <a:prstGeom prst="rect">
            <a:avLst/>
          </a:prstGeom>
        </p:spPr>
      </p:pic>
      <p:pic>
        <p:nvPicPr>
          <p:cNvPr id="15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23470" y="3714750"/>
            <a:ext cx="215027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2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2581275" y="1866900"/>
            <a:ext cx="35433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under </a:t>
            </a:r>
            <a:r>
              <a:rPr lang="en-US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 control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 Army National Guard operates under Title 32, USC and applicable state laws  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under </a:t>
            </a:r>
            <a:r>
              <a:rPr lang="en-US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Federal control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 Army National Guard is an Operational Reserve of the United States Army and operates under Title 10, USC   </a:t>
            </a:r>
            <a:endParaRPr lang="en-US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667000" y="577987"/>
            <a:ext cx="685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Army National Guard Overview</a:t>
            </a:r>
          </a:p>
          <a:p>
            <a:pPr eaLnBrk="1" hangingPunct="1">
              <a:defRPr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Types of Service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2" descr="Image result for arng soldier photos emergency respon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746" y="1885950"/>
            <a:ext cx="247649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745" y="3771901"/>
            <a:ext cx="2505074" cy="14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5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76525" y="609600"/>
            <a:ext cx="6858000" cy="3429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Army National Guard Overview</a:t>
            </a:r>
            <a:b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Categories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00200"/>
            <a:ext cx="10439400" cy="3486150"/>
          </a:xfrm>
        </p:spPr>
        <p:txBody>
          <a:bodyPr vert="horz" lIns="69056" tIns="34529" rIns="69056" bIns="34529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latin typeface="+mn-lt"/>
              </a:rPr>
              <a:t>Title 32 M-Day (Drilling)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latin typeface="+mn-lt"/>
              </a:rPr>
              <a:t>Title 32 M-Day (Annual Training)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latin typeface="+mn-lt"/>
              </a:rPr>
              <a:t>Title 32 Military Technician – Dual Status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latin typeface="+mn-lt"/>
              </a:rPr>
              <a:t>Title 32 Military Technician – Non-dual Status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latin typeface="+mn-lt"/>
              </a:rPr>
              <a:t>Title 32 FTNGD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latin typeface="+mn-lt"/>
              </a:rPr>
              <a:t>Title 32 AGR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latin typeface="+mn-lt"/>
              </a:rPr>
              <a:t>Title 10 ADOS / ADSW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latin typeface="+mn-lt"/>
              </a:rPr>
              <a:t>Title 10 AGR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latin typeface="+mn-lt"/>
              </a:rPr>
              <a:t>Title 10 Mobilized Active Duty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750" dirty="0">
              <a:latin typeface="+mn-lt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b="1" dirty="0">
                <a:latin typeface="+mn-lt"/>
              </a:rPr>
              <a:t>Important!  During service in the ARNG, a Soldier may be eligible or become eligible for both Reserve and Active-Duty GI Bill programs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19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359655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69764"/>
            <a:ext cx="9144000" cy="533400"/>
          </a:xfrm>
        </p:spPr>
        <p:txBody>
          <a:bodyPr anchor="b">
            <a:normAutofit fontScale="90000"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 Bill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Programs Overview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8002" y="1676400"/>
            <a:ext cx="5359998" cy="4343400"/>
          </a:xfrm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+mn-lt"/>
              </a:rPr>
              <a:t>GI Bill Programs are statutory entitlements that are administered by the military services and the Department of Veterans Affairs (VA)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en-US" sz="1000" dirty="0">
              <a:latin typeface="+mn-lt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en-US" sz="1000" dirty="0">
              <a:latin typeface="+mn-lt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en-US" sz="1000" dirty="0">
              <a:latin typeface="+mn-lt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+mn-lt"/>
              </a:rPr>
              <a:t>Soldiers may receive up to 36 months in any one GI Bill program and a maximum of 48 months of combined benefits if eligible for two or more GI Bill</a:t>
            </a:r>
            <a:r>
              <a:rPr lang="en-US" altLang="en-US" sz="1700" b="1" dirty="0">
                <a:solidFill>
                  <a:prstClr val="black"/>
                </a:solidFill>
              </a:rPr>
              <a:t>®</a:t>
            </a:r>
            <a:r>
              <a:rPr lang="en-US" dirty="0">
                <a:latin typeface="+mn-lt"/>
              </a:rPr>
              <a:t> Programs </a:t>
            </a:r>
            <a:endParaRPr lang="en-US" altLang="en-US" dirty="0">
              <a:latin typeface="+mn-lt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25" y="3733803"/>
            <a:ext cx="3048000" cy="21210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524000"/>
            <a:ext cx="3047713" cy="20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89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MGIB-SR/Ch1606 &amp; MGIB-SR Kicker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10210800" cy="44958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 10 program managed by the DoD, paid by the VA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Service members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actively serving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Selected Reserve (SR)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Eligibility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Possible to establish and maintain eligibility throughout an entire career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 possible to gain and lose very quickly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Managed by use of database codes fed from DoD to the DVA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Payment: (FY25)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$481 per month (for full time enrollment)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used with FTA if ½ time or more enrolled</a:t>
            </a:r>
          </a:p>
        </p:txBody>
      </p:sp>
    </p:spTree>
    <p:extLst>
      <p:ext uri="{BB962C8B-B14F-4D97-AF65-F5344CB8AC3E}">
        <p14:creationId xmlns:p14="http://schemas.microsoft.com/office/powerpoint/2010/main" val="8442609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ae6d70f-954b-4811-92b6-0530d6f84c43}" enabled="0" method="" siteId="{fae6d70f-954b-4811-92b6-0530d6f84c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20087</TotalTime>
  <Words>2914</Words>
  <Application>Microsoft Office PowerPoint</Application>
  <PresentationFormat>Widescreen</PresentationFormat>
  <Paragraphs>414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Franklin Gothic Book</vt:lpstr>
      <vt:lpstr>Franklin Gothic Demi</vt:lpstr>
      <vt:lpstr>Franklin Gothic Heavy</vt:lpstr>
      <vt:lpstr>Tahoma</vt:lpstr>
      <vt:lpstr>Wingdings</vt:lpstr>
      <vt:lpstr>1_Office Theme</vt:lpstr>
      <vt:lpstr>PowerPoint Presentation</vt:lpstr>
      <vt:lpstr>Agenda</vt:lpstr>
      <vt:lpstr>Army National Guard Overview Established in 1636</vt:lpstr>
      <vt:lpstr>Army National Guard Overview Dual Mission</vt:lpstr>
      <vt:lpstr>Army National Guard Overview Active vs Guard</vt:lpstr>
      <vt:lpstr> </vt:lpstr>
      <vt:lpstr>Army National Guard Overview Service Categories</vt:lpstr>
      <vt:lpstr>GI Bill Programs Overview </vt:lpstr>
      <vt:lpstr>MGIB-SR/Ch1606 &amp; MGIB-SR Kicker</vt:lpstr>
      <vt:lpstr>MGIB-SR / Kicker Dataflow</vt:lpstr>
      <vt:lpstr>MGIB-SR Notice of Basic Eligibility </vt:lpstr>
      <vt:lpstr>MGIB-SR Kicker Incentive</vt:lpstr>
      <vt:lpstr>Steps to MGIB-SR/Kicker Success</vt:lpstr>
      <vt:lpstr>MGIB-AD / Chapter 30</vt:lpstr>
      <vt:lpstr>MGIB-AD/Kicker Steps to Success</vt:lpstr>
      <vt:lpstr>Post-9/11 GI Bill / Chapter 33</vt:lpstr>
      <vt:lpstr>Post-9/11 GI Bill Restrictions</vt:lpstr>
      <vt:lpstr>Post-9/11 GI Bill Payment Schedule</vt:lpstr>
      <vt:lpstr>ARNG Transfer of Education Benefits (TEB)</vt:lpstr>
      <vt:lpstr>TEB Payments</vt:lpstr>
      <vt:lpstr>Post-9/11 / TEB Steps to Success</vt:lpstr>
      <vt:lpstr>Post-9/11 &amp; TEB Payment Timeline</vt:lpstr>
      <vt:lpstr>Troubleshooting an ARNG Denial of GI Bill Benefits</vt:lpstr>
      <vt:lpstr> Payment Process Flowchart </vt:lpstr>
      <vt:lpstr>Other Programs/Benefits</vt:lpstr>
      <vt:lpstr>Contact Information</vt:lpstr>
      <vt:lpstr>Visit us on Social Media!</vt:lpstr>
      <vt:lpstr>Questions???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yesenia.rosa</dc:creator>
  <cp:lastModifiedBy>Buse, Casey C CTR NG NGB ARNG PEC (USA)</cp:lastModifiedBy>
  <cp:revision>1672</cp:revision>
  <cp:lastPrinted>2018-05-14T20:39:16Z</cp:lastPrinted>
  <dcterms:created xsi:type="dcterms:W3CDTF">2012-09-26T11:33:43Z</dcterms:created>
  <dcterms:modified xsi:type="dcterms:W3CDTF">2025-06-30T18:00:06Z</dcterms:modified>
</cp:coreProperties>
</file>