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2"/>
  </p:notesMasterIdLst>
  <p:handoutMasterIdLst>
    <p:handoutMasterId r:id="rId83"/>
  </p:handoutMasterIdLst>
  <p:sldIdLst>
    <p:sldId id="1817606153" r:id="rId5"/>
    <p:sldId id="2147375881" r:id="rId6"/>
    <p:sldId id="1817606154" r:id="rId7"/>
    <p:sldId id="1817606157" r:id="rId8"/>
    <p:sldId id="1817606250" r:id="rId9"/>
    <p:sldId id="1817606252" r:id="rId10"/>
    <p:sldId id="1817606255" r:id="rId11"/>
    <p:sldId id="1817606188" r:id="rId12"/>
    <p:sldId id="1817606189" r:id="rId13"/>
    <p:sldId id="1817606190" r:id="rId14"/>
    <p:sldId id="1817606264" r:id="rId15"/>
    <p:sldId id="1817606166" r:id="rId16"/>
    <p:sldId id="1817606167" r:id="rId17"/>
    <p:sldId id="1817606258" r:id="rId18"/>
    <p:sldId id="1817606275" r:id="rId19"/>
    <p:sldId id="1817606172" r:id="rId20"/>
    <p:sldId id="1817606277" r:id="rId21"/>
    <p:sldId id="1817606200" r:id="rId22"/>
    <p:sldId id="1817606201" r:id="rId23"/>
    <p:sldId id="1817606272" r:id="rId24"/>
    <p:sldId id="1817606260" r:id="rId25"/>
    <p:sldId id="1817606284" r:id="rId26"/>
    <p:sldId id="1817606211" r:id="rId27"/>
    <p:sldId id="1817606212" r:id="rId28"/>
    <p:sldId id="1817606261" r:id="rId29"/>
    <p:sldId id="1817606209" r:id="rId30"/>
    <p:sldId id="2147375895" r:id="rId31"/>
    <p:sldId id="1817606206" r:id="rId32"/>
    <p:sldId id="1817606207" r:id="rId33"/>
    <p:sldId id="2147375896" r:id="rId34"/>
    <p:sldId id="1817606208" r:id="rId35"/>
    <p:sldId id="1817606263" r:id="rId36"/>
    <p:sldId id="1817606259" r:id="rId37"/>
    <p:sldId id="2147375894" r:id="rId38"/>
    <p:sldId id="1817606205" r:id="rId39"/>
    <p:sldId id="1817606262" r:id="rId40"/>
    <p:sldId id="1817606279" r:id="rId41"/>
    <p:sldId id="1817606164" r:id="rId42"/>
    <p:sldId id="1817606265" r:id="rId43"/>
    <p:sldId id="1817606213" r:id="rId44"/>
    <p:sldId id="1817606230" r:id="rId45"/>
    <p:sldId id="1817606215" r:id="rId46"/>
    <p:sldId id="1817606216" r:id="rId47"/>
    <p:sldId id="1817606267" r:id="rId48"/>
    <p:sldId id="1817606268" r:id="rId49"/>
    <p:sldId id="1817606299" r:id="rId50"/>
    <p:sldId id="1817606300" r:id="rId51"/>
    <p:sldId id="1817606301" r:id="rId52"/>
    <p:sldId id="1817606302" r:id="rId53"/>
    <p:sldId id="1817606269" r:id="rId54"/>
    <p:sldId id="1817606303" r:id="rId55"/>
    <p:sldId id="1817606304" r:id="rId56"/>
    <p:sldId id="1817606242" r:id="rId57"/>
    <p:sldId id="1817606243" r:id="rId58"/>
    <p:sldId id="2147375898" r:id="rId59"/>
    <p:sldId id="1817606248" r:id="rId60"/>
    <p:sldId id="1817606308" r:id="rId61"/>
    <p:sldId id="1817606309" r:id="rId62"/>
    <p:sldId id="2147375899" r:id="rId63"/>
    <p:sldId id="1817606310" r:id="rId64"/>
    <p:sldId id="1817606311" r:id="rId65"/>
    <p:sldId id="1817606312" r:id="rId66"/>
    <p:sldId id="1817606313" r:id="rId67"/>
    <p:sldId id="1817606270" r:id="rId68"/>
    <p:sldId id="1817606214" r:id="rId69"/>
    <p:sldId id="2147375900" r:id="rId70"/>
    <p:sldId id="1817606266" r:id="rId71"/>
    <p:sldId id="1817606253" r:id="rId72"/>
    <p:sldId id="1817606254" r:id="rId73"/>
    <p:sldId id="2147375901" r:id="rId74"/>
    <p:sldId id="2147375902" r:id="rId75"/>
    <p:sldId id="1817606256" r:id="rId76"/>
    <p:sldId id="1817606183" r:id="rId77"/>
    <p:sldId id="1817606218" r:id="rId78"/>
    <p:sldId id="2147375903" r:id="rId79"/>
    <p:sldId id="1817606318" r:id="rId80"/>
    <p:sldId id="1817606319" r:id="rId81"/>
  </p:sldIdLst>
  <p:sldSz cx="9144000" cy="6858000" type="screen4x3"/>
  <p:notesSz cx="7010400" cy="9296400"/>
  <p:custDataLst>
    <p:tags r:id="rId8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ttschalk, Kathryn M., VBASLCY" initials="GKMV" lastIdx="6" clrIdx="0">
    <p:extLst>
      <p:ext uri="{19B8F6BF-5375-455C-9EA6-DF929625EA0E}">
        <p15:presenceInfo xmlns:p15="http://schemas.microsoft.com/office/powerpoint/2012/main" userId="S::Kathryn.Gottschalk@va.gov::9d425984-34c7-4857-9699-75186dc3c8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4077A"/>
    <a:srgbClr val="012C5B"/>
    <a:srgbClr val="002F56"/>
    <a:srgbClr val="003556"/>
    <a:srgbClr val="66FF99"/>
    <a:srgbClr val="B3E175"/>
    <a:srgbClr val="66CCFF"/>
    <a:srgbClr val="3B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1A4192-2860-44EB-919E-F42EC1E43A7A}" v="280" dt="2025-06-30T19:48:51.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97" autoAdjust="0"/>
    <p:restoredTop sz="64258" autoAdjust="0"/>
  </p:normalViewPr>
  <p:slideViewPr>
    <p:cSldViewPr snapToGrid="0">
      <p:cViewPr varScale="1">
        <p:scale>
          <a:sx n="64" d="100"/>
          <a:sy n="64" d="100"/>
        </p:scale>
        <p:origin x="337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gs" Target="tags/tag1.xml"/><Relationship Id="rId89"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notesMaster" Target="notesMasters/notesMaster1.xml"/><Relationship Id="rId90"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es, Heather M. (VBAVACO)" userId="ce990780-ff63-44af-8501-4165bf684f18" providerId="ADAL" clId="{EE775193-AC3D-4788-AB9C-27E6E2ACBB2D}"/>
    <pc:docChg chg="addSld delSld modSld">
      <pc:chgData name="Cates, Heather M. (VBAVACO)" userId="ce990780-ff63-44af-8501-4165bf684f18" providerId="ADAL" clId="{EE775193-AC3D-4788-AB9C-27E6E2ACBB2D}" dt="2025-04-16T14:01:50.302" v="21" actId="47"/>
      <pc:docMkLst>
        <pc:docMk/>
      </pc:docMkLst>
      <pc:sldChg chg="setBg">
        <pc:chgData name="Cates, Heather M. (VBAVACO)" userId="ce990780-ff63-44af-8501-4165bf684f18" providerId="ADAL" clId="{EE775193-AC3D-4788-AB9C-27E6E2ACBB2D}" dt="2025-04-16T13:51:02.113" v="1"/>
        <pc:sldMkLst>
          <pc:docMk/>
          <pc:sldMk cId="1735310372" sldId="274"/>
        </pc:sldMkLst>
      </pc:sldChg>
      <pc:sldChg chg="modSp new del mod">
        <pc:chgData name="Cates, Heather M. (VBAVACO)" userId="ce990780-ff63-44af-8501-4165bf684f18" providerId="ADAL" clId="{EE775193-AC3D-4788-AB9C-27E6E2ACBB2D}" dt="2025-04-16T14:01:50.302" v="21" actId="47"/>
        <pc:sldMkLst>
          <pc:docMk/>
          <pc:sldMk cId="1590345436" sldId="1817606151"/>
        </pc:sldMkLst>
      </pc:sldChg>
    </pc:docChg>
  </pc:docChgLst>
  <pc:docChgLst>
    <pc:chgData name="Cates, Heather M. (VBAVACO)" userId="ce990780-ff63-44af-8501-4165bf684f18" providerId="ADAL" clId="{A21A4192-2860-44EB-919E-F42EC1E43A7A}"/>
    <pc:docChg chg="undo custSel addSld delSld modSld sldOrd modMainMaster">
      <pc:chgData name="Cates, Heather M. (VBAVACO)" userId="ce990780-ff63-44af-8501-4165bf684f18" providerId="ADAL" clId="{A21A4192-2860-44EB-919E-F42EC1E43A7A}" dt="2025-06-30T19:53:18.164" v="4248" actId="20577"/>
      <pc:docMkLst>
        <pc:docMk/>
      </pc:docMkLst>
      <pc:sldChg chg="del">
        <pc:chgData name="Cates, Heather M. (VBAVACO)" userId="ce990780-ff63-44af-8501-4165bf684f18" providerId="ADAL" clId="{A21A4192-2860-44EB-919E-F42EC1E43A7A}" dt="2025-06-30T14:18:23.885" v="5" actId="47"/>
        <pc:sldMkLst>
          <pc:docMk/>
          <pc:sldMk cId="1735310372" sldId="274"/>
        </pc:sldMkLst>
      </pc:sldChg>
      <pc:sldChg chg="del">
        <pc:chgData name="Cates, Heather M. (VBAVACO)" userId="ce990780-ff63-44af-8501-4165bf684f18" providerId="ADAL" clId="{A21A4192-2860-44EB-919E-F42EC1E43A7A}" dt="2025-06-30T14:18:19.045" v="4" actId="47"/>
        <pc:sldMkLst>
          <pc:docMk/>
          <pc:sldMk cId="3660020255" sldId="1817606150"/>
        </pc:sldMkLst>
      </pc:sldChg>
      <pc:sldChg chg="modSp add mod setBg">
        <pc:chgData name="Cates, Heather M. (VBAVACO)" userId="ce990780-ff63-44af-8501-4165bf684f18" providerId="ADAL" clId="{A21A4192-2860-44EB-919E-F42EC1E43A7A}" dt="2025-06-30T14:18:28.658" v="9" actId="20577"/>
        <pc:sldMkLst>
          <pc:docMk/>
          <pc:sldMk cId="3789362993" sldId="1817606153"/>
        </pc:sldMkLst>
        <pc:spChg chg="mod">
          <ac:chgData name="Cates, Heather M. (VBAVACO)" userId="ce990780-ff63-44af-8501-4165bf684f18" providerId="ADAL" clId="{A21A4192-2860-44EB-919E-F42EC1E43A7A}" dt="2025-06-30T14:18:28.658" v="9" actId="20577"/>
          <ac:spMkLst>
            <pc:docMk/>
            <pc:sldMk cId="3789362993" sldId="1817606153"/>
            <ac:spMk id="15" creationId="{68C52CA1-9444-6D52-8880-6C0BAB95C712}"/>
          </ac:spMkLst>
        </pc:spChg>
      </pc:sldChg>
      <pc:sldChg chg="modSp add mod">
        <pc:chgData name="Cates, Heather M. (VBAVACO)" userId="ce990780-ff63-44af-8501-4165bf684f18" providerId="ADAL" clId="{A21A4192-2860-44EB-919E-F42EC1E43A7A}" dt="2025-06-30T19:43:37.736" v="3815" actId="6549"/>
        <pc:sldMkLst>
          <pc:docMk/>
          <pc:sldMk cId="2939818129" sldId="1817606154"/>
        </pc:sldMkLst>
        <pc:spChg chg="mod">
          <ac:chgData name="Cates, Heather M. (VBAVACO)" userId="ce990780-ff63-44af-8501-4165bf684f18" providerId="ADAL" clId="{A21A4192-2860-44EB-919E-F42EC1E43A7A}" dt="2025-06-30T19:43:37.736" v="3815" actId="6549"/>
          <ac:spMkLst>
            <pc:docMk/>
            <pc:sldMk cId="2939818129" sldId="1817606154"/>
            <ac:spMk id="5" creationId="{9E8A86DB-6153-D5BF-DC09-DCE7F87D5EDE}"/>
          </ac:spMkLst>
        </pc:spChg>
      </pc:sldChg>
      <pc:sldChg chg="add">
        <pc:chgData name="Cates, Heather M. (VBAVACO)" userId="ce990780-ff63-44af-8501-4165bf684f18" providerId="ADAL" clId="{A21A4192-2860-44EB-919E-F42EC1E43A7A}" dt="2025-06-30T14:18:13.708" v="0"/>
        <pc:sldMkLst>
          <pc:docMk/>
          <pc:sldMk cId="2032692884" sldId="1817606157"/>
        </pc:sldMkLst>
      </pc:sldChg>
      <pc:sldChg chg="delSp add mod modNotesTx">
        <pc:chgData name="Cates, Heather M. (VBAVACO)" userId="ce990780-ff63-44af-8501-4165bf684f18" providerId="ADAL" clId="{A21A4192-2860-44EB-919E-F42EC1E43A7A}" dt="2025-06-30T19:49:10.941" v="4210" actId="6549"/>
        <pc:sldMkLst>
          <pc:docMk/>
          <pc:sldMk cId="36615142" sldId="1817606164"/>
        </pc:sldMkLst>
        <pc:spChg chg="del">
          <ac:chgData name="Cates, Heather M. (VBAVACO)" userId="ce990780-ff63-44af-8501-4165bf684f18" providerId="ADAL" clId="{A21A4192-2860-44EB-919E-F42EC1E43A7A}" dt="2025-06-30T16:57:51.567" v="32" actId="478"/>
          <ac:spMkLst>
            <pc:docMk/>
            <pc:sldMk cId="36615142" sldId="1817606164"/>
            <ac:spMk id="4" creationId="{9BF6C6EF-FDC8-1BC0-4777-417C22B5A94F}"/>
          </ac:spMkLst>
        </pc:spChg>
      </pc:sldChg>
      <pc:sldChg chg="add">
        <pc:chgData name="Cates, Heather M. (VBAVACO)" userId="ce990780-ff63-44af-8501-4165bf684f18" providerId="ADAL" clId="{A21A4192-2860-44EB-919E-F42EC1E43A7A}" dt="2025-06-30T16:53:07.130" v="22"/>
        <pc:sldMkLst>
          <pc:docMk/>
          <pc:sldMk cId="2976500442" sldId="1817606166"/>
        </pc:sldMkLst>
      </pc:sldChg>
      <pc:sldChg chg="add modNotesTx">
        <pc:chgData name="Cates, Heather M. (VBAVACO)" userId="ce990780-ff63-44af-8501-4165bf684f18" providerId="ADAL" clId="{A21A4192-2860-44EB-919E-F42EC1E43A7A}" dt="2025-06-30T19:46:10.446" v="4086" actId="6549"/>
        <pc:sldMkLst>
          <pc:docMk/>
          <pc:sldMk cId="9575757" sldId="1817606167"/>
        </pc:sldMkLst>
      </pc:sldChg>
      <pc:sldChg chg="add">
        <pc:chgData name="Cates, Heather M. (VBAVACO)" userId="ce990780-ff63-44af-8501-4165bf684f18" providerId="ADAL" clId="{A21A4192-2860-44EB-919E-F42EC1E43A7A}" dt="2025-06-30T16:51:07.623" v="15"/>
        <pc:sldMkLst>
          <pc:docMk/>
          <pc:sldMk cId="3518334386" sldId="1817606172"/>
        </pc:sldMkLst>
      </pc:sldChg>
      <pc:sldChg chg="add modNotesTx">
        <pc:chgData name="Cates, Heather M. (VBAVACO)" userId="ce990780-ff63-44af-8501-4165bf684f18" providerId="ADAL" clId="{A21A4192-2860-44EB-919E-F42EC1E43A7A}" dt="2025-06-30T19:53:04.528" v="4231" actId="6549"/>
        <pc:sldMkLst>
          <pc:docMk/>
          <pc:sldMk cId="4194825935" sldId="1817606183"/>
        </pc:sldMkLst>
      </pc:sldChg>
      <pc:sldChg chg="add">
        <pc:chgData name="Cates, Heather M. (VBAVACO)" userId="ce990780-ff63-44af-8501-4165bf684f18" providerId="ADAL" clId="{A21A4192-2860-44EB-919E-F42EC1E43A7A}" dt="2025-06-30T16:51:40.818" v="17"/>
        <pc:sldMkLst>
          <pc:docMk/>
          <pc:sldMk cId="1319777518" sldId="1817606188"/>
        </pc:sldMkLst>
      </pc:sldChg>
      <pc:sldChg chg="add">
        <pc:chgData name="Cates, Heather M. (VBAVACO)" userId="ce990780-ff63-44af-8501-4165bf684f18" providerId="ADAL" clId="{A21A4192-2860-44EB-919E-F42EC1E43A7A}" dt="2025-06-30T16:51:52.859" v="19"/>
        <pc:sldMkLst>
          <pc:docMk/>
          <pc:sldMk cId="267574761" sldId="1817606189"/>
        </pc:sldMkLst>
      </pc:sldChg>
      <pc:sldChg chg="add">
        <pc:chgData name="Cates, Heather M. (VBAVACO)" userId="ce990780-ff63-44af-8501-4165bf684f18" providerId="ADAL" clId="{A21A4192-2860-44EB-919E-F42EC1E43A7A}" dt="2025-06-30T14:18:13.708" v="0"/>
        <pc:sldMkLst>
          <pc:docMk/>
          <pc:sldMk cId="3883276720" sldId="1817606190"/>
        </pc:sldMkLst>
      </pc:sldChg>
      <pc:sldChg chg="add del">
        <pc:chgData name="Cates, Heather M. (VBAVACO)" userId="ce990780-ff63-44af-8501-4165bf684f18" providerId="ADAL" clId="{A21A4192-2860-44EB-919E-F42EC1E43A7A}" dt="2025-06-30T16:55:31.800" v="27" actId="47"/>
        <pc:sldMkLst>
          <pc:docMk/>
          <pc:sldMk cId="2871317011" sldId="1817606194"/>
        </pc:sldMkLst>
      </pc:sldChg>
      <pc:sldChg chg="add del ord">
        <pc:chgData name="Cates, Heather M. (VBAVACO)" userId="ce990780-ff63-44af-8501-4165bf684f18" providerId="ADAL" clId="{A21A4192-2860-44EB-919E-F42EC1E43A7A}" dt="2025-06-30T17:20:50.655" v="96" actId="47"/>
        <pc:sldMkLst>
          <pc:docMk/>
          <pc:sldMk cId="2658084897" sldId="1817606198"/>
        </pc:sldMkLst>
      </pc:sldChg>
      <pc:sldChg chg="add modNotesTx">
        <pc:chgData name="Cates, Heather M. (VBAVACO)" userId="ce990780-ff63-44af-8501-4165bf684f18" providerId="ADAL" clId="{A21A4192-2860-44EB-919E-F42EC1E43A7A}" dt="2025-06-30T19:46:47.340" v="4087" actId="6549"/>
        <pc:sldMkLst>
          <pc:docMk/>
          <pc:sldMk cId="1203133330" sldId="1817606200"/>
        </pc:sldMkLst>
      </pc:sldChg>
      <pc:sldChg chg="add">
        <pc:chgData name="Cates, Heather M. (VBAVACO)" userId="ce990780-ff63-44af-8501-4165bf684f18" providerId="ADAL" clId="{A21A4192-2860-44EB-919E-F42EC1E43A7A}" dt="2025-06-30T17:01:35.296" v="37"/>
        <pc:sldMkLst>
          <pc:docMk/>
          <pc:sldMk cId="3243702886" sldId="1817606201"/>
        </pc:sldMkLst>
      </pc:sldChg>
      <pc:sldChg chg="add">
        <pc:chgData name="Cates, Heather M. (VBAVACO)" userId="ce990780-ff63-44af-8501-4165bf684f18" providerId="ADAL" clId="{A21A4192-2860-44EB-919E-F42EC1E43A7A}" dt="2025-06-30T16:55:42.315" v="28"/>
        <pc:sldMkLst>
          <pc:docMk/>
          <pc:sldMk cId="2392601053" sldId="1817606205"/>
        </pc:sldMkLst>
      </pc:sldChg>
      <pc:sldChg chg="add">
        <pc:chgData name="Cates, Heather M. (VBAVACO)" userId="ce990780-ff63-44af-8501-4165bf684f18" providerId="ADAL" clId="{A21A4192-2860-44EB-919E-F42EC1E43A7A}" dt="2025-06-30T17:08:26.279" v="47"/>
        <pc:sldMkLst>
          <pc:docMk/>
          <pc:sldMk cId="1571067854" sldId="1817606206"/>
        </pc:sldMkLst>
      </pc:sldChg>
      <pc:sldChg chg="add">
        <pc:chgData name="Cates, Heather M. (VBAVACO)" userId="ce990780-ff63-44af-8501-4165bf684f18" providerId="ADAL" clId="{A21A4192-2860-44EB-919E-F42EC1E43A7A}" dt="2025-06-30T17:09:08.084" v="49"/>
        <pc:sldMkLst>
          <pc:docMk/>
          <pc:sldMk cId="3459233761" sldId="1817606207"/>
        </pc:sldMkLst>
      </pc:sldChg>
      <pc:sldChg chg="add ord">
        <pc:chgData name="Cates, Heather M. (VBAVACO)" userId="ce990780-ff63-44af-8501-4165bf684f18" providerId="ADAL" clId="{A21A4192-2860-44EB-919E-F42EC1E43A7A}" dt="2025-06-30T16:59:23.565" v="36"/>
        <pc:sldMkLst>
          <pc:docMk/>
          <pc:sldMk cId="3314529628" sldId="1817606208"/>
        </pc:sldMkLst>
      </pc:sldChg>
      <pc:sldChg chg="add">
        <pc:chgData name="Cates, Heather M. (VBAVACO)" userId="ce990780-ff63-44af-8501-4165bf684f18" providerId="ADAL" clId="{A21A4192-2860-44EB-919E-F42EC1E43A7A}" dt="2025-06-30T17:07:42.648" v="44"/>
        <pc:sldMkLst>
          <pc:docMk/>
          <pc:sldMk cId="51337837" sldId="1817606209"/>
        </pc:sldMkLst>
      </pc:sldChg>
      <pc:sldChg chg="add modNotesTx">
        <pc:chgData name="Cates, Heather M. (VBAVACO)" userId="ce990780-ff63-44af-8501-4165bf684f18" providerId="ADAL" clId="{A21A4192-2860-44EB-919E-F42EC1E43A7A}" dt="2025-06-30T19:47:32.606" v="4090" actId="6549"/>
        <pc:sldMkLst>
          <pc:docMk/>
          <pc:sldMk cId="2017345433" sldId="1817606211"/>
        </pc:sldMkLst>
      </pc:sldChg>
      <pc:sldChg chg="add">
        <pc:chgData name="Cates, Heather M. (VBAVACO)" userId="ce990780-ff63-44af-8501-4165bf684f18" providerId="ADAL" clId="{A21A4192-2860-44EB-919E-F42EC1E43A7A}" dt="2025-06-30T17:03:36.638" v="41"/>
        <pc:sldMkLst>
          <pc:docMk/>
          <pc:sldMk cId="150609999" sldId="1817606212"/>
        </pc:sldMkLst>
      </pc:sldChg>
      <pc:sldChg chg="add">
        <pc:chgData name="Cates, Heather M. (VBAVACO)" userId="ce990780-ff63-44af-8501-4165bf684f18" providerId="ADAL" clId="{A21A4192-2860-44EB-919E-F42EC1E43A7A}" dt="2025-06-30T16:58:24.060" v="34"/>
        <pc:sldMkLst>
          <pc:docMk/>
          <pc:sldMk cId="2390460332" sldId="1817606213"/>
        </pc:sldMkLst>
      </pc:sldChg>
      <pc:sldChg chg="add del">
        <pc:chgData name="Cates, Heather M. (VBAVACO)" userId="ce990780-ff63-44af-8501-4165bf684f18" providerId="ADAL" clId="{A21A4192-2860-44EB-919E-F42EC1E43A7A}" dt="2025-06-30T16:58:16.301" v="33" actId="47"/>
        <pc:sldMkLst>
          <pc:docMk/>
          <pc:sldMk cId="2565177347" sldId="1817606213"/>
        </pc:sldMkLst>
      </pc:sldChg>
      <pc:sldChg chg="add">
        <pc:chgData name="Cates, Heather M. (VBAVACO)" userId="ce990780-ff63-44af-8501-4165bf684f18" providerId="ADAL" clId="{A21A4192-2860-44EB-919E-F42EC1E43A7A}" dt="2025-06-30T17:19:05.522" v="73"/>
        <pc:sldMkLst>
          <pc:docMk/>
          <pc:sldMk cId="1487694999" sldId="1817606214"/>
        </pc:sldMkLst>
      </pc:sldChg>
      <pc:sldChg chg="add">
        <pc:chgData name="Cates, Heather M. (VBAVACO)" userId="ce990780-ff63-44af-8501-4165bf684f18" providerId="ADAL" clId="{A21A4192-2860-44EB-919E-F42EC1E43A7A}" dt="2025-06-30T16:58:24.060" v="34"/>
        <pc:sldMkLst>
          <pc:docMk/>
          <pc:sldMk cId="1242463653" sldId="1817606215"/>
        </pc:sldMkLst>
      </pc:sldChg>
      <pc:sldChg chg="add modNotesTx">
        <pc:chgData name="Cates, Heather M. (VBAVACO)" userId="ce990780-ff63-44af-8501-4165bf684f18" providerId="ADAL" clId="{A21A4192-2860-44EB-919E-F42EC1E43A7A}" dt="2025-06-30T19:49:26.630" v="4211" actId="6549"/>
        <pc:sldMkLst>
          <pc:docMk/>
          <pc:sldMk cId="3885556211" sldId="1817606216"/>
        </pc:sldMkLst>
      </pc:sldChg>
      <pc:sldChg chg="add modNotesTx">
        <pc:chgData name="Cates, Heather M. (VBAVACO)" userId="ce990780-ff63-44af-8501-4165bf684f18" providerId="ADAL" clId="{A21A4192-2860-44EB-919E-F42EC1E43A7A}" dt="2025-06-30T17:43:48.742" v="3420"/>
        <pc:sldMkLst>
          <pc:docMk/>
          <pc:sldMk cId="1174259600" sldId="1817606218"/>
        </pc:sldMkLst>
      </pc:sldChg>
      <pc:sldChg chg="add">
        <pc:chgData name="Cates, Heather M. (VBAVACO)" userId="ce990780-ff63-44af-8501-4165bf684f18" providerId="ADAL" clId="{A21A4192-2860-44EB-919E-F42EC1E43A7A}" dt="2025-06-30T16:58:24.060" v="34"/>
        <pc:sldMkLst>
          <pc:docMk/>
          <pc:sldMk cId="878875711" sldId="1817606230"/>
        </pc:sldMkLst>
      </pc:sldChg>
      <pc:sldChg chg="add">
        <pc:chgData name="Cates, Heather M. (VBAVACO)" userId="ce990780-ff63-44af-8501-4165bf684f18" providerId="ADAL" clId="{A21A4192-2860-44EB-919E-F42EC1E43A7A}" dt="2025-06-30T14:18:13.708" v="0"/>
        <pc:sldMkLst>
          <pc:docMk/>
          <pc:sldMk cId="3410521932" sldId="1817606242"/>
        </pc:sldMkLst>
      </pc:sldChg>
      <pc:sldChg chg="add">
        <pc:chgData name="Cates, Heather M. (VBAVACO)" userId="ce990780-ff63-44af-8501-4165bf684f18" providerId="ADAL" clId="{A21A4192-2860-44EB-919E-F42EC1E43A7A}" dt="2025-06-30T14:18:13.708" v="0"/>
        <pc:sldMkLst>
          <pc:docMk/>
          <pc:sldMk cId="1869748772" sldId="1817606243"/>
        </pc:sldMkLst>
      </pc:sldChg>
      <pc:sldChg chg="add del">
        <pc:chgData name="Cates, Heather M. (VBAVACO)" userId="ce990780-ff63-44af-8501-4165bf684f18" providerId="ADAL" clId="{A21A4192-2860-44EB-919E-F42EC1E43A7A}" dt="2025-06-30T17:16:57.300" v="71" actId="47"/>
        <pc:sldMkLst>
          <pc:docMk/>
          <pc:sldMk cId="3711034579" sldId="1817606244"/>
        </pc:sldMkLst>
      </pc:sldChg>
      <pc:sldChg chg="add">
        <pc:chgData name="Cates, Heather M. (VBAVACO)" userId="ce990780-ff63-44af-8501-4165bf684f18" providerId="ADAL" clId="{A21A4192-2860-44EB-919E-F42EC1E43A7A}" dt="2025-06-30T17:16:54.561" v="70"/>
        <pc:sldMkLst>
          <pc:docMk/>
          <pc:sldMk cId="2072583779" sldId="1817606248"/>
        </pc:sldMkLst>
      </pc:sldChg>
      <pc:sldChg chg="modSp add modNotesTx">
        <pc:chgData name="Cates, Heather M. (VBAVACO)" userId="ce990780-ff63-44af-8501-4165bf684f18" providerId="ADAL" clId="{A21A4192-2860-44EB-919E-F42EC1E43A7A}" dt="2025-06-30T17:48:57.238" v="3696" actId="20577"/>
        <pc:sldMkLst>
          <pc:docMk/>
          <pc:sldMk cId="725521191" sldId="1817606250"/>
        </pc:sldMkLst>
        <pc:graphicFrameChg chg="mod">
          <ac:chgData name="Cates, Heather M. (VBAVACO)" userId="ce990780-ff63-44af-8501-4165bf684f18" providerId="ADAL" clId="{A21A4192-2860-44EB-919E-F42EC1E43A7A}" dt="2025-06-30T17:48:35.201" v="3585" actId="20577"/>
          <ac:graphicFrameMkLst>
            <pc:docMk/>
            <pc:sldMk cId="725521191" sldId="1817606250"/>
            <ac:graphicFrameMk id="7" creationId="{96838C0D-AC44-C824-250E-D194346E9E14}"/>
          </ac:graphicFrameMkLst>
        </pc:graphicFrameChg>
      </pc:sldChg>
      <pc:sldChg chg="add del">
        <pc:chgData name="Cates, Heather M. (VBAVACO)" userId="ce990780-ff63-44af-8501-4165bf684f18" providerId="ADAL" clId="{A21A4192-2860-44EB-919E-F42EC1E43A7A}" dt="2025-06-30T17:49:18.451" v="3698" actId="47"/>
        <pc:sldMkLst>
          <pc:docMk/>
          <pc:sldMk cId="3089707219" sldId="1817606251"/>
        </pc:sldMkLst>
      </pc:sldChg>
      <pc:sldChg chg="modSp add mod modNotesTx">
        <pc:chgData name="Cates, Heather M. (VBAVACO)" userId="ce990780-ff63-44af-8501-4165bf684f18" providerId="ADAL" clId="{A21A4192-2860-44EB-919E-F42EC1E43A7A}" dt="2025-06-30T19:45:38.839" v="4085" actId="20577"/>
        <pc:sldMkLst>
          <pc:docMk/>
          <pc:sldMk cId="1904724119" sldId="1817606252"/>
        </pc:sldMkLst>
        <pc:graphicFrameChg chg="mod">
          <ac:chgData name="Cates, Heather M. (VBAVACO)" userId="ce990780-ff63-44af-8501-4165bf684f18" providerId="ADAL" clId="{A21A4192-2860-44EB-919E-F42EC1E43A7A}" dt="2025-06-30T19:45:02.015" v="3892"/>
          <ac:graphicFrameMkLst>
            <pc:docMk/>
            <pc:sldMk cId="1904724119" sldId="1817606252"/>
            <ac:graphicFrameMk id="5" creationId="{6B5C16B0-383C-BFDE-9D68-47AEBF693AE5}"/>
          </ac:graphicFrameMkLst>
        </pc:graphicFrameChg>
      </pc:sldChg>
      <pc:sldChg chg="add modNotesTx">
        <pc:chgData name="Cates, Heather M. (VBAVACO)" userId="ce990780-ff63-44af-8501-4165bf684f18" providerId="ADAL" clId="{A21A4192-2860-44EB-919E-F42EC1E43A7A}" dt="2025-06-30T19:50:51.240" v="4220" actId="6549"/>
        <pc:sldMkLst>
          <pc:docMk/>
          <pc:sldMk cId="864307870" sldId="1817606253"/>
        </pc:sldMkLst>
      </pc:sldChg>
      <pc:sldChg chg="add modNotesTx">
        <pc:chgData name="Cates, Heather M. (VBAVACO)" userId="ce990780-ff63-44af-8501-4165bf684f18" providerId="ADAL" clId="{A21A4192-2860-44EB-919E-F42EC1E43A7A}" dt="2025-06-30T19:52:39.627" v="4222" actId="6549"/>
        <pc:sldMkLst>
          <pc:docMk/>
          <pc:sldMk cId="696261701" sldId="1817606254"/>
        </pc:sldMkLst>
      </pc:sldChg>
      <pc:sldChg chg="add">
        <pc:chgData name="Cates, Heather M. (VBAVACO)" userId="ce990780-ff63-44af-8501-4165bf684f18" providerId="ADAL" clId="{A21A4192-2860-44EB-919E-F42EC1E43A7A}" dt="2025-06-30T14:18:13.708" v="0"/>
        <pc:sldMkLst>
          <pc:docMk/>
          <pc:sldMk cId="2219470560" sldId="1817606255"/>
        </pc:sldMkLst>
      </pc:sldChg>
      <pc:sldChg chg="add modNotesTx">
        <pc:chgData name="Cates, Heather M. (VBAVACO)" userId="ce990780-ff63-44af-8501-4165bf684f18" providerId="ADAL" clId="{A21A4192-2860-44EB-919E-F42EC1E43A7A}" dt="2025-06-30T19:52:50.942" v="4227" actId="6549"/>
        <pc:sldMkLst>
          <pc:docMk/>
          <pc:sldMk cId="1008326675" sldId="1817606256"/>
        </pc:sldMkLst>
      </pc:sldChg>
      <pc:sldChg chg="add">
        <pc:chgData name="Cates, Heather M. (VBAVACO)" userId="ce990780-ff63-44af-8501-4165bf684f18" providerId="ADAL" clId="{A21A4192-2860-44EB-919E-F42EC1E43A7A}" dt="2025-06-30T14:18:13.708" v="0"/>
        <pc:sldMkLst>
          <pc:docMk/>
          <pc:sldMk cId="2457287997" sldId="1817606258"/>
        </pc:sldMkLst>
      </pc:sldChg>
      <pc:sldChg chg="add">
        <pc:chgData name="Cates, Heather M. (VBAVACO)" userId="ce990780-ff63-44af-8501-4165bf684f18" providerId="ADAL" clId="{A21A4192-2860-44EB-919E-F42EC1E43A7A}" dt="2025-06-30T14:18:13.708" v="0"/>
        <pc:sldMkLst>
          <pc:docMk/>
          <pc:sldMk cId="1934036301" sldId="1817606259"/>
        </pc:sldMkLst>
      </pc:sldChg>
      <pc:sldChg chg="add ord modNotesTx">
        <pc:chgData name="Cates, Heather M. (VBAVACO)" userId="ce990780-ff63-44af-8501-4165bf684f18" providerId="ADAL" clId="{A21A4192-2860-44EB-919E-F42EC1E43A7A}" dt="2025-06-30T19:47:12.989" v="4088"/>
        <pc:sldMkLst>
          <pc:docMk/>
          <pc:sldMk cId="1281224426" sldId="1817606260"/>
        </pc:sldMkLst>
      </pc:sldChg>
      <pc:sldChg chg="add ord">
        <pc:chgData name="Cates, Heather M. (VBAVACO)" userId="ce990780-ff63-44af-8501-4165bf684f18" providerId="ADAL" clId="{A21A4192-2860-44EB-919E-F42EC1E43A7A}" dt="2025-06-30T16:59:23.565" v="36"/>
        <pc:sldMkLst>
          <pc:docMk/>
          <pc:sldMk cId="134543192" sldId="1817606261"/>
        </pc:sldMkLst>
      </pc:sldChg>
      <pc:sldChg chg="add">
        <pc:chgData name="Cates, Heather M. (VBAVACO)" userId="ce990780-ff63-44af-8501-4165bf684f18" providerId="ADAL" clId="{A21A4192-2860-44EB-919E-F42EC1E43A7A}" dt="2025-06-30T14:18:13.708" v="0"/>
        <pc:sldMkLst>
          <pc:docMk/>
          <pc:sldMk cId="3121817350" sldId="1817606262"/>
        </pc:sldMkLst>
      </pc:sldChg>
      <pc:sldChg chg="modSp add mod modNotesTx">
        <pc:chgData name="Cates, Heather M. (VBAVACO)" userId="ce990780-ff63-44af-8501-4165bf684f18" providerId="ADAL" clId="{A21A4192-2860-44EB-919E-F42EC1E43A7A}" dt="2025-06-30T19:48:51.146" v="4209" actId="12788"/>
        <pc:sldMkLst>
          <pc:docMk/>
          <pc:sldMk cId="2803159319" sldId="1817606263"/>
        </pc:sldMkLst>
        <pc:graphicFrameChg chg="mod">
          <ac:chgData name="Cates, Heather M. (VBAVACO)" userId="ce990780-ff63-44af-8501-4165bf684f18" providerId="ADAL" clId="{A21A4192-2860-44EB-919E-F42EC1E43A7A}" dt="2025-06-30T19:48:51.146" v="4209" actId="12788"/>
          <ac:graphicFrameMkLst>
            <pc:docMk/>
            <pc:sldMk cId="2803159319" sldId="1817606263"/>
            <ac:graphicFrameMk id="5" creationId="{97251920-48E1-4FBC-7D8F-59BD858C877D}"/>
          </ac:graphicFrameMkLst>
        </pc:graphicFrameChg>
      </pc:sldChg>
      <pc:sldChg chg="add">
        <pc:chgData name="Cates, Heather M. (VBAVACO)" userId="ce990780-ff63-44af-8501-4165bf684f18" providerId="ADAL" clId="{A21A4192-2860-44EB-919E-F42EC1E43A7A}" dt="2025-06-30T14:18:13.708" v="0"/>
        <pc:sldMkLst>
          <pc:docMk/>
          <pc:sldMk cId="3040823423" sldId="1817606264"/>
        </pc:sldMkLst>
      </pc:sldChg>
      <pc:sldChg chg="add">
        <pc:chgData name="Cates, Heather M. (VBAVACO)" userId="ce990780-ff63-44af-8501-4165bf684f18" providerId="ADAL" clId="{A21A4192-2860-44EB-919E-F42EC1E43A7A}" dt="2025-06-30T14:18:13.708" v="0"/>
        <pc:sldMkLst>
          <pc:docMk/>
          <pc:sldMk cId="2456408585" sldId="1817606265"/>
        </pc:sldMkLst>
      </pc:sldChg>
      <pc:sldChg chg="modSp add mod ord">
        <pc:chgData name="Cates, Heather M. (VBAVACO)" userId="ce990780-ff63-44af-8501-4165bf684f18" providerId="ADAL" clId="{A21A4192-2860-44EB-919E-F42EC1E43A7A}" dt="2025-06-30T17:19:21.174" v="87" actId="20577"/>
        <pc:sldMkLst>
          <pc:docMk/>
          <pc:sldMk cId="3398325074" sldId="1817606266"/>
        </pc:sldMkLst>
        <pc:spChg chg="mod">
          <ac:chgData name="Cates, Heather M. (VBAVACO)" userId="ce990780-ff63-44af-8501-4165bf684f18" providerId="ADAL" clId="{A21A4192-2860-44EB-919E-F42EC1E43A7A}" dt="2025-06-30T17:19:21.174" v="87" actId="20577"/>
          <ac:spMkLst>
            <pc:docMk/>
            <pc:sldMk cId="3398325074" sldId="1817606266"/>
            <ac:spMk id="3" creationId="{A18BAD24-3C3B-3C59-7031-7413C441A582}"/>
          </ac:spMkLst>
        </pc:spChg>
      </pc:sldChg>
      <pc:sldChg chg="modSp add mod ord">
        <pc:chgData name="Cates, Heather M. (VBAVACO)" userId="ce990780-ff63-44af-8501-4165bf684f18" providerId="ADAL" clId="{A21A4192-2860-44EB-919E-F42EC1E43A7A}" dt="2025-06-30T17:12:31.359" v="59"/>
        <pc:sldMkLst>
          <pc:docMk/>
          <pc:sldMk cId="2315803497" sldId="1817606267"/>
        </pc:sldMkLst>
        <pc:spChg chg="mod">
          <ac:chgData name="Cates, Heather M. (VBAVACO)" userId="ce990780-ff63-44af-8501-4165bf684f18" providerId="ADAL" clId="{A21A4192-2860-44EB-919E-F42EC1E43A7A}" dt="2025-06-30T14:18:13.891" v="1" actId="27636"/>
          <ac:spMkLst>
            <pc:docMk/>
            <pc:sldMk cId="2315803497" sldId="1817606267"/>
            <ac:spMk id="2" creationId="{B5EEF4DE-5ABA-2A7C-BF27-652CD527725A}"/>
          </ac:spMkLst>
        </pc:spChg>
      </pc:sldChg>
      <pc:sldChg chg="add">
        <pc:chgData name="Cates, Heather M. (VBAVACO)" userId="ce990780-ff63-44af-8501-4165bf684f18" providerId="ADAL" clId="{A21A4192-2860-44EB-919E-F42EC1E43A7A}" dt="2025-06-30T14:18:13.708" v="0"/>
        <pc:sldMkLst>
          <pc:docMk/>
          <pc:sldMk cId="1361972020" sldId="1817606268"/>
        </pc:sldMkLst>
      </pc:sldChg>
      <pc:sldChg chg="add">
        <pc:chgData name="Cates, Heather M. (VBAVACO)" userId="ce990780-ff63-44af-8501-4165bf684f18" providerId="ADAL" clId="{A21A4192-2860-44EB-919E-F42EC1E43A7A}" dt="2025-06-30T14:18:13.708" v="0"/>
        <pc:sldMkLst>
          <pc:docMk/>
          <pc:sldMk cId="3100933852" sldId="1817606269"/>
        </pc:sldMkLst>
      </pc:sldChg>
      <pc:sldChg chg="add">
        <pc:chgData name="Cates, Heather M. (VBAVACO)" userId="ce990780-ff63-44af-8501-4165bf684f18" providerId="ADAL" clId="{A21A4192-2860-44EB-919E-F42EC1E43A7A}" dt="2025-06-30T14:18:13.708" v="0"/>
        <pc:sldMkLst>
          <pc:docMk/>
          <pc:sldMk cId="2675283131" sldId="1817606270"/>
        </pc:sldMkLst>
      </pc:sldChg>
      <pc:sldChg chg="add del">
        <pc:chgData name="Cates, Heather M. (VBAVACO)" userId="ce990780-ff63-44af-8501-4165bf684f18" providerId="ADAL" clId="{A21A4192-2860-44EB-919E-F42EC1E43A7A}" dt="2025-06-30T16:51:44.042" v="18" actId="47"/>
        <pc:sldMkLst>
          <pc:docMk/>
          <pc:sldMk cId="857079098" sldId="1817606271"/>
        </pc:sldMkLst>
      </pc:sldChg>
      <pc:sldChg chg="add del">
        <pc:chgData name="Cates, Heather M. (VBAVACO)" userId="ce990780-ff63-44af-8501-4165bf684f18" providerId="ADAL" clId="{A21A4192-2860-44EB-919E-F42EC1E43A7A}" dt="2025-06-30T17:19:59.103" v="92" actId="47"/>
        <pc:sldMkLst>
          <pc:docMk/>
          <pc:sldMk cId="2647201580" sldId="1817606271"/>
        </pc:sldMkLst>
      </pc:sldChg>
      <pc:sldChg chg="add modNotesTx">
        <pc:chgData name="Cates, Heather M. (VBAVACO)" userId="ce990780-ff63-44af-8501-4165bf684f18" providerId="ADAL" clId="{A21A4192-2860-44EB-919E-F42EC1E43A7A}" dt="2025-06-30T19:47:19.676" v="4089" actId="6549"/>
        <pc:sldMkLst>
          <pc:docMk/>
          <pc:sldMk cId="1078993218" sldId="1817606272"/>
        </pc:sldMkLst>
      </pc:sldChg>
      <pc:sldChg chg="add del">
        <pc:chgData name="Cates, Heather M. (VBAVACO)" userId="ce990780-ff63-44af-8501-4165bf684f18" providerId="ADAL" clId="{A21A4192-2860-44EB-919E-F42EC1E43A7A}" dt="2025-06-30T16:51:54.647" v="20" actId="47"/>
        <pc:sldMkLst>
          <pc:docMk/>
          <pc:sldMk cId="2271302452" sldId="1817606272"/>
        </pc:sldMkLst>
      </pc:sldChg>
      <pc:sldChg chg="add del">
        <pc:chgData name="Cates, Heather M. (VBAVACO)" userId="ce990780-ff63-44af-8501-4165bf684f18" providerId="ADAL" clId="{A21A4192-2860-44EB-919E-F42EC1E43A7A}" dt="2025-06-30T16:53:09.110" v="23" actId="47"/>
        <pc:sldMkLst>
          <pc:docMk/>
          <pc:sldMk cId="1743215373" sldId="1817606273"/>
        </pc:sldMkLst>
      </pc:sldChg>
      <pc:sldChg chg="addSp add del">
        <pc:chgData name="Cates, Heather M. (VBAVACO)" userId="ce990780-ff63-44af-8501-4165bf684f18" providerId="ADAL" clId="{A21A4192-2860-44EB-919E-F42EC1E43A7A}" dt="2025-06-30T16:50:44.563" v="14" actId="47"/>
        <pc:sldMkLst>
          <pc:docMk/>
          <pc:sldMk cId="1397071069" sldId="1817606274"/>
        </pc:sldMkLst>
        <pc:spChg chg="add">
          <ac:chgData name="Cates, Heather M. (VBAVACO)" userId="ce990780-ff63-44af-8501-4165bf684f18" providerId="ADAL" clId="{A21A4192-2860-44EB-919E-F42EC1E43A7A}" dt="2025-06-30T16:50:22.670" v="11"/>
          <ac:spMkLst>
            <pc:docMk/>
            <pc:sldMk cId="1397071069" sldId="1817606274"/>
            <ac:spMk id="4" creationId="{ECC6629A-2B42-C579-F19E-7DD3F370188C}"/>
          </ac:spMkLst>
        </pc:spChg>
        <pc:spChg chg="add">
          <ac:chgData name="Cates, Heather M. (VBAVACO)" userId="ce990780-ff63-44af-8501-4165bf684f18" providerId="ADAL" clId="{A21A4192-2860-44EB-919E-F42EC1E43A7A}" dt="2025-06-30T16:50:32.076" v="12"/>
          <ac:spMkLst>
            <pc:docMk/>
            <pc:sldMk cId="1397071069" sldId="1817606274"/>
            <ac:spMk id="13" creationId="{8B57C5B6-3178-87C2-AAB3-3221ABF98144}"/>
          </ac:spMkLst>
        </pc:spChg>
      </pc:sldChg>
      <pc:sldChg chg="add modNotesTx">
        <pc:chgData name="Cates, Heather M. (VBAVACO)" userId="ce990780-ff63-44af-8501-4165bf684f18" providerId="ADAL" clId="{A21A4192-2860-44EB-919E-F42EC1E43A7A}" dt="2025-06-30T16:54:09.576" v="24"/>
        <pc:sldMkLst>
          <pc:docMk/>
          <pc:sldMk cId="1401771331" sldId="1817606275"/>
        </pc:sldMkLst>
      </pc:sldChg>
      <pc:sldChg chg="add del">
        <pc:chgData name="Cates, Heather M. (VBAVACO)" userId="ce990780-ff63-44af-8501-4165bf684f18" providerId="ADAL" clId="{A21A4192-2860-44EB-919E-F42EC1E43A7A}" dt="2025-06-30T16:51:09.510" v="16" actId="47"/>
        <pc:sldMkLst>
          <pc:docMk/>
          <pc:sldMk cId="1264653417" sldId="1817606276"/>
        </pc:sldMkLst>
      </pc:sldChg>
      <pc:sldChg chg="add modNotesTx">
        <pc:chgData name="Cates, Heather M. (VBAVACO)" userId="ce990780-ff63-44af-8501-4165bf684f18" providerId="ADAL" clId="{A21A4192-2860-44EB-919E-F42EC1E43A7A}" dt="2025-06-30T16:54:32.543" v="25" actId="6549"/>
        <pc:sldMkLst>
          <pc:docMk/>
          <pc:sldMk cId="3426287609" sldId="1817606277"/>
        </pc:sldMkLst>
      </pc:sldChg>
      <pc:sldChg chg="add del">
        <pc:chgData name="Cates, Heather M. (VBAVACO)" userId="ce990780-ff63-44af-8501-4165bf684f18" providerId="ADAL" clId="{A21A4192-2860-44EB-919E-F42EC1E43A7A}" dt="2025-06-30T16:55:44.148" v="29" actId="47"/>
        <pc:sldMkLst>
          <pc:docMk/>
          <pc:sldMk cId="3386794952" sldId="1817606278"/>
        </pc:sldMkLst>
      </pc:sldChg>
      <pc:sldChg chg="add">
        <pc:chgData name="Cates, Heather M. (VBAVACO)" userId="ce990780-ff63-44af-8501-4165bf684f18" providerId="ADAL" clId="{A21A4192-2860-44EB-919E-F42EC1E43A7A}" dt="2025-06-30T14:18:13.708" v="0"/>
        <pc:sldMkLst>
          <pc:docMk/>
          <pc:sldMk cId="1216293084" sldId="1817606279"/>
        </pc:sldMkLst>
      </pc:sldChg>
      <pc:sldChg chg="add del">
        <pc:chgData name="Cates, Heather M. (VBAVACO)" userId="ce990780-ff63-44af-8501-4165bf684f18" providerId="ADAL" clId="{A21A4192-2860-44EB-919E-F42EC1E43A7A}" dt="2025-06-30T16:57:43.904" v="31" actId="47"/>
        <pc:sldMkLst>
          <pc:docMk/>
          <pc:sldMk cId="1611751729" sldId="1817606280"/>
        </pc:sldMkLst>
      </pc:sldChg>
      <pc:sldChg chg="add del">
        <pc:chgData name="Cates, Heather M. (VBAVACO)" userId="ce990780-ff63-44af-8501-4165bf684f18" providerId="ADAL" clId="{A21A4192-2860-44EB-919E-F42EC1E43A7A}" dt="2025-06-30T16:58:16.301" v="33" actId="47"/>
        <pc:sldMkLst>
          <pc:docMk/>
          <pc:sldMk cId="3949008001" sldId="1817606281"/>
        </pc:sldMkLst>
      </pc:sldChg>
      <pc:sldChg chg="add del">
        <pc:chgData name="Cates, Heather M. (VBAVACO)" userId="ce990780-ff63-44af-8501-4165bf684f18" providerId="ADAL" clId="{A21A4192-2860-44EB-919E-F42EC1E43A7A}" dt="2025-06-30T16:58:16.301" v="33" actId="47"/>
        <pc:sldMkLst>
          <pc:docMk/>
          <pc:sldMk cId="2846630596" sldId="1817606282"/>
        </pc:sldMkLst>
      </pc:sldChg>
      <pc:sldChg chg="add del">
        <pc:chgData name="Cates, Heather M. (VBAVACO)" userId="ce990780-ff63-44af-8501-4165bf684f18" providerId="ADAL" clId="{A21A4192-2860-44EB-919E-F42EC1E43A7A}" dt="2025-06-30T16:58:16.301" v="33" actId="47"/>
        <pc:sldMkLst>
          <pc:docMk/>
          <pc:sldMk cId="131245304" sldId="1817606283"/>
        </pc:sldMkLst>
      </pc:sldChg>
      <pc:sldChg chg="add ord">
        <pc:chgData name="Cates, Heather M. (VBAVACO)" userId="ce990780-ff63-44af-8501-4165bf684f18" providerId="ADAL" clId="{A21A4192-2860-44EB-919E-F42EC1E43A7A}" dt="2025-06-30T16:59:23.565" v="36"/>
        <pc:sldMkLst>
          <pc:docMk/>
          <pc:sldMk cId="4227961585" sldId="1817606284"/>
        </pc:sldMkLst>
      </pc:sldChg>
      <pc:sldChg chg="add del ord">
        <pc:chgData name="Cates, Heather M. (VBAVACO)" userId="ce990780-ff63-44af-8501-4165bf684f18" providerId="ADAL" clId="{A21A4192-2860-44EB-919E-F42EC1E43A7A}" dt="2025-06-30T17:02:48.883" v="40" actId="47"/>
        <pc:sldMkLst>
          <pc:docMk/>
          <pc:sldMk cId="698631582" sldId="1817606285"/>
        </pc:sldMkLst>
      </pc:sldChg>
      <pc:sldChg chg="add del ord">
        <pc:chgData name="Cates, Heather M. (VBAVACO)" userId="ce990780-ff63-44af-8501-4165bf684f18" providerId="ADAL" clId="{A21A4192-2860-44EB-919E-F42EC1E43A7A}" dt="2025-06-30T17:03:38.948" v="42" actId="47"/>
        <pc:sldMkLst>
          <pc:docMk/>
          <pc:sldMk cId="2730143120" sldId="1817606286"/>
        </pc:sldMkLst>
      </pc:sldChg>
      <pc:sldChg chg="add del ord">
        <pc:chgData name="Cates, Heather M. (VBAVACO)" userId="ce990780-ff63-44af-8501-4165bf684f18" providerId="ADAL" clId="{A21A4192-2860-44EB-919E-F42EC1E43A7A}" dt="2025-06-30T17:08:00.711" v="46" actId="47"/>
        <pc:sldMkLst>
          <pc:docMk/>
          <pc:sldMk cId="3052352635" sldId="1817606287"/>
        </pc:sldMkLst>
      </pc:sldChg>
      <pc:sldChg chg="add del ord">
        <pc:chgData name="Cates, Heather M. (VBAVACO)" userId="ce990780-ff63-44af-8501-4165bf684f18" providerId="ADAL" clId="{A21A4192-2860-44EB-919E-F42EC1E43A7A}" dt="2025-06-30T17:08:29.194" v="48" actId="47"/>
        <pc:sldMkLst>
          <pc:docMk/>
          <pc:sldMk cId="2766865420" sldId="1817606288"/>
        </pc:sldMkLst>
      </pc:sldChg>
      <pc:sldChg chg="add del ord">
        <pc:chgData name="Cates, Heather M. (VBAVACO)" userId="ce990780-ff63-44af-8501-4165bf684f18" providerId="ADAL" clId="{A21A4192-2860-44EB-919E-F42EC1E43A7A}" dt="2025-06-30T17:09:10.238" v="50" actId="47"/>
        <pc:sldMkLst>
          <pc:docMk/>
          <pc:sldMk cId="2673815302" sldId="1817606289"/>
        </pc:sldMkLst>
      </pc:sldChg>
      <pc:sldChg chg="add del">
        <pc:chgData name="Cates, Heather M. (VBAVACO)" userId="ce990780-ff63-44af-8501-4165bf684f18" providerId="ADAL" clId="{A21A4192-2860-44EB-919E-F42EC1E43A7A}" dt="2025-06-30T17:11:43.845" v="53" actId="47"/>
        <pc:sldMkLst>
          <pc:docMk/>
          <pc:sldMk cId="2041836157" sldId="1817606290"/>
        </pc:sldMkLst>
      </pc:sldChg>
      <pc:sldChg chg="add del">
        <pc:chgData name="Cates, Heather M. (VBAVACO)" userId="ce990780-ff63-44af-8501-4165bf684f18" providerId="ADAL" clId="{A21A4192-2860-44EB-919E-F42EC1E43A7A}" dt="2025-06-30T17:11:49.919" v="54" actId="47"/>
        <pc:sldMkLst>
          <pc:docMk/>
          <pc:sldMk cId="3688320318" sldId="1817606291"/>
        </pc:sldMkLst>
      </pc:sldChg>
      <pc:sldChg chg="add del">
        <pc:chgData name="Cates, Heather M. (VBAVACO)" userId="ce990780-ff63-44af-8501-4165bf684f18" providerId="ADAL" clId="{A21A4192-2860-44EB-919E-F42EC1E43A7A}" dt="2025-06-30T17:11:51.789" v="55" actId="47"/>
        <pc:sldMkLst>
          <pc:docMk/>
          <pc:sldMk cId="1381562881" sldId="1817606292"/>
        </pc:sldMkLst>
      </pc:sldChg>
      <pc:sldChg chg="add del ord">
        <pc:chgData name="Cates, Heather M. (VBAVACO)" userId="ce990780-ff63-44af-8501-4165bf684f18" providerId="ADAL" clId="{A21A4192-2860-44EB-919E-F42EC1E43A7A}" dt="2025-06-30T17:20:50.655" v="96" actId="47"/>
        <pc:sldMkLst>
          <pc:docMk/>
          <pc:sldMk cId="3177539539" sldId="1817606293"/>
        </pc:sldMkLst>
      </pc:sldChg>
      <pc:sldChg chg="add del ord">
        <pc:chgData name="Cates, Heather M. (VBAVACO)" userId="ce990780-ff63-44af-8501-4165bf684f18" providerId="ADAL" clId="{A21A4192-2860-44EB-919E-F42EC1E43A7A}" dt="2025-06-30T17:20:50.655" v="96" actId="47"/>
        <pc:sldMkLst>
          <pc:docMk/>
          <pc:sldMk cId="1641728823" sldId="1817606294"/>
        </pc:sldMkLst>
      </pc:sldChg>
      <pc:sldChg chg="add del ord">
        <pc:chgData name="Cates, Heather M. (VBAVACO)" userId="ce990780-ff63-44af-8501-4165bf684f18" providerId="ADAL" clId="{A21A4192-2860-44EB-919E-F42EC1E43A7A}" dt="2025-06-30T17:20:50.655" v="96" actId="47"/>
        <pc:sldMkLst>
          <pc:docMk/>
          <pc:sldMk cId="927931724" sldId="1817606295"/>
        </pc:sldMkLst>
      </pc:sldChg>
      <pc:sldChg chg="add del ord">
        <pc:chgData name="Cates, Heather M. (VBAVACO)" userId="ce990780-ff63-44af-8501-4165bf684f18" providerId="ADAL" clId="{A21A4192-2860-44EB-919E-F42EC1E43A7A}" dt="2025-06-30T17:20:50.655" v="96" actId="47"/>
        <pc:sldMkLst>
          <pc:docMk/>
          <pc:sldMk cId="1479363078" sldId="1817606296"/>
        </pc:sldMkLst>
      </pc:sldChg>
      <pc:sldChg chg="add del ord">
        <pc:chgData name="Cates, Heather M. (VBAVACO)" userId="ce990780-ff63-44af-8501-4165bf684f18" providerId="ADAL" clId="{A21A4192-2860-44EB-919E-F42EC1E43A7A}" dt="2025-06-30T17:20:50.655" v="96" actId="47"/>
        <pc:sldMkLst>
          <pc:docMk/>
          <pc:sldMk cId="3583631069" sldId="1817606297"/>
        </pc:sldMkLst>
      </pc:sldChg>
      <pc:sldChg chg="add del ord">
        <pc:chgData name="Cates, Heather M. (VBAVACO)" userId="ce990780-ff63-44af-8501-4165bf684f18" providerId="ADAL" clId="{A21A4192-2860-44EB-919E-F42EC1E43A7A}" dt="2025-06-30T17:20:50.655" v="96" actId="47"/>
        <pc:sldMkLst>
          <pc:docMk/>
          <pc:sldMk cId="4052628175" sldId="1817606298"/>
        </pc:sldMkLst>
      </pc:sldChg>
      <pc:sldChg chg="add">
        <pc:chgData name="Cates, Heather M. (VBAVACO)" userId="ce990780-ff63-44af-8501-4165bf684f18" providerId="ADAL" clId="{A21A4192-2860-44EB-919E-F42EC1E43A7A}" dt="2025-06-30T14:18:13.708" v="0"/>
        <pc:sldMkLst>
          <pc:docMk/>
          <pc:sldMk cId="4217842312" sldId="1817606299"/>
        </pc:sldMkLst>
      </pc:sldChg>
      <pc:sldChg chg="add modNotesTx">
        <pc:chgData name="Cates, Heather M. (VBAVACO)" userId="ce990780-ff63-44af-8501-4165bf684f18" providerId="ADAL" clId="{A21A4192-2860-44EB-919E-F42EC1E43A7A}" dt="2025-06-30T19:49:44.440" v="4214" actId="20577"/>
        <pc:sldMkLst>
          <pc:docMk/>
          <pc:sldMk cId="3824101835" sldId="1817606300"/>
        </pc:sldMkLst>
      </pc:sldChg>
      <pc:sldChg chg="add">
        <pc:chgData name="Cates, Heather M. (VBAVACO)" userId="ce990780-ff63-44af-8501-4165bf684f18" providerId="ADAL" clId="{A21A4192-2860-44EB-919E-F42EC1E43A7A}" dt="2025-06-30T14:18:13.708" v="0"/>
        <pc:sldMkLst>
          <pc:docMk/>
          <pc:sldMk cId="4112746049" sldId="1817606301"/>
        </pc:sldMkLst>
      </pc:sldChg>
      <pc:sldChg chg="modSp add mod">
        <pc:chgData name="Cates, Heather M. (VBAVACO)" userId="ce990780-ff63-44af-8501-4165bf684f18" providerId="ADAL" clId="{A21A4192-2860-44EB-919E-F42EC1E43A7A}" dt="2025-06-30T14:18:13.898" v="2" actId="27636"/>
        <pc:sldMkLst>
          <pc:docMk/>
          <pc:sldMk cId="3948695153" sldId="1817606302"/>
        </pc:sldMkLst>
        <pc:spChg chg="mod">
          <ac:chgData name="Cates, Heather M. (VBAVACO)" userId="ce990780-ff63-44af-8501-4165bf684f18" providerId="ADAL" clId="{A21A4192-2860-44EB-919E-F42EC1E43A7A}" dt="2025-06-30T14:18:13.898" v="2" actId="27636"/>
          <ac:spMkLst>
            <pc:docMk/>
            <pc:sldMk cId="3948695153" sldId="1817606302"/>
            <ac:spMk id="2" creationId="{8C141193-A4AF-D06D-1A28-F86316BA1FFB}"/>
          </ac:spMkLst>
        </pc:spChg>
      </pc:sldChg>
      <pc:sldChg chg="add">
        <pc:chgData name="Cates, Heather M. (VBAVACO)" userId="ce990780-ff63-44af-8501-4165bf684f18" providerId="ADAL" clId="{A21A4192-2860-44EB-919E-F42EC1E43A7A}" dt="2025-06-30T14:18:13.708" v="0"/>
        <pc:sldMkLst>
          <pc:docMk/>
          <pc:sldMk cId="4238159831" sldId="1817606303"/>
        </pc:sldMkLst>
      </pc:sldChg>
      <pc:sldChg chg="add">
        <pc:chgData name="Cates, Heather M. (VBAVACO)" userId="ce990780-ff63-44af-8501-4165bf684f18" providerId="ADAL" clId="{A21A4192-2860-44EB-919E-F42EC1E43A7A}" dt="2025-06-30T14:18:13.708" v="0"/>
        <pc:sldMkLst>
          <pc:docMk/>
          <pc:sldMk cId="1339152859" sldId="1817606304"/>
        </pc:sldMkLst>
      </pc:sldChg>
      <pc:sldChg chg="add del">
        <pc:chgData name="Cates, Heather M. (VBAVACO)" userId="ce990780-ff63-44af-8501-4165bf684f18" providerId="ADAL" clId="{A21A4192-2860-44EB-919E-F42EC1E43A7A}" dt="2025-06-30T17:16:57.300" v="71" actId="47"/>
        <pc:sldMkLst>
          <pc:docMk/>
          <pc:sldMk cId="2390538501" sldId="1817606306"/>
        </pc:sldMkLst>
      </pc:sldChg>
      <pc:sldChg chg="add">
        <pc:chgData name="Cates, Heather M. (VBAVACO)" userId="ce990780-ff63-44af-8501-4165bf684f18" providerId="ADAL" clId="{A21A4192-2860-44EB-919E-F42EC1E43A7A}" dt="2025-06-30T14:18:13.708" v="0"/>
        <pc:sldMkLst>
          <pc:docMk/>
          <pc:sldMk cId="3550578260" sldId="1817606308"/>
        </pc:sldMkLst>
      </pc:sldChg>
      <pc:sldChg chg="add">
        <pc:chgData name="Cates, Heather M. (VBAVACO)" userId="ce990780-ff63-44af-8501-4165bf684f18" providerId="ADAL" clId="{A21A4192-2860-44EB-919E-F42EC1E43A7A}" dt="2025-06-30T14:18:13.708" v="0"/>
        <pc:sldMkLst>
          <pc:docMk/>
          <pc:sldMk cId="1325836807" sldId="1817606309"/>
        </pc:sldMkLst>
      </pc:sldChg>
      <pc:sldChg chg="add">
        <pc:chgData name="Cates, Heather M. (VBAVACO)" userId="ce990780-ff63-44af-8501-4165bf684f18" providerId="ADAL" clId="{A21A4192-2860-44EB-919E-F42EC1E43A7A}" dt="2025-06-30T14:18:13.708" v="0"/>
        <pc:sldMkLst>
          <pc:docMk/>
          <pc:sldMk cId="1804972996" sldId="1817606310"/>
        </pc:sldMkLst>
      </pc:sldChg>
      <pc:sldChg chg="add">
        <pc:chgData name="Cates, Heather M. (VBAVACO)" userId="ce990780-ff63-44af-8501-4165bf684f18" providerId="ADAL" clId="{A21A4192-2860-44EB-919E-F42EC1E43A7A}" dt="2025-06-30T14:18:13.708" v="0"/>
        <pc:sldMkLst>
          <pc:docMk/>
          <pc:sldMk cId="1188719370" sldId="1817606311"/>
        </pc:sldMkLst>
      </pc:sldChg>
      <pc:sldChg chg="add">
        <pc:chgData name="Cates, Heather M. (VBAVACO)" userId="ce990780-ff63-44af-8501-4165bf684f18" providerId="ADAL" clId="{A21A4192-2860-44EB-919E-F42EC1E43A7A}" dt="2025-06-30T14:18:13.708" v="0"/>
        <pc:sldMkLst>
          <pc:docMk/>
          <pc:sldMk cId="3743118571" sldId="1817606312"/>
        </pc:sldMkLst>
      </pc:sldChg>
      <pc:sldChg chg="add">
        <pc:chgData name="Cates, Heather M. (VBAVACO)" userId="ce990780-ff63-44af-8501-4165bf684f18" providerId="ADAL" clId="{A21A4192-2860-44EB-919E-F42EC1E43A7A}" dt="2025-06-30T14:18:13.708" v="0"/>
        <pc:sldMkLst>
          <pc:docMk/>
          <pc:sldMk cId="252811969" sldId="1817606313"/>
        </pc:sldMkLst>
      </pc:sldChg>
      <pc:sldChg chg="add del">
        <pc:chgData name="Cates, Heather M. (VBAVACO)" userId="ce990780-ff63-44af-8501-4165bf684f18" providerId="ADAL" clId="{A21A4192-2860-44EB-919E-F42EC1E43A7A}" dt="2025-06-30T17:19:08.364" v="74" actId="47"/>
        <pc:sldMkLst>
          <pc:docMk/>
          <pc:sldMk cId="1428641035" sldId="1817606314"/>
        </pc:sldMkLst>
      </pc:sldChg>
      <pc:sldChg chg="add del">
        <pc:chgData name="Cates, Heather M. (VBAVACO)" userId="ce990780-ff63-44af-8501-4165bf684f18" providerId="ADAL" clId="{A21A4192-2860-44EB-919E-F42EC1E43A7A}" dt="2025-06-30T17:19:08.364" v="74" actId="47"/>
        <pc:sldMkLst>
          <pc:docMk/>
          <pc:sldMk cId="4170173810" sldId="1817606315"/>
        </pc:sldMkLst>
      </pc:sldChg>
      <pc:sldChg chg="add del">
        <pc:chgData name="Cates, Heather M. (VBAVACO)" userId="ce990780-ff63-44af-8501-4165bf684f18" providerId="ADAL" clId="{A21A4192-2860-44EB-919E-F42EC1E43A7A}" dt="2025-06-30T17:21:17.275" v="121" actId="47"/>
        <pc:sldMkLst>
          <pc:docMk/>
          <pc:sldMk cId="2671998147" sldId="1817606316"/>
        </pc:sldMkLst>
      </pc:sldChg>
      <pc:sldChg chg="add del">
        <pc:chgData name="Cates, Heather M. (VBAVACO)" userId="ce990780-ff63-44af-8501-4165bf684f18" providerId="ADAL" clId="{A21A4192-2860-44EB-919E-F42EC1E43A7A}" dt="2025-06-30T17:21:22.540" v="122" actId="47"/>
        <pc:sldMkLst>
          <pc:docMk/>
          <pc:sldMk cId="3708704204" sldId="1817606317"/>
        </pc:sldMkLst>
      </pc:sldChg>
      <pc:sldChg chg="addSp modSp add mod">
        <pc:chgData name="Cates, Heather M. (VBAVACO)" userId="ce990780-ff63-44af-8501-4165bf684f18" providerId="ADAL" clId="{A21A4192-2860-44EB-919E-F42EC1E43A7A}" dt="2025-06-30T19:37:19.567" v="3800" actId="1076"/>
        <pc:sldMkLst>
          <pc:docMk/>
          <pc:sldMk cId="1411993688" sldId="1817606318"/>
        </pc:sldMkLst>
        <pc:spChg chg="mod">
          <ac:chgData name="Cates, Heather M. (VBAVACO)" userId="ce990780-ff63-44af-8501-4165bf684f18" providerId="ADAL" clId="{A21A4192-2860-44EB-919E-F42EC1E43A7A}" dt="2025-06-30T14:18:13.913" v="3" actId="27636"/>
          <ac:spMkLst>
            <pc:docMk/>
            <pc:sldMk cId="1411993688" sldId="1817606318"/>
            <ac:spMk id="2" creationId="{C33E7F48-B499-C840-605D-5C2B2F55C20F}"/>
          </ac:spMkLst>
        </pc:spChg>
        <pc:spChg chg="add mod">
          <ac:chgData name="Cates, Heather M. (VBAVACO)" userId="ce990780-ff63-44af-8501-4165bf684f18" providerId="ADAL" clId="{A21A4192-2860-44EB-919E-F42EC1E43A7A}" dt="2025-06-30T19:37:19.567" v="3800" actId="1076"/>
          <ac:spMkLst>
            <pc:docMk/>
            <pc:sldMk cId="1411993688" sldId="1817606318"/>
            <ac:spMk id="5" creationId="{A91BE803-8476-5D89-22F2-67D18A7F1C67}"/>
          </ac:spMkLst>
        </pc:spChg>
        <pc:spChg chg="add mod">
          <ac:chgData name="Cates, Heather M. (VBAVACO)" userId="ce990780-ff63-44af-8501-4165bf684f18" providerId="ADAL" clId="{A21A4192-2860-44EB-919E-F42EC1E43A7A}" dt="2025-06-30T19:36:16.270" v="3754" actId="1076"/>
          <ac:spMkLst>
            <pc:docMk/>
            <pc:sldMk cId="1411993688" sldId="1817606318"/>
            <ac:spMk id="6" creationId="{192D29E4-86F1-CC15-FFC0-1000EF5BF0A7}"/>
          </ac:spMkLst>
        </pc:spChg>
        <pc:spChg chg="add mod">
          <ac:chgData name="Cates, Heather M. (VBAVACO)" userId="ce990780-ff63-44af-8501-4165bf684f18" providerId="ADAL" clId="{A21A4192-2860-44EB-919E-F42EC1E43A7A}" dt="2025-06-30T19:36:34.987" v="3794" actId="20577"/>
          <ac:spMkLst>
            <pc:docMk/>
            <pc:sldMk cId="1411993688" sldId="1817606318"/>
            <ac:spMk id="8" creationId="{926A6580-0E62-B0FE-D000-5AD19CDA7D67}"/>
          </ac:spMkLst>
        </pc:spChg>
        <pc:picChg chg="mod">
          <ac:chgData name="Cates, Heather M. (VBAVACO)" userId="ce990780-ff63-44af-8501-4165bf684f18" providerId="ADAL" clId="{A21A4192-2860-44EB-919E-F42EC1E43A7A}" dt="2025-06-30T19:35:27.437" v="3724" actId="14100"/>
          <ac:picMkLst>
            <pc:docMk/>
            <pc:sldMk cId="1411993688" sldId="1817606318"/>
            <ac:picMk id="7" creationId="{CDA7C18B-436D-713D-4ED3-A241C58AD785}"/>
          </ac:picMkLst>
        </pc:picChg>
        <pc:picChg chg="add mod">
          <ac:chgData name="Cates, Heather M. (VBAVACO)" userId="ce990780-ff63-44af-8501-4165bf684f18" providerId="ADAL" clId="{A21A4192-2860-44EB-919E-F42EC1E43A7A}" dt="2025-06-30T19:37:07.992" v="3798" actId="1076"/>
          <ac:picMkLst>
            <pc:docMk/>
            <pc:sldMk cId="1411993688" sldId="1817606318"/>
            <ac:picMk id="10" creationId="{7A2D7699-A663-B8F4-79A7-9CCACD0C5B98}"/>
          </ac:picMkLst>
        </pc:picChg>
      </pc:sldChg>
      <pc:sldChg chg="add">
        <pc:chgData name="Cates, Heather M. (VBAVACO)" userId="ce990780-ff63-44af-8501-4165bf684f18" providerId="ADAL" clId="{A21A4192-2860-44EB-919E-F42EC1E43A7A}" dt="2025-06-30T14:18:13.708" v="0"/>
        <pc:sldMkLst>
          <pc:docMk/>
          <pc:sldMk cId="1305595059" sldId="1817606319"/>
        </pc:sldMkLst>
      </pc:sldChg>
      <pc:sldChg chg="add modNotesTx">
        <pc:chgData name="Cates, Heather M. (VBAVACO)" userId="ce990780-ff63-44af-8501-4165bf684f18" providerId="ADAL" clId="{A21A4192-2860-44EB-919E-F42EC1E43A7A}" dt="2025-06-30T19:43:14.950" v="3807" actId="20577"/>
        <pc:sldMkLst>
          <pc:docMk/>
          <pc:sldMk cId="3910421629" sldId="2147375881"/>
        </pc:sldMkLst>
      </pc:sldChg>
      <pc:sldChg chg="add del">
        <pc:chgData name="Cates, Heather M. (VBAVACO)" userId="ce990780-ff63-44af-8501-4165bf684f18" providerId="ADAL" clId="{A21A4192-2860-44EB-919E-F42EC1E43A7A}" dt="2025-06-30T17:19:50.428" v="90" actId="47"/>
        <pc:sldMkLst>
          <pc:docMk/>
          <pc:sldMk cId="1652290502" sldId="2147375891"/>
        </pc:sldMkLst>
      </pc:sldChg>
      <pc:sldChg chg="add del">
        <pc:chgData name="Cates, Heather M. (VBAVACO)" userId="ce990780-ff63-44af-8501-4165bf684f18" providerId="ADAL" clId="{A21A4192-2860-44EB-919E-F42EC1E43A7A}" dt="2025-06-30T17:19:38.049" v="88" actId="47"/>
        <pc:sldMkLst>
          <pc:docMk/>
          <pc:sldMk cId="3361376576" sldId="2147375892"/>
        </pc:sldMkLst>
      </pc:sldChg>
      <pc:sldChg chg="add del">
        <pc:chgData name="Cates, Heather M. (VBAVACO)" userId="ce990780-ff63-44af-8501-4165bf684f18" providerId="ADAL" clId="{A21A4192-2860-44EB-919E-F42EC1E43A7A}" dt="2025-06-30T17:19:41.682" v="89" actId="47"/>
        <pc:sldMkLst>
          <pc:docMk/>
          <pc:sldMk cId="1100243389" sldId="2147375893"/>
        </pc:sldMkLst>
      </pc:sldChg>
      <pc:sldChg chg="add">
        <pc:chgData name="Cates, Heather M. (VBAVACO)" userId="ce990780-ff63-44af-8501-4165bf684f18" providerId="ADAL" clId="{A21A4192-2860-44EB-919E-F42EC1E43A7A}" dt="2025-06-30T16:55:29.460" v="26"/>
        <pc:sldMkLst>
          <pc:docMk/>
          <pc:sldMk cId="255606879" sldId="2147375894"/>
        </pc:sldMkLst>
      </pc:sldChg>
      <pc:sldChg chg="add">
        <pc:chgData name="Cates, Heather M. (VBAVACO)" userId="ce990780-ff63-44af-8501-4165bf684f18" providerId="ADAL" clId="{A21A4192-2860-44EB-919E-F42EC1E43A7A}" dt="2025-06-30T17:07:58.617" v="45"/>
        <pc:sldMkLst>
          <pc:docMk/>
          <pc:sldMk cId="2534861088" sldId="2147375895"/>
        </pc:sldMkLst>
      </pc:sldChg>
      <pc:sldChg chg="add">
        <pc:chgData name="Cates, Heather M. (VBAVACO)" userId="ce990780-ff63-44af-8501-4165bf684f18" providerId="ADAL" clId="{A21A4192-2860-44EB-919E-F42EC1E43A7A}" dt="2025-06-30T17:09:34.981" v="51"/>
        <pc:sldMkLst>
          <pc:docMk/>
          <pc:sldMk cId="843535544" sldId="2147375896"/>
        </pc:sldMkLst>
      </pc:sldChg>
      <pc:sldChg chg="add del ord">
        <pc:chgData name="Cates, Heather M. (VBAVACO)" userId="ce990780-ff63-44af-8501-4165bf684f18" providerId="ADAL" clId="{A21A4192-2860-44EB-919E-F42EC1E43A7A}" dt="2025-06-30T17:19:55.619" v="91" actId="47"/>
        <pc:sldMkLst>
          <pc:docMk/>
          <pc:sldMk cId="4213655810" sldId="2147375897"/>
        </pc:sldMkLst>
      </pc:sldChg>
      <pc:sldChg chg="add">
        <pc:chgData name="Cates, Heather M. (VBAVACO)" userId="ce990780-ff63-44af-8501-4165bf684f18" providerId="ADAL" clId="{A21A4192-2860-44EB-919E-F42EC1E43A7A}" dt="2025-06-30T17:16:54.561" v="70"/>
        <pc:sldMkLst>
          <pc:docMk/>
          <pc:sldMk cId="1346365643" sldId="2147375898"/>
        </pc:sldMkLst>
      </pc:sldChg>
      <pc:sldChg chg="add">
        <pc:chgData name="Cates, Heather M. (VBAVACO)" userId="ce990780-ff63-44af-8501-4165bf684f18" providerId="ADAL" clId="{A21A4192-2860-44EB-919E-F42EC1E43A7A}" dt="2025-06-30T17:17:48.774" v="72"/>
        <pc:sldMkLst>
          <pc:docMk/>
          <pc:sldMk cId="2641792596" sldId="2147375899"/>
        </pc:sldMkLst>
      </pc:sldChg>
      <pc:sldChg chg="add modNotesTx">
        <pc:chgData name="Cates, Heather M. (VBAVACO)" userId="ce990780-ff63-44af-8501-4165bf684f18" providerId="ADAL" clId="{A21A4192-2860-44EB-919E-F42EC1E43A7A}" dt="2025-06-30T19:50:40.607" v="4218" actId="20577"/>
        <pc:sldMkLst>
          <pc:docMk/>
          <pc:sldMk cId="2621170699" sldId="2147375900"/>
        </pc:sldMkLst>
      </pc:sldChg>
      <pc:sldChg chg="add del">
        <pc:chgData name="Cates, Heather M. (VBAVACO)" userId="ce990780-ff63-44af-8501-4165bf684f18" providerId="ADAL" clId="{A21A4192-2860-44EB-919E-F42EC1E43A7A}" dt="2025-06-30T17:20:23.999" v="94"/>
        <pc:sldMkLst>
          <pc:docMk/>
          <pc:sldMk cId="1805469162" sldId="2147375901"/>
        </pc:sldMkLst>
      </pc:sldChg>
      <pc:sldChg chg="add modNotesTx">
        <pc:chgData name="Cates, Heather M. (VBAVACO)" userId="ce990780-ff63-44af-8501-4165bf684f18" providerId="ADAL" clId="{A21A4192-2860-44EB-919E-F42EC1E43A7A}" dt="2025-06-30T19:52:43.877" v="4224" actId="6549"/>
        <pc:sldMkLst>
          <pc:docMk/>
          <pc:sldMk cId="2381659558" sldId="2147375901"/>
        </pc:sldMkLst>
      </pc:sldChg>
      <pc:sldChg chg="add modNotesTx">
        <pc:chgData name="Cates, Heather M. (VBAVACO)" userId="ce990780-ff63-44af-8501-4165bf684f18" providerId="ADAL" clId="{A21A4192-2860-44EB-919E-F42EC1E43A7A}" dt="2025-06-30T19:52:47.857" v="4226" actId="6549"/>
        <pc:sldMkLst>
          <pc:docMk/>
          <pc:sldMk cId="97828599" sldId="2147375902"/>
        </pc:sldMkLst>
      </pc:sldChg>
      <pc:sldChg chg="add del">
        <pc:chgData name="Cates, Heather M. (VBAVACO)" userId="ce990780-ff63-44af-8501-4165bf684f18" providerId="ADAL" clId="{A21A4192-2860-44EB-919E-F42EC1E43A7A}" dt="2025-06-30T17:20:23.999" v="94"/>
        <pc:sldMkLst>
          <pc:docMk/>
          <pc:sldMk cId="4003495047" sldId="2147375902"/>
        </pc:sldMkLst>
      </pc:sldChg>
      <pc:sldChg chg="modSp add del mod ord">
        <pc:chgData name="Cates, Heather M. (VBAVACO)" userId="ce990780-ff63-44af-8501-4165bf684f18" providerId="ADAL" clId="{A21A4192-2860-44EB-919E-F42EC1E43A7A}" dt="2025-06-30T17:22:09.365" v="123" actId="47"/>
        <pc:sldMkLst>
          <pc:docMk/>
          <pc:sldMk cId="458361179" sldId="2147375903"/>
        </pc:sldMkLst>
        <pc:spChg chg="mod">
          <ac:chgData name="Cates, Heather M. (VBAVACO)" userId="ce990780-ff63-44af-8501-4165bf684f18" providerId="ADAL" clId="{A21A4192-2860-44EB-919E-F42EC1E43A7A}" dt="2025-06-30T17:21:01.701" v="119" actId="20577"/>
          <ac:spMkLst>
            <pc:docMk/>
            <pc:sldMk cId="458361179" sldId="2147375903"/>
            <ac:spMk id="3" creationId="{4354E870-EE09-9F83-802A-1B0C7A193538}"/>
          </ac:spMkLst>
        </pc:spChg>
      </pc:sldChg>
      <pc:sldChg chg="modSp add mod modNotesTx">
        <pc:chgData name="Cates, Heather M. (VBAVACO)" userId="ce990780-ff63-44af-8501-4165bf684f18" providerId="ADAL" clId="{A21A4192-2860-44EB-919E-F42EC1E43A7A}" dt="2025-06-30T19:53:18.164" v="4248" actId="20577"/>
        <pc:sldMkLst>
          <pc:docMk/>
          <pc:sldMk cId="1510579179" sldId="2147375903"/>
        </pc:sldMkLst>
        <pc:spChg chg="mod">
          <ac:chgData name="Cates, Heather M. (VBAVACO)" userId="ce990780-ff63-44af-8501-4165bf684f18" providerId="ADAL" clId="{A21A4192-2860-44EB-919E-F42EC1E43A7A}" dt="2025-06-30T17:49:22.561" v="3705" actId="20577"/>
          <ac:spMkLst>
            <pc:docMk/>
            <pc:sldMk cId="1510579179" sldId="2147375903"/>
            <ac:spMk id="3" creationId="{0A1847D9-3485-E04A-E745-B6813F92620A}"/>
          </ac:spMkLst>
        </pc:spChg>
        <pc:spChg chg="mod">
          <ac:chgData name="Cates, Heather M. (VBAVACO)" userId="ce990780-ff63-44af-8501-4165bf684f18" providerId="ADAL" clId="{A21A4192-2860-44EB-919E-F42EC1E43A7A}" dt="2025-06-30T17:49:29.793" v="3720" actId="20577"/>
          <ac:spMkLst>
            <pc:docMk/>
            <pc:sldMk cId="1510579179" sldId="2147375903"/>
            <ac:spMk id="8" creationId="{F78708CD-7B9E-010C-360E-81F3DCEA9CE3}"/>
          </ac:spMkLst>
        </pc:spChg>
      </pc:sldChg>
      <pc:sldMasterChg chg="modSldLayout">
        <pc:chgData name="Cates, Heather M. (VBAVACO)" userId="ce990780-ff63-44af-8501-4165bf684f18" providerId="ADAL" clId="{A21A4192-2860-44EB-919E-F42EC1E43A7A}" dt="2025-06-30T16:48:44.009" v="10" actId="478"/>
        <pc:sldMasterMkLst>
          <pc:docMk/>
          <pc:sldMasterMk cId="2343439601" sldId="2147483660"/>
        </pc:sldMasterMkLst>
        <pc:sldLayoutChg chg="delSp mod">
          <pc:chgData name="Cates, Heather M. (VBAVACO)" userId="ce990780-ff63-44af-8501-4165bf684f18" providerId="ADAL" clId="{A21A4192-2860-44EB-919E-F42EC1E43A7A}" dt="2025-06-30T16:48:44.009" v="10" actId="478"/>
          <pc:sldLayoutMkLst>
            <pc:docMk/>
            <pc:sldMasterMk cId="2343439601" sldId="2147483660"/>
            <pc:sldLayoutMk cId="3815296268" sldId="2147483663"/>
          </pc:sldLayoutMkLst>
          <pc:picChg chg="del">
            <ac:chgData name="Cates, Heather M. (VBAVACO)" userId="ce990780-ff63-44af-8501-4165bf684f18" providerId="ADAL" clId="{A21A4192-2860-44EB-919E-F42EC1E43A7A}" dt="2025-06-30T16:48:44.009" v="10" actId="478"/>
            <ac:picMkLst>
              <pc:docMk/>
              <pc:sldMasterMk cId="2343439601" sldId="2147483660"/>
              <pc:sldLayoutMk cId="3815296268" sldId="2147483663"/>
              <ac:picMk id="11" creationId="{3191AB6E-825B-4109-9D95-996F93B94F07}"/>
            </ac:picMkLst>
          </pc:picChg>
        </pc:sldLayoutChg>
      </pc:sldMaster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image" Target="../media/image11.png"/></Relationships>
</file>

<file path=ppt/diagrams/_rels/data11.xml.rels><?xml version="1.0" encoding="UTF-8" standalone="yes"?>
<Relationships xmlns="http://schemas.openxmlformats.org/package/2006/relationships"><Relationship Id="rId2" Type="http://schemas.openxmlformats.org/officeDocument/2006/relationships/hyperlink" Target="https://www.govinfo.gov/content/pkg/STATUTE-88/pdf/STATUTE-88-Pg484.pdf" TargetMode="External"/><Relationship Id="rId1" Type="http://schemas.openxmlformats.org/officeDocument/2006/relationships/hyperlink" Target="https://www.law.cornell.edu/uscode/text/38/3690" TargetMode="External"/></Relationships>
</file>

<file path=ppt/diagrams/_rels/data15.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ata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6.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ata9.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image" Target="../media/image11.png"/></Relationships>
</file>

<file path=ppt/diagrams/_rels/drawing11.xml.rels><?xml version="1.0" encoding="UTF-8" standalone="yes"?>
<Relationships xmlns="http://schemas.openxmlformats.org/package/2006/relationships"><Relationship Id="rId2" Type="http://schemas.openxmlformats.org/officeDocument/2006/relationships/hyperlink" Target="https://www.govinfo.gov/content/pkg/STATUTE-88/pdf/STATUTE-88-Pg484.pdf" TargetMode="External"/><Relationship Id="rId1" Type="http://schemas.openxmlformats.org/officeDocument/2006/relationships/hyperlink" Target="https://www.law.cornell.edu/uscode/text/38/3690" TargetMode="External"/></Relationships>
</file>

<file path=ppt/diagrams/_rels/drawing15.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6.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46762-4524-4B79-A48C-E67C4CAAC88C}"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8BBCF6B0-699A-4FDE-A8F1-81C493A19893}">
      <dgm:prSet custT="1"/>
      <dgm:spPr/>
      <dgm:t>
        <a:bodyPr/>
        <a:lstStyle/>
        <a:p>
          <a:pPr>
            <a:lnSpc>
              <a:spcPct val="100000"/>
            </a:lnSpc>
          </a:pPr>
          <a:r>
            <a:rPr lang="en-US" sz="1800" dirty="0">
              <a:latin typeface="+mn-lt"/>
              <a:ea typeface="Lato"/>
              <a:cs typeface="Lato"/>
            </a:rPr>
            <a:t>Discuss an overview of flight programs at IHLs</a:t>
          </a:r>
        </a:p>
      </dgm:t>
    </dgm:pt>
    <dgm:pt modelId="{72C9A932-7EDE-4772-A54B-63E0D100F074}" type="parTrans" cxnId="{341CA9E9-34AD-496A-A974-30D79AE8D9E7}">
      <dgm:prSet/>
      <dgm:spPr/>
      <dgm:t>
        <a:bodyPr/>
        <a:lstStyle/>
        <a:p>
          <a:endParaRPr lang="en-US" sz="1800"/>
        </a:p>
      </dgm:t>
    </dgm:pt>
    <dgm:pt modelId="{8EF20866-7030-44E5-9D7D-8198A2E79C0B}" type="sibTrans" cxnId="{341CA9E9-34AD-496A-A974-30D79AE8D9E7}">
      <dgm:prSet/>
      <dgm:spPr/>
      <dgm:t>
        <a:bodyPr/>
        <a:lstStyle/>
        <a:p>
          <a:endParaRPr lang="en-US" sz="1800"/>
        </a:p>
      </dgm:t>
    </dgm:pt>
    <dgm:pt modelId="{45218FAC-9845-45DF-915E-0D5D32C76461}">
      <dgm:prSet custT="1"/>
      <dgm:spPr/>
      <dgm:t>
        <a:bodyPr/>
        <a:lstStyle/>
        <a:p>
          <a:pPr>
            <a:lnSpc>
              <a:spcPct val="100000"/>
            </a:lnSpc>
          </a:pPr>
          <a:r>
            <a:rPr lang="en-US" sz="1800" dirty="0">
              <a:latin typeface="+mn-lt"/>
              <a:ea typeface="Lato"/>
              <a:cs typeface="Lato"/>
            </a:rPr>
            <a:t>Summarize regulations and identify key documents for approval</a:t>
          </a:r>
        </a:p>
      </dgm:t>
    </dgm:pt>
    <dgm:pt modelId="{651BED82-787E-4988-B1D7-8BFF8F84C672}" type="parTrans" cxnId="{79DA32E6-4665-4D6D-8AFA-6E801518EA82}">
      <dgm:prSet/>
      <dgm:spPr/>
      <dgm:t>
        <a:bodyPr/>
        <a:lstStyle/>
        <a:p>
          <a:endParaRPr lang="en-US" sz="1800"/>
        </a:p>
      </dgm:t>
    </dgm:pt>
    <dgm:pt modelId="{427B7373-CD1C-48B6-816F-C049534E79C5}" type="sibTrans" cxnId="{79DA32E6-4665-4D6D-8AFA-6E801518EA82}">
      <dgm:prSet/>
      <dgm:spPr/>
      <dgm:t>
        <a:bodyPr/>
        <a:lstStyle/>
        <a:p>
          <a:endParaRPr lang="en-US" sz="1800"/>
        </a:p>
      </dgm:t>
    </dgm:pt>
    <dgm:pt modelId="{2634C749-E7E2-4825-875F-0ED2784F6F4A}">
      <dgm:prSet custT="1"/>
      <dgm:spPr/>
      <dgm:t>
        <a:bodyPr/>
        <a:lstStyle/>
        <a:p>
          <a:pPr>
            <a:lnSpc>
              <a:spcPct val="100000"/>
            </a:lnSpc>
          </a:pPr>
          <a:r>
            <a:rPr lang="en-US" sz="1800" dirty="0">
              <a:latin typeface="+mn-lt"/>
              <a:ea typeface="Lato"/>
              <a:cs typeface="Lato"/>
            </a:rPr>
            <a:t>Prepare for and participate in a VA compliance survey</a:t>
          </a:r>
        </a:p>
      </dgm:t>
    </dgm:pt>
    <dgm:pt modelId="{890F7C9F-72C4-48E5-A399-A4328B37637D}" type="parTrans" cxnId="{F373AD33-41D5-484E-9E99-FE76760D9435}">
      <dgm:prSet/>
      <dgm:spPr/>
      <dgm:t>
        <a:bodyPr/>
        <a:lstStyle/>
        <a:p>
          <a:endParaRPr lang="en-US" sz="1800"/>
        </a:p>
      </dgm:t>
    </dgm:pt>
    <dgm:pt modelId="{E14CED51-5A19-4169-9E9A-36F8C4ED16AD}" type="sibTrans" cxnId="{F373AD33-41D5-484E-9E99-FE76760D9435}">
      <dgm:prSet/>
      <dgm:spPr/>
      <dgm:t>
        <a:bodyPr/>
        <a:lstStyle/>
        <a:p>
          <a:endParaRPr lang="en-US" sz="1800"/>
        </a:p>
      </dgm:t>
    </dgm:pt>
    <dgm:pt modelId="{D2AAE921-0A48-4DA1-BABB-C81593638044}" type="pres">
      <dgm:prSet presAssocID="{FDF46762-4524-4B79-A48C-E67C4CAAC88C}" presName="root" presStyleCnt="0">
        <dgm:presLayoutVars>
          <dgm:dir/>
          <dgm:resizeHandles val="exact"/>
        </dgm:presLayoutVars>
      </dgm:prSet>
      <dgm:spPr/>
    </dgm:pt>
    <dgm:pt modelId="{6AA4ADF3-EEFE-4439-89F6-5C73261525A0}" type="pres">
      <dgm:prSet presAssocID="{8BBCF6B0-699A-4FDE-A8F1-81C493A19893}" presName="compNode" presStyleCnt="0"/>
      <dgm:spPr/>
    </dgm:pt>
    <dgm:pt modelId="{CD873AFA-AC58-4E4A-8A1E-60617EF5092D}" type="pres">
      <dgm:prSet presAssocID="{8BBCF6B0-699A-4FDE-A8F1-81C493A19893}" presName="bgRect" presStyleLbl="bgShp" presStyleIdx="0" presStyleCnt="3" custLinFactNeighborX="4939" custLinFactNeighborY="-72117"/>
      <dgm:spPr/>
    </dgm:pt>
    <dgm:pt modelId="{F085BA68-BC46-4A7B-B326-E79E38BD2799}" type="pres">
      <dgm:prSet presAssocID="{8BBCF6B0-699A-4FDE-A8F1-81C493A19893}"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irplane with solid fill"/>
        </a:ext>
      </dgm:extLst>
    </dgm:pt>
    <dgm:pt modelId="{50DEF357-3045-4AC9-8787-A4D8A1D1858C}" type="pres">
      <dgm:prSet presAssocID="{8BBCF6B0-699A-4FDE-A8F1-81C493A19893}" presName="spaceRect" presStyleCnt="0"/>
      <dgm:spPr/>
    </dgm:pt>
    <dgm:pt modelId="{1E94F8A5-46DC-4392-A9FD-651C77E99C2D}" type="pres">
      <dgm:prSet presAssocID="{8BBCF6B0-699A-4FDE-A8F1-81C493A19893}" presName="parTx" presStyleLbl="revTx" presStyleIdx="0" presStyleCnt="3">
        <dgm:presLayoutVars>
          <dgm:chMax val="0"/>
          <dgm:chPref val="0"/>
        </dgm:presLayoutVars>
      </dgm:prSet>
      <dgm:spPr/>
    </dgm:pt>
    <dgm:pt modelId="{47F00FFE-BB28-4339-9BE3-DC87D8C3AC38}" type="pres">
      <dgm:prSet presAssocID="{8EF20866-7030-44E5-9D7D-8198A2E79C0B}" presName="sibTrans" presStyleCnt="0"/>
      <dgm:spPr/>
    </dgm:pt>
    <dgm:pt modelId="{97754289-C70A-46BF-A1DE-863C1B6C13C3}" type="pres">
      <dgm:prSet presAssocID="{45218FAC-9845-45DF-915E-0D5D32C76461}" presName="compNode" presStyleCnt="0"/>
      <dgm:spPr/>
    </dgm:pt>
    <dgm:pt modelId="{BCC982D7-D1A2-4657-A61F-1BB376075374}" type="pres">
      <dgm:prSet presAssocID="{45218FAC-9845-45DF-915E-0D5D32C76461}" presName="bgRect" presStyleLbl="bgShp" presStyleIdx="1" presStyleCnt="3"/>
      <dgm:spPr/>
    </dgm:pt>
    <dgm:pt modelId="{6719DCAA-A101-4265-B96A-398F0CBB9A77}" type="pres">
      <dgm:prSet presAssocID="{45218FAC-9845-45DF-915E-0D5D32C76461}" presName="iconRect" presStyleLbl="node1" presStyleIdx="1"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pt>
    <dgm:pt modelId="{65A4615F-B2F6-41B6-A4A1-5B25599E0FD7}" type="pres">
      <dgm:prSet presAssocID="{45218FAC-9845-45DF-915E-0D5D32C76461}" presName="spaceRect" presStyleCnt="0"/>
      <dgm:spPr/>
    </dgm:pt>
    <dgm:pt modelId="{AD23D769-67F2-4A3C-92B7-E468B2D92BB8}" type="pres">
      <dgm:prSet presAssocID="{45218FAC-9845-45DF-915E-0D5D32C76461}" presName="parTx" presStyleLbl="revTx" presStyleIdx="1" presStyleCnt="3">
        <dgm:presLayoutVars>
          <dgm:chMax val="0"/>
          <dgm:chPref val="0"/>
        </dgm:presLayoutVars>
      </dgm:prSet>
      <dgm:spPr/>
    </dgm:pt>
    <dgm:pt modelId="{2CD9581C-526A-4149-90A3-F249DF67C401}" type="pres">
      <dgm:prSet presAssocID="{427B7373-CD1C-48B6-816F-C049534E79C5}" presName="sibTrans" presStyleCnt="0"/>
      <dgm:spPr/>
    </dgm:pt>
    <dgm:pt modelId="{ABB13EF1-9768-439F-863E-393625962363}" type="pres">
      <dgm:prSet presAssocID="{2634C749-E7E2-4825-875F-0ED2784F6F4A}" presName="compNode" presStyleCnt="0"/>
      <dgm:spPr/>
    </dgm:pt>
    <dgm:pt modelId="{B02E1991-3B35-499D-8742-75E58BF01976}" type="pres">
      <dgm:prSet presAssocID="{2634C749-E7E2-4825-875F-0ED2784F6F4A}" presName="bgRect" presStyleLbl="bgShp" presStyleIdx="2" presStyleCnt="3"/>
      <dgm:spPr/>
    </dgm:pt>
    <dgm:pt modelId="{7CFF3DF1-A12E-4CD1-AE19-FF136AC352A7}" type="pres">
      <dgm:prSet presAssocID="{2634C749-E7E2-4825-875F-0ED2784F6F4A}" presName="iconRect" presStyleLbl="node1" presStyleIdx="2"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irplane with solid fill"/>
        </a:ext>
      </dgm:extLst>
    </dgm:pt>
    <dgm:pt modelId="{690FA2C4-8524-472B-A727-38CC9D196A8D}" type="pres">
      <dgm:prSet presAssocID="{2634C749-E7E2-4825-875F-0ED2784F6F4A}" presName="spaceRect" presStyleCnt="0"/>
      <dgm:spPr/>
    </dgm:pt>
    <dgm:pt modelId="{747C3614-B228-4F9D-8FCD-ECEA3E145DA2}" type="pres">
      <dgm:prSet presAssocID="{2634C749-E7E2-4825-875F-0ED2784F6F4A}" presName="parTx" presStyleLbl="revTx" presStyleIdx="2" presStyleCnt="3">
        <dgm:presLayoutVars>
          <dgm:chMax val="0"/>
          <dgm:chPref val="0"/>
        </dgm:presLayoutVars>
      </dgm:prSet>
      <dgm:spPr/>
    </dgm:pt>
  </dgm:ptLst>
  <dgm:cxnLst>
    <dgm:cxn modelId="{135A800C-1E0F-45E0-9AFA-6A46135C346B}" type="presOf" srcId="{45218FAC-9845-45DF-915E-0D5D32C76461}" destId="{AD23D769-67F2-4A3C-92B7-E468B2D92BB8}" srcOrd="0" destOrd="0" presId="urn:microsoft.com/office/officeart/2018/2/layout/IconVerticalSolidList"/>
    <dgm:cxn modelId="{ADD26816-9F15-4D00-BD4D-A90A80CFE7A4}" type="presOf" srcId="{8BBCF6B0-699A-4FDE-A8F1-81C493A19893}" destId="{1E94F8A5-46DC-4392-A9FD-651C77E99C2D}" srcOrd="0" destOrd="0" presId="urn:microsoft.com/office/officeart/2018/2/layout/IconVerticalSolidList"/>
    <dgm:cxn modelId="{F373AD33-41D5-484E-9E99-FE76760D9435}" srcId="{FDF46762-4524-4B79-A48C-E67C4CAAC88C}" destId="{2634C749-E7E2-4825-875F-0ED2784F6F4A}" srcOrd="2" destOrd="0" parTransId="{890F7C9F-72C4-48E5-A399-A4328B37637D}" sibTransId="{E14CED51-5A19-4169-9E9A-36F8C4ED16AD}"/>
    <dgm:cxn modelId="{FD05C481-2D11-4100-9A79-30BA663121FD}" type="presOf" srcId="{FDF46762-4524-4B79-A48C-E67C4CAAC88C}" destId="{D2AAE921-0A48-4DA1-BABB-C81593638044}" srcOrd="0" destOrd="0" presId="urn:microsoft.com/office/officeart/2018/2/layout/IconVerticalSolidList"/>
    <dgm:cxn modelId="{7807D4AB-B880-49B4-95AE-0DB5D7DEBA50}" type="presOf" srcId="{2634C749-E7E2-4825-875F-0ED2784F6F4A}" destId="{747C3614-B228-4F9D-8FCD-ECEA3E145DA2}" srcOrd="0" destOrd="0" presId="urn:microsoft.com/office/officeart/2018/2/layout/IconVerticalSolidList"/>
    <dgm:cxn modelId="{79DA32E6-4665-4D6D-8AFA-6E801518EA82}" srcId="{FDF46762-4524-4B79-A48C-E67C4CAAC88C}" destId="{45218FAC-9845-45DF-915E-0D5D32C76461}" srcOrd="1" destOrd="0" parTransId="{651BED82-787E-4988-B1D7-8BFF8F84C672}" sibTransId="{427B7373-CD1C-48B6-816F-C049534E79C5}"/>
    <dgm:cxn modelId="{341CA9E9-34AD-496A-A974-30D79AE8D9E7}" srcId="{FDF46762-4524-4B79-A48C-E67C4CAAC88C}" destId="{8BBCF6B0-699A-4FDE-A8F1-81C493A19893}" srcOrd="0" destOrd="0" parTransId="{72C9A932-7EDE-4772-A54B-63E0D100F074}" sibTransId="{8EF20866-7030-44E5-9D7D-8198A2E79C0B}"/>
    <dgm:cxn modelId="{1C96F4A7-2E94-4BE8-A5E3-A8ABE5E59A53}" type="presParOf" srcId="{D2AAE921-0A48-4DA1-BABB-C81593638044}" destId="{6AA4ADF3-EEFE-4439-89F6-5C73261525A0}" srcOrd="0" destOrd="0" presId="urn:microsoft.com/office/officeart/2018/2/layout/IconVerticalSolidList"/>
    <dgm:cxn modelId="{0262B411-9FAC-44C6-9629-8AEDF0D9DF86}" type="presParOf" srcId="{6AA4ADF3-EEFE-4439-89F6-5C73261525A0}" destId="{CD873AFA-AC58-4E4A-8A1E-60617EF5092D}" srcOrd="0" destOrd="0" presId="urn:microsoft.com/office/officeart/2018/2/layout/IconVerticalSolidList"/>
    <dgm:cxn modelId="{5B8BEEF8-D278-4AE3-946F-C11FA347F1D7}" type="presParOf" srcId="{6AA4ADF3-EEFE-4439-89F6-5C73261525A0}" destId="{F085BA68-BC46-4A7B-B326-E79E38BD2799}" srcOrd="1" destOrd="0" presId="urn:microsoft.com/office/officeart/2018/2/layout/IconVerticalSolidList"/>
    <dgm:cxn modelId="{E5572993-0BFE-4B46-9890-A4CBC9282155}" type="presParOf" srcId="{6AA4ADF3-EEFE-4439-89F6-5C73261525A0}" destId="{50DEF357-3045-4AC9-8787-A4D8A1D1858C}" srcOrd="2" destOrd="0" presId="urn:microsoft.com/office/officeart/2018/2/layout/IconVerticalSolidList"/>
    <dgm:cxn modelId="{5C34DF63-B1CD-4C3F-845C-FF6B60AA870A}" type="presParOf" srcId="{6AA4ADF3-EEFE-4439-89F6-5C73261525A0}" destId="{1E94F8A5-46DC-4392-A9FD-651C77E99C2D}" srcOrd="3" destOrd="0" presId="urn:microsoft.com/office/officeart/2018/2/layout/IconVerticalSolidList"/>
    <dgm:cxn modelId="{11D4A31F-BD4C-4822-8926-D00870C9B8A1}" type="presParOf" srcId="{D2AAE921-0A48-4DA1-BABB-C81593638044}" destId="{47F00FFE-BB28-4339-9BE3-DC87D8C3AC38}" srcOrd="1" destOrd="0" presId="urn:microsoft.com/office/officeart/2018/2/layout/IconVerticalSolidList"/>
    <dgm:cxn modelId="{A5E4635C-AB9E-4C4A-9DC6-EA99E6FF087F}" type="presParOf" srcId="{D2AAE921-0A48-4DA1-BABB-C81593638044}" destId="{97754289-C70A-46BF-A1DE-863C1B6C13C3}" srcOrd="2" destOrd="0" presId="urn:microsoft.com/office/officeart/2018/2/layout/IconVerticalSolidList"/>
    <dgm:cxn modelId="{B783D669-C967-4C5C-9A9D-8A661110AB7E}" type="presParOf" srcId="{97754289-C70A-46BF-A1DE-863C1B6C13C3}" destId="{BCC982D7-D1A2-4657-A61F-1BB376075374}" srcOrd="0" destOrd="0" presId="urn:microsoft.com/office/officeart/2018/2/layout/IconVerticalSolidList"/>
    <dgm:cxn modelId="{19BB951F-2E83-4290-99F7-1714724384A9}" type="presParOf" srcId="{97754289-C70A-46BF-A1DE-863C1B6C13C3}" destId="{6719DCAA-A101-4265-B96A-398F0CBB9A77}" srcOrd="1" destOrd="0" presId="urn:microsoft.com/office/officeart/2018/2/layout/IconVerticalSolidList"/>
    <dgm:cxn modelId="{8D538D17-9B7E-4062-B508-9244552889E4}" type="presParOf" srcId="{97754289-C70A-46BF-A1DE-863C1B6C13C3}" destId="{65A4615F-B2F6-41B6-A4A1-5B25599E0FD7}" srcOrd="2" destOrd="0" presId="urn:microsoft.com/office/officeart/2018/2/layout/IconVerticalSolidList"/>
    <dgm:cxn modelId="{F5420123-3F14-461F-8C18-24AE7D7FF62E}" type="presParOf" srcId="{97754289-C70A-46BF-A1DE-863C1B6C13C3}" destId="{AD23D769-67F2-4A3C-92B7-E468B2D92BB8}" srcOrd="3" destOrd="0" presId="urn:microsoft.com/office/officeart/2018/2/layout/IconVerticalSolidList"/>
    <dgm:cxn modelId="{1C5F8B5A-6198-4810-975C-8C2AD865B473}" type="presParOf" srcId="{D2AAE921-0A48-4DA1-BABB-C81593638044}" destId="{2CD9581C-526A-4149-90A3-F249DF67C401}" srcOrd="3" destOrd="0" presId="urn:microsoft.com/office/officeart/2018/2/layout/IconVerticalSolidList"/>
    <dgm:cxn modelId="{3350ABA7-245D-4AE6-9E2A-F99790650F64}" type="presParOf" srcId="{D2AAE921-0A48-4DA1-BABB-C81593638044}" destId="{ABB13EF1-9768-439F-863E-393625962363}" srcOrd="4" destOrd="0" presId="urn:microsoft.com/office/officeart/2018/2/layout/IconVerticalSolidList"/>
    <dgm:cxn modelId="{7F63C8FF-F95A-4D2B-AE34-B5731ED0264C}" type="presParOf" srcId="{ABB13EF1-9768-439F-863E-393625962363}" destId="{B02E1991-3B35-499D-8742-75E58BF01976}" srcOrd="0" destOrd="0" presId="urn:microsoft.com/office/officeart/2018/2/layout/IconVerticalSolidList"/>
    <dgm:cxn modelId="{58BE8FFD-DEAC-477D-907B-46B930EA097B}" type="presParOf" srcId="{ABB13EF1-9768-439F-863E-393625962363}" destId="{7CFF3DF1-A12E-4CD1-AE19-FF136AC352A7}" srcOrd="1" destOrd="0" presId="urn:microsoft.com/office/officeart/2018/2/layout/IconVerticalSolidList"/>
    <dgm:cxn modelId="{555E759F-3E8C-402D-90D6-265E66B6403B}" type="presParOf" srcId="{ABB13EF1-9768-439F-863E-393625962363}" destId="{690FA2C4-8524-472B-A727-38CC9D196A8D}" srcOrd="2" destOrd="0" presId="urn:microsoft.com/office/officeart/2018/2/layout/IconVerticalSolidList"/>
    <dgm:cxn modelId="{178E750C-66D4-45A8-BC66-354F1C2D468A}" type="presParOf" srcId="{ABB13EF1-9768-439F-863E-393625962363}" destId="{747C3614-B228-4F9D-8FCD-ECEA3E145DA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F46762-4524-4B79-A48C-E67C4CAAC88C}"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BBCF6B0-699A-4FDE-A8F1-81C493A19893}">
      <dgm:prSet/>
      <dgm:spPr/>
      <dgm:t>
        <a:bodyPr/>
        <a:lstStyle/>
        <a:p>
          <a:pPr>
            <a:lnSpc>
              <a:spcPct val="100000"/>
            </a:lnSpc>
          </a:pPr>
          <a:r>
            <a:rPr lang="en-US" dirty="0">
              <a:latin typeface="+mn-lt"/>
              <a:ea typeface="Lato" panose="020F0502020204030203" pitchFamily="34" charset="0"/>
              <a:cs typeface="Lato" panose="020F0502020204030203" pitchFamily="34" charset="0"/>
            </a:rPr>
            <a:t>Overview</a:t>
          </a:r>
        </a:p>
      </dgm:t>
    </dgm:pt>
    <dgm:pt modelId="{72C9A932-7EDE-4772-A54B-63E0D100F074}" type="parTrans" cxnId="{341CA9E9-34AD-496A-A974-30D79AE8D9E7}">
      <dgm:prSet/>
      <dgm:spPr/>
      <dgm:t>
        <a:bodyPr/>
        <a:lstStyle/>
        <a:p>
          <a:endParaRPr lang="en-US">
            <a:latin typeface="+mn-lt"/>
          </a:endParaRPr>
        </a:p>
      </dgm:t>
    </dgm:pt>
    <dgm:pt modelId="{8EF20866-7030-44E5-9D7D-8198A2E79C0B}" type="sibTrans" cxnId="{341CA9E9-34AD-496A-A974-30D79AE8D9E7}">
      <dgm:prSet/>
      <dgm:spPr/>
      <dgm:t>
        <a:bodyPr/>
        <a:lstStyle/>
        <a:p>
          <a:endParaRPr lang="en-US">
            <a:latin typeface="+mn-lt"/>
          </a:endParaRPr>
        </a:p>
      </dgm:t>
    </dgm:pt>
    <dgm:pt modelId="{2375FEE6-1DC2-48DA-B041-8CFDB8199337}">
      <dgm:prSet/>
      <dgm:spPr/>
      <dgm:t>
        <a:bodyPr/>
        <a:lstStyle/>
        <a:p>
          <a:pPr>
            <a:lnSpc>
              <a:spcPct val="100000"/>
            </a:lnSpc>
          </a:pPr>
          <a:r>
            <a:rPr lang="en-US" dirty="0">
              <a:latin typeface="+mn-lt"/>
              <a:ea typeface="Lato" panose="020F0502020204030203" pitchFamily="34" charset="0"/>
              <a:cs typeface="Lato" panose="020F0502020204030203" pitchFamily="34" charset="0"/>
            </a:rPr>
            <a:t>Process</a:t>
          </a:r>
        </a:p>
      </dgm:t>
    </dgm:pt>
    <dgm:pt modelId="{CC145ED6-A5D4-4417-A7CD-CEE0E38B47E5}" type="parTrans" cxnId="{07471FAB-9FDC-4B97-9130-E7690AD0FC52}">
      <dgm:prSet/>
      <dgm:spPr/>
      <dgm:t>
        <a:bodyPr/>
        <a:lstStyle/>
        <a:p>
          <a:endParaRPr lang="en-US">
            <a:latin typeface="+mn-lt"/>
          </a:endParaRPr>
        </a:p>
      </dgm:t>
    </dgm:pt>
    <dgm:pt modelId="{AC3C2825-9092-469A-9F24-5DDFE855075C}" type="sibTrans" cxnId="{07471FAB-9FDC-4B97-9130-E7690AD0FC52}">
      <dgm:prSet/>
      <dgm:spPr/>
      <dgm:t>
        <a:bodyPr/>
        <a:lstStyle/>
        <a:p>
          <a:endParaRPr lang="en-US">
            <a:latin typeface="+mn-lt"/>
          </a:endParaRPr>
        </a:p>
      </dgm:t>
    </dgm:pt>
    <dgm:pt modelId="{CB2195AB-5A7E-4D16-AA93-CF0AF6FD8C81}">
      <dgm:prSet/>
      <dgm:spPr/>
      <dgm:t>
        <a:bodyPr/>
        <a:lstStyle/>
        <a:p>
          <a:pPr>
            <a:lnSpc>
              <a:spcPct val="100000"/>
            </a:lnSpc>
          </a:pPr>
          <a:r>
            <a:rPr lang="en-US" dirty="0">
              <a:latin typeface="+mn-lt"/>
              <a:ea typeface="Lato" panose="020F0502020204030203" pitchFamily="34" charset="0"/>
              <a:cs typeface="Lato" panose="020F0502020204030203" pitchFamily="34" charset="0"/>
            </a:rPr>
            <a:t>Areas of review</a:t>
          </a:r>
        </a:p>
      </dgm:t>
    </dgm:pt>
    <dgm:pt modelId="{5A80A9AC-1BBD-42C9-997C-174AA3B6D868}" type="parTrans" cxnId="{D5F25211-877A-4F27-899E-89FA9E955E42}">
      <dgm:prSet/>
      <dgm:spPr/>
      <dgm:t>
        <a:bodyPr/>
        <a:lstStyle/>
        <a:p>
          <a:endParaRPr lang="en-US"/>
        </a:p>
      </dgm:t>
    </dgm:pt>
    <dgm:pt modelId="{10D49D7F-D19D-4DF2-AC84-015B25F319BD}" type="sibTrans" cxnId="{D5F25211-877A-4F27-899E-89FA9E955E42}">
      <dgm:prSet/>
      <dgm:spPr/>
      <dgm:t>
        <a:bodyPr/>
        <a:lstStyle/>
        <a:p>
          <a:endParaRPr lang="en-US"/>
        </a:p>
      </dgm:t>
    </dgm:pt>
    <dgm:pt modelId="{D2AAE921-0A48-4DA1-BABB-C81593638044}" type="pres">
      <dgm:prSet presAssocID="{FDF46762-4524-4B79-A48C-E67C4CAAC88C}" presName="root" presStyleCnt="0">
        <dgm:presLayoutVars>
          <dgm:dir/>
          <dgm:resizeHandles val="exact"/>
        </dgm:presLayoutVars>
      </dgm:prSet>
      <dgm:spPr/>
    </dgm:pt>
    <dgm:pt modelId="{6AA4ADF3-EEFE-4439-89F6-5C73261525A0}" type="pres">
      <dgm:prSet presAssocID="{8BBCF6B0-699A-4FDE-A8F1-81C493A19893}" presName="compNode" presStyleCnt="0"/>
      <dgm:spPr/>
    </dgm:pt>
    <dgm:pt modelId="{CD873AFA-AC58-4E4A-8A1E-60617EF5092D}" type="pres">
      <dgm:prSet presAssocID="{8BBCF6B0-699A-4FDE-A8F1-81C493A19893}" presName="bgRect" presStyleLbl="bgShp" presStyleIdx="0" presStyleCnt="3"/>
      <dgm:spPr/>
    </dgm:pt>
    <dgm:pt modelId="{F085BA68-BC46-4A7B-B326-E79E38BD2799}" type="pres">
      <dgm:prSet presAssocID="{8BBCF6B0-699A-4FDE-A8F1-81C493A19893}" presName="iconRect" presStyleLbl="node1" presStyleIdx="0" presStyleCnt="3" custScaleX="129662" custScaleY="129662"/>
      <dgm:spPr>
        <a:prstGeom prst="ellipse">
          <a:avLst/>
        </a:prstGeom>
        <a:blipFill rotWithShape="1">
          <a:blip xmlns:r="http://schemas.openxmlformats.org/officeDocument/2006/relationships" r:embed="rId1"/>
          <a:srcRect/>
          <a:stretch>
            <a:fillRect t="-4000" b="-4000"/>
          </a:stretch>
        </a:blipFill>
      </dgm:spPr>
      <dgm:extLst>
        <a:ext uri="{E40237B7-FDA0-4F09-8148-C483321AD2D9}">
          <dgm14:cNvPr xmlns:dgm14="http://schemas.microsoft.com/office/drawing/2010/diagram" id="0" name="" descr="Badge Tick1 with solid fill"/>
        </a:ext>
      </dgm:extLst>
    </dgm:pt>
    <dgm:pt modelId="{50DEF357-3045-4AC9-8787-A4D8A1D1858C}" type="pres">
      <dgm:prSet presAssocID="{8BBCF6B0-699A-4FDE-A8F1-81C493A19893}" presName="spaceRect" presStyleCnt="0"/>
      <dgm:spPr/>
    </dgm:pt>
    <dgm:pt modelId="{1E94F8A5-46DC-4392-A9FD-651C77E99C2D}" type="pres">
      <dgm:prSet presAssocID="{8BBCF6B0-699A-4FDE-A8F1-81C493A19893}" presName="parTx" presStyleLbl="revTx" presStyleIdx="0" presStyleCnt="3">
        <dgm:presLayoutVars>
          <dgm:chMax val="0"/>
          <dgm:chPref val="0"/>
        </dgm:presLayoutVars>
      </dgm:prSet>
      <dgm:spPr/>
    </dgm:pt>
    <dgm:pt modelId="{BFB08AF8-95FB-49A6-996E-9152F52815AB}" type="pres">
      <dgm:prSet presAssocID="{8EF20866-7030-44E5-9D7D-8198A2E79C0B}" presName="sibTrans" presStyleCnt="0"/>
      <dgm:spPr/>
    </dgm:pt>
    <dgm:pt modelId="{B456716C-65F3-43C3-B4CF-BE7064D8B670}" type="pres">
      <dgm:prSet presAssocID="{2375FEE6-1DC2-48DA-B041-8CFDB8199337}" presName="compNode" presStyleCnt="0"/>
      <dgm:spPr/>
    </dgm:pt>
    <dgm:pt modelId="{0E9091DE-38C5-4BED-844E-71934E4F5B4F}" type="pres">
      <dgm:prSet presAssocID="{2375FEE6-1DC2-48DA-B041-8CFDB8199337}" presName="bgRect" presStyleLbl="bgShp" presStyleIdx="1" presStyleCnt="3"/>
      <dgm:spPr/>
    </dgm:pt>
    <dgm:pt modelId="{0AC8265D-E72C-47A0-92FC-C40002F4CF6B}" type="pres">
      <dgm:prSet presAssocID="{2375FEE6-1DC2-48DA-B041-8CFDB8199337}" presName="iconRect" presStyleLbl="node1" presStyleIdx="1" presStyleCnt="3" custScaleX="129662" custScaleY="129662"/>
      <dgm:spPr>
        <a:prstGeom prst="ellipse">
          <a:avLst/>
        </a:prstGeom>
        <a:blipFill rotWithShape="1">
          <a:blip xmlns:r="http://schemas.openxmlformats.org/officeDocument/2006/relationships" r:embed="rId1"/>
          <a:srcRect/>
          <a:stretch>
            <a:fillRect t="-4000" b="-4000"/>
          </a:stretch>
        </a:blipFill>
      </dgm:spPr>
    </dgm:pt>
    <dgm:pt modelId="{B35AEB15-181A-4BF9-AC91-BA459A8257BD}" type="pres">
      <dgm:prSet presAssocID="{2375FEE6-1DC2-48DA-B041-8CFDB8199337}" presName="spaceRect" presStyleCnt="0"/>
      <dgm:spPr/>
    </dgm:pt>
    <dgm:pt modelId="{674E6AC2-898C-49A0-ADF0-2E935125C218}" type="pres">
      <dgm:prSet presAssocID="{2375FEE6-1DC2-48DA-B041-8CFDB8199337}" presName="parTx" presStyleLbl="revTx" presStyleIdx="1" presStyleCnt="3">
        <dgm:presLayoutVars>
          <dgm:chMax val="0"/>
          <dgm:chPref val="0"/>
        </dgm:presLayoutVars>
      </dgm:prSet>
      <dgm:spPr/>
    </dgm:pt>
    <dgm:pt modelId="{2913EE1D-3E3C-490E-A7F7-7C7AF391B186}" type="pres">
      <dgm:prSet presAssocID="{AC3C2825-9092-469A-9F24-5DDFE855075C}" presName="sibTrans" presStyleCnt="0"/>
      <dgm:spPr/>
    </dgm:pt>
    <dgm:pt modelId="{3C5FF108-7AD5-4450-AB79-1D36109FCB98}" type="pres">
      <dgm:prSet presAssocID="{CB2195AB-5A7E-4D16-AA93-CF0AF6FD8C81}" presName="compNode" presStyleCnt="0"/>
      <dgm:spPr/>
    </dgm:pt>
    <dgm:pt modelId="{EA989613-63BC-4D21-A3AB-89170AEAE9D6}" type="pres">
      <dgm:prSet presAssocID="{CB2195AB-5A7E-4D16-AA93-CF0AF6FD8C81}" presName="bgRect" presStyleLbl="bgShp" presStyleIdx="2" presStyleCnt="3"/>
      <dgm:spPr/>
    </dgm:pt>
    <dgm:pt modelId="{3FE30C30-6D62-4421-B1DA-AD6E7C22A521}" type="pres">
      <dgm:prSet presAssocID="{CB2195AB-5A7E-4D16-AA93-CF0AF6FD8C81}" presName="iconRect" presStyleLbl="node1" presStyleIdx="2" presStyleCnt="3" custScaleX="130334" custScaleY="130334"/>
      <dgm:spPr>
        <a:blipFill rotWithShape="1">
          <a:blip xmlns:r="http://schemas.openxmlformats.org/officeDocument/2006/relationships" r:embed="rId2"/>
          <a:srcRect/>
          <a:stretch>
            <a:fillRect/>
          </a:stretch>
        </a:blipFill>
      </dgm:spPr>
    </dgm:pt>
    <dgm:pt modelId="{9838804C-11AB-4B6C-A823-77E3F7F7E300}" type="pres">
      <dgm:prSet presAssocID="{CB2195AB-5A7E-4D16-AA93-CF0AF6FD8C81}" presName="spaceRect" presStyleCnt="0"/>
      <dgm:spPr/>
    </dgm:pt>
    <dgm:pt modelId="{2872B901-F769-4B8C-89ED-B4A4F709CF20}" type="pres">
      <dgm:prSet presAssocID="{CB2195AB-5A7E-4D16-AA93-CF0AF6FD8C81}" presName="parTx" presStyleLbl="revTx" presStyleIdx="2" presStyleCnt="3">
        <dgm:presLayoutVars>
          <dgm:chMax val="0"/>
          <dgm:chPref val="0"/>
        </dgm:presLayoutVars>
      </dgm:prSet>
      <dgm:spPr/>
    </dgm:pt>
  </dgm:ptLst>
  <dgm:cxnLst>
    <dgm:cxn modelId="{D5F25211-877A-4F27-899E-89FA9E955E42}" srcId="{FDF46762-4524-4B79-A48C-E67C4CAAC88C}" destId="{CB2195AB-5A7E-4D16-AA93-CF0AF6FD8C81}" srcOrd="2" destOrd="0" parTransId="{5A80A9AC-1BBD-42C9-997C-174AA3B6D868}" sibTransId="{10D49D7F-D19D-4DF2-AC84-015B25F319BD}"/>
    <dgm:cxn modelId="{ADD26816-9F15-4D00-BD4D-A90A80CFE7A4}" type="presOf" srcId="{8BBCF6B0-699A-4FDE-A8F1-81C493A19893}" destId="{1E94F8A5-46DC-4392-A9FD-651C77E99C2D}" srcOrd="0" destOrd="0" presId="urn:microsoft.com/office/officeart/2018/2/layout/IconVerticalSolidList"/>
    <dgm:cxn modelId="{54A2A81C-8EA1-4F49-9956-8982ED883D21}" type="presOf" srcId="{CB2195AB-5A7E-4D16-AA93-CF0AF6FD8C81}" destId="{2872B901-F769-4B8C-89ED-B4A4F709CF20}" srcOrd="0" destOrd="0" presId="urn:microsoft.com/office/officeart/2018/2/layout/IconVerticalSolidList"/>
    <dgm:cxn modelId="{BD5D3A7E-ECAD-4C98-AC49-360CDAD63221}" type="presOf" srcId="{2375FEE6-1DC2-48DA-B041-8CFDB8199337}" destId="{674E6AC2-898C-49A0-ADF0-2E935125C218}" srcOrd="0" destOrd="0" presId="urn:microsoft.com/office/officeart/2018/2/layout/IconVerticalSolidList"/>
    <dgm:cxn modelId="{FD05C481-2D11-4100-9A79-30BA663121FD}" type="presOf" srcId="{FDF46762-4524-4B79-A48C-E67C4CAAC88C}" destId="{D2AAE921-0A48-4DA1-BABB-C81593638044}" srcOrd="0" destOrd="0" presId="urn:microsoft.com/office/officeart/2018/2/layout/IconVerticalSolidList"/>
    <dgm:cxn modelId="{07471FAB-9FDC-4B97-9130-E7690AD0FC52}" srcId="{FDF46762-4524-4B79-A48C-E67C4CAAC88C}" destId="{2375FEE6-1DC2-48DA-B041-8CFDB8199337}" srcOrd="1" destOrd="0" parTransId="{CC145ED6-A5D4-4417-A7CD-CEE0E38B47E5}" sibTransId="{AC3C2825-9092-469A-9F24-5DDFE855075C}"/>
    <dgm:cxn modelId="{341CA9E9-34AD-496A-A974-30D79AE8D9E7}" srcId="{FDF46762-4524-4B79-A48C-E67C4CAAC88C}" destId="{8BBCF6B0-699A-4FDE-A8F1-81C493A19893}" srcOrd="0" destOrd="0" parTransId="{72C9A932-7EDE-4772-A54B-63E0D100F074}" sibTransId="{8EF20866-7030-44E5-9D7D-8198A2E79C0B}"/>
    <dgm:cxn modelId="{1C96F4A7-2E94-4BE8-A5E3-A8ABE5E59A53}" type="presParOf" srcId="{D2AAE921-0A48-4DA1-BABB-C81593638044}" destId="{6AA4ADF3-EEFE-4439-89F6-5C73261525A0}" srcOrd="0" destOrd="0" presId="urn:microsoft.com/office/officeart/2018/2/layout/IconVerticalSolidList"/>
    <dgm:cxn modelId="{0262B411-9FAC-44C6-9629-8AEDF0D9DF86}" type="presParOf" srcId="{6AA4ADF3-EEFE-4439-89F6-5C73261525A0}" destId="{CD873AFA-AC58-4E4A-8A1E-60617EF5092D}" srcOrd="0" destOrd="0" presId="urn:microsoft.com/office/officeart/2018/2/layout/IconVerticalSolidList"/>
    <dgm:cxn modelId="{5B8BEEF8-D278-4AE3-946F-C11FA347F1D7}" type="presParOf" srcId="{6AA4ADF3-EEFE-4439-89F6-5C73261525A0}" destId="{F085BA68-BC46-4A7B-B326-E79E38BD2799}" srcOrd="1" destOrd="0" presId="urn:microsoft.com/office/officeart/2018/2/layout/IconVerticalSolidList"/>
    <dgm:cxn modelId="{E5572993-0BFE-4B46-9890-A4CBC9282155}" type="presParOf" srcId="{6AA4ADF3-EEFE-4439-89F6-5C73261525A0}" destId="{50DEF357-3045-4AC9-8787-A4D8A1D1858C}" srcOrd="2" destOrd="0" presId="urn:microsoft.com/office/officeart/2018/2/layout/IconVerticalSolidList"/>
    <dgm:cxn modelId="{5C34DF63-B1CD-4C3F-845C-FF6B60AA870A}" type="presParOf" srcId="{6AA4ADF3-EEFE-4439-89F6-5C73261525A0}" destId="{1E94F8A5-46DC-4392-A9FD-651C77E99C2D}" srcOrd="3" destOrd="0" presId="urn:microsoft.com/office/officeart/2018/2/layout/IconVerticalSolidList"/>
    <dgm:cxn modelId="{BEFF870C-DFAF-4EB2-976C-9345589520B3}" type="presParOf" srcId="{D2AAE921-0A48-4DA1-BABB-C81593638044}" destId="{BFB08AF8-95FB-49A6-996E-9152F52815AB}" srcOrd="1" destOrd="0" presId="urn:microsoft.com/office/officeart/2018/2/layout/IconVerticalSolidList"/>
    <dgm:cxn modelId="{1B8D8C02-D2A4-495D-83D6-9BFD3F595010}" type="presParOf" srcId="{D2AAE921-0A48-4DA1-BABB-C81593638044}" destId="{B456716C-65F3-43C3-B4CF-BE7064D8B670}" srcOrd="2" destOrd="0" presId="urn:microsoft.com/office/officeart/2018/2/layout/IconVerticalSolidList"/>
    <dgm:cxn modelId="{671834FC-EC6D-4869-B72B-6D260D3F571F}" type="presParOf" srcId="{B456716C-65F3-43C3-B4CF-BE7064D8B670}" destId="{0E9091DE-38C5-4BED-844E-71934E4F5B4F}" srcOrd="0" destOrd="0" presId="urn:microsoft.com/office/officeart/2018/2/layout/IconVerticalSolidList"/>
    <dgm:cxn modelId="{AA50D11D-CC27-47B4-8C07-086FFB6E480A}" type="presParOf" srcId="{B456716C-65F3-43C3-B4CF-BE7064D8B670}" destId="{0AC8265D-E72C-47A0-92FC-C40002F4CF6B}" srcOrd="1" destOrd="0" presId="urn:microsoft.com/office/officeart/2018/2/layout/IconVerticalSolidList"/>
    <dgm:cxn modelId="{0752E49B-CC52-4FA4-82BF-222D7100826B}" type="presParOf" srcId="{B456716C-65F3-43C3-B4CF-BE7064D8B670}" destId="{B35AEB15-181A-4BF9-AC91-BA459A8257BD}" srcOrd="2" destOrd="0" presId="urn:microsoft.com/office/officeart/2018/2/layout/IconVerticalSolidList"/>
    <dgm:cxn modelId="{88244824-AC40-4DB0-A2C2-578D5209E051}" type="presParOf" srcId="{B456716C-65F3-43C3-B4CF-BE7064D8B670}" destId="{674E6AC2-898C-49A0-ADF0-2E935125C218}" srcOrd="3" destOrd="0" presId="urn:microsoft.com/office/officeart/2018/2/layout/IconVerticalSolidList"/>
    <dgm:cxn modelId="{AEFC49DB-45F2-4BB0-9E11-42CADB940FA2}" type="presParOf" srcId="{D2AAE921-0A48-4DA1-BABB-C81593638044}" destId="{2913EE1D-3E3C-490E-A7F7-7C7AF391B186}" srcOrd="3" destOrd="0" presId="urn:microsoft.com/office/officeart/2018/2/layout/IconVerticalSolidList"/>
    <dgm:cxn modelId="{EA6128B1-5A33-4A15-8530-651C1D919F3F}" type="presParOf" srcId="{D2AAE921-0A48-4DA1-BABB-C81593638044}" destId="{3C5FF108-7AD5-4450-AB79-1D36109FCB98}" srcOrd="4" destOrd="0" presId="urn:microsoft.com/office/officeart/2018/2/layout/IconVerticalSolidList"/>
    <dgm:cxn modelId="{F2AA838E-F86E-47F8-8E00-1B54A07205D1}" type="presParOf" srcId="{3C5FF108-7AD5-4450-AB79-1D36109FCB98}" destId="{EA989613-63BC-4D21-A3AB-89170AEAE9D6}" srcOrd="0" destOrd="0" presId="urn:microsoft.com/office/officeart/2018/2/layout/IconVerticalSolidList"/>
    <dgm:cxn modelId="{0A14E491-0DE0-4E2A-932F-0EB990628C1D}" type="presParOf" srcId="{3C5FF108-7AD5-4450-AB79-1D36109FCB98}" destId="{3FE30C30-6D62-4421-B1DA-AD6E7C22A521}" srcOrd="1" destOrd="0" presId="urn:microsoft.com/office/officeart/2018/2/layout/IconVerticalSolidList"/>
    <dgm:cxn modelId="{97FAB18E-ADFA-4C23-A246-9DDA3388110C}" type="presParOf" srcId="{3C5FF108-7AD5-4450-AB79-1D36109FCB98}" destId="{9838804C-11AB-4B6C-A823-77E3F7F7E300}" srcOrd="2" destOrd="0" presId="urn:microsoft.com/office/officeart/2018/2/layout/IconVerticalSolidList"/>
    <dgm:cxn modelId="{371D839E-9A77-42CC-B288-7515E00AC052}" type="presParOf" srcId="{3C5FF108-7AD5-4450-AB79-1D36109FCB98}" destId="{2872B901-F769-4B8C-89ED-B4A4F709CF2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8017E0-B583-4494-83C3-112D3689F20E}"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E3D6973A-1EE0-4E90-BEA6-50FE948F6F61}">
      <dgm:prSet phldrT="[Text]"/>
      <dgm:spPr>
        <a:solidFill>
          <a:schemeClr val="accent3"/>
        </a:solidFill>
        <a:ln>
          <a:solidFill>
            <a:schemeClr val="tx2">
              <a:lumMod val="75000"/>
            </a:schemeClr>
          </a:solidFill>
        </a:ln>
      </dgm:spPr>
      <dgm:t>
        <a:bodyPr/>
        <a:lstStyle/>
        <a:p>
          <a:r>
            <a:rPr lang="en-US" b="1">
              <a:solidFill>
                <a:schemeClr val="tx1"/>
              </a:solidFill>
              <a:latin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38 U.S.C. 3690(c)</a:t>
          </a:r>
          <a:r>
            <a:rPr lang="en-US" b="1">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rPr>
            <a:t>Student records and accounts must be made available for review by authorized representatives of the government notwithstanding any other provision of law.</a:t>
          </a:r>
          <a:endParaRPr lang="en-US">
            <a:solidFill>
              <a:schemeClr val="tx1"/>
            </a:solidFill>
          </a:endParaRPr>
        </a:p>
      </dgm:t>
    </dgm:pt>
    <dgm:pt modelId="{096609E0-6870-452B-B28F-099B379544BD}" type="parTrans" cxnId="{B196E7B4-1E0A-476C-8289-37634DA05DBD}">
      <dgm:prSet/>
      <dgm:spPr/>
      <dgm:t>
        <a:bodyPr/>
        <a:lstStyle/>
        <a:p>
          <a:endParaRPr lang="en-US"/>
        </a:p>
      </dgm:t>
    </dgm:pt>
    <dgm:pt modelId="{BFD4E64E-BD03-44E9-B5E1-A5D8ECF2F52E}" type="sibTrans" cxnId="{B196E7B4-1E0A-476C-8289-37634DA05DBD}">
      <dgm:prSet/>
      <dgm:spPr/>
      <dgm:t>
        <a:bodyPr/>
        <a:lstStyle/>
        <a:p>
          <a:endParaRPr lang="en-US"/>
        </a:p>
      </dgm:t>
    </dgm:pt>
    <dgm:pt modelId="{33DDC99C-0481-4D77-9B61-BE49020F13DE}">
      <dgm:prSet phldrT="[Text]"/>
      <dgm:spPr>
        <a:solidFill>
          <a:schemeClr val="accent3"/>
        </a:solidFill>
        <a:ln>
          <a:solidFill>
            <a:schemeClr val="tx2">
              <a:lumMod val="75000"/>
            </a:schemeClr>
          </a:solidFill>
        </a:ln>
      </dgm:spPr>
      <dgm:t>
        <a:bodyPr/>
        <a:lstStyle/>
        <a:p>
          <a:r>
            <a:rPr lang="en-US" b="1">
              <a:solidFill>
                <a:schemeClr val="tx1"/>
              </a:solidFill>
              <a:latin typeface="Calibri" panose="020F0502020204030204" pitchFamily="34" charset="0"/>
              <a:cs typeface="Calibri" panose="020F0502020204030204" pitchFamily="34" charset="0"/>
              <a:hlinkClick xmlns:r="http://schemas.openxmlformats.org/officeDocument/2006/relationships" r:id="rId2">
                <a:extLst>
                  <a:ext uri="{A12FA001-AC4F-418D-AE19-62706E023703}">
                    <ahyp:hlinkClr xmlns:ahyp="http://schemas.microsoft.com/office/drawing/2018/hyperlinkcolor" val="tx"/>
                  </a:ext>
                </a:extLst>
              </a:hlinkClick>
            </a:rPr>
            <a:t>Buckley Amendment (PL 93-380)</a:t>
          </a:r>
          <a:r>
            <a:rPr lang="en-US" b="1">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rPr>
            <a:t>Requires student consent to release information from student records.Information sought in connection with an application for the receipt of financial aid is exempt.School records relating to VA benefits fall into the “Financial Aid” category and are exempt from the provisions of this amendment.</a:t>
          </a:r>
          <a:r>
            <a:rPr lang="en-US" b="1">
              <a:solidFill>
                <a:schemeClr val="tx1"/>
              </a:solidFill>
              <a:latin typeface="Calibri" panose="020F0502020204030204" pitchFamily="34" charset="0"/>
              <a:cs typeface="Calibri" panose="020F0502020204030204" pitchFamily="34" charset="0"/>
            </a:rPr>
            <a:t>  </a:t>
          </a:r>
          <a:endParaRPr lang="en-US">
            <a:solidFill>
              <a:schemeClr val="tx1"/>
            </a:solidFill>
          </a:endParaRPr>
        </a:p>
      </dgm:t>
    </dgm:pt>
    <dgm:pt modelId="{A2A9243E-2688-4707-9410-0707F5388FAF}" type="parTrans" cxnId="{9BDD708E-B6C2-4B69-8741-8D3941A08EC9}">
      <dgm:prSet/>
      <dgm:spPr/>
      <dgm:t>
        <a:bodyPr/>
        <a:lstStyle/>
        <a:p>
          <a:endParaRPr lang="en-US"/>
        </a:p>
      </dgm:t>
    </dgm:pt>
    <dgm:pt modelId="{05C5D023-3FC3-42CA-A26F-81B6E4372057}" type="sibTrans" cxnId="{9BDD708E-B6C2-4B69-8741-8D3941A08EC9}">
      <dgm:prSet/>
      <dgm:spPr/>
      <dgm:t>
        <a:bodyPr/>
        <a:lstStyle/>
        <a:p>
          <a:endParaRPr lang="en-US"/>
        </a:p>
      </dgm:t>
    </dgm:pt>
    <dgm:pt modelId="{B198AF07-4BA9-4DB0-864E-897143CC9D53}" type="pres">
      <dgm:prSet presAssocID="{048017E0-B583-4494-83C3-112D3689F20E}" presName="diagram" presStyleCnt="0">
        <dgm:presLayoutVars>
          <dgm:dir/>
          <dgm:resizeHandles val="exact"/>
        </dgm:presLayoutVars>
      </dgm:prSet>
      <dgm:spPr/>
    </dgm:pt>
    <dgm:pt modelId="{9712958F-D896-4DBE-A7AA-A5B663E7AEA8}" type="pres">
      <dgm:prSet presAssocID="{E3D6973A-1EE0-4E90-BEA6-50FE948F6F61}" presName="node" presStyleLbl="node1" presStyleIdx="0" presStyleCnt="2" custScaleX="188822">
        <dgm:presLayoutVars>
          <dgm:bulletEnabled val="1"/>
        </dgm:presLayoutVars>
      </dgm:prSet>
      <dgm:spPr/>
    </dgm:pt>
    <dgm:pt modelId="{8219FFF7-6CB2-4108-A2CC-1F3CDC6AD8F6}" type="pres">
      <dgm:prSet presAssocID="{BFD4E64E-BD03-44E9-B5E1-A5D8ECF2F52E}" presName="sibTrans" presStyleCnt="0"/>
      <dgm:spPr/>
    </dgm:pt>
    <dgm:pt modelId="{89AE1078-2042-4AC4-8B47-42C6E8B57F24}" type="pres">
      <dgm:prSet presAssocID="{33DDC99C-0481-4D77-9B61-BE49020F13DE}" presName="node" presStyleLbl="node1" presStyleIdx="1" presStyleCnt="2" custScaleX="190159">
        <dgm:presLayoutVars>
          <dgm:bulletEnabled val="1"/>
        </dgm:presLayoutVars>
      </dgm:prSet>
      <dgm:spPr/>
    </dgm:pt>
  </dgm:ptLst>
  <dgm:cxnLst>
    <dgm:cxn modelId="{078CF31A-437F-486E-B6C4-981DA6935D12}" type="presOf" srcId="{E3D6973A-1EE0-4E90-BEA6-50FE948F6F61}" destId="{9712958F-D896-4DBE-A7AA-A5B663E7AEA8}" srcOrd="0" destOrd="0" presId="urn:microsoft.com/office/officeart/2005/8/layout/default"/>
    <dgm:cxn modelId="{9BDD708E-B6C2-4B69-8741-8D3941A08EC9}" srcId="{048017E0-B583-4494-83C3-112D3689F20E}" destId="{33DDC99C-0481-4D77-9B61-BE49020F13DE}" srcOrd="1" destOrd="0" parTransId="{A2A9243E-2688-4707-9410-0707F5388FAF}" sibTransId="{05C5D023-3FC3-42CA-A26F-81B6E4372057}"/>
    <dgm:cxn modelId="{5C48A991-524D-4264-8C4A-323E23951B31}" type="presOf" srcId="{33DDC99C-0481-4D77-9B61-BE49020F13DE}" destId="{89AE1078-2042-4AC4-8B47-42C6E8B57F24}" srcOrd="0" destOrd="0" presId="urn:microsoft.com/office/officeart/2005/8/layout/default"/>
    <dgm:cxn modelId="{B196E7B4-1E0A-476C-8289-37634DA05DBD}" srcId="{048017E0-B583-4494-83C3-112D3689F20E}" destId="{E3D6973A-1EE0-4E90-BEA6-50FE948F6F61}" srcOrd="0" destOrd="0" parTransId="{096609E0-6870-452B-B28F-099B379544BD}" sibTransId="{BFD4E64E-BD03-44E9-B5E1-A5D8ECF2F52E}"/>
    <dgm:cxn modelId="{C237E7D3-1D25-423A-B833-594B268A599C}" type="presOf" srcId="{048017E0-B583-4494-83C3-112D3689F20E}" destId="{B198AF07-4BA9-4DB0-864E-897143CC9D53}" srcOrd="0" destOrd="0" presId="urn:microsoft.com/office/officeart/2005/8/layout/default"/>
    <dgm:cxn modelId="{0B2A90EE-9193-497A-B0EC-AB9C1616ADD7}" type="presParOf" srcId="{B198AF07-4BA9-4DB0-864E-897143CC9D53}" destId="{9712958F-D896-4DBE-A7AA-A5B663E7AEA8}" srcOrd="0" destOrd="0" presId="urn:microsoft.com/office/officeart/2005/8/layout/default"/>
    <dgm:cxn modelId="{09AD8143-8A7A-4D03-B500-7514F5320CF8}" type="presParOf" srcId="{B198AF07-4BA9-4DB0-864E-897143CC9D53}" destId="{8219FFF7-6CB2-4108-A2CC-1F3CDC6AD8F6}" srcOrd="1" destOrd="0" presId="urn:microsoft.com/office/officeart/2005/8/layout/default"/>
    <dgm:cxn modelId="{1FC00404-B4B8-4BE9-A8CF-DD135150226A}" type="presParOf" srcId="{B198AF07-4BA9-4DB0-864E-897143CC9D53}" destId="{89AE1078-2042-4AC4-8B47-42C6E8B57F2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5531ADD-1A15-4CA1-AFD8-0ADA49A10A22}" type="doc">
      <dgm:prSet loTypeId="urn:microsoft.com/office/officeart/2005/8/layout/hProcess11" loCatId="process" qsTypeId="urn:microsoft.com/office/officeart/2005/8/quickstyle/simple1" qsCatId="simple" csTypeId="urn:microsoft.com/office/officeart/2005/8/colors/accent0_2" csCatId="mainScheme" phldr="1"/>
      <dgm:spPr/>
      <dgm:t>
        <a:bodyPr/>
        <a:lstStyle/>
        <a:p>
          <a:endParaRPr lang="en-US"/>
        </a:p>
      </dgm:t>
    </dgm:pt>
    <dgm:pt modelId="{3DDA6F61-A72C-441F-A154-C8719C5BAD69}">
      <dgm:prSet phldrT="[Text]"/>
      <dgm:spPr/>
      <dgm:t>
        <a:bodyPr/>
        <a:lstStyle/>
        <a:p>
          <a:r>
            <a:rPr lang="en-US"/>
            <a:t>Notification via phone or email</a:t>
          </a:r>
        </a:p>
      </dgm:t>
    </dgm:pt>
    <dgm:pt modelId="{8ABFF9EC-23F7-4334-BB1C-687EF0D154EA}" type="parTrans" cxnId="{3A9C36CF-6735-479A-B7A2-BE2394849E1A}">
      <dgm:prSet/>
      <dgm:spPr/>
      <dgm:t>
        <a:bodyPr/>
        <a:lstStyle/>
        <a:p>
          <a:endParaRPr lang="en-US"/>
        </a:p>
      </dgm:t>
    </dgm:pt>
    <dgm:pt modelId="{2D90078A-7FF6-485C-AF2D-B47AEB3C5183}" type="sibTrans" cxnId="{3A9C36CF-6735-479A-B7A2-BE2394849E1A}">
      <dgm:prSet/>
      <dgm:spPr/>
      <dgm:t>
        <a:bodyPr/>
        <a:lstStyle/>
        <a:p>
          <a:endParaRPr lang="en-US"/>
        </a:p>
      </dgm:t>
    </dgm:pt>
    <dgm:pt modelId="{83F3D210-29A4-4B12-8FE3-07DA541737DA}">
      <dgm:prSet phldrT="[Text]"/>
      <dgm:spPr/>
      <dgm:t>
        <a:bodyPr/>
        <a:lstStyle/>
        <a:p>
          <a:r>
            <a:rPr lang="en-US"/>
            <a:t>Survey Notification Packet sent</a:t>
          </a:r>
        </a:p>
      </dgm:t>
    </dgm:pt>
    <dgm:pt modelId="{0BB76DC7-B467-4E0B-A521-072020BA21F5}" type="parTrans" cxnId="{E4D5CA63-C583-4ECF-AD51-496A0F974860}">
      <dgm:prSet/>
      <dgm:spPr/>
      <dgm:t>
        <a:bodyPr/>
        <a:lstStyle/>
        <a:p>
          <a:endParaRPr lang="en-US"/>
        </a:p>
      </dgm:t>
    </dgm:pt>
    <dgm:pt modelId="{CCEC5152-13B0-4C0E-A070-69FE4A707FE9}" type="sibTrans" cxnId="{E4D5CA63-C583-4ECF-AD51-496A0F974860}">
      <dgm:prSet/>
      <dgm:spPr/>
      <dgm:t>
        <a:bodyPr/>
        <a:lstStyle/>
        <a:p>
          <a:endParaRPr lang="en-US"/>
        </a:p>
      </dgm:t>
    </dgm:pt>
    <dgm:pt modelId="{9B428244-365E-4BB6-9E93-358D72044B88}">
      <dgm:prSet phldrT="[Text]"/>
      <dgm:spPr/>
      <dgm:t>
        <a:bodyPr/>
        <a:lstStyle/>
        <a:p>
          <a:r>
            <a:rPr lang="en-US"/>
            <a:t>VA shall provide not more that 10 business days of notice…</a:t>
          </a:r>
        </a:p>
      </dgm:t>
    </dgm:pt>
    <dgm:pt modelId="{E42E386F-EED3-4732-A3CA-7D89F9D3ECB4}" type="parTrans" cxnId="{FF8907B6-E3E4-4510-95E6-75B42CB45C7D}">
      <dgm:prSet/>
      <dgm:spPr/>
      <dgm:t>
        <a:bodyPr/>
        <a:lstStyle/>
        <a:p>
          <a:endParaRPr lang="en-US"/>
        </a:p>
      </dgm:t>
    </dgm:pt>
    <dgm:pt modelId="{E704B266-23FE-4F6F-89F6-747F2A12F913}" type="sibTrans" cxnId="{FF8907B6-E3E4-4510-95E6-75B42CB45C7D}">
      <dgm:prSet/>
      <dgm:spPr/>
      <dgm:t>
        <a:bodyPr/>
        <a:lstStyle/>
        <a:p>
          <a:endParaRPr lang="en-US"/>
        </a:p>
      </dgm:t>
    </dgm:pt>
    <dgm:pt modelId="{39A67B62-C5C8-4A8D-B8FC-9C3121AA5C91}" type="pres">
      <dgm:prSet presAssocID="{D5531ADD-1A15-4CA1-AFD8-0ADA49A10A22}" presName="Name0" presStyleCnt="0">
        <dgm:presLayoutVars>
          <dgm:dir/>
          <dgm:resizeHandles val="exact"/>
        </dgm:presLayoutVars>
      </dgm:prSet>
      <dgm:spPr/>
    </dgm:pt>
    <dgm:pt modelId="{56361E46-2B69-46F9-A048-FBC9F28A405D}" type="pres">
      <dgm:prSet presAssocID="{D5531ADD-1A15-4CA1-AFD8-0ADA49A10A22}" presName="arrow" presStyleLbl="bgShp" presStyleIdx="0" presStyleCnt="1"/>
      <dgm:spPr/>
    </dgm:pt>
    <dgm:pt modelId="{E671F81E-9792-4696-A609-8A8E7FC9744B}" type="pres">
      <dgm:prSet presAssocID="{D5531ADD-1A15-4CA1-AFD8-0ADA49A10A22}" presName="points" presStyleCnt="0"/>
      <dgm:spPr/>
    </dgm:pt>
    <dgm:pt modelId="{2021B0F7-D42B-4D68-AD0F-8A9AAFD663D8}" type="pres">
      <dgm:prSet presAssocID="{3DDA6F61-A72C-441F-A154-C8719C5BAD69}" presName="compositeA" presStyleCnt="0"/>
      <dgm:spPr/>
    </dgm:pt>
    <dgm:pt modelId="{D92E42DB-A1B4-4E73-A9C5-7009CF35D506}" type="pres">
      <dgm:prSet presAssocID="{3DDA6F61-A72C-441F-A154-C8719C5BAD69}" presName="textA" presStyleLbl="revTx" presStyleIdx="0" presStyleCnt="3">
        <dgm:presLayoutVars>
          <dgm:bulletEnabled val="1"/>
        </dgm:presLayoutVars>
      </dgm:prSet>
      <dgm:spPr/>
    </dgm:pt>
    <dgm:pt modelId="{E8B5257B-725A-4490-B81B-6913F7E3E57B}" type="pres">
      <dgm:prSet presAssocID="{3DDA6F61-A72C-441F-A154-C8719C5BAD69}" presName="circleA" presStyleLbl="node1" presStyleIdx="0" presStyleCnt="3"/>
      <dgm:spPr>
        <a:solidFill>
          <a:schemeClr val="accent3"/>
        </a:solidFill>
      </dgm:spPr>
    </dgm:pt>
    <dgm:pt modelId="{BEAB60C4-4867-4F3B-99BA-0B740BFCBCFC}" type="pres">
      <dgm:prSet presAssocID="{3DDA6F61-A72C-441F-A154-C8719C5BAD69}" presName="spaceA" presStyleCnt="0"/>
      <dgm:spPr/>
    </dgm:pt>
    <dgm:pt modelId="{32F4A386-0BAE-4DDA-9FA7-A6DC8ABD0F77}" type="pres">
      <dgm:prSet presAssocID="{2D90078A-7FF6-485C-AF2D-B47AEB3C5183}" presName="space" presStyleCnt="0"/>
      <dgm:spPr/>
    </dgm:pt>
    <dgm:pt modelId="{A095AE87-5606-4020-9897-C78F9E07D6EE}" type="pres">
      <dgm:prSet presAssocID="{83F3D210-29A4-4B12-8FE3-07DA541737DA}" presName="compositeB" presStyleCnt="0"/>
      <dgm:spPr/>
    </dgm:pt>
    <dgm:pt modelId="{0BA2C3F0-D7DA-4FE7-A620-008A42CDFAC0}" type="pres">
      <dgm:prSet presAssocID="{83F3D210-29A4-4B12-8FE3-07DA541737DA}" presName="textB" presStyleLbl="revTx" presStyleIdx="1" presStyleCnt="3" custLinFactNeighborX="33044">
        <dgm:presLayoutVars>
          <dgm:bulletEnabled val="1"/>
        </dgm:presLayoutVars>
      </dgm:prSet>
      <dgm:spPr/>
    </dgm:pt>
    <dgm:pt modelId="{1AEAA370-39D2-4FF8-B52E-FB4FA88AAEC4}" type="pres">
      <dgm:prSet presAssocID="{83F3D210-29A4-4B12-8FE3-07DA541737DA}" presName="circleB" presStyleLbl="node1" presStyleIdx="1" presStyleCnt="3" custLinFactX="7880" custLinFactNeighborX="100000" custLinFactNeighborY="-1876"/>
      <dgm:spPr>
        <a:solidFill>
          <a:schemeClr val="accent3"/>
        </a:solidFill>
      </dgm:spPr>
    </dgm:pt>
    <dgm:pt modelId="{F384D0DD-B6E7-4995-AE26-AEE6EBE52FB3}" type="pres">
      <dgm:prSet presAssocID="{83F3D210-29A4-4B12-8FE3-07DA541737DA}" presName="spaceB" presStyleCnt="0"/>
      <dgm:spPr/>
    </dgm:pt>
    <dgm:pt modelId="{6C1010CC-4584-4B7F-A6BD-C8AED26CB723}" type="pres">
      <dgm:prSet presAssocID="{CCEC5152-13B0-4C0E-A070-69FE4A707FE9}" presName="space" presStyleCnt="0"/>
      <dgm:spPr/>
    </dgm:pt>
    <dgm:pt modelId="{95C5B5DC-3BED-43F7-A301-B5031B28CFD1}" type="pres">
      <dgm:prSet presAssocID="{9B428244-365E-4BB6-9E93-358D72044B88}" presName="compositeA" presStyleCnt="0"/>
      <dgm:spPr/>
    </dgm:pt>
    <dgm:pt modelId="{738520F5-58C9-4B04-B500-1E02F9F681F9}" type="pres">
      <dgm:prSet presAssocID="{9B428244-365E-4BB6-9E93-358D72044B88}" presName="textA" presStyleLbl="revTx" presStyleIdx="2" presStyleCnt="3" custScaleX="191091">
        <dgm:presLayoutVars>
          <dgm:bulletEnabled val="1"/>
        </dgm:presLayoutVars>
      </dgm:prSet>
      <dgm:spPr/>
    </dgm:pt>
    <dgm:pt modelId="{EC3E753C-9AE0-4729-81AF-37F53BE375BA}" type="pres">
      <dgm:prSet presAssocID="{9B428244-365E-4BB6-9E93-358D72044B88}" presName="circleA" presStyleLbl="node1" presStyleIdx="2" presStyleCnt="3"/>
      <dgm:spPr>
        <a:solidFill>
          <a:schemeClr val="accent3"/>
        </a:solidFill>
      </dgm:spPr>
    </dgm:pt>
    <dgm:pt modelId="{9DFD7601-3DD6-40AD-B007-3A9F40397D70}" type="pres">
      <dgm:prSet presAssocID="{9B428244-365E-4BB6-9E93-358D72044B88}" presName="spaceA" presStyleCnt="0"/>
      <dgm:spPr/>
    </dgm:pt>
  </dgm:ptLst>
  <dgm:cxnLst>
    <dgm:cxn modelId="{32AAE31F-79EC-44B1-A818-797325389E36}" type="presOf" srcId="{3DDA6F61-A72C-441F-A154-C8719C5BAD69}" destId="{D92E42DB-A1B4-4E73-A9C5-7009CF35D506}" srcOrd="0" destOrd="0" presId="urn:microsoft.com/office/officeart/2005/8/layout/hProcess11"/>
    <dgm:cxn modelId="{E41BC726-69FF-46F8-B362-29330E06ED34}" type="presOf" srcId="{9B428244-365E-4BB6-9E93-358D72044B88}" destId="{738520F5-58C9-4B04-B500-1E02F9F681F9}" srcOrd="0" destOrd="0" presId="urn:microsoft.com/office/officeart/2005/8/layout/hProcess11"/>
    <dgm:cxn modelId="{65276A61-4E67-4DE4-AFB4-DDDB49548B48}" type="presOf" srcId="{83F3D210-29A4-4B12-8FE3-07DA541737DA}" destId="{0BA2C3F0-D7DA-4FE7-A620-008A42CDFAC0}" srcOrd="0" destOrd="0" presId="urn:microsoft.com/office/officeart/2005/8/layout/hProcess11"/>
    <dgm:cxn modelId="{E4D5CA63-C583-4ECF-AD51-496A0F974860}" srcId="{D5531ADD-1A15-4CA1-AFD8-0ADA49A10A22}" destId="{83F3D210-29A4-4B12-8FE3-07DA541737DA}" srcOrd="1" destOrd="0" parTransId="{0BB76DC7-B467-4E0B-A521-072020BA21F5}" sibTransId="{CCEC5152-13B0-4C0E-A070-69FE4A707FE9}"/>
    <dgm:cxn modelId="{4FC1A4AB-4B7E-4F7B-BC03-83BA004256F0}" type="presOf" srcId="{D5531ADD-1A15-4CA1-AFD8-0ADA49A10A22}" destId="{39A67B62-C5C8-4A8D-B8FC-9C3121AA5C91}" srcOrd="0" destOrd="0" presId="urn:microsoft.com/office/officeart/2005/8/layout/hProcess11"/>
    <dgm:cxn modelId="{FF8907B6-E3E4-4510-95E6-75B42CB45C7D}" srcId="{D5531ADD-1A15-4CA1-AFD8-0ADA49A10A22}" destId="{9B428244-365E-4BB6-9E93-358D72044B88}" srcOrd="2" destOrd="0" parTransId="{E42E386F-EED3-4732-A3CA-7D89F9D3ECB4}" sibTransId="{E704B266-23FE-4F6F-89F6-747F2A12F913}"/>
    <dgm:cxn modelId="{3A9C36CF-6735-479A-B7A2-BE2394849E1A}" srcId="{D5531ADD-1A15-4CA1-AFD8-0ADA49A10A22}" destId="{3DDA6F61-A72C-441F-A154-C8719C5BAD69}" srcOrd="0" destOrd="0" parTransId="{8ABFF9EC-23F7-4334-BB1C-687EF0D154EA}" sibTransId="{2D90078A-7FF6-485C-AF2D-B47AEB3C5183}"/>
    <dgm:cxn modelId="{2C0C9BE2-3BC8-4B35-95DD-A10C81D78C67}" type="presParOf" srcId="{39A67B62-C5C8-4A8D-B8FC-9C3121AA5C91}" destId="{56361E46-2B69-46F9-A048-FBC9F28A405D}" srcOrd="0" destOrd="0" presId="urn:microsoft.com/office/officeart/2005/8/layout/hProcess11"/>
    <dgm:cxn modelId="{FFC2DD80-7ED8-40DA-B4BA-29F533492305}" type="presParOf" srcId="{39A67B62-C5C8-4A8D-B8FC-9C3121AA5C91}" destId="{E671F81E-9792-4696-A609-8A8E7FC9744B}" srcOrd="1" destOrd="0" presId="urn:microsoft.com/office/officeart/2005/8/layout/hProcess11"/>
    <dgm:cxn modelId="{CE26DAF0-58C9-4649-BFCB-D4A902939353}" type="presParOf" srcId="{E671F81E-9792-4696-A609-8A8E7FC9744B}" destId="{2021B0F7-D42B-4D68-AD0F-8A9AAFD663D8}" srcOrd="0" destOrd="0" presId="urn:microsoft.com/office/officeart/2005/8/layout/hProcess11"/>
    <dgm:cxn modelId="{8C58C54B-5A0B-4096-A05E-EFB697D81B70}" type="presParOf" srcId="{2021B0F7-D42B-4D68-AD0F-8A9AAFD663D8}" destId="{D92E42DB-A1B4-4E73-A9C5-7009CF35D506}" srcOrd="0" destOrd="0" presId="urn:microsoft.com/office/officeart/2005/8/layout/hProcess11"/>
    <dgm:cxn modelId="{8AAC453B-BA97-4D4A-AE99-31BE274B4D88}" type="presParOf" srcId="{2021B0F7-D42B-4D68-AD0F-8A9AAFD663D8}" destId="{E8B5257B-725A-4490-B81B-6913F7E3E57B}" srcOrd="1" destOrd="0" presId="urn:microsoft.com/office/officeart/2005/8/layout/hProcess11"/>
    <dgm:cxn modelId="{266CD76C-092C-4905-ABF2-6523B2127AB0}" type="presParOf" srcId="{2021B0F7-D42B-4D68-AD0F-8A9AAFD663D8}" destId="{BEAB60C4-4867-4F3B-99BA-0B740BFCBCFC}" srcOrd="2" destOrd="0" presId="urn:microsoft.com/office/officeart/2005/8/layout/hProcess11"/>
    <dgm:cxn modelId="{ECFE9B0B-FC93-4EEB-9462-0733A05EE6D1}" type="presParOf" srcId="{E671F81E-9792-4696-A609-8A8E7FC9744B}" destId="{32F4A386-0BAE-4DDA-9FA7-A6DC8ABD0F77}" srcOrd="1" destOrd="0" presId="urn:microsoft.com/office/officeart/2005/8/layout/hProcess11"/>
    <dgm:cxn modelId="{8E4D0DA5-7A66-4151-9EDC-C551F38145FA}" type="presParOf" srcId="{E671F81E-9792-4696-A609-8A8E7FC9744B}" destId="{A095AE87-5606-4020-9897-C78F9E07D6EE}" srcOrd="2" destOrd="0" presId="urn:microsoft.com/office/officeart/2005/8/layout/hProcess11"/>
    <dgm:cxn modelId="{61FE2DEA-C8CD-4103-8277-C7601819EDC6}" type="presParOf" srcId="{A095AE87-5606-4020-9897-C78F9E07D6EE}" destId="{0BA2C3F0-D7DA-4FE7-A620-008A42CDFAC0}" srcOrd="0" destOrd="0" presId="urn:microsoft.com/office/officeart/2005/8/layout/hProcess11"/>
    <dgm:cxn modelId="{6F0B4C7B-0E64-48C4-AA4B-FCE732CC407E}" type="presParOf" srcId="{A095AE87-5606-4020-9897-C78F9E07D6EE}" destId="{1AEAA370-39D2-4FF8-B52E-FB4FA88AAEC4}" srcOrd="1" destOrd="0" presId="urn:microsoft.com/office/officeart/2005/8/layout/hProcess11"/>
    <dgm:cxn modelId="{6535024D-B685-412F-AA5A-FE9C068DBC02}" type="presParOf" srcId="{A095AE87-5606-4020-9897-C78F9E07D6EE}" destId="{F384D0DD-B6E7-4995-AE26-AEE6EBE52FB3}" srcOrd="2" destOrd="0" presId="urn:microsoft.com/office/officeart/2005/8/layout/hProcess11"/>
    <dgm:cxn modelId="{62850C2E-22C0-4EEC-8FE4-FC0BC45D530D}" type="presParOf" srcId="{E671F81E-9792-4696-A609-8A8E7FC9744B}" destId="{6C1010CC-4584-4B7F-A6BD-C8AED26CB723}" srcOrd="3" destOrd="0" presId="urn:microsoft.com/office/officeart/2005/8/layout/hProcess11"/>
    <dgm:cxn modelId="{37E286F8-AFBA-473E-A2FD-3D2FBC8D848D}" type="presParOf" srcId="{E671F81E-9792-4696-A609-8A8E7FC9744B}" destId="{95C5B5DC-3BED-43F7-A301-B5031B28CFD1}" srcOrd="4" destOrd="0" presId="urn:microsoft.com/office/officeart/2005/8/layout/hProcess11"/>
    <dgm:cxn modelId="{98CABDDB-7FD9-4771-8AA4-50E8B51845BA}" type="presParOf" srcId="{95C5B5DC-3BED-43F7-A301-B5031B28CFD1}" destId="{738520F5-58C9-4B04-B500-1E02F9F681F9}" srcOrd="0" destOrd="0" presId="urn:microsoft.com/office/officeart/2005/8/layout/hProcess11"/>
    <dgm:cxn modelId="{EEA83D06-0031-4ECD-97FB-080059715300}" type="presParOf" srcId="{95C5B5DC-3BED-43F7-A301-B5031B28CFD1}" destId="{EC3E753C-9AE0-4729-81AF-37F53BE375BA}" srcOrd="1" destOrd="0" presId="urn:microsoft.com/office/officeart/2005/8/layout/hProcess11"/>
    <dgm:cxn modelId="{720B35CF-2C4C-448E-85AC-35974AB59D95}" type="presParOf" srcId="{95C5B5DC-3BED-43F7-A301-B5031B28CFD1}" destId="{9DFD7601-3DD6-40AD-B007-3A9F40397D7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CC9847B-735B-438A-9084-1B8B6D66C577}"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3F744388-0E0E-413F-B85A-612CEA24BD95}">
      <dgm:prSet phldrT="[Text]"/>
      <dgm:spPr>
        <a:solidFill>
          <a:schemeClr val="accent3"/>
        </a:solidFill>
        <a:ln>
          <a:solidFill>
            <a:schemeClr val="tx2">
              <a:lumMod val="75000"/>
            </a:schemeClr>
          </a:solidFill>
          <a:prstDash val="dash"/>
        </a:ln>
      </dgm:spPr>
      <dgm:t>
        <a:bodyPr/>
        <a:lstStyle/>
        <a:p>
          <a:r>
            <a:rPr lang="en-US">
              <a:solidFill>
                <a:schemeClr val="tx1"/>
              </a:solidFill>
            </a:rPr>
            <a:t>Valid part 141 Air Agency Certificate &amp; Letter of Authorization</a:t>
          </a:r>
        </a:p>
      </dgm:t>
    </dgm:pt>
    <dgm:pt modelId="{06D26076-B0CE-49D4-91C1-70E64F09C7CE}" type="parTrans" cxnId="{DFA88EB7-A97E-4C1D-B022-8BB764D5501E}">
      <dgm:prSet/>
      <dgm:spPr/>
      <dgm:t>
        <a:bodyPr/>
        <a:lstStyle/>
        <a:p>
          <a:endParaRPr lang="en-US">
            <a:solidFill>
              <a:schemeClr val="tx1"/>
            </a:solidFill>
          </a:endParaRPr>
        </a:p>
      </dgm:t>
    </dgm:pt>
    <dgm:pt modelId="{29252F3F-3F62-4B09-98EC-E9E9C62F4D32}" type="sibTrans" cxnId="{DFA88EB7-A97E-4C1D-B022-8BB764D5501E}">
      <dgm:prSet/>
      <dgm:spPr/>
      <dgm:t>
        <a:bodyPr/>
        <a:lstStyle/>
        <a:p>
          <a:endParaRPr lang="en-US">
            <a:solidFill>
              <a:schemeClr val="tx1"/>
            </a:solidFill>
          </a:endParaRPr>
        </a:p>
      </dgm:t>
    </dgm:pt>
    <dgm:pt modelId="{8735A827-CD47-4F41-9BD0-D785D3509E6B}">
      <dgm:prSet phldrT="[Text]"/>
      <dgm:spPr>
        <a:solidFill>
          <a:schemeClr val="accent3"/>
        </a:solidFill>
        <a:ln>
          <a:solidFill>
            <a:schemeClr val="tx2">
              <a:lumMod val="75000"/>
            </a:schemeClr>
          </a:solidFill>
          <a:prstDash val="dash"/>
        </a:ln>
      </dgm:spPr>
      <dgm:t>
        <a:bodyPr/>
        <a:lstStyle/>
        <a:p>
          <a:r>
            <a:rPr lang="en-US">
              <a:solidFill>
                <a:schemeClr val="tx1"/>
              </a:solidFill>
            </a:rPr>
            <a:t>Copies of TCO and Syllabus for each type of flight training</a:t>
          </a:r>
        </a:p>
      </dgm:t>
    </dgm:pt>
    <dgm:pt modelId="{3CD4D1A1-95F5-43AC-87C1-944E42F3D8A1}" type="parTrans" cxnId="{3D70753B-E50C-4209-A51D-4BCAB6672C71}">
      <dgm:prSet/>
      <dgm:spPr/>
      <dgm:t>
        <a:bodyPr/>
        <a:lstStyle/>
        <a:p>
          <a:endParaRPr lang="en-US">
            <a:solidFill>
              <a:schemeClr val="tx1"/>
            </a:solidFill>
          </a:endParaRPr>
        </a:p>
      </dgm:t>
    </dgm:pt>
    <dgm:pt modelId="{D09E52A3-D013-4984-B4CB-F80039FEEDCD}" type="sibTrans" cxnId="{3D70753B-E50C-4209-A51D-4BCAB6672C71}">
      <dgm:prSet/>
      <dgm:spPr/>
      <dgm:t>
        <a:bodyPr/>
        <a:lstStyle/>
        <a:p>
          <a:endParaRPr lang="en-US">
            <a:solidFill>
              <a:schemeClr val="tx1"/>
            </a:solidFill>
          </a:endParaRPr>
        </a:p>
      </dgm:t>
    </dgm:pt>
    <dgm:pt modelId="{6CAB005C-6596-4881-B485-5D257693DBD7}">
      <dgm:prSet phldrT="[Text]"/>
      <dgm:spPr>
        <a:solidFill>
          <a:schemeClr val="accent3"/>
        </a:solidFill>
        <a:ln>
          <a:solidFill>
            <a:schemeClr val="tx2">
              <a:lumMod val="75000"/>
            </a:schemeClr>
          </a:solidFill>
          <a:prstDash val="dash"/>
        </a:ln>
      </dgm:spPr>
      <dgm:t>
        <a:bodyPr/>
        <a:lstStyle/>
        <a:p>
          <a:r>
            <a:rPr lang="en-US">
              <a:solidFill>
                <a:schemeClr val="tx1"/>
              </a:solidFill>
            </a:rPr>
            <a:t>Copies of all medical certificates and ratings</a:t>
          </a:r>
        </a:p>
      </dgm:t>
    </dgm:pt>
    <dgm:pt modelId="{92FE54B7-2034-4437-80CE-29D522C11050}" type="parTrans" cxnId="{D7BE18BF-3F8D-4C3B-8F6C-2FFF9A11B112}">
      <dgm:prSet/>
      <dgm:spPr/>
      <dgm:t>
        <a:bodyPr/>
        <a:lstStyle/>
        <a:p>
          <a:endParaRPr lang="en-US">
            <a:solidFill>
              <a:schemeClr val="tx1"/>
            </a:solidFill>
          </a:endParaRPr>
        </a:p>
      </dgm:t>
    </dgm:pt>
    <dgm:pt modelId="{5E4C97A5-01FA-486A-9087-DD5962D0321D}" type="sibTrans" cxnId="{D7BE18BF-3F8D-4C3B-8F6C-2FFF9A11B112}">
      <dgm:prSet/>
      <dgm:spPr/>
      <dgm:t>
        <a:bodyPr/>
        <a:lstStyle/>
        <a:p>
          <a:endParaRPr lang="en-US">
            <a:solidFill>
              <a:schemeClr val="tx1"/>
            </a:solidFill>
          </a:endParaRPr>
        </a:p>
      </dgm:t>
    </dgm:pt>
    <dgm:pt modelId="{F47C44C3-9C9B-4812-84F6-F9CBAF9ACCC9}">
      <dgm:prSet phldrT="[Text]"/>
      <dgm:spPr>
        <a:solidFill>
          <a:schemeClr val="accent3"/>
        </a:solidFill>
        <a:ln>
          <a:solidFill>
            <a:schemeClr val="tx2">
              <a:lumMod val="75000"/>
            </a:schemeClr>
          </a:solidFill>
          <a:prstDash val="dash"/>
        </a:ln>
      </dgm:spPr>
      <dgm:t>
        <a:bodyPr/>
        <a:lstStyle/>
        <a:p>
          <a:r>
            <a:rPr lang="en-US">
              <a:solidFill>
                <a:schemeClr val="tx1"/>
              </a:solidFill>
            </a:rPr>
            <a:t>Invoices or flight tickets signed by the student and instructor showing meter reading, type of aircraft, and aircraft ID #</a:t>
          </a:r>
        </a:p>
      </dgm:t>
    </dgm:pt>
    <dgm:pt modelId="{988E7826-3FE4-4615-B3E9-50BEC609EB5E}" type="parTrans" cxnId="{170CC5B1-3FBD-4FC2-8B20-828FC8F3F2C7}">
      <dgm:prSet/>
      <dgm:spPr/>
      <dgm:t>
        <a:bodyPr/>
        <a:lstStyle/>
        <a:p>
          <a:endParaRPr lang="en-US">
            <a:solidFill>
              <a:schemeClr val="tx1"/>
            </a:solidFill>
          </a:endParaRPr>
        </a:p>
      </dgm:t>
    </dgm:pt>
    <dgm:pt modelId="{FF35A9C7-9329-45D0-8E6D-CD94A5CE24CE}" type="sibTrans" cxnId="{170CC5B1-3FBD-4FC2-8B20-828FC8F3F2C7}">
      <dgm:prSet/>
      <dgm:spPr/>
      <dgm:t>
        <a:bodyPr/>
        <a:lstStyle/>
        <a:p>
          <a:endParaRPr lang="en-US">
            <a:solidFill>
              <a:schemeClr val="tx1"/>
            </a:solidFill>
          </a:endParaRPr>
        </a:p>
      </dgm:t>
    </dgm:pt>
    <dgm:pt modelId="{F0F45200-1954-4363-A994-A53A444A71CC}">
      <dgm:prSet phldrT="[Text]"/>
      <dgm:spPr>
        <a:solidFill>
          <a:schemeClr val="accent3"/>
        </a:solidFill>
        <a:ln>
          <a:solidFill>
            <a:schemeClr val="tx2">
              <a:lumMod val="75000"/>
            </a:schemeClr>
          </a:solidFill>
          <a:prstDash val="dash"/>
        </a:ln>
      </dgm:spPr>
      <dgm:t>
        <a:bodyPr/>
        <a:lstStyle/>
        <a:p>
          <a:r>
            <a:rPr lang="en-US">
              <a:solidFill>
                <a:schemeClr val="tx1"/>
              </a:solidFill>
            </a:rPr>
            <a:t>Student flight training records or flight logs with date of training, hours flown, lessons completed, and grades/evaluation of each flight lesson</a:t>
          </a:r>
        </a:p>
      </dgm:t>
    </dgm:pt>
    <dgm:pt modelId="{06FCEFFC-75D6-487E-9C65-C31019667A86}" type="parTrans" cxnId="{EB52E4BC-0D4C-4DA5-B969-74AF7C2F284B}">
      <dgm:prSet/>
      <dgm:spPr/>
      <dgm:t>
        <a:bodyPr/>
        <a:lstStyle/>
        <a:p>
          <a:endParaRPr lang="en-US">
            <a:solidFill>
              <a:schemeClr val="tx1"/>
            </a:solidFill>
          </a:endParaRPr>
        </a:p>
      </dgm:t>
    </dgm:pt>
    <dgm:pt modelId="{3F7831DD-9525-45E9-9D11-8C59311827CF}" type="sibTrans" cxnId="{EB52E4BC-0D4C-4DA5-B969-74AF7C2F284B}">
      <dgm:prSet/>
      <dgm:spPr/>
      <dgm:t>
        <a:bodyPr/>
        <a:lstStyle/>
        <a:p>
          <a:endParaRPr lang="en-US">
            <a:solidFill>
              <a:schemeClr val="tx1"/>
            </a:solidFill>
          </a:endParaRPr>
        </a:p>
      </dgm:t>
    </dgm:pt>
    <dgm:pt modelId="{10E24515-8498-4B57-881A-6986429E0CFC}">
      <dgm:prSet phldrT="[Text]"/>
      <dgm:spPr>
        <a:solidFill>
          <a:schemeClr val="accent3"/>
        </a:solidFill>
        <a:ln>
          <a:solidFill>
            <a:schemeClr val="tx2">
              <a:lumMod val="75000"/>
            </a:schemeClr>
          </a:solidFill>
          <a:prstDash val="dash"/>
        </a:ln>
      </dgm:spPr>
      <dgm:t>
        <a:bodyPr/>
        <a:lstStyle/>
        <a:p>
          <a:r>
            <a:rPr lang="en-US">
              <a:solidFill>
                <a:schemeClr val="tx1"/>
              </a:solidFill>
            </a:rPr>
            <a:t>Records of charges and payments for Veterans and non-Veterans</a:t>
          </a:r>
        </a:p>
      </dgm:t>
    </dgm:pt>
    <dgm:pt modelId="{46106C2E-3475-46F8-9F4F-216FC98C0A55}" type="parTrans" cxnId="{06F7076E-F411-47FF-B4F4-C503C1FEC1F8}">
      <dgm:prSet/>
      <dgm:spPr/>
      <dgm:t>
        <a:bodyPr/>
        <a:lstStyle/>
        <a:p>
          <a:endParaRPr lang="en-US">
            <a:solidFill>
              <a:schemeClr val="tx1"/>
            </a:solidFill>
          </a:endParaRPr>
        </a:p>
      </dgm:t>
    </dgm:pt>
    <dgm:pt modelId="{17B6B2F9-B687-4D34-B7F7-B7C19791FAA7}" type="sibTrans" cxnId="{06F7076E-F411-47FF-B4F4-C503C1FEC1F8}">
      <dgm:prSet/>
      <dgm:spPr/>
      <dgm:t>
        <a:bodyPr/>
        <a:lstStyle/>
        <a:p>
          <a:endParaRPr lang="en-US">
            <a:solidFill>
              <a:schemeClr val="tx1"/>
            </a:solidFill>
          </a:endParaRPr>
        </a:p>
      </dgm:t>
    </dgm:pt>
    <dgm:pt modelId="{F8EB4818-B51F-435C-8D72-19FABCAAC1A4}">
      <dgm:prSet phldrT="[Text]"/>
      <dgm:spPr>
        <a:solidFill>
          <a:schemeClr val="accent3"/>
        </a:solidFill>
        <a:ln>
          <a:solidFill>
            <a:schemeClr val="tx2">
              <a:lumMod val="75000"/>
            </a:schemeClr>
          </a:solidFill>
          <a:prstDash val="dash"/>
        </a:ln>
      </dgm:spPr>
      <dgm:t>
        <a:bodyPr/>
        <a:lstStyle/>
        <a:p>
          <a:r>
            <a:rPr lang="en-US">
              <a:solidFill>
                <a:schemeClr val="tx1"/>
              </a:solidFill>
            </a:rPr>
            <a:t>Copies of the FAA license for each CFI</a:t>
          </a:r>
        </a:p>
      </dgm:t>
    </dgm:pt>
    <dgm:pt modelId="{E72F7705-38E3-42B0-BAA1-CCB301141CB1}" type="parTrans" cxnId="{C381083C-C447-4047-BFA4-1BAED7C97E09}">
      <dgm:prSet/>
      <dgm:spPr/>
      <dgm:t>
        <a:bodyPr/>
        <a:lstStyle/>
        <a:p>
          <a:endParaRPr lang="en-US">
            <a:solidFill>
              <a:schemeClr val="tx1"/>
            </a:solidFill>
          </a:endParaRPr>
        </a:p>
      </dgm:t>
    </dgm:pt>
    <dgm:pt modelId="{0F7A7D4A-01CD-493C-BF3E-87F950EAE32B}" type="sibTrans" cxnId="{C381083C-C447-4047-BFA4-1BAED7C97E09}">
      <dgm:prSet/>
      <dgm:spPr/>
      <dgm:t>
        <a:bodyPr/>
        <a:lstStyle/>
        <a:p>
          <a:endParaRPr lang="en-US">
            <a:solidFill>
              <a:schemeClr val="tx1"/>
            </a:solidFill>
          </a:endParaRPr>
        </a:p>
      </dgm:t>
    </dgm:pt>
    <dgm:pt modelId="{2E449B5C-9A60-4234-91A6-57BF467C2E45}">
      <dgm:prSet phldrT="[Text]"/>
      <dgm:spPr>
        <a:solidFill>
          <a:schemeClr val="accent3"/>
        </a:solidFill>
        <a:ln>
          <a:solidFill>
            <a:schemeClr val="tx2">
              <a:lumMod val="75000"/>
            </a:schemeClr>
          </a:solidFill>
          <a:prstDash val="dash"/>
        </a:ln>
      </dgm:spPr>
      <dgm:t>
        <a:bodyPr/>
        <a:lstStyle/>
        <a:p>
          <a:r>
            <a:rPr lang="en-US">
              <a:solidFill>
                <a:schemeClr val="tx1"/>
              </a:solidFill>
            </a:rPr>
            <a:t>List of airfield and/or airport facilities where flight training is conducted.</a:t>
          </a:r>
        </a:p>
      </dgm:t>
    </dgm:pt>
    <dgm:pt modelId="{501A81C9-FAA3-4D7B-A18C-06E1385F4811}" type="parTrans" cxnId="{E1F064AA-6FC1-408A-8B40-D2AB41F298AA}">
      <dgm:prSet/>
      <dgm:spPr/>
      <dgm:t>
        <a:bodyPr/>
        <a:lstStyle/>
        <a:p>
          <a:endParaRPr lang="en-US">
            <a:solidFill>
              <a:schemeClr val="tx1"/>
            </a:solidFill>
          </a:endParaRPr>
        </a:p>
      </dgm:t>
    </dgm:pt>
    <dgm:pt modelId="{70D74267-D82D-42A1-AF70-8525F612B739}" type="sibTrans" cxnId="{E1F064AA-6FC1-408A-8B40-D2AB41F298AA}">
      <dgm:prSet/>
      <dgm:spPr/>
      <dgm:t>
        <a:bodyPr/>
        <a:lstStyle/>
        <a:p>
          <a:endParaRPr lang="en-US">
            <a:solidFill>
              <a:schemeClr val="tx1"/>
            </a:solidFill>
          </a:endParaRPr>
        </a:p>
      </dgm:t>
    </dgm:pt>
    <dgm:pt modelId="{A832C8AD-69DD-413D-9EBA-DE09379451F3}">
      <dgm:prSet phldrT="[Text]"/>
      <dgm:spPr>
        <a:solidFill>
          <a:schemeClr val="accent3"/>
        </a:solidFill>
        <a:ln>
          <a:solidFill>
            <a:schemeClr val="tx2">
              <a:lumMod val="75000"/>
            </a:schemeClr>
          </a:solidFill>
          <a:prstDash val="dash"/>
        </a:ln>
      </dgm:spPr>
      <dgm:t>
        <a:bodyPr/>
        <a:lstStyle/>
        <a:p>
          <a:r>
            <a:rPr lang="en-US">
              <a:solidFill>
                <a:schemeClr val="tx1"/>
              </a:solidFill>
            </a:rPr>
            <a:t>Any prior credit evaluation as it relates specifically to flight training</a:t>
          </a:r>
        </a:p>
      </dgm:t>
    </dgm:pt>
    <dgm:pt modelId="{C2603F8B-2988-4C62-A5F9-5F481585ABCF}" type="parTrans" cxnId="{6F033566-6CB7-4375-9CA2-9A2B1007A2A6}">
      <dgm:prSet/>
      <dgm:spPr/>
      <dgm:t>
        <a:bodyPr/>
        <a:lstStyle/>
        <a:p>
          <a:endParaRPr lang="en-US">
            <a:solidFill>
              <a:schemeClr val="tx1"/>
            </a:solidFill>
          </a:endParaRPr>
        </a:p>
      </dgm:t>
    </dgm:pt>
    <dgm:pt modelId="{EE66C28B-C576-42E7-9B71-FC7C97580EEE}" type="sibTrans" cxnId="{6F033566-6CB7-4375-9CA2-9A2B1007A2A6}">
      <dgm:prSet/>
      <dgm:spPr/>
      <dgm:t>
        <a:bodyPr/>
        <a:lstStyle/>
        <a:p>
          <a:endParaRPr lang="en-US">
            <a:solidFill>
              <a:schemeClr val="tx1"/>
            </a:solidFill>
          </a:endParaRPr>
        </a:p>
      </dgm:t>
    </dgm:pt>
    <dgm:pt modelId="{51F16777-6818-4752-9C0A-5C8C08106E91}">
      <dgm:prSet phldrT="[Text]"/>
      <dgm:spPr>
        <a:solidFill>
          <a:schemeClr val="accent3"/>
        </a:solidFill>
        <a:ln>
          <a:solidFill>
            <a:schemeClr val="tx2">
              <a:lumMod val="75000"/>
            </a:schemeClr>
          </a:solidFill>
          <a:prstDash val="dash"/>
        </a:ln>
      </dgm:spPr>
      <dgm:t>
        <a:bodyPr/>
        <a:lstStyle/>
        <a:p>
          <a:r>
            <a:rPr lang="en-US">
              <a:solidFill>
                <a:schemeClr val="tx1"/>
              </a:solidFill>
            </a:rPr>
            <a:t>NOTE:  The IHL hosting the survey must provide all records.</a:t>
          </a:r>
        </a:p>
      </dgm:t>
    </dgm:pt>
    <dgm:pt modelId="{126895ED-4D32-4C24-AD0B-31F70D8FC504}" type="parTrans" cxnId="{1CC13725-CF94-4A17-81AF-DF6E8BD24E0A}">
      <dgm:prSet/>
      <dgm:spPr/>
      <dgm:t>
        <a:bodyPr/>
        <a:lstStyle/>
        <a:p>
          <a:endParaRPr lang="en-US">
            <a:solidFill>
              <a:schemeClr val="tx1"/>
            </a:solidFill>
          </a:endParaRPr>
        </a:p>
      </dgm:t>
    </dgm:pt>
    <dgm:pt modelId="{359ECC89-B2EA-493E-A6ED-F1866E2AAFAD}" type="sibTrans" cxnId="{1CC13725-CF94-4A17-81AF-DF6E8BD24E0A}">
      <dgm:prSet/>
      <dgm:spPr/>
      <dgm:t>
        <a:bodyPr/>
        <a:lstStyle/>
        <a:p>
          <a:endParaRPr lang="en-US">
            <a:solidFill>
              <a:schemeClr val="tx1"/>
            </a:solidFill>
          </a:endParaRPr>
        </a:p>
      </dgm:t>
    </dgm:pt>
    <dgm:pt modelId="{788D350F-CB64-453C-8C47-0A65F5F748A4}" type="pres">
      <dgm:prSet presAssocID="{7CC9847B-735B-438A-9084-1B8B6D66C577}" presName="diagram" presStyleCnt="0">
        <dgm:presLayoutVars>
          <dgm:dir/>
          <dgm:resizeHandles val="exact"/>
        </dgm:presLayoutVars>
      </dgm:prSet>
      <dgm:spPr/>
    </dgm:pt>
    <dgm:pt modelId="{E5316CC1-BC08-452F-B02B-2099C5F8F437}" type="pres">
      <dgm:prSet presAssocID="{3F744388-0E0E-413F-B85A-612CEA24BD95}" presName="node" presStyleLbl="node1" presStyleIdx="0" presStyleCnt="10">
        <dgm:presLayoutVars>
          <dgm:bulletEnabled val="1"/>
        </dgm:presLayoutVars>
      </dgm:prSet>
      <dgm:spPr/>
    </dgm:pt>
    <dgm:pt modelId="{12AFFDE0-A0E7-46AD-9B70-47213AEC8693}" type="pres">
      <dgm:prSet presAssocID="{29252F3F-3F62-4B09-98EC-E9E9C62F4D32}" presName="sibTrans" presStyleCnt="0"/>
      <dgm:spPr/>
    </dgm:pt>
    <dgm:pt modelId="{DCE26C3D-0442-4597-9A2B-1609BD1E22D1}" type="pres">
      <dgm:prSet presAssocID="{F0F45200-1954-4363-A994-A53A444A71CC}" presName="node" presStyleLbl="node1" presStyleIdx="1" presStyleCnt="10">
        <dgm:presLayoutVars>
          <dgm:bulletEnabled val="1"/>
        </dgm:presLayoutVars>
      </dgm:prSet>
      <dgm:spPr/>
    </dgm:pt>
    <dgm:pt modelId="{DA8CFA66-1236-4AF3-A213-EBE4693FFC37}" type="pres">
      <dgm:prSet presAssocID="{3F7831DD-9525-45E9-9D11-8C59311827CF}" presName="sibTrans" presStyleCnt="0"/>
      <dgm:spPr/>
    </dgm:pt>
    <dgm:pt modelId="{C02BE4CE-CA61-4632-BA4C-4E27F9A49CA2}" type="pres">
      <dgm:prSet presAssocID="{8735A827-CD47-4F41-9BD0-D785D3509E6B}" presName="node" presStyleLbl="node1" presStyleIdx="2" presStyleCnt="10">
        <dgm:presLayoutVars>
          <dgm:bulletEnabled val="1"/>
        </dgm:presLayoutVars>
      </dgm:prSet>
      <dgm:spPr/>
    </dgm:pt>
    <dgm:pt modelId="{63A3ABCF-8F14-4EFD-B88C-DC4DDDDE4975}" type="pres">
      <dgm:prSet presAssocID="{D09E52A3-D013-4984-B4CB-F80039FEEDCD}" presName="sibTrans" presStyleCnt="0"/>
      <dgm:spPr/>
    </dgm:pt>
    <dgm:pt modelId="{38A0C575-9974-4EA8-B1D1-B23CA7F0AE3E}" type="pres">
      <dgm:prSet presAssocID="{6CAB005C-6596-4881-B485-5D257693DBD7}" presName="node" presStyleLbl="node1" presStyleIdx="3" presStyleCnt="10">
        <dgm:presLayoutVars>
          <dgm:bulletEnabled val="1"/>
        </dgm:presLayoutVars>
      </dgm:prSet>
      <dgm:spPr/>
    </dgm:pt>
    <dgm:pt modelId="{7E7FA157-4C85-4180-8D8E-98BC5406ACD4}" type="pres">
      <dgm:prSet presAssocID="{5E4C97A5-01FA-486A-9087-DD5962D0321D}" presName="sibTrans" presStyleCnt="0"/>
      <dgm:spPr/>
    </dgm:pt>
    <dgm:pt modelId="{22E5D6F9-7565-499D-9675-6EF02F056D70}" type="pres">
      <dgm:prSet presAssocID="{F47C44C3-9C9B-4812-84F6-F9CBAF9ACCC9}" presName="node" presStyleLbl="node1" presStyleIdx="4" presStyleCnt="10">
        <dgm:presLayoutVars>
          <dgm:bulletEnabled val="1"/>
        </dgm:presLayoutVars>
      </dgm:prSet>
      <dgm:spPr/>
    </dgm:pt>
    <dgm:pt modelId="{AE879C4E-BC9C-4B9F-9E67-C26D486AA7B1}" type="pres">
      <dgm:prSet presAssocID="{FF35A9C7-9329-45D0-8E6D-CD94A5CE24CE}" presName="sibTrans" presStyleCnt="0"/>
      <dgm:spPr/>
    </dgm:pt>
    <dgm:pt modelId="{692038BB-EEF4-4655-9B00-D0753C700878}" type="pres">
      <dgm:prSet presAssocID="{10E24515-8498-4B57-881A-6986429E0CFC}" presName="node" presStyleLbl="node1" presStyleIdx="5" presStyleCnt="10">
        <dgm:presLayoutVars>
          <dgm:bulletEnabled val="1"/>
        </dgm:presLayoutVars>
      </dgm:prSet>
      <dgm:spPr/>
    </dgm:pt>
    <dgm:pt modelId="{6815E8AB-A146-4288-8D1D-187675E41848}" type="pres">
      <dgm:prSet presAssocID="{17B6B2F9-B687-4D34-B7F7-B7C19791FAA7}" presName="sibTrans" presStyleCnt="0"/>
      <dgm:spPr/>
    </dgm:pt>
    <dgm:pt modelId="{97B988CA-409D-49D0-A39B-BAFD26290360}" type="pres">
      <dgm:prSet presAssocID="{F8EB4818-B51F-435C-8D72-19FABCAAC1A4}" presName="node" presStyleLbl="node1" presStyleIdx="6" presStyleCnt="10">
        <dgm:presLayoutVars>
          <dgm:bulletEnabled val="1"/>
        </dgm:presLayoutVars>
      </dgm:prSet>
      <dgm:spPr/>
    </dgm:pt>
    <dgm:pt modelId="{AB4970FF-7222-437F-A162-92A7B2CA2910}" type="pres">
      <dgm:prSet presAssocID="{0F7A7D4A-01CD-493C-BF3E-87F950EAE32B}" presName="sibTrans" presStyleCnt="0"/>
      <dgm:spPr/>
    </dgm:pt>
    <dgm:pt modelId="{185FCBDB-68F8-45B0-B660-E6A8710E9E4E}" type="pres">
      <dgm:prSet presAssocID="{2E449B5C-9A60-4234-91A6-57BF467C2E45}" presName="node" presStyleLbl="node1" presStyleIdx="7" presStyleCnt="10">
        <dgm:presLayoutVars>
          <dgm:bulletEnabled val="1"/>
        </dgm:presLayoutVars>
      </dgm:prSet>
      <dgm:spPr/>
    </dgm:pt>
    <dgm:pt modelId="{91011513-98C5-460D-835B-C0A5373F99AF}" type="pres">
      <dgm:prSet presAssocID="{70D74267-D82D-42A1-AF70-8525F612B739}" presName="sibTrans" presStyleCnt="0"/>
      <dgm:spPr/>
    </dgm:pt>
    <dgm:pt modelId="{B9B92E8B-829C-4FAB-A1CA-4F125BAEE8D6}" type="pres">
      <dgm:prSet presAssocID="{A832C8AD-69DD-413D-9EBA-DE09379451F3}" presName="node" presStyleLbl="node1" presStyleIdx="8" presStyleCnt="10">
        <dgm:presLayoutVars>
          <dgm:bulletEnabled val="1"/>
        </dgm:presLayoutVars>
      </dgm:prSet>
      <dgm:spPr/>
    </dgm:pt>
    <dgm:pt modelId="{AACD24DF-9752-49E7-8B13-F3F27A1624AB}" type="pres">
      <dgm:prSet presAssocID="{EE66C28B-C576-42E7-9B71-FC7C97580EEE}" presName="sibTrans" presStyleCnt="0"/>
      <dgm:spPr/>
    </dgm:pt>
    <dgm:pt modelId="{7AEF6C67-8883-4E6C-9105-E39049A7F823}" type="pres">
      <dgm:prSet presAssocID="{51F16777-6818-4752-9C0A-5C8C08106E91}" presName="node" presStyleLbl="node1" presStyleIdx="9" presStyleCnt="10">
        <dgm:presLayoutVars>
          <dgm:bulletEnabled val="1"/>
        </dgm:presLayoutVars>
      </dgm:prSet>
      <dgm:spPr/>
    </dgm:pt>
  </dgm:ptLst>
  <dgm:cxnLst>
    <dgm:cxn modelId="{61B05200-7032-4968-8506-0C1B481334F8}" type="presOf" srcId="{10E24515-8498-4B57-881A-6986429E0CFC}" destId="{692038BB-EEF4-4655-9B00-D0753C700878}" srcOrd="0" destOrd="0" presId="urn:microsoft.com/office/officeart/2005/8/layout/default"/>
    <dgm:cxn modelId="{5F503905-881D-4B71-A127-7C6C6E5E378D}" type="presOf" srcId="{6CAB005C-6596-4881-B485-5D257693DBD7}" destId="{38A0C575-9974-4EA8-B1D1-B23CA7F0AE3E}" srcOrd="0" destOrd="0" presId="urn:microsoft.com/office/officeart/2005/8/layout/default"/>
    <dgm:cxn modelId="{1CC13725-CF94-4A17-81AF-DF6E8BD24E0A}" srcId="{7CC9847B-735B-438A-9084-1B8B6D66C577}" destId="{51F16777-6818-4752-9C0A-5C8C08106E91}" srcOrd="9" destOrd="0" parTransId="{126895ED-4D32-4C24-AD0B-31F70D8FC504}" sibTransId="{359ECC89-B2EA-493E-A6ED-F1866E2AAFAD}"/>
    <dgm:cxn modelId="{0CCAD936-9FCC-4505-9945-BCF3DA325CF1}" type="presOf" srcId="{F8EB4818-B51F-435C-8D72-19FABCAAC1A4}" destId="{97B988CA-409D-49D0-A39B-BAFD26290360}" srcOrd="0" destOrd="0" presId="urn:microsoft.com/office/officeart/2005/8/layout/default"/>
    <dgm:cxn modelId="{FBB0C037-32A3-44B2-AD77-FFABB447100D}" type="presOf" srcId="{F47C44C3-9C9B-4812-84F6-F9CBAF9ACCC9}" destId="{22E5D6F9-7565-499D-9675-6EF02F056D70}" srcOrd="0" destOrd="0" presId="urn:microsoft.com/office/officeart/2005/8/layout/default"/>
    <dgm:cxn modelId="{3D70753B-E50C-4209-A51D-4BCAB6672C71}" srcId="{7CC9847B-735B-438A-9084-1B8B6D66C577}" destId="{8735A827-CD47-4F41-9BD0-D785D3509E6B}" srcOrd="2" destOrd="0" parTransId="{3CD4D1A1-95F5-43AC-87C1-944E42F3D8A1}" sibTransId="{D09E52A3-D013-4984-B4CB-F80039FEEDCD}"/>
    <dgm:cxn modelId="{C381083C-C447-4047-BFA4-1BAED7C97E09}" srcId="{7CC9847B-735B-438A-9084-1B8B6D66C577}" destId="{F8EB4818-B51F-435C-8D72-19FABCAAC1A4}" srcOrd="6" destOrd="0" parTransId="{E72F7705-38E3-42B0-BAA1-CCB301141CB1}" sibTransId="{0F7A7D4A-01CD-493C-BF3E-87F950EAE32B}"/>
    <dgm:cxn modelId="{AB511943-2ECB-4392-BCCA-22887FD5E43F}" type="presOf" srcId="{51F16777-6818-4752-9C0A-5C8C08106E91}" destId="{7AEF6C67-8883-4E6C-9105-E39049A7F823}" srcOrd="0" destOrd="0" presId="urn:microsoft.com/office/officeart/2005/8/layout/default"/>
    <dgm:cxn modelId="{6F033566-6CB7-4375-9CA2-9A2B1007A2A6}" srcId="{7CC9847B-735B-438A-9084-1B8B6D66C577}" destId="{A832C8AD-69DD-413D-9EBA-DE09379451F3}" srcOrd="8" destOrd="0" parTransId="{C2603F8B-2988-4C62-A5F9-5F481585ABCF}" sibTransId="{EE66C28B-C576-42E7-9B71-FC7C97580EEE}"/>
    <dgm:cxn modelId="{44066E6D-3160-4E0D-B7C6-CA7E8CD23D18}" type="presOf" srcId="{2E449B5C-9A60-4234-91A6-57BF467C2E45}" destId="{185FCBDB-68F8-45B0-B660-E6A8710E9E4E}" srcOrd="0" destOrd="0" presId="urn:microsoft.com/office/officeart/2005/8/layout/default"/>
    <dgm:cxn modelId="{06F7076E-F411-47FF-B4F4-C503C1FEC1F8}" srcId="{7CC9847B-735B-438A-9084-1B8B6D66C577}" destId="{10E24515-8498-4B57-881A-6986429E0CFC}" srcOrd="5" destOrd="0" parTransId="{46106C2E-3475-46F8-9F4F-216FC98C0A55}" sibTransId="{17B6B2F9-B687-4D34-B7F7-B7C19791FAA7}"/>
    <dgm:cxn modelId="{E964BB7C-874D-4387-BD03-7535CB4285AE}" type="presOf" srcId="{8735A827-CD47-4F41-9BD0-D785D3509E6B}" destId="{C02BE4CE-CA61-4632-BA4C-4E27F9A49CA2}" srcOrd="0" destOrd="0" presId="urn:microsoft.com/office/officeart/2005/8/layout/default"/>
    <dgm:cxn modelId="{BAD5C481-2DC9-47C3-A088-64EE0969BB08}" type="presOf" srcId="{F0F45200-1954-4363-A994-A53A444A71CC}" destId="{DCE26C3D-0442-4597-9A2B-1609BD1E22D1}" srcOrd="0" destOrd="0" presId="urn:microsoft.com/office/officeart/2005/8/layout/default"/>
    <dgm:cxn modelId="{E1F064AA-6FC1-408A-8B40-D2AB41F298AA}" srcId="{7CC9847B-735B-438A-9084-1B8B6D66C577}" destId="{2E449B5C-9A60-4234-91A6-57BF467C2E45}" srcOrd="7" destOrd="0" parTransId="{501A81C9-FAA3-4D7B-A18C-06E1385F4811}" sibTransId="{70D74267-D82D-42A1-AF70-8525F612B739}"/>
    <dgm:cxn modelId="{170CC5B1-3FBD-4FC2-8B20-828FC8F3F2C7}" srcId="{7CC9847B-735B-438A-9084-1B8B6D66C577}" destId="{F47C44C3-9C9B-4812-84F6-F9CBAF9ACCC9}" srcOrd="4" destOrd="0" parTransId="{988E7826-3FE4-4615-B3E9-50BEC609EB5E}" sibTransId="{FF35A9C7-9329-45D0-8E6D-CD94A5CE24CE}"/>
    <dgm:cxn modelId="{DFA88EB7-A97E-4C1D-B022-8BB764D5501E}" srcId="{7CC9847B-735B-438A-9084-1B8B6D66C577}" destId="{3F744388-0E0E-413F-B85A-612CEA24BD95}" srcOrd="0" destOrd="0" parTransId="{06D26076-B0CE-49D4-91C1-70E64F09C7CE}" sibTransId="{29252F3F-3F62-4B09-98EC-E9E9C62F4D32}"/>
    <dgm:cxn modelId="{EB52E4BC-0D4C-4DA5-B969-74AF7C2F284B}" srcId="{7CC9847B-735B-438A-9084-1B8B6D66C577}" destId="{F0F45200-1954-4363-A994-A53A444A71CC}" srcOrd="1" destOrd="0" parTransId="{06FCEFFC-75D6-487E-9C65-C31019667A86}" sibTransId="{3F7831DD-9525-45E9-9D11-8C59311827CF}"/>
    <dgm:cxn modelId="{55D83EBD-E798-4DC5-BEB7-2DA94A038C89}" type="presOf" srcId="{7CC9847B-735B-438A-9084-1B8B6D66C577}" destId="{788D350F-CB64-453C-8C47-0A65F5F748A4}" srcOrd="0" destOrd="0" presId="urn:microsoft.com/office/officeart/2005/8/layout/default"/>
    <dgm:cxn modelId="{D7BE18BF-3F8D-4C3B-8F6C-2FFF9A11B112}" srcId="{7CC9847B-735B-438A-9084-1B8B6D66C577}" destId="{6CAB005C-6596-4881-B485-5D257693DBD7}" srcOrd="3" destOrd="0" parTransId="{92FE54B7-2034-4437-80CE-29D522C11050}" sibTransId="{5E4C97A5-01FA-486A-9087-DD5962D0321D}"/>
    <dgm:cxn modelId="{C4B9A7C5-6651-42B9-AA4C-52C3DA703F3A}" type="presOf" srcId="{3F744388-0E0E-413F-B85A-612CEA24BD95}" destId="{E5316CC1-BC08-452F-B02B-2099C5F8F437}" srcOrd="0" destOrd="0" presId="urn:microsoft.com/office/officeart/2005/8/layout/default"/>
    <dgm:cxn modelId="{3A4919D9-1131-4591-843F-F21461FBDE1E}" type="presOf" srcId="{A832C8AD-69DD-413D-9EBA-DE09379451F3}" destId="{B9B92E8B-829C-4FAB-A1CA-4F125BAEE8D6}" srcOrd="0" destOrd="0" presId="urn:microsoft.com/office/officeart/2005/8/layout/default"/>
    <dgm:cxn modelId="{A09AFE43-2844-4796-93A4-1BFABB0FF3E5}" type="presParOf" srcId="{788D350F-CB64-453C-8C47-0A65F5F748A4}" destId="{E5316CC1-BC08-452F-B02B-2099C5F8F437}" srcOrd="0" destOrd="0" presId="urn:microsoft.com/office/officeart/2005/8/layout/default"/>
    <dgm:cxn modelId="{8807E469-8B8F-420B-B4CE-F3D782DCD3A1}" type="presParOf" srcId="{788D350F-CB64-453C-8C47-0A65F5F748A4}" destId="{12AFFDE0-A0E7-46AD-9B70-47213AEC8693}" srcOrd="1" destOrd="0" presId="urn:microsoft.com/office/officeart/2005/8/layout/default"/>
    <dgm:cxn modelId="{C750BF68-D40C-411A-A672-27A37109D6E8}" type="presParOf" srcId="{788D350F-CB64-453C-8C47-0A65F5F748A4}" destId="{DCE26C3D-0442-4597-9A2B-1609BD1E22D1}" srcOrd="2" destOrd="0" presId="urn:microsoft.com/office/officeart/2005/8/layout/default"/>
    <dgm:cxn modelId="{2EDA7D61-B07F-433F-8A98-F479E0A5664D}" type="presParOf" srcId="{788D350F-CB64-453C-8C47-0A65F5F748A4}" destId="{DA8CFA66-1236-4AF3-A213-EBE4693FFC37}" srcOrd="3" destOrd="0" presId="urn:microsoft.com/office/officeart/2005/8/layout/default"/>
    <dgm:cxn modelId="{F2C1B2B9-7795-4706-A622-F05BFBDEBAD3}" type="presParOf" srcId="{788D350F-CB64-453C-8C47-0A65F5F748A4}" destId="{C02BE4CE-CA61-4632-BA4C-4E27F9A49CA2}" srcOrd="4" destOrd="0" presId="urn:microsoft.com/office/officeart/2005/8/layout/default"/>
    <dgm:cxn modelId="{A3C7AA72-BDDA-4170-89ED-D7BD1E9F045C}" type="presParOf" srcId="{788D350F-CB64-453C-8C47-0A65F5F748A4}" destId="{63A3ABCF-8F14-4EFD-B88C-DC4DDDDE4975}" srcOrd="5" destOrd="0" presId="urn:microsoft.com/office/officeart/2005/8/layout/default"/>
    <dgm:cxn modelId="{98E0D206-E423-4034-9D69-F95305BD871A}" type="presParOf" srcId="{788D350F-CB64-453C-8C47-0A65F5F748A4}" destId="{38A0C575-9974-4EA8-B1D1-B23CA7F0AE3E}" srcOrd="6" destOrd="0" presId="urn:microsoft.com/office/officeart/2005/8/layout/default"/>
    <dgm:cxn modelId="{5C4E5DE9-7BEE-4A0B-92D4-7E898EB0CC8C}" type="presParOf" srcId="{788D350F-CB64-453C-8C47-0A65F5F748A4}" destId="{7E7FA157-4C85-4180-8D8E-98BC5406ACD4}" srcOrd="7" destOrd="0" presId="urn:microsoft.com/office/officeart/2005/8/layout/default"/>
    <dgm:cxn modelId="{66532B31-4E90-4F85-8A8F-FA077AB23CAC}" type="presParOf" srcId="{788D350F-CB64-453C-8C47-0A65F5F748A4}" destId="{22E5D6F9-7565-499D-9675-6EF02F056D70}" srcOrd="8" destOrd="0" presId="urn:microsoft.com/office/officeart/2005/8/layout/default"/>
    <dgm:cxn modelId="{2390D3C4-F2CC-4E5C-9BD3-86BE32E2B5A0}" type="presParOf" srcId="{788D350F-CB64-453C-8C47-0A65F5F748A4}" destId="{AE879C4E-BC9C-4B9F-9E67-C26D486AA7B1}" srcOrd="9" destOrd="0" presId="urn:microsoft.com/office/officeart/2005/8/layout/default"/>
    <dgm:cxn modelId="{7F28B6A3-7305-4F13-A6BF-D3391BC51B5C}" type="presParOf" srcId="{788D350F-CB64-453C-8C47-0A65F5F748A4}" destId="{692038BB-EEF4-4655-9B00-D0753C700878}" srcOrd="10" destOrd="0" presId="urn:microsoft.com/office/officeart/2005/8/layout/default"/>
    <dgm:cxn modelId="{C8DEEA42-A171-4F74-86B4-65FA89423A0E}" type="presParOf" srcId="{788D350F-CB64-453C-8C47-0A65F5F748A4}" destId="{6815E8AB-A146-4288-8D1D-187675E41848}" srcOrd="11" destOrd="0" presId="urn:microsoft.com/office/officeart/2005/8/layout/default"/>
    <dgm:cxn modelId="{7933B0D1-F5EF-4B89-9297-40AC0350DC0C}" type="presParOf" srcId="{788D350F-CB64-453C-8C47-0A65F5F748A4}" destId="{97B988CA-409D-49D0-A39B-BAFD26290360}" srcOrd="12" destOrd="0" presId="urn:microsoft.com/office/officeart/2005/8/layout/default"/>
    <dgm:cxn modelId="{9DC887ED-B4BC-4107-AC51-AB9DC8E89220}" type="presParOf" srcId="{788D350F-CB64-453C-8C47-0A65F5F748A4}" destId="{AB4970FF-7222-437F-A162-92A7B2CA2910}" srcOrd="13" destOrd="0" presId="urn:microsoft.com/office/officeart/2005/8/layout/default"/>
    <dgm:cxn modelId="{7A390EF2-4259-4E66-AB59-3B87B459EC15}" type="presParOf" srcId="{788D350F-CB64-453C-8C47-0A65F5F748A4}" destId="{185FCBDB-68F8-45B0-B660-E6A8710E9E4E}" srcOrd="14" destOrd="0" presId="urn:microsoft.com/office/officeart/2005/8/layout/default"/>
    <dgm:cxn modelId="{0810C72B-7408-467A-9B28-85B2F8D30619}" type="presParOf" srcId="{788D350F-CB64-453C-8C47-0A65F5F748A4}" destId="{91011513-98C5-460D-835B-C0A5373F99AF}" srcOrd="15" destOrd="0" presId="urn:microsoft.com/office/officeart/2005/8/layout/default"/>
    <dgm:cxn modelId="{B24B2962-D7EF-459D-8CE1-AA87F74F4EE8}" type="presParOf" srcId="{788D350F-CB64-453C-8C47-0A65F5F748A4}" destId="{B9B92E8B-829C-4FAB-A1CA-4F125BAEE8D6}" srcOrd="16" destOrd="0" presId="urn:microsoft.com/office/officeart/2005/8/layout/default"/>
    <dgm:cxn modelId="{213951DC-F83D-440E-BA02-B61E06B8B510}" type="presParOf" srcId="{788D350F-CB64-453C-8C47-0A65F5F748A4}" destId="{AACD24DF-9752-49E7-8B13-F3F27A1624AB}" srcOrd="17" destOrd="0" presId="urn:microsoft.com/office/officeart/2005/8/layout/default"/>
    <dgm:cxn modelId="{F68B94F0-ADAB-4A37-B795-AF9F7DC9D889}" type="presParOf" srcId="{788D350F-CB64-453C-8C47-0A65F5F748A4}" destId="{7AEF6C67-8883-4E6C-9105-E39049A7F823}" srcOrd="18" destOrd="0" presId="urn:microsoft.com/office/officeart/2005/8/layout/default"/>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D5531ADD-1A15-4CA1-AFD8-0ADA49A10A22}" type="doc">
      <dgm:prSet loTypeId="urn:microsoft.com/office/officeart/2005/8/layout/hProcess11" loCatId="process" qsTypeId="urn:microsoft.com/office/officeart/2005/8/quickstyle/simple1" qsCatId="simple" csTypeId="urn:microsoft.com/office/officeart/2005/8/colors/accent0_2" csCatId="mainScheme" phldr="1"/>
      <dgm:spPr/>
      <dgm:t>
        <a:bodyPr/>
        <a:lstStyle/>
        <a:p>
          <a:endParaRPr lang="en-US"/>
        </a:p>
      </dgm:t>
    </dgm:pt>
    <dgm:pt modelId="{3DDA6F61-A72C-441F-A154-C8719C5BAD69}">
      <dgm:prSet phldrT="[Text]"/>
      <dgm:spPr/>
      <dgm:t>
        <a:bodyPr/>
        <a:lstStyle/>
        <a:p>
          <a:r>
            <a:rPr lang="en-US"/>
            <a:t>Email</a:t>
          </a:r>
        </a:p>
      </dgm:t>
    </dgm:pt>
    <dgm:pt modelId="{8ABFF9EC-23F7-4334-BB1C-687EF0D154EA}" type="parTrans" cxnId="{3A9C36CF-6735-479A-B7A2-BE2394849E1A}">
      <dgm:prSet/>
      <dgm:spPr/>
      <dgm:t>
        <a:bodyPr/>
        <a:lstStyle/>
        <a:p>
          <a:endParaRPr lang="en-US"/>
        </a:p>
      </dgm:t>
    </dgm:pt>
    <dgm:pt modelId="{2D90078A-7FF6-485C-AF2D-B47AEB3C5183}" type="sibTrans" cxnId="{3A9C36CF-6735-479A-B7A2-BE2394849E1A}">
      <dgm:prSet/>
      <dgm:spPr/>
      <dgm:t>
        <a:bodyPr/>
        <a:lstStyle/>
        <a:p>
          <a:endParaRPr lang="en-US"/>
        </a:p>
      </dgm:t>
    </dgm:pt>
    <dgm:pt modelId="{83F3D210-29A4-4B12-8FE3-07DA541737DA}">
      <dgm:prSet phldrT="[Text]"/>
      <dgm:spPr/>
      <dgm:t>
        <a:bodyPr/>
        <a:lstStyle/>
        <a:p>
          <a:r>
            <a:rPr lang="en-US"/>
            <a:t>Findings Letter</a:t>
          </a:r>
        </a:p>
      </dgm:t>
    </dgm:pt>
    <dgm:pt modelId="{0BB76DC7-B467-4E0B-A521-072020BA21F5}" type="parTrans" cxnId="{E4D5CA63-C583-4ECF-AD51-496A0F974860}">
      <dgm:prSet/>
      <dgm:spPr/>
      <dgm:t>
        <a:bodyPr/>
        <a:lstStyle/>
        <a:p>
          <a:endParaRPr lang="en-US"/>
        </a:p>
      </dgm:t>
    </dgm:pt>
    <dgm:pt modelId="{CCEC5152-13B0-4C0E-A070-69FE4A707FE9}" type="sibTrans" cxnId="{E4D5CA63-C583-4ECF-AD51-496A0F974860}">
      <dgm:prSet/>
      <dgm:spPr/>
      <dgm:t>
        <a:bodyPr/>
        <a:lstStyle/>
        <a:p>
          <a:endParaRPr lang="en-US"/>
        </a:p>
      </dgm:t>
    </dgm:pt>
    <dgm:pt modelId="{9B428244-365E-4BB6-9E93-358D72044B88}">
      <dgm:prSet phldrT="[Text]"/>
      <dgm:spPr/>
      <dgm:t>
        <a:bodyPr/>
        <a:lstStyle/>
        <a:p>
          <a:r>
            <a:rPr lang="en-US"/>
            <a:t>Corrective Actions</a:t>
          </a:r>
        </a:p>
      </dgm:t>
    </dgm:pt>
    <dgm:pt modelId="{E42E386F-EED3-4732-A3CA-7D89F9D3ECB4}" type="parTrans" cxnId="{FF8907B6-E3E4-4510-95E6-75B42CB45C7D}">
      <dgm:prSet/>
      <dgm:spPr/>
      <dgm:t>
        <a:bodyPr/>
        <a:lstStyle/>
        <a:p>
          <a:endParaRPr lang="en-US"/>
        </a:p>
      </dgm:t>
    </dgm:pt>
    <dgm:pt modelId="{E704B266-23FE-4F6F-89F6-747F2A12F913}" type="sibTrans" cxnId="{FF8907B6-E3E4-4510-95E6-75B42CB45C7D}">
      <dgm:prSet/>
      <dgm:spPr/>
      <dgm:t>
        <a:bodyPr/>
        <a:lstStyle/>
        <a:p>
          <a:endParaRPr lang="en-US"/>
        </a:p>
      </dgm:t>
    </dgm:pt>
    <dgm:pt modelId="{39A67B62-C5C8-4A8D-B8FC-9C3121AA5C91}" type="pres">
      <dgm:prSet presAssocID="{D5531ADD-1A15-4CA1-AFD8-0ADA49A10A22}" presName="Name0" presStyleCnt="0">
        <dgm:presLayoutVars>
          <dgm:dir/>
          <dgm:resizeHandles val="exact"/>
        </dgm:presLayoutVars>
      </dgm:prSet>
      <dgm:spPr/>
    </dgm:pt>
    <dgm:pt modelId="{56361E46-2B69-46F9-A048-FBC9F28A405D}" type="pres">
      <dgm:prSet presAssocID="{D5531ADD-1A15-4CA1-AFD8-0ADA49A10A22}" presName="arrow" presStyleLbl="bgShp" presStyleIdx="0" presStyleCnt="1"/>
      <dgm:spPr/>
    </dgm:pt>
    <dgm:pt modelId="{E671F81E-9792-4696-A609-8A8E7FC9744B}" type="pres">
      <dgm:prSet presAssocID="{D5531ADD-1A15-4CA1-AFD8-0ADA49A10A22}" presName="points" presStyleCnt="0"/>
      <dgm:spPr/>
    </dgm:pt>
    <dgm:pt modelId="{2021B0F7-D42B-4D68-AD0F-8A9AAFD663D8}" type="pres">
      <dgm:prSet presAssocID="{3DDA6F61-A72C-441F-A154-C8719C5BAD69}" presName="compositeA" presStyleCnt="0"/>
      <dgm:spPr/>
    </dgm:pt>
    <dgm:pt modelId="{D92E42DB-A1B4-4E73-A9C5-7009CF35D506}" type="pres">
      <dgm:prSet presAssocID="{3DDA6F61-A72C-441F-A154-C8719C5BAD69}" presName="textA" presStyleLbl="revTx" presStyleIdx="0" presStyleCnt="3">
        <dgm:presLayoutVars>
          <dgm:bulletEnabled val="1"/>
        </dgm:presLayoutVars>
      </dgm:prSet>
      <dgm:spPr/>
    </dgm:pt>
    <dgm:pt modelId="{E8B5257B-725A-4490-B81B-6913F7E3E57B}" type="pres">
      <dgm:prSet presAssocID="{3DDA6F61-A72C-441F-A154-C8719C5BAD69}" presName="circleA" presStyleLbl="node1" presStyleIdx="0" presStyleCnt="3"/>
      <dgm:spPr>
        <a:solidFill>
          <a:schemeClr val="accent3"/>
        </a:solidFill>
      </dgm:spPr>
    </dgm:pt>
    <dgm:pt modelId="{BEAB60C4-4867-4F3B-99BA-0B740BFCBCFC}" type="pres">
      <dgm:prSet presAssocID="{3DDA6F61-A72C-441F-A154-C8719C5BAD69}" presName="spaceA" presStyleCnt="0"/>
      <dgm:spPr/>
    </dgm:pt>
    <dgm:pt modelId="{32F4A386-0BAE-4DDA-9FA7-A6DC8ABD0F77}" type="pres">
      <dgm:prSet presAssocID="{2D90078A-7FF6-485C-AF2D-B47AEB3C5183}" presName="space" presStyleCnt="0"/>
      <dgm:spPr/>
    </dgm:pt>
    <dgm:pt modelId="{A095AE87-5606-4020-9897-C78F9E07D6EE}" type="pres">
      <dgm:prSet presAssocID="{83F3D210-29A4-4B12-8FE3-07DA541737DA}" presName="compositeB" presStyleCnt="0"/>
      <dgm:spPr/>
    </dgm:pt>
    <dgm:pt modelId="{0BA2C3F0-D7DA-4FE7-A620-008A42CDFAC0}" type="pres">
      <dgm:prSet presAssocID="{83F3D210-29A4-4B12-8FE3-07DA541737DA}" presName="textB" presStyleLbl="revTx" presStyleIdx="1" presStyleCnt="3" custLinFactNeighborX="15776">
        <dgm:presLayoutVars>
          <dgm:bulletEnabled val="1"/>
        </dgm:presLayoutVars>
      </dgm:prSet>
      <dgm:spPr/>
    </dgm:pt>
    <dgm:pt modelId="{1AEAA370-39D2-4FF8-B52E-FB4FA88AAEC4}" type="pres">
      <dgm:prSet presAssocID="{83F3D210-29A4-4B12-8FE3-07DA541737DA}" presName="circleB" presStyleLbl="node1" presStyleIdx="1" presStyleCnt="3" custLinFactNeighborX="46981" custLinFactNeighborY="-1876"/>
      <dgm:spPr>
        <a:solidFill>
          <a:schemeClr val="accent3"/>
        </a:solidFill>
      </dgm:spPr>
    </dgm:pt>
    <dgm:pt modelId="{F384D0DD-B6E7-4995-AE26-AEE6EBE52FB3}" type="pres">
      <dgm:prSet presAssocID="{83F3D210-29A4-4B12-8FE3-07DA541737DA}" presName="spaceB" presStyleCnt="0"/>
      <dgm:spPr/>
    </dgm:pt>
    <dgm:pt modelId="{6C1010CC-4584-4B7F-A6BD-C8AED26CB723}" type="pres">
      <dgm:prSet presAssocID="{CCEC5152-13B0-4C0E-A070-69FE4A707FE9}" presName="space" presStyleCnt="0"/>
      <dgm:spPr/>
    </dgm:pt>
    <dgm:pt modelId="{95C5B5DC-3BED-43F7-A301-B5031B28CFD1}" type="pres">
      <dgm:prSet presAssocID="{9B428244-365E-4BB6-9E93-358D72044B88}" presName="compositeA" presStyleCnt="0"/>
      <dgm:spPr/>
    </dgm:pt>
    <dgm:pt modelId="{738520F5-58C9-4B04-B500-1E02F9F681F9}" type="pres">
      <dgm:prSet presAssocID="{9B428244-365E-4BB6-9E93-358D72044B88}" presName="textA" presStyleLbl="revTx" presStyleIdx="2" presStyleCnt="3" custScaleX="131142" custLinFactNeighborX="-3485" custLinFactNeighborY="8795">
        <dgm:presLayoutVars>
          <dgm:bulletEnabled val="1"/>
        </dgm:presLayoutVars>
      </dgm:prSet>
      <dgm:spPr/>
    </dgm:pt>
    <dgm:pt modelId="{EC3E753C-9AE0-4729-81AF-37F53BE375BA}" type="pres">
      <dgm:prSet presAssocID="{9B428244-365E-4BB6-9E93-358D72044B88}" presName="circleA" presStyleLbl="node1" presStyleIdx="2" presStyleCnt="3"/>
      <dgm:spPr>
        <a:solidFill>
          <a:schemeClr val="accent3"/>
        </a:solidFill>
      </dgm:spPr>
    </dgm:pt>
    <dgm:pt modelId="{9DFD7601-3DD6-40AD-B007-3A9F40397D70}" type="pres">
      <dgm:prSet presAssocID="{9B428244-365E-4BB6-9E93-358D72044B88}" presName="spaceA" presStyleCnt="0"/>
      <dgm:spPr/>
    </dgm:pt>
  </dgm:ptLst>
  <dgm:cxnLst>
    <dgm:cxn modelId="{32AAE31F-79EC-44B1-A818-797325389E36}" type="presOf" srcId="{3DDA6F61-A72C-441F-A154-C8719C5BAD69}" destId="{D92E42DB-A1B4-4E73-A9C5-7009CF35D506}" srcOrd="0" destOrd="0" presId="urn:microsoft.com/office/officeart/2005/8/layout/hProcess11"/>
    <dgm:cxn modelId="{E41BC726-69FF-46F8-B362-29330E06ED34}" type="presOf" srcId="{9B428244-365E-4BB6-9E93-358D72044B88}" destId="{738520F5-58C9-4B04-B500-1E02F9F681F9}" srcOrd="0" destOrd="0" presId="urn:microsoft.com/office/officeart/2005/8/layout/hProcess11"/>
    <dgm:cxn modelId="{65276A61-4E67-4DE4-AFB4-DDDB49548B48}" type="presOf" srcId="{83F3D210-29A4-4B12-8FE3-07DA541737DA}" destId="{0BA2C3F0-D7DA-4FE7-A620-008A42CDFAC0}" srcOrd="0" destOrd="0" presId="urn:microsoft.com/office/officeart/2005/8/layout/hProcess11"/>
    <dgm:cxn modelId="{E4D5CA63-C583-4ECF-AD51-496A0F974860}" srcId="{D5531ADD-1A15-4CA1-AFD8-0ADA49A10A22}" destId="{83F3D210-29A4-4B12-8FE3-07DA541737DA}" srcOrd="1" destOrd="0" parTransId="{0BB76DC7-B467-4E0B-A521-072020BA21F5}" sibTransId="{CCEC5152-13B0-4C0E-A070-69FE4A707FE9}"/>
    <dgm:cxn modelId="{4FC1A4AB-4B7E-4F7B-BC03-83BA004256F0}" type="presOf" srcId="{D5531ADD-1A15-4CA1-AFD8-0ADA49A10A22}" destId="{39A67B62-C5C8-4A8D-B8FC-9C3121AA5C91}" srcOrd="0" destOrd="0" presId="urn:microsoft.com/office/officeart/2005/8/layout/hProcess11"/>
    <dgm:cxn modelId="{FF8907B6-E3E4-4510-95E6-75B42CB45C7D}" srcId="{D5531ADD-1A15-4CA1-AFD8-0ADA49A10A22}" destId="{9B428244-365E-4BB6-9E93-358D72044B88}" srcOrd="2" destOrd="0" parTransId="{E42E386F-EED3-4732-A3CA-7D89F9D3ECB4}" sibTransId="{E704B266-23FE-4F6F-89F6-747F2A12F913}"/>
    <dgm:cxn modelId="{3A9C36CF-6735-479A-B7A2-BE2394849E1A}" srcId="{D5531ADD-1A15-4CA1-AFD8-0ADA49A10A22}" destId="{3DDA6F61-A72C-441F-A154-C8719C5BAD69}" srcOrd="0" destOrd="0" parTransId="{8ABFF9EC-23F7-4334-BB1C-687EF0D154EA}" sibTransId="{2D90078A-7FF6-485C-AF2D-B47AEB3C5183}"/>
    <dgm:cxn modelId="{2C0C9BE2-3BC8-4B35-95DD-A10C81D78C67}" type="presParOf" srcId="{39A67B62-C5C8-4A8D-B8FC-9C3121AA5C91}" destId="{56361E46-2B69-46F9-A048-FBC9F28A405D}" srcOrd="0" destOrd="0" presId="urn:microsoft.com/office/officeart/2005/8/layout/hProcess11"/>
    <dgm:cxn modelId="{FFC2DD80-7ED8-40DA-B4BA-29F533492305}" type="presParOf" srcId="{39A67B62-C5C8-4A8D-B8FC-9C3121AA5C91}" destId="{E671F81E-9792-4696-A609-8A8E7FC9744B}" srcOrd="1" destOrd="0" presId="urn:microsoft.com/office/officeart/2005/8/layout/hProcess11"/>
    <dgm:cxn modelId="{CE26DAF0-58C9-4649-BFCB-D4A902939353}" type="presParOf" srcId="{E671F81E-9792-4696-A609-8A8E7FC9744B}" destId="{2021B0F7-D42B-4D68-AD0F-8A9AAFD663D8}" srcOrd="0" destOrd="0" presId="urn:microsoft.com/office/officeart/2005/8/layout/hProcess11"/>
    <dgm:cxn modelId="{8C58C54B-5A0B-4096-A05E-EFB697D81B70}" type="presParOf" srcId="{2021B0F7-D42B-4D68-AD0F-8A9AAFD663D8}" destId="{D92E42DB-A1B4-4E73-A9C5-7009CF35D506}" srcOrd="0" destOrd="0" presId="urn:microsoft.com/office/officeart/2005/8/layout/hProcess11"/>
    <dgm:cxn modelId="{8AAC453B-BA97-4D4A-AE99-31BE274B4D88}" type="presParOf" srcId="{2021B0F7-D42B-4D68-AD0F-8A9AAFD663D8}" destId="{E8B5257B-725A-4490-B81B-6913F7E3E57B}" srcOrd="1" destOrd="0" presId="urn:microsoft.com/office/officeart/2005/8/layout/hProcess11"/>
    <dgm:cxn modelId="{266CD76C-092C-4905-ABF2-6523B2127AB0}" type="presParOf" srcId="{2021B0F7-D42B-4D68-AD0F-8A9AAFD663D8}" destId="{BEAB60C4-4867-4F3B-99BA-0B740BFCBCFC}" srcOrd="2" destOrd="0" presId="urn:microsoft.com/office/officeart/2005/8/layout/hProcess11"/>
    <dgm:cxn modelId="{ECFE9B0B-FC93-4EEB-9462-0733A05EE6D1}" type="presParOf" srcId="{E671F81E-9792-4696-A609-8A8E7FC9744B}" destId="{32F4A386-0BAE-4DDA-9FA7-A6DC8ABD0F77}" srcOrd="1" destOrd="0" presId="urn:microsoft.com/office/officeart/2005/8/layout/hProcess11"/>
    <dgm:cxn modelId="{8E4D0DA5-7A66-4151-9EDC-C551F38145FA}" type="presParOf" srcId="{E671F81E-9792-4696-A609-8A8E7FC9744B}" destId="{A095AE87-5606-4020-9897-C78F9E07D6EE}" srcOrd="2" destOrd="0" presId="urn:microsoft.com/office/officeart/2005/8/layout/hProcess11"/>
    <dgm:cxn modelId="{61FE2DEA-C8CD-4103-8277-C7601819EDC6}" type="presParOf" srcId="{A095AE87-5606-4020-9897-C78F9E07D6EE}" destId="{0BA2C3F0-D7DA-4FE7-A620-008A42CDFAC0}" srcOrd="0" destOrd="0" presId="urn:microsoft.com/office/officeart/2005/8/layout/hProcess11"/>
    <dgm:cxn modelId="{6F0B4C7B-0E64-48C4-AA4B-FCE732CC407E}" type="presParOf" srcId="{A095AE87-5606-4020-9897-C78F9E07D6EE}" destId="{1AEAA370-39D2-4FF8-B52E-FB4FA88AAEC4}" srcOrd="1" destOrd="0" presId="urn:microsoft.com/office/officeart/2005/8/layout/hProcess11"/>
    <dgm:cxn modelId="{6535024D-B685-412F-AA5A-FE9C068DBC02}" type="presParOf" srcId="{A095AE87-5606-4020-9897-C78F9E07D6EE}" destId="{F384D0DD-B6E7-4995-AE26-AEE6EBE52FB3}" srcOrd="2" destOrd="0" presId="urn:microsoft.com/office/officeart/2005/8/layout/hProcess11"/>
    <dgm:cxn modelId="{62850C2E-22C0-4EEC-8FE4-FC0BC45D530D}" type="presParOf" srcId="{E671F81E-9792-4696-A609-8A8E7FC9744B}" destId="{6C1010CC-4584-4B7F-A6BD-C8AED26CB723}" srcOrd="3" destOrd="0" presId="urn:microsoft.com/office/officeart/2005/8/layout/hProcess11"/>
    <dgm:cxn modelId="{37E286F8-AFBA-473E-A2FD-3D2FBC8D848D}" type="presParOf" srcId="{E671F81E-9792-4696-A609-8A8E7FC9744B}" destId="{95C5B5DC-3BED-43F7-A301-B5031B28CFD1}" srcOrd="4" destOrd="0" presId="urn:microsoft.com/office/officeart/2005/8/layout/hProcess11"/>
    <dgm:cxn modelId="{98CABDDB-7FD9-4771-8AA4-50E8B51845BA}" type="presParOf" srcId="{95C5B5DC-3BED-43F7-A301-B5031B28CFD1}" destId="{738520F5-58C9-4B04-B500-1E02F9F681F9}" srcOrd="0" destOrd="0" presId="urn:microsoft.com/office/officeart/2005/8/layout/hProcess11"/>
    <dgm:cxn modelId="{EEA83D06-0031-4ECD-97FB-080059715300}" type="presParOf" srcId="{95C5B5DC-3BED-43F7-A301-B5031B28CFD1}" destId="{EC3E753C-9AE0-4729-81AF-37F53BE375BA}" srcOrd="1" destOrd="0" presId="urn:microsoft.com/office/officeart/2005/8/layout/hProcess11"/>
    <dgm:cxn modelId="{720B35CF-2C4C-448E-85AC-35974AB59D95}" type="presParOf" srcId="{95C5B5DC-3BED-43F7-A301-B5031B28CFD1}" destId="{9DFD7601-3DD6-40AD-B007-3A9F40397D7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DF46762-4524-4B79-A48C-E67C4CAAC88C}"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8BBCF6B0-699A-4FDE-A8F1-81C493A19893}">
      <dgm:prSet custT="1"/>
      <dgm:spPr/>
      <dgm:t>
        <a:bodyPr/>
        <a:lstStyle/>
        <a:p>
          <a:pPr>
            <a:lnSpc>
              <a:spcPct val="100000"/>
            </a:lnSpc>
          </a:pPr>
          <a:r>
            <a:rPr lang="en-US" sz="1800" dirty="0">
              <a:latin typeface="+mn-lt"/>
              <a:ea typeface="Lato"/>
              <a:cs typeface="Lato"/>
            </a:rPr>
            <a:t>Discuss an overview of flight programs at IHLs</a:t>
          </a:r>
        </a:p>
      </dgm:t>
    </dgm:pt>
    <dgm:pt modelId="{72C9A932-7EDE-4772-A54B-63E0D100F074}" type="parTrans" cxnId="{341CA9E9-34AD-496A-A974-30D79AE8D9E7}">
      <dgm:prSet/>
      <dgm:spPr/>
      <dgm:t>
        <a:bodyPr/>
        <a:lstStyle/>
        <a:p>
          <a:endParaRPr lang="en-US" sz="1800"/>
        </a:p>
      </dgm:t>
    </dgm:pt>
    <dgm:pt modelId="{8EF20866-7030-44E5-9D7D-8198A2E79C0B}" type="sibTrans" cxnId="{341CA9E9-34AD-496A-A974-30D79AE8D9E7}">
      <dgm:prSet/>
      <dgm:spPr/>
      <dgm:t>
        <a:bodyPr/>
        <a:lstStyle/>
        <a:p>
          <a:endParaRPr lang="en-US" sz="1800"/>
        </a:p>
      </dgm:t>
    </dgm:pt>
    <dgm:pt modelId="{45218FAC-9845-45DF-915E-0D5D32C76461}">
      <dgm:prSet custT="1"/>
      <dgm:spPr/>
      <dgm:t>
        <a:bodyPr/>
        <a:lstStyle/>
        <a:p>
          <a:pPr>
            <a:lnSpc>
              <a:spcPct val="100000"/>
            </a:lnSpc>
          </a:pPr>
          <a:r>
            <a:rPr lang="en-US" sz="1800" dirty="0">
              <a:latin typeface="+mn-lt"/>
              <a:ea typeface="Lato"/>
              <a:cs typeface="Lato"/>
            </a:rPr>
            <a:t>Summarize regulations and identify key documents for approval</a:t>
          </a:r>
        </a:p>
      </dgm:t>
    </dgm:pt>
    <dgm:pt modelId="{651BED82-787E-4988-B1D7-8BFF8F84C672}" type="parTrans" cxnId="{79DA32E6-4665-4D6D-8AFA-6E801518EA82}">
      <dgm:prSet/>
      <dgm:spPr/>
      <dgm:t>
        <a:bodyPr/>
        <a:lstStyle/>
        <a:p>
          <a:endParaRPr lang="en-US" sz="1800"/>
        </a:p>
      </dgm:t>
    </dgm:pt>
    <dgm:pt modelId="{427B7373-CD1C-48B6-816F-C049534E79C5}" type="sibTrans" cxnId="{79DA32E6-4665-4D6D-8AFA-6E801518EA82}">
      <dgm:prSet/>
      <dgm:spPr/>
      <dgm:t>
        <a:bodyPr/>
        <a:lstStyle/>
        <a:p>
          <a:endParaRPr lang="en-US" sz="1800"/>
        </a:p>
      </dgm:t>
    </dgm:pt>
    <dgm:pt modelId="{2634C749-E7E2-4825-875F-0ED2784F6F4A}">
      <dgm:prSet custT="1"/>
      <dgm:spPr/>
      <dgm:t>
        <a:bodyPr/>
        <a:lstStyle/>
        <a:p>
          <a:pPr>
            <a:lnSpc>
              <a:spcPct val="100000"/>
            </a:lnSpc>
          </a:pPr>
          <a:r>
            <a:rPr lang="en-US" sz="1800" dirty="0">
              <a:latin typeface="+mn-lt"/>
              <a:ea typeface="Lato"/>
              <a:cs typeface="Lato"/>
            </a:rPr>
            <a:t>Prepare for and participate in a VA compliance survey</a:t>
          </a:r>
        </a:p>
      </dgm:t>
    </dgm:pt>
    <dgm:pt modelId="{890F7C9F-72C4-48E5-A399-A4328B37637D}" type="parTrans" cxnId="{F373AD33-41D5-484E-9E99-FE76760D9435}">
      <dgm:prSet/>
      <dgm:spPr/>
      <dgm:t>
        <a:bodyPr/>
        <a:lstStyle/>
        <a:p>
          <a:endParaRPr lang="en-US" sz="1800"/>
        </a:p>
      </dgm:t>
    </dgm:pt>
    <dgm:pt modelId="{E14CED51-5A19-4169-9E9A-36F8C4ED16AD}" type="sibTrans" cxnId="{F373AD33-41D5-484E-9E99-FE76760D9435}">
      <dgm:prSet/>
      <dgm:spPr/>
      <dgm:t>
        <a:bodyPr/>
        <a:lstStyle/>
        <a:p>
          <a:endParaRPr lang="en-US" sz="1800"/>
        </a:p>
      </dgm:t>
    </dgm:pt>
    <dgm:pt modelId="{D2AAE921-0A48-4DA1-BABB-C81593638044}" type="pres">
      <dgm:prSet presAssocID="{FDF46762-4524-4B79-A48C-E67C4CAAC88C}" presName="root" presStyleCnt="0">
        <dgm:presLayoutVars>
          <dgm:dir/>
          <dgm:resizeHandles val="exact"/>
        </dgm:presLayoutVars>
      </dgm:prSet>
      <dgm:spPr/>
    </dgm:pt>
    <dgm:pt modelId="{6AA4ADF3-EEFE-4439-89F6-5C73261525A0}" type="pres">
      <dgm:prSet presAssocID="{8BBCF6B0-699A-4FDE-A8F1-81C493A19893}" presName="compNode" presStyleCnt="0"/>
      <dgm:spPr/>
    </dgm:pt>
    <dgm:pt modelId="{CD873AFA-AC58-4E4A-8A1E-60617EF5092D}" type="pres">
      <dgm:prSet presAssocID="{8BBCF6B0-699A-4FDE-A8F1-81C493A19893}" presName="bgRect" presStyleLbl="bgShp" presStyleIdx="0" presStyleCnt="3" custLinFactNeighborX="4939" custLinFactNeighborY="-72117"/>
      <dgm:spPr/>
    </dgm:pt>
    <dgm:pt modelId="{F085BA68-BC46-4A7B-B326-E79E38BD2799}" type="pres">
      <dgm:prSet presAssocID="{8BBCF6B0-699A-4FDE-A8F1-81C493A19893}"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irplane with solid fill"/>
        </a:ext>
      </dgm:extLst>
    </dgm:pt>
    <dgm:pt modelId="{50DEF357-3045-4AC9-8787-A4D8A1D1858C}" type="pres">
      <dgm:prSet presAssocID="{8BBCF6B0-699A-4FDE-A8F1-81C493A19893}" presName="spaceRect" presStyleCnt="0"/>
      <dgm:spPr/>
    </dgm:pt>
    <dgm:pt modelId="{1E94F8A5-46DC-4392-A9FD-651C77E99C2D}" type="pres">
      <dgm:prSet presAssocID="{8BBCF6B0-699A-4FDE-A8F1-81C493A19893}" presName="parTx" presStyleLbl="revTx" presStyleIdx="0" presStyleCnt="3">
        <dgm:presLayoutVars>
          <dgm:chMax val="0"/>
          <dgm:chPref val="0"/>
        </dgm:presLayoutVars>
      </dgm:prSet>
      <dgm:spPr/>
    </dgm:pt>
    <dgm:pt modelId="{47F00FFE-BB28-4339-9BE3-DC87D8C3AC38}" type="pres">
      <dgm:prSet presAssocID="{8EF20866-7030-44E5-9D7D-8198A2E79C0B}" presName="sibTrans" presStyleCnt="0"/>
      <dgm:spPr/>
    </dgm:pt>
    <dgm:pt modelId="{97754289-C70A-46BF-A1DE-863C1B6C13C3}" type="pres">
      <dgm:prSet presAssocID="{45218FAC-9845-45DF-915E-0D5D32C76461}" presName="compNode" presStyleCnt="0"/>
      <dgm:spPr/>
    </dgm:pt>
    <dgm:pt modelId="{BCC982D7-D1A2-4657-A61F-1BB376075374}" type="pres">
      <dgm:prSet presAssocID="{45218FAC-9845-45DF-915E-0D5D32C76461}" presName="bgRect" presStyleLbl="bgShp" presStyleIdx="1" presStyleCnt="3"/>
      <dgm:spPr/>
    </dgm:pt>
    <dgm:pt modelId="{6719DCAA-A101-4265-B96A-398F0CBB9A77}" type="pres">
      <dgm:prSet presAssocID="{45218FAC-9845-45DF-915E-0D5D32C76461}" presName="iconRect" presStyleLbl="node1" presStyleIdx="1"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pt>
    <dgm:pt modelId="{65A4615F-B2F6-41B6-A4A1-5B25599E0FD7}" type="pres">
      <dgm:prSet presAssocID="{45218FAC-9845-45DF-915E-0D5D32C76461}" presName="spaceRect" presStyleCnt="0"/>
      <dgm:spPr/>
    </dgm:pt>
    <dgm:pt modelId="{AD23D769-67F2-4A3C-92B7-E468B2D92BB8}" type="pres">
      <dgm:prSet presAssocID="{45218FAC-9845-45DF-915E-0D5D32C76461}" presName="parTx" presStyleLbl="revTx" presStyleIdx="1" presStyleCnt="3">
        <dgm:presLayoutVars>
          <dgm:chMax val="0"/>
          <dgm:chPref val="0"/>
        </dgm:presLayoutVars>
      </dgm:prSet>
      <dgm:spPr/>
    </dgm:pt>
    <dgm:pt modelId="{2CD9581C-526A-4149-90A3-F249DF67C401}" type="pres">
      <dgm:prSet presAssocID="{427B7373-CD1C-48B6-816F-C049534E79C5}" presName="sibTrans" presStyleCnt="0"/>
      <dgm:spPr/>
    </dgm:pt>
    <dgm:pt modelId="{ABB13EF1-9768-439F-863E-393625962363}" type="pres">
      <dgm:prSet presAssocID="{2634C749-E7E2-4825-875F-0ED2784F6F4A}" presName="compNode" presStyleCnt="0"/>
      <dgm:spPr/>
    </dgm:pt>
    <dgm:pt modelId="{B02E1991-3B35-499D-8742-75E58BF01976}" type="pres">
      <dgm:prSet presAssocID="{2634C749-E7E2-4825-875F-0ED2784F6F4A}" presName="bgRect" presStyleLbl="bgShp" presStyleIdx="2" presStyleCnt="3"/>
      <dgm:spPr/>
    </dgm:pt>
    <dgm:pt modelId="{7CFF3DF1-A12E-4CD1-AE19-FF136AC352A7}" type="pres">
      <dgm:prSet presAssocID="{2634C749-E7E2-4825-875F-0ED2784F6F4A}" presName="iconRect" presStyleLbl="node1" presStyleIdx="2"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irplane with solid fill"/>
        </a:ext>
      </dgm:extLst>
    </dgm:pt>
    <dgm:pt modelId="{690FA2C4-8524-472B-A727-38CC9D196A8D}" type="pres">
      <dgm:prSet presAssocID="{2634C749-E7E2-4825-875F-0ED2784F6F4A}" presName="spaceRect" presStyleCnt="0"/>
      <dgm:spPr/>
    </dgm:pt>
    <dgm:pt modelId="{747C3614-B228-4F9D-8FCD-ECEA3E145DA2}" type="pres">
      <dgm:prSet presAssocID="{2634C749-E7E2-4825-875F-0ED2784F6F4A}" presName="parTx" presStyleLbl="revTx" presStyleIdx="2" presStyleCnt="3">
        <dgm:presLayoutVars>
          <dgm:chMax val="0"/>
          <dgm:chPref val="0"/>
        </dgm:presLayoutVars>
      </dgm:prSet>
      <dgm:spPr/>
    </dgm:pt>
  </dgm:ptLst>
  <dgm:cxnLst>
    <dgm:cxn modelId="{135A800C-1E0F-45E0-9AFA-6A46135C346B}" type="presOf" srcId="{45218FAC-9845-45DF-915E-0D5D32C76461}" destId="{AD23D769-67F2-4A3C-92B7-E468B2D92BB8}" srcOrd="0" destOrd="0" presId="urn:microsoft.com/office/officeart/2018/2/layout/IconVerticalSolidList"/>
    <dgm:cxn modelId="{ADD26816-9F15-4D00-BD4D-A90A80CFE7A4}" type="presOf" srcId="{8BBCF6B0-699A-4FDE-A8F1-81C493A19893}" destId="{1E94F8A5-46DC-4392-A9FD-651C77E99C2D}" srcOrd="0" destOrd="0" presId="urn:microsoft.com/office/officeart/2018/2/layout/IconVerticalSolidList"/>
    <dgm:cxn modelId="{F373AD33-41D5-484E-9E99-FE76760D9435}" srcId="{FDF46762-4524-4B79-A48C-E67C4CAAC88C}" destId="{2634C749-E7E2-4825-875F-0ED2784F6F4A}" srcOrd="2" destOrd="0" parTransId="{890F7C9F-72C4-48E5-A399-A4328B37637D}" sibTransId="{E14CED51-5A19-4169-9E9A-36F8C4ED16AD}"/>
    <dgm:cxn modelId="{FD05C481-2D11-4100-9A79-30BA663121FD}" type="presOf" srcId="{FDF46762-4524-4B79-A48C-E67C4CAAC88C}" destId="{D2AAE921-0A48-4DA1-BABB-C81593638044}" srcOrd="0" destOrd="0" presId="urn:microsoft.com/office/officeart/2018/2/layout/IconVerticalSolidList"/>
    <dgm:cxn modelId="{7807D4AB-B880-49B4-95AE-0DB5D7DEBA50}" type="presOf" srcId="{2634C749-E7E2-4825-875F-0ED2784F6F4A}" destId="{747C3614-B228-4F9D-8FCD-ECEA3E145DA2}" srcOrd="0" destOrd="0" presId="urn:microsoft.com/office/officeart/2018/2/layout/IconVerticalSolidList"/>
    <dgm:cxn modelId="{79DA32E6-4665-4D6D-8AFA-6E801518EA82}" srcId="{FDF46762-4524-4B79-A48C-E67C4CAAC88C}" destId="{45218FAC-9845-45DF-915E-0D5D32C76461}" srcOrd="1" destOrd="0" parTransId="{651BED82-787E-4988-B1D7-8BFF8F84C672}" sibTransId="{427B7373-CD1C-48B6-816F-C049534E79C5}"/>
    <dgm:cxn modelId="{341CA9E9-34AD-496A-A974-30D79AE8D9E7}" srcId="{FDF46762-4524-4B79-A48C-E67C4CAAC88C}" destId="{8BBCF6B0-699A-4FDE-A8F1-81C493A19893}" srcOrd="0" destOrd="0" parTransId="{72C9A932-7EDE-4772-A54B-63E0D100F074}" sibTransId="{8EF20866-7030-44E5-9D7D-8198A2E79C0B}"/>
    <dgm:cxn modelId="{1C96F4A7-2E94-4BE8-A5E3-A8ABE5E59A53}" type="presParOf" srcId="{D2AAE921-0A48-4DA1-BABB-C81593638044}" destId="{6AA4ADF3-EEFE-4439-89F6-5C73261525A0}" srcOrd="0" destOrd="0" presId="urn:microsoft.com/office/officeart/2018/2/layout/IconVerticalSolidList"/>
    <dgm:cxn modelId="{0262B411-9FAC-44C6-9629-8AEDF0D9DF86}" type="presParOf" srcId="{6AA4ADF3-EEFE-4439-89F6-5C73261525A0}" destId="{CD873AFA-AC58-4E4A-8A1E-60617EF5092D}" srcOrd="0" destOrd="0" presId="urn:microsoft.com/office/officeart/2018/2/layout/IconVerticalSolidList"/>
    <dgm:cxn modelId="{5B8BEEF8-D278-4AE3-946F-C11FA347F1D7}" type="presParOf" srcId="{6AA4ADF3-EEFE-4439-89F6-5C73261525A0}" destId="{F085BA68-BC46-4A7B-B326-E79E38BD2799}" srcOrd="1" destOrd="0" presId="urn:microsoft.com/office/officeart/2018/2/layout/IconVerticalSolidList"/>
    <dgm:cxn modelId="{E5572993-0BFE-4B46-9890-A4CBC9282155}" type="presParOf" srcId="{6AA4ADF3-EEFE-4439-89F6-5C73261525A0}" destId="{50DEF357-3045-4AC9-8787-A4D8A1D1858C}" srcOrd="2" destOrd="0" presId="urn:microsoft.com/office/officeart/2018/2/layout/IconVerticalSolidList"/>
    <dgm:cxn modelId="{5C34DF63-B1CD-4C3F-845C-FF6B60AA870A}" type="presParOf" srcId="{6AA4ADF3-EEFE-4439-89F6-5C73261525A0}" destId="{1E94F8A5-46DC-4392-A9FD-651C77E99C2D}" srcOrd="3" destOrd="0" presId="urn:microsoft.com/office/officeart/2018/2/layout/IconVerticalSolidList"/>
    <dgm:cxn modelId="{11D4A31F-BD4C-4822-8926-D00870C9B8A1}" type="presParOf" srcId="{D2AAE921-0A48-4DA1-BABB-C81593638044}" destId="{47F00FFE-BB28-4339-9BE3-DC87D8C3AC38}" srcOrd="1" destOrd="0" presId="urn:microsoft.com/office/officeart/2018/2/layout/IconVerticalSolidList"/>
    <dgm:cxn modelId="{A5E4635C-AB9E-4C4A-9DC6-EA99E6FF087F}" type="presParOf" srcId="{D2AAE921-0A48-4DA1-BABB-C81593638044}" destId="{97754289-C70A-46BF-A1DE-863C1B6C13C3}" srcOrd="2" destOrd="0" presId="urn:microsoft.com/office/officeart/2018/2/layout/IconVerticalSolidList"/>
    <dgm:cxn modelId="{B783D669-C967-4C5C-9A9D-8A661110AB7E}" type="presParOf" srcId="{97754289-C70A-46BF-A1DE-863C1B6C13C3}" destId="{BCC982D7-D1A2-4657-A61F-1BB376075374}" srcOrd="0" destOrd="0" presId="urn:microsoft.com/office/officeart/2018/2/layout/IconVerticalSolidList"/>
    <dgm:cxn modelId="{19BB951F-2E83-4290-99F7-1714724384A9}" type="presParOf" srcId="{97754289-C70A-46BF-A1DE-863C1B6C13C3}" destId="{6719DCAA-A101-4265-B96A-398F0CBB9A77}" srcOrd="1" destOrd="0" presId="urn:microsoft.com/office/officeart/2018/2/layout/IconVerticalSolidList"/>
    <dgm:cxn modelId="{8D538D17-9B7E-4062-B508-9244552889E4}" type="presParOf" srcId="{97754289-C70A-46BF-A1DE-863C1B6C13C3}" destId="{65A4615F-B2F6-41B6-A4A1-5B25599E0FD7}" srcOrd="2" destOrd="0" presId="urn:microsoft.com/office/officeart/2018/2/layout/IconVerticalSolidList"/>
    <dgm:cxn modelId="{F5420123-3F14-461F-8C18-24AE7D7FF62E}" type="presParOf" srcId="{97754289-C70A-46BF-A1DE-863C1B6C13C3}" destId="{AD23D769-67F2-4A3C-92B7-E468B2D92BB8}" srcOrd="3" destOrd="0" presId="urn:microsoft.com/office/officeart/2018/2/layout/IconVerticalSolidList"/>
    <dgm:cxn modelId="{1C5F8B5A-6198-4810-975C-8C2AD865B473}" type="presParOf" srcId="{D2AAE921-0A48-4DA1-BABB-C81593638044}" destId="{2CD9581C-526A-4149-90A3-F249DF67C401}" srcOrd="3" destOrd="0" presId="urn:microsoft.com/office/officeart/2018/2/layout/IconVerticalSolidList"/>
    <dgm:cxn modelId="{3350ABA7-245D-4AE6-9E2A-F99790650F64}" type="presParOf" srcId="{D2AAE921-0A48-4DA1-BABB-C81593638044}" destId="{ABB13EF1-9768-439F-863E-393625962363}" srcOrd="4" destOrd="0" presId="urn:microsoft.com/office/officeart/2018/2/layout/IconVerticalSolidList"/>
    <dgm:cxn modelId="{7F63C8FF-F95A-4D2B-AE34-B5731ED0264C}" type="presParOf" srcId="{ABB13EF1-9768-439F-863E-393625962363}" destId="{B02E1991-3B35-499D-8742-75E58BF01976}" srcOrd="0" destOrd="0" presId="urn:microsoft.com/office/officeart/2018/2/layout/IconVerticalSolidList"/>
    <dgm:cxn modelId="{58BE8FFD-DEAC-477D-907B-46B930EA097B}" type="presParOf" srcId="{ABB13EF1-9768-439F-863E-393625962363}" destId="{7CFF3DF1-A12E-4CD1-AE19-FF136AC352A7}" srcOrd="1" destOrd="0" presId="urn:microsoft.com/office/officeart/2018/2/layout/IconVerticalSolidList"/>
    <dgm:cxn modelId="{555E759F-3E8C-402D-90D6-265E66B6403B}" type="presParOf" srcId="{ABB13EF1-9768-439F-863E-393625962363}" destId="{690FA2C4-8524-472B-A727-38CC9D196A8D}" srcOrd="2" destOrd="0" presId="urn:microsoft.com/office/officeart/2018/2/layout/IconVerticalSolidList"/>
    <dgm:cxn modelId="{178E750C-66D4-45A8-BC66-354F1C2D468A}" type="presParOf" srcId="{ABB13EF1-9768-439F-863E-393625962363}" destId="{747C3614-B228-4F9D-8FCD-ECEA3E145DA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F46762-4524-4B79-A48C-E67C4CAAC88C}"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BBCF6B0-699A-4FDE-A8F1-81C493A19893}">
      <dgm:prSet/>
      <dgm:spPr/>
      <dgm:t>
        <a:bodyPr/>
        <a:lstStyle/>
        <a:p>
          <a:pPr>
            <a:lnSpc>
              <a:spcPct val="100000"/>
            </a:lnSpc>
          </a:pPr>
          <a:r>
            <a:rPr lang="en-US" dirty="0">
              <a:latin typeface="+mn-lt"/>
              <a:ea typeface="Lato" panose="020F0502020204030203" pitchFamily="34" charset="0"/>
              <a:cs typeface="Lato" panose="020F0502020204030203" pitchFamily="34" charset="0"/>
            </a:rPr>
            <a:t>Definitions &amp; Requirements</a:t>
          </a:r>
        </a:p>
      </dgm:t>
    </dgm:pt>
    <dgm:pt modelId="{72C9A932-7EDE-4772-A54B-63E0D100F074}" type="parTrans" cxnId="{341CA9E9-34AD-496A-A974-30D79AE8D9E7}">
      <dgm:prSet/>
      <dgm:spPr/>
      <dgm:t>
        <a:bodyPr/>
        <a:lstStyle/>
        <a:p>
          <a:endParaRPr lang="en-US">
            <a:latin typeface="+mn-lt"/>
          </a:endParaRPr>
        </a:p>
      </dgm:t>
    </dgm:pt>
    <dgm:pt modelId="{8EF20866-7030-44E5-9D7D-8198A2E79C0B}" type="sibTrans" cxnId="{341CA9E9-34AD-496A-A974-30D79AE8D9E7}">
      <dgm:prSet/>
      <dgm:spPr/>
      <dgm:t>
        <a:bodyPr/>
        <a:lstStyle/>
        <a:p>
          <a:endParaRPr lang="en-US">
            <a:latin typeface="+mn-lt"/>
          </a:endParaRPr>
        </a:p>
      </dgm:t>
    </dgm:pt>
    <dgm:pt modelId="{2375FEE6-1DC2-48DA-B041-8CFDB8199337}">
      <dgm:prSet/>
      <dgm:spPr/>
      <dgm:t>
        <a:bodyPr/>
        <a:lstStyle/>
        <a:p>
          <a:pPr>
            <a:lnSpc>
              <a:spcPct val="100000"/>
            </a:lnSpc>
          </a:pPr>
          <a:r>
            <a:rPr lang="en-US" dirty="0">
              <a:latin typeface="+mn-lt"/>
              <a:ea typeface="Lato" panose="020F0502020204030203" pitchFamily="34" charset="0"/>
              <a:cs typeface="Lato" panose="020F0502020204030203" pitchFamily="34" charset="0"/>
            </a:rPr>
            <a:t>VA Student Eligibility Requirements</a:t>
          </a:r>
        </a:p>
      </dgm:t>
    </dgm:pt>
    <dgm:pt modelId="{CC145ED6-A5D4-4417-A7CD-CEE0E38B47E5}" type="parTrans" cxnId="{07471FAB-9FDC-4B97-9130-E7690AD0FC52}">
      <dgm:prSet/>
      <dgm:spPr/>
      <dgm:t>
        <a:bodyPr/>
        <a:lstStyle/>
        <a:p>
          <a:endParaRPr lang="en-US">
            <a:latin typeface="+mn-lt"/>
          </a:endParaRPr>
        </a:p>
      </dgm:t>
    </dgm:pt>
    <dgm:pt modelId="{AC3C2825-9092-469A-9F24-5DDFE855075C}" type="sibTrans" cxnId="{07471FAB-9FDC-4B97-9130-E7690AD0FC52}">
      <dgm:prSet/>
      <dgm:spPr/>
      <dgm:t>
        <a:bodyPr/>
        <a:lstStyle/>
        <a:p>
          <a:endParaRPr lang="en-US">
            <a:latin typeface="+mn-lt"/>
          </a:endParaRPr>
        </a:p>
      </dgm:t>
    </dgm:pt>
    <dgm:pt modelId="{94B5BD46-2A29-4909-863F-091EAE1E53F3}">
      <dgm:prSet/>
      <dgm:spPr/>
      <dgm:t>
        <a:bodyPr/>
        <a:lstStyle/>
        <a:p>
          <a:pPr>
            <a:lnSpc>
              <a:spcPct val="100000"/>
            </a:lnSpc>
          </a:pPr>
          <a:r>
            <a:rPr lang="en-US" dirty="0">
              <a:latin typeface="+mn-lt"/>
              <a:ea typeface="Lato" panose="020F0502020204030203" pitchFamily="34" charset="0"/>
              <a:cs typeface="Lato" panose="020F0502020204030203" pitchFamily="34" charset="0"/>
            </a:rPr>
            <a:t>Flight Courses</a:t>
          </a:r>
        </a:p>
      </dgm:t>
    </dgm:pt>
    <dgm:pt modelId="{6F279827-907E-4F18-9A5A-8E50869682A6}" type="parTrans" cxnId="{434605E1-C28E-4265-A89A-14ED1F5CB870}">
      <dgm:prSet/>
      <dgm:spPr/>
      <dgm:t>
        <a:bodyPr/>
        <a:lstStyle/>
        <a:p>
          <a:endParaRPr lang="en-US">
            <a:latin typeface="+mn-lt"/>
          </a:endParaRPr>
        </a:p>
      </dgm:t>
    </dgm:pt>
    <dgm:pt modelId="{CF9EA5B0-913C-4551-8357-CA9268A2283C}" type="sibTrans" cxnId="{434605E1-C28E-4265-A89A-14ED1F5CB870}">
      <dgm:prSet/>
      <dgm:spPr/>
      <dgm:t>
        <a:bodyPr/>
        <a:lstStyle/>
        <a:p>
          <a:endParaRPr lang="en-US">
            <a:latin typeface="+mn-lt"/>
          </a:endParaRPr>
        </a:p>
      </dgm:t>
    </dgm:pt>
    <dgm:pt modelId="{D15A01D6-41AF-4128-BA9F-B5BA2CE39FD6}">
      <dgm:prSet/>
      <dgm:spPr/>
      <dgm:t>
        <a:bodyPr/>
        <a:lstStyle/>
        <a:p>
          <a:pPr>
            <a:lnSpc>
              <a:spcPct val="100000"/>
            </a:lnSpc>
          </a:pPr>
          <a:r>
            <a:rPr lang="en-US" dirty="0">
              <a:latin typeface="+mn-lt"/>
              <a:ea typeface="Lato" panose="020F0502020204030203" pitchFamily="34" charset="0"/>
              <a:cs typeface="Lato" panose="020F0502020204030203" pitchFamily="34" charset="0"/>
            </a:rPr>
            <a:t>In-house Flight Training</a:t>
          </a:r>
        </a:p>
      </dgm:t>
    </dgm:pt>
    <dgm:pt modelId="{2DD409E4-F3A2-421E-8C30-9F55B8B9D89D}" type="parTrans" cxnId="{CF8667F2-D89E-4279-8F20-C8DEF44EB5C0}">
      <dgm:prSet/>
      <dgm:spPr/>
      <dgm:t>
        <a:bodyPr/>
        <a:lstStyle/>
        <a:p>
          <a:endParaRPr lang="en-US"/>
        </a:p>
      </dgm:t>
    </dgm:pt>
    <dgm:pt modelId="{F5D55EFC-856A-4EBF-AE44-D99CB40F3F19}" type="sibTrans" cxnId="{CF8667F2-D89E-4279-8F20-C8DEF44EB5C0}">
      <dgm:prSet/>
      <dgm:spPr/>
      <dgm:t>
        <a:bodyPr/>
        <a:lstStyle/>
        <a:p>
          <a:endParaRPr lang="en-US"/>
        </a:p>
      </dgm:t>
    </dgm:pt>
    <dgm:pt modelId="{F1C8C779-20BB-4616-869B-80DEF7A43DF2}">
      <dgm:prSet/>
      <dgm:spPr/>
      <dgm:t>
        <a:bodyPr/>
        <a:lstStyle/>
        <a:p>
          <a:pPr>
            <a:lnSpc>
              <a:spcPct val="100000"/>
            </a:lnSpc>
          </a:pPr>
          <a:r>
            <a:rPr lang="en-US" dirty="0">
              <a:latin typeface="+mn-lt"/>
              <a:ea typeface="Lato" panose="020F0502020204030203" pitchFamily="34" charset="0"/>
              <a:cs typeface="Lato" panose="020F0502020204030203" pitchFamily="34" charset="0"/>
            </a:rPr>
            <a:t>Contracted Flight Training</a:t>
          </a:r>
        </a:p>
      </dgm:t>
    </dgm:pt>
    <dgm:pt modelId="{C93A5595-4284-4BBD-8897-32157B4AE46B}" type="parTrans" cxnId="{7B37E2CA-5892-4E4B-B326-9C07F1E9EAB6}">
      <dgm:prSet/>
      <dgm:spPr/>
      <dgm:t>
        <a:bodyPr/>
        <a:lstStyle/>
        <a:p>
          <a:endParaRPr lang="en-US"/>
        </a:p>
      </dgm:t>
    </dgm:pt>
    <dgm:pt modelId="{18418FBF-BB30-4E95-96F4-8CBC811FA2A6}" type="sibTrans" cxnId="{7B37E2CA-5892-4E4B-B326-9C07F1E9EAB6}">
      <dgm:prSet/>
      <dgm:spPr/>
      <dgm:t>
        <a:bodyPr/>
        <a:lstStyle/>
        <a:p>
          <a:endParaRPr lang="en-US"/>
        </a:p>
      </dgm:t>
    </dgm:pt>
    <dgm:pt modelId="{D2AAE921-0A48-4DA1-BABB-C81593638044}" type="pres">
      <dgm:prSet presAssocID="{FDF46762-4524-4B79-A48C-E67C4CAAC88C}" presName="root" presStyleCnt="0">
        <dgm:presLayoutVars>
          <dgm:dir/>
          <dgm:resizeHandles val="exact"/>
        </dgm:presLayoutVars>
      </dgm:prSet>
      <dgm:spPr/>
    </dgm:pt>
    <dgm:pt modelId="{6AA4ADF3-EEFE-4439-89F6-5C73261525A0}" type="pres">
      <dgm:prSet presAssocID="{8BBCF6B0-699A-4FDE-A8F1-81C493A19893}" presName="compNode" presStyleCnt="0"/>
      <dgm:spPr/>
    </dgm:pt>
    <dgm:pt modelId="{CD873AFA-AC58-4E4A-8A1E-60617EF5092D}" type="pres">
      <dgm:prSet presAssocID="{8BBCF6B0-699A-4FDE-A8F1-81C493A19893}" presName="bgRect" presStyleLbl="bgShp" presStyleIdx="0" presStyleCnt="5"/>
      <dgm:spPr/>
    </dgm:pt>
    <dgm:pt modelId="{F085BA68-BC46-4A7B-B326-E79E38BD2799}" type="pres">
      <dgm:prSet presAssocID="{8BBCF6B0-699A-4FDE-A8F1-81C493A19893}" presName="iconRect" presStyleLbl="node1" presStyleIdx="0" presStyleCnt="5" custScaleX="129662" custScaleY="129662"/>
      <dgm:spPr>
        <a:prstGeom prst="ellipse">
          <a:avLst/>
        </a:prstGeom>
        <a:blipFill rotWithShape="1">
          <a:blip xmlns:r="http://schemas.openxmlformats.org/officeDocument/2006/relationships" r:embed="rId1"/>
          <a:srcRect/>
          <a:stretch>
            <a:fillRect t="-4000" b="-4000"/>
          </a:stretch>
        </a:blipFill>
      </dgm:spPr>
      <dgm:extLst>
        <a:ext uri="{E40237B7-FDA0-4F09-8148-C483321AD2D9}">
          <dgm14:cNvPr xmlns:dgm14="http://schemas.microsoft.com/office/drawing/2010/diagram" id="0" name="" descr="Badge Tick1 with solid fill"/>
        </a:ext>
      </dgm:extLst>
    </dgm:pt>
    <dgm:pt modelId="{50DEF357-3045-4AC9-8787-A4D8A1D1858C}" type="pres">
      <dgm:prSet presAssocID="{8BBCF6B0-699A-4FDE-A8F1-81C493A19893}" presName="spaceRect" presStyleCnt="0"/>
      <dgm:spPr/>
    </dgm:pt>
    <dgm:pt modelId="{1E94F8A5-46DC-4392-A9FD-651C77E99C2D}" type="pres">
      <dgm:prSet presAssocID="{8BBCF6B0-699A-4FDE-A8F1-81C493A19893}" presName="parTx" presStyleLbl="revTx" presStyleIdx="0" presStyleCnt="5">
        <dgm:presLayoutVars>
          <dgm:chMax val="0"/>
          <dgm:chPref val="0"/>
        </dgm:presLayoutVars>
      </dgm:prSet>
      <dgm:spPr/>
    </dgm:pt>
    <dgm:pt modelId="{BFB08AF8-95FB-49A6-996E-9152F52815AB}" type="pres">
      <dgm:prSet presAssocID="{8EF20866-7030-44E5-9D7D-8198A2E79C0B}" presName="sibTrans" presStyleCnt="0"/>
      <dgm:spPr/>
    </dgm:pt>
    <dgm:pt modelId="{B456716C-65F3-43C3-B4CF-BE7064D8B670}" type="pres">
      <dgm:prSet presAssocID="{2375FEE6-1DC2-48DA-B041-8CFDB8199337}" presName="compNode" presStyleCnt="0"/>
      <dgm:spPr/>
    </dgm:pt>
    <dgm:pt modelId="{0E9091DE-38C5-4BED-844E-71934E4F5B4F}" type="pres">
      <dgm:prSet presAssocID="{2375FEE6-1DC2-48DA-B041-8CFDB8199337}" presName="bgRect" presStyleLbl="bgShp" presStyleIdx="1" presStyleCnt="5"/>
      <dgm:spPr/>
    </dgm:pt>
    <dgm:pt modelId="{0AC8265D-E72C-47A0-92FC-C40002F4CF6B}" type="pres">
      <dgm:prSet presAssocID="{2375FEE6-1DC2-48DA-B041-8CFDB8199337}" presName="iconRect" presStyleLbl="node1" presStyleIdx="1" presStyleCnt="5" custScaleX="129662" custScaleY="129662"/>
      <dgm:spPr>
        <a:prstGeom prst="ellipse">
          <a:avLst/>
        </a:prstGeom>
        <a:blipFill rotWithShape="1">
          <a:blip xmlns:r="http://schemas.openxmlformats.org/officeDocument/2006/relationships" r:embed="rId1"/>
          <a:srcRect/>
          <a:stretch>
            <a:fillRect t="-4000" b="-4000"/>
          </a:stretch>
        </a:blipFill>
      </dgm:spPr>
    </dgm:pt>
    <dgm:pt modelId="{B35AEB15-181A-4BF9-AC91-BA459A8257BD}" type="pres">
      <dgm:prSet presAssocID="{2375FEE6-1DC2-48DA-B041-8CFDB8199337}" presName="spaceRect" presStyleCnt="0"/>
      <dgm:spPr/>
    </dgm:pt>
    <dgm:pt modelId="{674E6AC2-898C-49A0-ADF0-2E935125C218}" type="pres">
      <dgm:prSet presAssocID="{2375FEE6-1DC2-48DA-B041-8CFDB8199337}" presName="parTx" presStyleLbl="revTx" presStyleIdx="1" presStyleCnt="5">
        <dgm:presLayoutVars>
          <dgm:chMax val="0"/>
          <dgm:chPref val="0"/>
        </dgm:presLayoutVars>
      </dgm:prSet>
      <dgm:spPr/>
    </dgm:pt>
    <dgm:pt modelId="{2913EE1D-3E3C-490E-A7F7-7C7AF391B186}" type="pres">
      <dgm:prSet presAssocID="{AC3C2825-9092-469A-9F24-5DDFE855075C}" presName="sibTrans" presStyleCnt="0"/>
      <dgm:spPr/>
    </dgm:pt>
    <dgm:pt modelId="{23483DF4-72F7-48E3-99D6-FAC480320B44}" type="pres">
      <dgm:prSet presAssocID="{94B5BD46-2A29-4909-863F-091EAE1E53F3}" presName="compNode" presStyleCnt="0"/>
      <dgm:spPr/>
    </dgm:pt>
    <dgm:pt modelId="{B690CE40-C662-47F0-BD3C-959FE564BA91}" type="pres">
      <dgm:prSet presAssocID="{94B5BD46-2A29-4909-863F-091EAE1E53F3}" presName="bgRect" presStyleLbl="bgShp" presStyleIdx="2" presStyleCnt="5"/>
      <dgm:spPr/>
    </dgm:pt>
    <dgm:pt modelId="{11C74805-5757-4E74-8C1A-85D9F41BE1AB}" type="pres">
      <dgm:prSet presAssocID="{94B5BD46-2A29-4909-863F-091EAE1E53F3}" presName="iconRect" presStyleLbl="node1" presStyleIdx="2" presStyleCnt="5" custScaleX="129662" custScaleY="129662"/>
      <dgm:spPr>
        <a:prstGeom prst="ellipse">
          <a:avLst/>
        </a:prstGeom>
        <a:blipFill rotWithShape="1">
          <a:blip xmlns:r="http://schemas.openxmlformats.org/officeDocument/2006/relationships" r:embed="rId1"/>
          <a:srcRect/>
          <a:stretch>
            <a:fillRect t="-4000" b="-4000"/>
          </a:stretch>
        </a:blipFill>
      </dgm:spPr>
    </dgm:pt>
    <dgm:pt modelId="{CCD98F4B-9337-43CB-8CE0-A1335F05A7EB}" type="pres">
      <dgm:prSet presAssocID="{94B5BD46-2A29-4909-863F-091EAE1E53F3}" presName="spaceRect" presStyleCnt="0"/>
      <dgm:spPr/>
    </dgm:pt>
    <dgm:pt modelId="{B0592B7C-3C4A-4A2F-A044-F9C7F3646ED1}" type="pres">
      <dgm:prSet presAssocID="{94B5BD46-2A29-4909-863F-091EAE1E53F3}" presName="parTx" presStyleLbl="revTx" presStyleIdx="2" presStyleCnt="5">
        <dgm:presLayoutVars>
          <dgm:chMax val="0"/>
          <dgm:chPref val="0"/>
        </dgm:presLayoutVars>
      </dgm:prSet>
      <dgm:spPr/>
    </dgm:pt>
    <dgm:pt modelId="{E8C9236F-6D22-4A29-BE75-343FE1AA8BE7}" type="pres">
      <dgm:prSet presAssocID="{CF9EA5B0-913C-4551-8357-CA9268A2283C}" presName="sibTrans" presStyleCnt="0"/>
      <dgm:spPr/>
    </dgm:pt>
    <dgm:pt modelId="{9DF067AD-D9D2-41A9-8BCE-D9BCCDE1050A}" type="pres">
      <dgm:prSet presAssocID="{D15A01D6-41AF-4128-BA9F-B5BA2CE39FD6}" presName="compNode" presStyleCnt="0"/>
      <dgm:spPr/>
    </dgm:pt>
    <dgm:pt modelId="{8CBF06A9-7EDB-40DD-B084-6FBF5C227633}" type="pres">
      <dgm:prSet presAssocID="{D15A01D6-41AF-4128-BA9F-B5BA2CE39FD6}" presName="bgRect" presStyleLbl="bgShp" presStyleIdx="3" presStyleCnt="5"/>
      <dgm:spPr/>
    </dgm:pt>
    <dgm:pt modelId="{972D9BEB-8085-46F3-B1CD-6B17351BBAAF}" type="pres">
      <dgm:prSet presAssocID="{D15A01D6-41AF-4128-BA9F-B5BA2CE39FD6}" presName="iconRect" presStyleLbl="node1" presStyleIdx="3" presStyleCnt="5" custScaleX="130624" custScaleY="130624"/>
      <dgm:spPr>
        <a:blipFill rotWithShape="1">
          <a:blip xmlns:r="http://schemas.openxmlformats.org/officeDocument/2006/relationships" r:embed="rId2"/>
          <a:srcRect/>
          <a:stretch>
            <a:fillRect/>
          </a:stretch>
        </a:blipFill>
      </dgm:spPr>
    </dgm:pt>
    <dgm:pt modelId="{34AD0003-4029-4A2E-A488-30D0CA0C5355}" type="pres">
      <dgm:prSet presAssocID="{D15A01D6-41AF-4128-BA9F-B5BA2CE39FD6}" presName="spaceRect" presStyleCnt="0"/>
      <dgm:spPr/>
    </dgm:pt>
    <dgm:pt modelId="{A6E10C63-883B-4C0C-B6DF-527BA3548B2B}" type="pres">
      <dgm:prSet presAssocID="{D15A01D6-41AF-4128-BA9F-B5BA2CE39FD6}" presName="parTx" presStyleLbl="revTx" presStyleIdx="3" presStyleCnt="5">
        <dgm:presLayoutVars>
          <dgm:chMax val="0"/>
          <dgm:chPref val="0"/>
        </dgm:presLayoutVars>
      </dgm:prSet>
      <dgm:spPr/>
    </dgm:pt>
    <dgm:pt modelId="{D7D16267-146E-49FF-94E9-3A15148B41E2}" type="pres">
      <dgm:prSet presAssocID="{F5D55EFC-856A-4EBF-AE44-D99CB40F3F19}" presName="sibTrans" presStyleCnt="0"/>
      <dgm:spPr/>
    </dgm:pt>
    <dgm:pt modelId="{375ABCC1-74BF-4E56-A413-6EDE43E11A1D}" type="pres">
      <dgm:prSet presAssocID="{F1C8C779-20BB-4616-869B-80DEF7A43DF2}" presName="compNode" presStyleCnt="0"/>
      <dgm:spPr/>
    </dgm:pt>
    <dgm:pt modelId="{8C0C25A0-6215-4753-80B8-DEDEAEBFAAC6}" type="pres">
      <dgm:prSet presAssocID="{F1C8C779-20BB-4616-869B-80DEF7A43DF2}" presName="bgRect" presStyleLbl="bgShp" presStyleIdx="4" presStyleCnt="5"/>
      <dgm:spPr/>
    </dgm:pt>
    <dgm:pt modelId="{5474B394-FDDC-4AE9-8C75-B54595C91B09}" type="pres">
      <dgm:prSet presAssocID="{F1C8C779-20BB-4616-869B-80DEF7A43DF2}" presName="iconRect" presStyleLbl="node1" presStyleIdx="4" presStyleCnt="5" custScaleX="130624" custScaleY="130624"/>
      <dgm:spPr>
        <a:blipFill rotWithShape="1">
          <a:blip xmlns:r="http://schemas.openxmlformats.org/officeDocument/2006/relationships" r:embed="rId2"/>
          <a:srcRect/>
          <a:stretch>
            <a:fillRect/>
          </a:stretch>
        </a:blipFill>
      </dgm:spPr>
    </dgm:pt>
    <dgm:pt modelId="{CAEE9AAF-ABDF-4EFF-93E9-0EFAA8C70D1C}" type="pres">
      <dgm:prSet presAssocID="{F1C8C779-20BB-4616-869B-80DEF7A43DF2}" presName="spaceRect" presStyleCnt="0"/>
      <dgm:spPr/>
    </dgm:pt>
    <dgm:pt modelId="{2E2E3FCA-6106-4DC3-9FD6-7451269CA34C}" type="pres">
      <dgm:prSet presAssocID="{F1C8C779-20BB-4616-869B-80DEF7A43DF2}" presName="parTx" presStyleLbl="revTx" presStyleIdx="4" presStyleCnt="5">
        <dgm:presLayoutVars>
          <dgm:chMax val="0"/>
          <dgm:chPref val="0"/>
        </dgm:presLayoutVars>
      </dgm:prSet>
      <dgm:spPr/>
    </dgm:pt>
  </dgm:ptLst>
  <dgm:cxnLst>
    <dgm:cxn modelId="{ADD26816-9F15-4D00-BD4D-A90A80CFE7A4}" type="presOf" srcId="{8BBCF6B0-699A-4FDE-A8F1-81C493A19893}" destId="{1E94F8A5-46DC-4392-A9FD-651C77E99C2D}" srcOrd="0" destOrd="0" presId="urn:microsoft.com/office/officeart/2018/2/layout/IconVerticalSolidList"/>
    <dgm:cxn modelId="{BD5D3A7E-ECAD-4C98-AC49-360CDAD63221}" type="presOf" srcId="{2375FEE6-1DC2-48DA-B041-8CFDB8199337}" destId="{674E6AC2-898C-49A0-ADF0-2E935125C218}" srcOrd="0" destOrd="0" presId="urn:microsoft.com/office/officeart/2018/2/layout/IconVerticalSolidList"/>
    <dgm:cxn modelId="{FD05C481-2D11-4100-9A79-30BA663121FD}" type="presOf" srcId="{FDF46762-4524-4B79-A48C-E67C4CAAC88C}" destId="{D2AAE921-0A48-4DA1-BABB-C81593638044}" srcOrd="0" destOrd="0" presId="urn:microsoft.com/office/officeart/2018/2/layout/IconVerticalSolidList"/>
    <dgm:cxn modelId="{9D4BAC86-D873-4EFE-A003-205156C66F08}" type="presOf" srcId="{94B5BD46-2A29-4909-863F-091EAE1E53F3}" destId="{B0592B7C-3C4A-4A2F-A044-F9C7F3646ED1}" srcOrd="0" destOrd="0" presId="urn:microsoft.com/office/officeart/2018/2/layout/IconVerticalSolidList"/>
    <dgm:cxn modelId="{94A0B5AA-836D-438F-B7BE-BF7EF64815D8}" type="presOf" srcId="{D15A01D6-41AF-4128-BA9F-B5BA2CE39FD6}" destId="{A6E10C63-883B-4C0C-B6DF-527BA3548B2B}" srcOrd="0" destOrd="0" presId="urn:microsoft.com/office/officeart/2018/2/layout/IconVerticalSolidList"/>
    <dgm:cxn modelId="{07471FAB-9FDC-4B97-9130-E7690AD0FC52}" srcId="{FDF46762-4524-4B79-A48C-E67C4CAAC88C}" destId="{2375FEE6-1DC2-48DA-B041-8CFDB8199337}" srcOrd="1" destOrd="0" parTransId="{CC145ED6-A5D4-4417-A7CD-CEE0E38B47E5}" sibTransId="{AC3C2825-9092-469A-9F24-5DDFE855075C}"/>
    <dgm:cxn modelId="{7B37E2CA-5892-4E4B-B326-9C07F1E9EAB6}" srcId="{FDF46762-4524-4B79-A48C-E67C4CAAC88C}" destId="{F1C8C779-20BB-4616-869B-80DEF7A43DF2}" srcOrd="4" destOrd="0" parTransId="{C93A5595-4284-4BBD-8897-32157B4AE46B}" sibTransId="{18418FBF-BB30-4E95-96F4-8CBC811FA2A6}"/>
    <dgm:cxn modelId="{434605E1-C28E-4265-A89A-14ED1F5CB870}" srcId="{FDF46762-4524-4B79-A48C-E67C4CAAC88C}" destId="{94B5BD46-2A29-4909-863F-091EAE1E53F3}" srcOrd="2" destOrd="0" parTransId="{6F279827-907E-4F18-9A5A-8E50869682A6}" sibTransId="{CF9EA5B0-913C-4551-8357-CA9268A2283C}"/>
    <dgm:cxn modelId="{341CA9E9-34AD-496A-A974-30D79AE8D9E7}" srcId="{FDF46762-4524-4B79-A48C-E67C4CAAC88C}" destId="{8BBCF6B0-699A-4FDE-A8F1-81C493A19893}" srcOrd="0" destOrd="0" parTransId="{72C9A932-7EDE-4772-A54B-63E0D100F074}" sibTransId="{8EF20866-7030-44E5-9D7D-8198A2E79C0B}"/>
    <dgm:cxn modelId="{CF8667F2-D89E-4279-8F20-C8DEF44EB5C0}" srcId="{FDF46762-4524-4B79-A48C-E67C4CAAC88C}" destId="{D15A01D6-41AF-4128-BA9F-B5BA2CE39FD6}" srcOrd="3" destOrd="0" parTransId="{2DD409E4-F3A2-421E-8C30-9F55B8B9D89D}" sibTransId="{F5D55EFC-856A-4EBF-AE44-D99CB40F3F19}"/>
    <dgm:cxn modelId="{F0687EF3-BE56-42F6-A52C-7E00822864D6}" type="presOf" srcId="{F1C8C779-20BB-4616-869B-80DEF7A43DF2}" destId="{2E2E3FCA-6106-4DC3-9FD6-7451269CA34C}" srcOrd="0" destOrd="0" presId="urn:microsoft.com/office/officeart/2018/2/layout/IconVerticalSolidList"/>
    <dgm:cxn modelId="{1C96F4A7-2E94-4BE8-A5E3-A8ABE5E59A53}" type="presParOf" srcId="{D2AAE921-0A48-4DA1-BABB-C81593638044}" destId="{6AA4ADF3-EEFE-4439-89F6-5C73261525A0}" srcOrd="0" destOrd="0" presId="urn:microsoft.com/office/officeart/2018/2/layout/IconVerticalSolidList"/>
    <dgm:cxn modelId="{0262B411-9FAC-44C6-9629-8AEDF0D9DF86}" type="presParOf" srcId="{6AA4ADF3-EEFE-4439-89F6-5C73261525A0}" destId="{CD873AFA-AC58-4E4A-8A1E-60617EF5092D}" srcOrd="0" destOrd="0" presId="urn:microsoft.com/office/officeart/2018/2/layout/IconVerticalSolidList"/>
    <dgm:cxn modelId="{5B8BEEF8-D278-4AE3-946F-C11FA347F1D7}" type="presParOf" srcId="{6AA4ADF3-EEFE-4439-89F6-5C73261525A0}" destId="{F085BA68-BC46-4A7B-B326-E79E38BD2799}" srcOrd="1" destOrd="0" presId="urn:microsoft.com/office/officeart/2018/2/layout/IconVerticalSolidList"/>
    <dgm:cxn modelId="{E5572993-0BFE-4B46-9890-A4CBC9282155}" type="presParOf" srcId="{6AA4ADF3-EEFE-4439-89F6-5C73261525A0}" destId="{50DEF357-3045-4AC9-8787-A4D8A1D1858C}" srcOrd="2" destOrd="0" presId="urn:microsoft.com/office/officeart/2018/2/layout/IconVerticalSolidList"/>
    <dgm:cxn modelId="{5C34DF63-B1CD-4C3F-845C-FF6B60AA870A}" type="presParOf" srcId="{6AA4ADF3-EEFE-4439-89F6-5C73261525A0}" destId="{1E94F8A5-46DC-4392-A9FD-651C77E99C2D}" srcOrd="3" destOrd="0" presId="urn:microsoft.com/office/officeart/2018/2/layout/IconVerticalSolidList"/>
    <dgm:cxn modelId="{BEFF870C-DFAF-4EB2-976C-9345589520B3}" type="presParOf" srcId="{D2AAE921-0A48-4DA1-BABB-C81593638044}" destId="{BFB08AF8-95FB-49A6-996E-9152F52815AB}" srcOrd="1" destOrd="0" presId="urn:microsoft.com/office/officeart/2018/2/layout/IconVerticalSolidList"/>
    <dgm:cxn modelId="{1B8D8C02-D2A4-495D-83D6-9BFD3F595010}" type="presParOf" srcId="{D2AAE921-0A48-4DA1-BABB-C81593638044}" destId="{B456716C-65F3-43C3-B4CF-BE7064D8B670}" srcOrd="2" destOrd="0" presId="urn:microsoft.com/office/officeart/2018/2/layout/IconVerticalSolidList"/>
    <dgm:cxn modelId="{671834FC-EC6D-4869-B72B-6D260D3F571F}" type="presParOf" srcId="{B456716C-65F3-43C3-B4CF-BE7064D8B670}" destId="{0E9091DE-38C5-4BED-844E-71934E4F5B4F}" srcOrd="0" destOrd="0" presId="urn:microsoft.com/office/officeart/2018/2/layout/IconVerticalSolidList"/>
    <dgm:cxn modelId="{AA50D11D-CC27-47B4-8C07-086FFB6E480A}" type="presParOf" srcId="{B456716C-65F3-43C3-B4CF-BE7064D8B670}" destId="{0AC8265D-E72C-47A0-92FC-C40002F4CF6B}" srcOrd="1" destOrd="0" presId="urn:microsoft.com/office/officeart/2018/2/layout/IconVerticalSolidList"/>
    <dgm:cxn modelId="{0752E49B-CC52-4FA4-82BF-222D7100826B}" type="presParOf" srcId="{B456716C-65F3-43C3-B4CF-BE7064D8B670}" destId="{B35AEB15-181A-4BF9-AC91-BA459A8257BD}" srcOrd="2" destOrd="0" presId="urn:microsoft.com/office/officeart/2018/2/layout/IconVerticalSolidList"/>
    <dgm:cxn modelId="{88244824-AC40-4DB0-A2C2-578D5209E051}" type="presParOf" srcId="{B456716C-65F3-43C3-B4CF-BE7064D8B670}" destId="{674E6AC2-898C-49A0-ADF0-2E935125C218}" srcOrd="3" destOrd="0" presId="urn:microsoft.com/office/officeart/2018/2/layout/IconVerticalSolidList"/>
    <dgm:cxn modelId="{AEFC49DB-45F2-4BB0-9E11-42CADB940FA2}" type="presParOf" srcId="{D2AAE921-0A48-4DA1-BABB-C81593638044}" destId="{2913EE1D-3E3C-490E-A7F7-7C7AF391B186}" srcOrd="3" destOrd="0" presId="urn:microsoft.com/office/officeart/2018/2/layout/IconVerticalSolidList"/>
    <dgm:cxn modelId="{830D95C5-B953-4AD9-AE4F-4F5E874136CE}" type="presParOf" srcId="{D2AAE921-0A48-4DA1-BABB-C81593638044}" destId="{23483DF4-72F7-48E3-99D6-FAC480320B44}" srcOrd="4" destOrd="0" presId="urn:microsoft.com/office/officeart/2018/2/layout/IconVerticalSolidList"/>
    <dgm:cxn modelId="{1156C152-B61E-41D1-8DB1-102A6309500D}" type="presParOf" srcId="{23483DF4-72F7-48E3-99D6-FAC480320B44}" destId="{B690CE40-C662-47F0-BD3C-959FE564BA91}" srcOrd="0" destOrd="0" presId="urn:microsoft.com/office/officeart/2018/2/layout/IconVerticalSolidList"/>
    <dgm:cxn modelId="{00EB3EB6-BDA0-436D-A0C8-E0BFDF0A33A7}" type="presParOf" srcId="{23483DF4-72F7-48E3-99D6-FAC480320B44}" destId="{11C74805-5757-4E74-8C1A-85D9F41BE1AB}" srcOrd="1" destOrd="0" presId="urn:microsoft.com/office/officeart/2018/2/layout/IconVerticalSolidList"/>
    <dgm:cxn modelId="{268F115C-61AA-465A-91EA-2AA9E3A18A57}" type="presParOf" srcId="{23483DF4-72F7-48E3-99D6-FAC480320B44}" destId="{CCD98F4B-9337-43CB-8CE0-A1335F05A7EB}" srcOrd="2" destOrd="0" presId="urn:microsoft.com/office/officeart/2018/2/layout/IconVerticalSolidList"/>
    <dgm:cxn modelId="{58CE6FAC-BE3E-4E8B-9EFB-1DE1C9E028BE}" type="presParOf" srcId="{23483DF4-72F7-48E3-99D6-FAC480320B44}" destId="{B0592B7C-3C4A-4A2F-A044-F9C7F3646ED1}" srcOrd="3" destOrd="0" presId="urn:microsoft.com/office/officeart/2018/2/layout/IconVerticalSolidList"/>
    <dgm:cxn modelId="{E7363C5E-1C9B-4C73-B20C-1F38FBEB8D32}" type="presParOf" srcId="{D2AAE921-0A48-4DA1-BABB-C81593638044}" destId="{E8C9236F-6D22-4A29-BE75-343FE1AA8BE7}" srcOrd="5" destOrd="0" presId="urn:microsoft.com/office/officeart/2018/2/layout/IconVerticalSolidList"/>
    <dgm:cxn modelId="{FBB97415-23C7-4DE6-95B5-BA6FAFEE3AF8}" type="presParOf" srcId="{D2AAE921-0A48-4DA1-BABB-C81593638044}" destId="{9DF067AD-D9D2-41A9-8BCE-D9BCCDE1050A}" srcOrd="6" destOrd="0" presId="urn:microsoft.com/office/officeart/2018/2/layout/IconVerticalSolidList"/>
    <dgm:cxn modelId="{CB8DEF46-A391-4FEF-A735-24433F069D59}" type="presParOf" srcId="{9DF067AD-D9D2-41A9-8BCE-D9BCCDE1050A}" destId="{8CBF06A9-7EDB-40DD-B084-6FBF5C227633}" srcOrd="0" destOrd="0" presId="urn:microsoft.com/office/officeart/2018/2/layout/IconVerticalSolidList"/>
    <dgm:cxn modelId="{A2BF6352-BCE6-40AF-BFC0-4B6A838BFD63}" type="presParOf" srcId="{9DF067AD-D9D2-41A9-8BCE-D9BCCDE1050A}" destId="{972D9BEB-8085-46F3-B1CD-6B17351BBAAF}" srcOrd="1" destOrd="0" presId="urn:microsoft.com/office/officeart/2018/2/layout/IconVerticalSolidList"/>
    <dgm:cxn modelId="{5F69F851-44F6-48C0-8CE3-5DF47BCB9BFA}" type="presParOf" srcId="{9DF067AD-D9D2-41A9-8BCE-D9BCCDE1050A}" destId="{34AD0003-4029-4A2E-A488-30D0CA0C5355}" srcOrd="2" destOrd="0" presId="urn:microsoft.com/office/officeart/2018/2/layout/IconVerticalSolidList"/>
    <dgm:cxn modelId="{367CD02D-EC27-40A0-B9FD-94C48B2B2DBE}" type="presParOf" srcId="{9DF067AD-D9D2-41A9-8BCE-D9BCCDE1050A}" destId="{A6E10C63-883B-4C0C-B6DF-527BA3548B2B}" srcOrd="3" destOrd="0" presId="urn:microsoft.com/office/officeart/2018/2/layout/IconVerticalSolidList"/>
    <dgm:cxn modelId="{A0EF154E-178E-4C6B-8C00-3F05CD273165}" type="presParOf" srcId="{D2AAE921-0A48-4DA1-BABB-C81593638044}" destId="{D7D16267-146E-49FF-94E9-3A15148B41E2}" srcOrd="7" destOrd="0" presId="urn:microsoft.com/office/officeart/2018/2/layout/IconVerticalSolidList"/>
    <dgm:cxn modelId="{1112DBF7-D9AB-49BA-B920-4378BA8E904E}" type="presParOf" srcId="{D2AAE921-0A48-4DA1-BABB-C81593638044}" destId="{375ABCC1-74BF-4E56-A413-6EDE43E11A1D}" srcOrd="8" destOrd="0" presId="urn:microsoft.com/office/officeart/2018/2/layout/IconVerticalSolidList"/>
    <dgm:cxn modelId="{3407F6C5-FCF8-42DD-966D-1583D9919569}" type="presParOf" srcId="{375ABCC1-74BF-4E56-A413-6EDE43E11A1D}" destId="{8C0C25A0-6215-4753-80B8-DEDEAEBFAAC6}" srcOrd="0" destOrd="0" presId="urn:microsoft.com/office/officeart/2018/2/layout/IconVerticalSolidList"/>
    <dgm:cxn modelId="{0CDC83CD-7C2B-4B56-A5CA-EF9E7A251BA2}" type="presParOf" srcId="{375ABCC1-74BF-4E56-A413-6EDE43E11A1D}" destId="{5474B394-FDDC-4AE9-8C75-B54595C91B09}" srcOrd="1" destOrd="0" presId="urn:microsoft.com/office/officeart/2018/2/layout/IconVerticalSolidList"/>
    <dgm:cxn modelId="{FA789F3A-4829-40B3-9251-10393EAD8235}" type="presParOf" srcId="{375ABCC1-74BF-4E56-A413-6EDE43E11A1D}" destId="{CAEE9AAF-ABDF-4EFF-93E9-0EFAA8C70D1C}" srcOrd="2" destOrd="0" presId="urn:microsoft.com/office/officeart/2018/2/layout/IconVerticalSolidList"/>
    <dgm:cxn modelId="{B66366EC-1E2A-4E8A-B5D9-5816D689255D}" type="presParOf" srcId="{375ABCC1-74BF-4E56-A413-6EDE43E11A1D}" destId="{2E2E3FCA-6106-4DC3-9FD6-7451269CA34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F46762-4524-4B79-A48C-E67C4CAAC88C}"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8BBCF6B0-699A-4FDE-A8F1-81C493A19893}">
      <dgm:prSet/>
      <dgm:spPr/>
      <dgm:t>
        <a:bodyPr/>
        <a:lstStyle/>
        <a:p>
          <a:pPr>
            <a:lnSpc>
              <a:spcPct val="100000"/>
            </a:lnSpc>
          </a:pPr>
          <a:r>
            <a:rPr lang="en-US">
              <a:latin typeface="+mn-lt"/>
              <a:ea typeface="Lato" panose="020F0502020204030203" pitchFamily="34" charset="0"/>
              <a:cs typeface="Lato" panose="020F0502020204030203" pitchFamily="34" charset="0"/>
            </a:rPr>
            <a:t>Qualify for VA education benefits under any VA educational program</a:t>
          </a:r>
        </a:p>
      </dgm:t>
    </dgm:pt>
    <dgm:pt modelId="{72C9A932-7EDE-4772-A54B-63E0D100F074}" type="parTrans" cxnId="{341CA9E9-34AD-496A-A974-30D79AE8D9E7}">
      <dgm:prSet/>
      <dgm:spPr/>
      <dgm:t>
        <a:bodyPr/>
        <a:lstStyle/>
        <a:p>
          <a:endParaRPr lang="en-US"/>
        </a:p>
      </dgm:t>
    </dgm:pt>
    <dgm:pt modelId="{8EF20866-7030-44E5-9D7D-8198A2E79C0B}" type="sibTrans" cxnId="{341CA9E9-34AD-496A-A974-30D79AE8D9E7}">
      <dgm:prSet/>
      <dgm:spPr/>
      <dgm:t>
        <a:bodyPr/>
        <a:lstStyle/>
        <a:p>
          <a:endParaRPr lang="en-US"/>
        </a:p>
      </dgm:t>
    </dgm:pt>
    <dgm:pt modelId="{2D5BE2AC-A5E0-4C45-8A60-C059A48B51B4}">
      <dgm:prSet/>
      <dgm:spPr/>
      <dgm:t>
        <a:bodyPr/>
        <a:lstStyle/>
        <a:p>
          <a:pPr>
            <a:lnSpc>
              <a:spcPct val="100000"/>
            </a:lnSpc>
          </a:pPr>
          <a:r>
            <a:rPr kumimoji="0" lang="en-US" i="0" u="none" strike="noStrike" cap="none" spc="0" normalizeH="0" baseline="0" noProof="0">
              <a:effectLst/>
              <a:uLnTx/>
              <a:uFillTx/>
              <a:latin typeface="+mn-lt"/>
              <a:ea typeface="Lato" panose="020F0502020204030203" pitchFamily="34" charset="0"/>
              <a:cs typeface="Lato" panose="020F0502020204030203" pitchFamily="34" charset="0"/>
            </a:rPr>
            <a:t>Hold appropriate Medical Certificate</a:t>
          </a:r>
          <a:endParaRPr lang="en-US">
            <a:latin typeface="+mn-lt"/>
            <a:ea typeface="Lato" panose="020F0502020204030203" pitchFamily="34" charset="0"/>
            <a:cs typeface="Lato" panose="020F0502020204030203" pitchFamily="34" charset="0"/>
          </a:endParaRPr>
        </a:p>
      </dgm:t>
    </dgm:pt>
    <dgm:pt modelId="{17F1E4EE-02CA-46D3-B628-A029AEC0CA19}" type="parTrans" cxnId="{DB946148-F733-44F5-9F9E-98A02935C5AC}">
      <dgm:prSet/>
      <dgm:spPr/>
      <dgm:t>
        <a:bodyPr/>
        <a:lstStyle/>
        <a:p>
          <a:endParaRPr lang="en-US"/>
        </a:p>
      </dgm:t>
    </dgm:pt>
    <dgm:pt modelId="{AED2BE10-CD75-4E24-A7EA-B43039513775}" type="sibTrans" cxnId="{DB946148-F733-44F5-9F9E-98A02935C5AC}">
      <dgm:prSet/>
      <dgm:spPr/>
      <dgm:t>
        <a:bodyPr/>
        <a:lstStyle/>
        <a:p>
          <a:endParaRPr lang="en-US"/>
        </a:p>
      </dgm:t>
    </dgm:pt>
    <dgm:pt modelId="{BF0E157C-BCA4-4B57-8CEB-BB7F1E101DA9}">
      <dgm:prSet/>
      <dgm:spPr/>
      <dgm:t>
        <a:bodyPr/>
        <a:lstStyle/>
        <a:p>
          <a:pPr>
            <a:lnSpc>
              <a:spcPct val="100000"/>
            </a:lnSpc>
          </a:pPr>
          <a:r>
            <a:rPr kumimoji="0" lang="en-US" i="0" u="none" strike="noStrike" cap="none" spc="0" normalizeH="0" baseline="0" noProof="0">
              <a:effectLst/>
              <a:uLnTx/>
              <a:uFillTx/>
              <a:latin typeface="+mn-lt"/>
              <a:ea typeface="Lato" panose="020F0502020204030203" pitchFamily="34" charset="0"/>
              <a:cs typeface="Lato" panose="020F0502020204030203" pitchFamily="34" charset="0"/>
            </a:rPr>
            <a:t>Meet eligibility requirements prior to beginning of training</a:t>
          </a:r>
          <a:endParaRPr lang="en-US">
            <a:latin typeface="+mn-lt"/>
            <a:ea typeface="Lato" panose="020F0502020204030203" pitchFamily="34" charset="0"/>
            <a:cs typeface="Lato" panose="020F0502020204030203" pitchFamily="34" charset="0"/>
          </a:endParaRPr>
        </a:p>
      </dgm:t>
    </dgm:pt>
    <dgm:pt modelId="{92861DE6-BEE5-4262-BE42-E49998FED5CE}" type="parTrans" cxnId="{DAD8D1DF-5A26-4DBE-A455-06C9435C3E78}">
      <dgm:prSet/>
      <dgm:spPr/>
      <dgm:t>
        <a:bodyPr/>
        <a:lstStyle/>
        <a:p>
          <a:endParaRPr lang="en-US"/>
        </a:p>
      </dgm:t>
    </dgm:pt>
    <dgm:pt modelId="{1A39E1A7-74C4-4A65-8C6D-6DD3117EECC1}" type="sibTrans" cxnId="{DAD8D1DF-5A26-4DBE-A455-06C9435C3E78}">
      <dgm:prSet/>
      <dgm:spPr/>
      <dgm:t>
        <a:bodyPr/>
        <a:lstStyle/>
        <a:p>
          <a:endParaRPr lang="en-US"/>
        </a:p>
      </dgm:t>
    </dgm:pt>
    <dgm:pt modelId="{D2AAE921-0A48-4DA1-BABB-C81593638044}" type="pres">
      <dgm:prSet presAssocID="{FDF46762-4524-4B79-A48C-E67C4CAAC88C}" presName="root" presStyleCnt="0">
        <dgm:presLayoutVars>
          <dgm:dir/>
          <dgm:resizeHandles val="exact"/>
        </dgm:presLayoutVars>
      </dgm:prSet>
      <dgm:spPr/>
    </dgm:pt>
    <dgm:pt modelId="{6AA4ADF3-EEFE-4439-89F6-5C73261525A0}" type="pres">
      <dgm:prSet presAssocID="{8BBCF6B0-699A-4FDE-A8F1-81C493A19893}" presName="compNode" presStyleCnt="0"/>
      <dgm:spPr/>
    </dgm:pt>
    <dgm:pt modelId="{CD873AFA-AC58-4E4A-8A1E-60617EF5092D}" type="pres">
      <dgm:prSet presAssocID="{8BBCF6B0-699A-4FDE-A8F1-81C493A19893}" presName="bgRect" presStyleLbl="bgShp" presStyleIdx="0" presStyleCnt="3" custLinFactNeighborX="0" custLinFactNeighborY="-37491"/>
      <dgm:spPr/>
    </dgm:pt>
    <dgm:pt modelId="{F085BA68-BC46-4A7B-B326-E79E38BD2799}" type="pres">
      <dgm:prSet presAssocID="{8BBCF6B0-699A-4FDE-A8F1-81C493A19893}"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Tick1 with solid fill"/>
        </a:ext>
      </dgm:extLst>
    </dgm:pt>
    <dgm:pt modelId="{50DEF357-3045-4AC9-8787-A4D8A1D1858C}" type="pres">
      <dgm:prSet presAssocID="{8BBCF6B0-699A-4FDE-A8F1-81C493A19893}" presName="spaceRect" presStyleCnt="0"/>
      <dgm:spPr/>
    </dgm:pt>
    <dgm:pt modelId="{1E94F8A5-46DC-4392-A9FD-651C77E99C2D}" type="pres">
      <dgm:prSet presAssocID="{8BBCF6B0-699A-4FDE-A8F1-81C493A19893}" presName="parTx" presStyleLbl="revTx" presStyleIdx="0" presStyleCnt="3">
        <dgm:presLayoutVars>
          <dgm:chMax val="0"/>
          <dgm:chPref val="0"/>
        </dgm:presLayoutVars>
      </dgm:prSet>
      <dgm:spPr/>
    </dgm:pt>
    <dgm:pt modelId="{9A4EB9C7-FA06-4DC9-81B1-C1082A7DE210}" type="pres">
      <dgm:prSet presAssocID="{8EF20866-7030-44E5-9D7D-8198A2E79C0B}" presName="sibTrans" presStyleCnt="0"/>
      <dgm:spPr/>
    </dgm:pt>
    <dgm:pt modelId="{2A7F06ED-3E4C-4224-8445-BE8238B10E6B}" type="pres">
      <dgm:prSet presAssocID="{2D5BE2AC-A5E0-4C45-8A60-C059A48B51B4}" presName="compNode" presStyleCnt="0"/>
      <dgm:spPr/>
    </dgm:pt>
    <dgm:pt modelId="{B48DCA1D-CEBE-4919-AA5A-E8A285029448}" type="pres">
      <dgm:prSet presAssocID="{2D5BE2AC-A5E0-4C45-8A60-C059A48B51B4}" presName="bgRect" presStyleLbl="bgShp" presStyleIdx="1" presStyleCnt="3"/>
      <dgm:spPr/>
    </dgm:pt>
    <dgm:pt modelId="{AE840C90-DC4C-47A3-9853-7962484FA8B7}" type="pres">
      <dgm:prSet presAssocID="{2D5BE2AC-A5E0-4C45-8A60-C059A48B51B4}" presName="iconRect" presStyleLbl="node1" presStyleIdx="1"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Tick1 with solid fill"/>
        </a:ext>
      </dgm:extLst>
    </dgm:pt>
    <dgm:pt modelId="{3538D478-EAFF-403D-989A-D81566DD5D69}" type="pres">
      <dgm:prSet presAssocID="{2D5BE2AC-A5E0-4C45-8A60-C059A48B51B4}" presName="spaceRect" presStyleCnt="0"/>
      <dgm:spPr/>
    </dgm:pt>
    <dgm:pt modelId="{99942135-40D2-4473-887E-9AAB27FC8371}" type="pres">
      <dgm:prSet presAssocID="{2D5BE2AC-A5E0-4C45-8A60-C059A48B51B4}" presName="parTx" presStyleLbl="revTx" presStyleIdx="1" presStyleCnt="3">
        <dgm:presLayoutVars>
          <dgm:chMax val="0"/>
          <dgm:chPref val="0"/>
        </dgm:presLayoutVars>
      </dgm:prSet>
      <dgm:spPr/>
    </dgm:pt>
    <dgm:pt modelId="{4AA2CD89-D7CF-4785-8FEA-9D7DB1DAFB16}" type="pres">
      <dgm:prSet presAssocID="{AED2BE10-CD75-4E24-A7EA-B43039513775}" presName="sibTrans" presStyleCnt="0"/>
      <dgm:spPr/>
    </dgm:pt>
    <dgm:pt modelId="{192980B4-B054-4CE4-8F83-1B3C226C4537}" type="pres">
      <dgm:prSet presAssocID="{BF0E157C-BCA4-4B57-8CEB-BB7F1E101DA9}" presName="compNode" presStyleCnt="0"/>
      <dgm:spPr/>
    </dgm:pt>
    <dgm:pt modelId="{1A2D5478-71FC-470F-B566-37B847C1AEA1}" type="pres">
      <dgm:prSet presAssocID="{BF0E157C-BCA4-4B57-8CEB-BB7F1E101DA9}" presName="bgRect" presStyleLbl="bgShp" presStyleIdx="2" presStyleCnt="3"/>
      <dgm:spPr/>
    </dgm:pt>
    <dgm:pt modelId="{606ABCC0-D76D-43E5-9031-E8E6CDF0FCDE}" type="pres">
      <dgm:prSet presAssocID="{BF0E157C-BCA4-4B57-8CEB-BB7F1E101DA9}" presName="iconRect" presStyleLbl="node1" presStyleIdx="2"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Tick1 with solid fill"/>
        </a:ext>
      </dgm:extLst>
    </dgm:pt>
    <dgm:pt modelId="{87CA884F-3407-42D2-AFB6-B5F026F752F0}" type="pres">
      <dgm:prSet presAssocID="{BF0E157C-BCA4-4B57-8CEB-BB7F1E101DA9}" presName="spaceRect" presStyleCnt="0"/>
      <dgm:spPr/>
    </dgm:pt>
    <dgm:pt modelId="{0FDAAEB6-FC06-41C1-84BB-C2972939B0D3}" type="pres">
      <dgm:prSet presAssocID="{BF0E157C-BCA4-4B57-8CEB-BB7F1E101DA9}" presName="parTx" presStyleLbl="revTx" presStyleIdx="2" presStyleCnt="3">
        <dgm:presLayoutVars>
          <dgm:chMax val="0"/>
          <dgm:chPref val="0"/>
        </dgm:presLayoutVars>
      </dgm:prSet>
      <dgm:spPr/>
    </dgm:pt>
  </dgm:ptLst>
  <dgm:cxnLst>
    <dgm:cxn modelId="{ED08A237-5E56-4DDF-BB33-8A80E4820412}" type="presOf" srcId="{2D5BE2AC-A5E0-4C45-8A60-C059A48B51B4}" destId="{99942135-40D2-4473-887E-9AAB27FC8371}" srcOrd="0" destOrd="0" presId="urn:microsoft.com/office/officeart/2018/2/layout/IconVerticalSolidList"/>
    <dgm:cxn modelId="{CA97E35B-6689-4054-8A41-C0716FDAD626}" type="presOf" srcId="{8BBCF6B0-699A-4FDE-A8F1-81C493A19893}" destId="{1E94F8A5-46DC-4392-A9FD-651C77E99C2D}" srcOrd="0" destOrd="0" presId="urn:microsoft.com/office/officeart/2018/2/layout/IconVerticalSolidList"/>
    <dgm:cxn modelId="{DB946148-F733-44F5-9F9E-98A02935C5AC}" srcId="{FDF46762-4524-4B79-A48C-E67C4CAAC88C}" destId="{2D5BE2AC-A5E0-4C45-8A60-C059A48B51B4}" srcOrd="1" destOrd="0" parTransId="{17F1E4EE-02CA-46D3-B628-A029AEC0CA19}" sibTransId="{AED2BE10-CD75-4E24-A7EA-B43039513775}"/>
    <dgm:cxn modelId="{12469258-A05C-4C10-BA7E-26EF8049F6BC}" type="presOf" srcId="{BF0E157C-BCA4-4B57-8CEB-BB7F1E101DA9}" destId="{0FDAAEB6-FC06-41C1-84BB-C2972939B0D3}" srcOrd="0" destOrd="0" presId="urn:microsoft.com/office/officeart/2018/2/layout/IconVerticalSolidList"/>
    <dgm:cxn modelId="{DAD8D1DF-5A26-4DBE-A455-06C9435C3E78}" srcId="{FDF46762-4524-4B79-A48C-E67C4CAAC88C}" destId="{BF0E157C-BCA4-4B57-8CEB-BB7F1E101DA9}" srcOrd="2" destOrd="0" parTransId="{92861DE6-BEE5-4262-BE42-E49998FED5CE}" sibTransId="{1A39E1A7-74C4-4A65-8C6D-6DD3117EECC1}"/>
    <dgm:cxn modelId="{341CA9E9-34AD-496A-A974-30D79AE8D9E7}" srcId="{FDF46762-4524-4B79-A48C-E67C4CAAC88C}" destId="{8BBCF6B0-699A-4FDE-A8F1-81C493A19893}" srcOrd="0" destOrd="0" parTransId="{72C9A932-7EDE-4772-A54B-63E0D100F074}" sibTransId="{8EF20866-7030-44E5-9D7D-8198A2E79C0B}"/>
    <dgm:cxn modelId="{45D0FEFC-E59C-43E7-93A5-19A40680680C}" type="presOf" srcId="{FDF46762-4524-4B79-A48C-E67C4CAAC88C}" destId="{D2AAE921-0A48-4DA1-BABB-C81593638044}" srcOrd="0" destOrd="0" presId="urn:microsoft.com/office/officeart/2018/2/layout/IconVerticalSolidList"/>
    <dgm:cxn modelId="{FEC562FA-5670-44F3-A363-92C7EBA2469A}" type="presParOf" srcId="{D2AAE921-0A48-4DA1-BABB-C81593638044}" destId="{6AA4ADF3-EEFE-4439-89F6-5C73261525A0}" srcOrd="0" destOrd="0" presId="urn:microsoft.com/office/officeart/2018/2/layout/IconVerticalSolidList"/>
    <dgm:cxn modelId="{17784F70-A29E-47F5-B5BA-3896529BD91F}" type="presParOf" srcId="{6AA4ADF3-EEFE-4439-89F6-5C73261525A0}" destId="{CD873AFA-AC58-4E4A-8A1E-60617EF5092D}" srcOrd="0" destOrd="0" presId="urn:microsoft.com/office/officeart/2018/2/layout/IconVerticalSolidList"/>
    <dgm:cxn modelId="{E3D035F2-E178-4E52-88B2-81F4FA05E846}" type="presParOf" srcId="{6AA4ADF3-EEFE-4439-89F6-5C73261525A0}" destId="{F085BA68-BC46-4A7B-B326-E79E38BD2799}" srcOrd="1" destOrd="0" presId="urn:microsoft.com/office/officeart/2018/2/layout/IconVerticalSolidList"/>
    <dgm:cxn modelId="{C4819674-C257-4448-8F7D-A2DEE2F2E82A}" type="presParOf" srcId="{6AA4ADF3-EEFE-4439-89F6-5C73261525A0}" destId="{50DEF357-3045-4AC9-8787-A4D8A1D1858C}" srcOrd="2" destOrd="0" presId="urn:microsoft.com/office/officeart/2018/2/layout/IconVerticalSolidList"/>
    <dgm:cxn modelId="{F5296C18-7F92-4C41-BA01-6D4BC4BC308A}" type="presParOf" srcId="{6AA4ADF3-EEFE-4439-89F6-5C73261525A0}" destId="{1E94F8A5-46DC-4392-A9FD-651C77E99C2D}" srcOrd="3" destOrd="0" presId="urn:microsoft.com/office/officeart/2018/2/layout/IconVerticalSolidList"/>
    <dgm:cxn modelId="{ACC81C90-3208-4BF2-BAB1-34CDAB57D1E1}" type="presParOf" srcId="{D2AAE921-0A48-4DA1-BABB-C81593638044}" destId="{9A4EB9C7-FA06-4DC9-81B1-C1082A7DE210}" srcOrd="1" destOrd="0" presId="urn:microsoft.com/office/officeart/2018/2/layout/IconVerticalSolidList"/>
    <dgm:cxn modelId="{1F75E7DD-0649-412D-B6A4-26594A9FA292}" type="presParOf" srcId="{D2AAE921-0A48-4DA1-BABB-C81593638044}" destId="{2A7F06ED-3E4C-4224-8445-BE8238B10E6B}" srcOrd="2" destOrd="0" presId="urn:microsoft.com/office/officeart/2018/2/layout/IconVerticalSolidList"/>
    <dgm:cxn modelId="{4D05386F-FE4C-4CAE-85F6-B513E166D7D1}" type="presParOf" srcId="{2A7F06ED-3E4C-4224-8445-BE8238B10E6B}" destId="{B48DCA1D-CEBE-4919-AA5A-E8A285029448}" srcOrd="0" destOrd="0" presId="urn:microsoft.com/office/officeart/2018/2/layout/IconVerticalSolidList"/>
    <dgm:cxn modelId="{6B2C9DE3-7845-4806-AE8C-26374FEE0B8F}" type="presParOf" srcId="{2A7F06ED-3E4C-4224-8445-BE8238B10E6B}" destId="{AE840C90-DC4C-47A3-9853-7962484FA8B7}" srcOrd="1" destOrd="0" presId="urn:microsoft.com/office/officeart/2018/2/layout/IconVerticalSolidList"/>
    <dgm:cxn modelId="{D32EC3D0-A8C6-4E82-A027-58B4DA87F33D}" type="presParOf" srcId="{2A7F06ED-3E4C-4224-8445-BE8238B10E6B}" destId="{3538D478-EAFF-403D-989A-D81566DD5D69}" srcOrd="2" destOrd="0" presId="urn:microsoft.com/office/officeart/2018/2/layout/IconVerticalSolidList"/>
    <dgm:cxn modelId="{E2AD0519-9742-4E44-A178-6579A20DA607}" type="presParOf" srcId="{2A7F06ED-3E4C-4224-8445-BE8238B10E6B}" destId="{99942135-40D2-4473-887E-9AAB27FC8371}" srcOrd="3" destOrd="0" presId="urn:microsoft.com/office/officeart/2018/2/layout/IconVerticalSolidList"/>
    <dgm:cxn modelId="{873E7706-E591-410D-85E0-F8C871707683}" type="presParOf" srcId="{D2AAE921-0A48-4DA1-BABB-C81593638044}" destId="{4AA2CD89-D7CF-4785-8FEA-9D7DB1DAFB16}" srcOrd="3" destOrd="0" presId="urn:microsoft.com/office/officeart/2018/2/layout/IconVerticalSolidList"/>
    <dgm:cxn modelId="{D91E55C9-5BB8-42E2-9791-676B67DD7891}" type="presParOf" srcId="{D2AAE921-0A48-4DA1-BABB-C81593638044}" destId="{192980B4-B054-4CE4-8F83-1B3C226C4537}" srcOrd="4" destOrd="0" presId="urn:microsoft.com/office/officeart/2018/2/layout/IconVerticalSolidList"/>
    <dgm:cxn modelId="{0464D384-2E84-4E44-ADC6-1CA994196AEE}" type="presParOf" srcId="{192980B4-B054-4CE4-8F83-1B3C226C4537}" destId="{1A2D5478-71FC-470F-B566-37B847C1AEA1}" srcOrd="0" destOrd="0" presId="urn:microsoft.com/office/officeart/2018/2/layout/IconVerticalSolidList"/>
    <dgm:cxn modelId="{052C8778-3F38-4DDE-B1AD-922B5A80A0EB}" type="presParOf" srcId="{192980B4-B054-4CE4-8F83-1B3C226C4537}" destId="{606ABCC0-D76D-43E5-9031-E8E6CDF0FCDE}" srcOrd="1" destOrd="0" presId="urn:microsoft.com/office/officeart/2018/2/layout/IconVerticalSolidList"/>
    <dgm:cxn modelId="{D6088EA5-A92B-437C-AF5C-DEA9E596D81D}" type="presParOf" srcId="{192980B4-B054-4CE4-8F83-1B3C226C4537}" destId="{87CA884F-3407-42D2-AFB6-B5F026F752F0}" srcOrd="2" destOrd="0" presId="urn:microsoft.com/office/officeart/2018/2/layout/IconVerticalSolidList"/>
    <dgm:cxn modelId="{97BC5D7F-5A63-4E4A-AEA1-862C0B7603B9}" type="presParOf" srcId="{192980B4-B054-4CE4-8F83-1B3C226C4537}" destId="{0FDAAEB6-FC06-41C1-84BB-C2972939B0D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283649-38F0-4017-B61D-240A1FD4AAAA}" type="doc">
      <dgm:prSet loTypeId="urn:microsoft.com/office/officeart/2011/layout/TabList" loCatId="list" qsTypeId="urn:microsoft.com/office/officeart/2005/8/quickstyle/simple1" qsCatId="simple" csTypeId="urn:microsoft.com/office/officeart/2005/8/colors/accent3_1" csCatId="accent3" phldr="1"/>
      <dgm:spPr/>
      <dgm:t>
        <a:bodyPr/>
        <a:lstStyle/>
        <a:p>
          <a:endParaRPr lang="en-US"/>
        </a:p>
      </dgm:t>
    </dgm:pt>
    <dgm:pt modelId="{6839512C-CCC7-498D-8B8F-2D2FBA2D016E}">
      <dgm:prSet phldrT="[Text]"/>
      <dgm:spPr>
        <a:solidFill>
          <a:schemeClr val="bg1"/>
        </a:solidFill>
      </dgm:spPr>
      <dgm:t>
        <a:bodyPr/>
        <a:lstStyle/>
        <a:p>
          <a:r>
            <a:rPr lang="en-US">
              <a:solidFill>
                <a:schemeClr val="tx1"/>
              </a:solidFill>
            </a:rPr>
            <a:t>Private Pilot</a:t>
          </a:r>
          <a:endParaRPr lang="en-US" dirty="0">
            <a:solidFill>
              <a:schemeClr val="tx1"/>
            </a:solidFill>
          </a:endParaRPr>
        </a:p>
      </dgm:t>
    </dgm:pt>
    <dgm:pt modelId="{A35B56EA-B035-4CAC-A583-C1FC86214A4F}" type="parTrans" cxnId="{25C99D65-BBA5-4E71-9D61-1ED4C4A7CB1F}">
      <dgm:prSet/>
      <dgm:spPr/>
      <dgm:t>
        <a:bodyPr/>
        <a:lstStyle/>
        <a:p>
          <a:endParaRPr lang="en-US"/>
        </a:p>
      </dgm:t>
    </dgm:pt>
    <dgm:pt modelId="{C6AEB3A4-396F-46CD-89E3-656DC284E0A3}" type="sibTrans" cxnId="{25C99D65-BBA5-4E71-9D61-1ED4C4A7CB1F}">
      <dgm:prSet/>
      <dgm:spPr/>
      <dgm:t>
        <a:bodyPr/>
        <a:lstStyle/>
        <a:p>
          <a:endParaRPr lang="en-US"/>
        </a:p>
      </dgm:t>
    </dgm:pt>
    <dgm:pt modelId="{86C6F05E-CCCF-45B9-94F8-9B516BB5E092}">
      <dgm:prSet phldrT="[Text]"/>
      <dgm:spPr/>
      <dgm:t>
        <a:bodyPr/>
        <a:lstStyle/>
        <a:p>
          <a:r>
            <a:rPr lang="en-US"/>
            <a:t>Commercial Pilot Certification Course</a:t>
          </a:r>
          <a:endParaRPr lang="en-US" dirty="0"/>
        </a:p>
      </dgm:t>
    </dgm:pt>
    <dgm:pt modelId="{C2FCC108-6F97-42A3-A911-203A1CF6A794}" type="parTrans" cxnId="{96C595F0-7CE0-4A92-99D6-2ADBAAB37C4D}">
      <dgm:prSet/>
      <dgm:spPr/>
      <dgm:t>
        <a:bodyPr/>
        <a:lstStyle/>
        <a:p>
          <a:endParaRPr lang="en-US"/>
        </a:p>
      </dgm:t>
    </dgm:pt>
    <dgm:pt modelId="{CEF84EAE-AD6A-423E-A40B-21D5DF55A40A}" type="sibTrans" cxnId="{96C595F0-7CE0-4A92-99D6-2ADBAAB37C4D}">
      <dgm:prSet/>
      <dgm:spPr/>
      <dgm:t>
        <a:bodyPr/>
        <a:lstStyle/>
        <a:p>
          <a:endParaRPr lang="en-US"/>
        </a:p>
      </dgm:t>
    </dgm:pt>
    <dgm:pt modelId="{E5258754-D80D-4A06-9EF8-B7EF9E933DEC}">
      <dgm:prSet phldrT="[Text]"/>
      <dgm:spPr/>
      <dgm:t>
        <a:bodyPr/>
        <a:lstStyle/>
        <a:p>
          <a:r>
            <a:rPr lang="en-US"/>
            <a:t>Airline Transport Pilot (ATP)</a:t>
          </a:r>
          <a:endParaRPr lang="en-US" dirty="0"/>
        </a:p>
      </dgm:t>
    </dgm:pt>
    <dgm:pt modelId="{4FC3642A-CDE9-4FB1-9261-5B9FD2221B6A}" type="parTrans" cxnId="{BF80A69C-BDD8-47C0-A28A-01290BB7E6F9}">
      <dgm:prSet/>
      <dgm:spPr/>
      <dgm:t>
        <a:bodyPr/>
        <a:lstStyle/>
        <a:p>
          <a:endParaRPr lang="en-US"/>
        </a:p>
      </dgm:t>
    </dgm:pt>
    <dgm:pt modelId="{888B3667-88F4-44BF-8076-1D388EC94A34}" type="sibTrans" cxnId="{BF80A69C-BDD8-47C0-A28A-01290BB7E6F9}">
      <dgm:prSet/>
      <dgm:spPr/>
      <dgm:t>
        <a:bodyPr/>
        <a:lstStyle/>
        <a:p>
          <a:endParaRPr lang="en-US"/>
        </a:p>
      </dgm:t>
    </dgm:pt>
    <dgm:pt modelId="{EC9C9B8B-F7A4-4915-BE87-733DC8AA5BF2}">
      <dgm:prSet phldrT="[Text]"/>
      <dgm:spPr/>
      <dgm:t>
        <a:bodyPr/>
        <a:lstStyle/>
        <a:p>
          <a:r>
            <a:rPr lang="en-US" dirty="0"/>
            <a:t>Ground School Instructor</a:t>
          </a:r>
        </a:p>
      </dgm:t>
    </dgm:pt>
    <dgm:pt modelId="{28ECF8D1-5F7F-4DD0-AD68-F93770665FF9}" type="parTrans" cxnId="{7BA5581C-21FB-4B25-9841-C4BA1EA31AA3}">
      <dgm:prSet/>
      <dgm:spPr/>
      <dgm:t>
        <a:bodyPr/>
        <a:lstStyle/>
        <a:p>
          <a:endParaRPr lang="en-US"/>
        </a:p>
      </dgm:t>
    </dgm:pt>
    <dgm:pt modelId="{02E2ABCD-716C-4C74-BF3F-3D3BC7EC41A6}" type="sibTrans" cxnId="{7BA5581C-21FB-4B25-9841-C4BA1EA31AA3}">
      <dgm:prSet/>
      <dgm:spPr/>
      <dgm:t>
        <a:bodyPr/>
        <a:lstStyle/>
        <a:p>
          <a:endParaRPr lang="en-US"/>
        </a:p>
      </dgm:t>
    </dgm:pt>
    <dgm:pt modelId="{D17ACCAC-1136-41DA-9268-AF2B28806FE3}">
      <dgm:prSet phldrT="[Text]"/>
      <dgm:spPr/>
      <dgm:t>
        <a:bodyPr/>
        <a:lstStyle/>
        <a:p>
          <a:r>
            <a:rPr lang="en-US" dirty="0"/>
            <a:t>Instrument Rating Course</a:t>
          </a:r>
        </a:p>
      </dgm:t>
    </dgm:pt>
    <dgm:pt modelId="{BFD7ADCD-119A-45F3-BBA6-37735236245E}" type="parTrans" cxnId="{64F5C038-3865-497D-8E4F-095CF6A9405A}">
      <dgm:prSet/>
      <dgm:spPr/>
      <dgm:t>
        <a:bodyPr/>
        <a:lstStyle/>
        <a:p>
          <a:endParaRPr lang="en-US"/>
        </a:p>
      </dgm:t>
    </dgm:pt>
    <dgm:pt modelId="{A53EECAA-F287-4EB2-B7E7-F8505FD0378C}" type="sibTrans" cxnId="{64F5C038-3865-497D-8E4F-095CF6A9405A}">
      <dgm:prSet/>
      <dgm:spPr/>
      <dgm:t>
        <a:bodyPr/>
        <a:lstStyle/>
        <a:p>
          <a:endParaRPr lang="en-US"/>
        </a:p>
      </dgm:t>
    </dgm:pt>
    <dgm:pt modelId="{A50D61E9-43FD-4F0E-AA58-D52D957FE653}">
      <dgm:prSet phldrT="[Text]"/>
      <dgm:spPr/>
      <dgm:t>
        <a:bodyPr/>
        <a:lstStyle/>
        <a:p>
          <a:r>
            <a:rPr lang="en-US"/>
            <a:t>Flight Instructor Certification</a:t>
          </a:r>
        </a:p>
        <a:p>
          <a:r>
            <a:rPr lang="en-US"/>
            <a:t> Course (CFI)</a:t>
          </a:r>
          <a:endParaRPr lang="en-US" dirty="0"/>
        </a:p>
      </dgm:t>
    </dgm:pt>
    <dgm:pt modelId="{BD9BBB01-C0AA-4101-B23C-A14F026FD2BF}" type="parTrans" cxnId="{2973B5D7-C149-4268-90D7-F6901AE0EF00}">
      <dgm:prSet/>
      <dgm:spPr/>
      <dgm:t>
        <a:bodyPr/>
        <a:lstStyle/>
        <a:p>
          <a:endParaRPr lang="en-US"/>
        </a:p>
      </dgm:t>
    </dgm:pt>
    <dgm:pt modelId="{200FC519-E26F-46D6-9715-366E28E53681}" type="sibTrans" cxnId="{2973B5D7-C149-4268-90D7-F6901AE0EF00}">
      <dgm:prSet/>
      <dgm:spPr/>
      <dgm:t>
        <a:bodyPr/>
        <a:lstStyle/>
        <a:p>
          <a:endParaRPr lang="en-US"/>
        </a:p>
      </dgm:t>
    </dgm:pt>
    <dgm:pt modelId="{02190C07-6BEF-4E49-A497-6EA70D6FE722}">
      <dgm:prSet phldrT="[Text]"/>
      <dgm:spPr>
        <a:solidFill>
          <a:schemeClr val="bg2"/>
        </a:solidFill>
      </dgm:spPr>
      <dgm:t>
        <a:bodyPr anchor="ctr"/>
        <a:lstStyle/>
        <a:p>
          <a:r>
            <a:rPr lang="en-US">
              <a:solidFill>
                <a:schemeClr val="tx1"/>
              </a:solidFill>
            </a:rPr>
            <a:t>Private Pilot can never be approved for VA education benefits at a vocational flight school.</a:t>
          </a:r>
          <a:endParaRPr lang="en-US" dirty="0">
            <a:solidFill>
              <a:schemeClr val="tx1"/>
            </a:solidFill>
          </a:endParaRPr>
        </a:p>
      </dgm:t>
    </dgm:pt>
    <dgm:pt modelId="{1F480680-2F04-4E92-B370-06277D5DA1A8}" type="parTrans" cxnId="{B71CADD2-0255-4D1E-8D13-96FA2FFE7872}">
      <dgm:prSet/>
      <dgm:spPr/>
      <dgm:t>
        <a:bodyPr/>
        <a:lstStyle/>
        <a:p>
          <a:endParaRPr lang="en-US"/>
        </a:p>
      </dgm:t>
    </dgm:pt>
    <dgm:pt modelId="{495DCC01-A44E-46C1-93FB-DA5F004D13FC}" type="sibTrans" cxnId="{B71CADD2-0255-4D1E-8D13-96FA2FFE7872}">
      <dgm:prSet/>
      <dgm:spPr/>
      <dgm:t>
        <a:bodyPr/>
        <a:lstStyle/>
        <a:p>
          <a:endParaRPr lang="en-US"/>
        </a:p>
      </dgm:t>
    </dgm:pt>
    <dgm:pt modelId="{31D7F8E6-478E-4AD3-BFFB-5B19D90E38D8}">
      <dgm:prSet phldrT="[Text]"/>
      <dgm:spPr>
        <a:solidFill>
          <a:schemeClr val="bg2"/>
        </a:solidFill>
      </dgm:spPr>
      <dgm:t>
        <a:bodyPr anchor="ctr"/>
        <a:lstStyle/>
        <a:p>
          <a:r>
            <a:rPr lang="en-US"/>
            <a:t>Training to fly under Instrument Flight Rules (IFR) </a:t>
          </a:r>
        </a:p>
        <a:p>
          <a:r>
            <a:rPr lang="en-US"/>
            <a:t>14 CFR part 141, Appendix C</a:t>
          </a:r>
          <a:endParaRPr lang="en-US" dirty="0"/>
        </a:p>
      </dgm:t>
    </dgm:pt>
    <dgm:pt modelId="{DCF66076-5ABC-49C6-A848-733DF18BB11F}" type="parTrans" cxnId="{C92E6F69-41E5-49A7-9476-A4134DC35D00}">
      <dgm:prSet/>
      <dgm:spPr/>
      <dgm:t>
        <a:bodyPr/>
        <a:lstStyle/>
        <a:p>
          <a:endParaRPr lang="en-US"/>
        </a:p>
      </dgm:t>
    </dgm:pt>
    <dgm:pt modelId="{2801BEA3-4B0C-4B54-B1B0-73BDFF967176}" type="sibTrans" cxnId="{C92E6F69-41E5-49A7-9476-A4134DC35D00}">
      <dgm:prSet/>
      <dgm:spPr/>
      <dgm:t>
        <a:bodyPr/>
        <a:lstStyle/>
        <a:p>
          <a:endParaRPr lang="en-US"/>
        </a:p>
      </dgm:t>
    </dgm:pt>
    <dgm:pt modelId="{7A3CAEBE-744A-43AD-B3C1-E25D527B08E6}">
      <dgm:prSet phldrT="[Text]"/>
      <dgm:spPr>
        <a:solidFill>
          <a:schemeClr val="bg2"/>
        </a:solidFill>
      </dgm:spPr>
      <dgm:t>
        <a:bodyPr anchor="ctr"/>
        <a:lstStyle/>
        <a:p>
          <a:r>
            <a:rPr lang="en-US"/>
            <a:t>Training to become a commercial pilot, authorized to operate aircraft for hire. </a:t>
          </a:r>
        </a:p>
        <a:p>
          <a:r>
            <a:rPr lang="en-US"/>
            <a:t>14 CFR part 141, Appendix D</a:t>
          </a:r>
          <a:endParaRPr lang="en-US" dirty="0"/>
        </a:p>
      </dgm:t>
    </dgm:pt>
    <dgm:pt modelId="{17ABA1A5-22CE-4C28-B398-F7CDFBA3C80E}" type="parTrans" cxnId="{F1EAD788-EBDE-4D7E-9129-09D830AEDF4C}">
      <dgm:prSet/>
      <dgm:spPr/>
      <dgm:t>
        <a:bodyPr/>
        <a:lstStyle/>
        <a:p>
          <a:endParaRPr lang="en-US"/>
        </a:p>
      </dgm:t>
    </dgm:pt>
    <dgm:pt modelId="{6BD485F2-329D-4A59-A524-5136F9B4CD85}" type="sibTrans" cxnId="{F1EAD788-EBDE-4D7E-9129-09D830AEDF4C}">
      <dgm:prSet/>
      <dgm:spPr/>
      <dgm:t>
        <a:bodyPr/>
        <a:lstStyle/>
        <a:p>
          <a:endParaRPr lang="en-US"/>
        </a:p>
      </dgm:t>
    </dgm:pt>
    <dgm:pt modelId="{A87D84C7-4E2E-472A-94D8-72E8398E4AC5}">
      <dgm:prSet phldrT="[Text]"/>
      <dgm:spPr>
        <a:solidFill>
          <a:schemeClr val="bg2"/>
        </a:solidFill>
      </dgm:spPr>
      <dgm:t>
        <a:bodyPr anchor="ctr"/>
        <a:lstStyle/>
        <a:p>
          <a:r>
            <a:rPr lang="en-US"/>
            <a:t>Trains commercial pilots to become airline pilots</a:t>
          </a:r>
        </a:p>
        <a:p>
          <a:r>
            <a:rPr lang="en-US"/>
            <a:t>14 CFR part 141, Appendix E</a:t>
          </a:r>
          <a:endParaRPr lang="en-US" dirty="0"/>
        </a:p>
      </dgm:t>
    </dgm:pt>
    <dgm:pt modelId="{66A75C21-C6E4-43F2-8B67-D3683E8B8AF6}" type="parTrans" cxnId="{A27E7522-84D6-4D69-A36D-C3B9DB8B31A8}">
      <dgm:prSet/>
      <dgm:spPr/>
      <dgm:t>
        <a:bodyPr/>
        <a:lstStyle/>
        <a:p>
          <a:endParaRPr lang="en-US"/>
        </a:p>
      </dgm:t>
    </dgm:pt>
    <dgm:pt modelId="{9F149833-2B42-4DCC-A25F-105ACCFFF9F9}" type="sibTrans" cxnId="{A27E7522-84D6-4D69-A36D-C3B9DB8B31A8}">
      <dgm:prSet/>
      <dgm:spPr/>
      <dgm:t>
        <a:bodyPr/>
        <a:lstStyle/>
        <a:p>
          <a:endParaRPr lang="en-US"/>
        </a:p>
      </dgm:t>
    </dgm:pt>
    <dgm:pt modelId="{ABD00ACD-622B-460F-BBBC-347D8FAB93AE}">
      <dgm:prSet phldrT="[Text]"/>
      <dgm:spPr>
        <a:solidFill>
          <a:schemeClr val="bg2"/>
        </a:solidFill>
      </dgm:spPr>
      <dgm:t>
        <a:bodyPr anchor="ctr"/>
        <a:lstStyle/>
        <a:p>
          <a:r>
            <a:rPr lang="en-US"/>
            <a:t>Qualification to conduct ground for flight training </a:t>
          </a:r>
        </a:p>
        <a:p>
          <a:r>
            <a:rPr lang="en-US"/>
            <a:t>14 CFR part 141, Appendix F</a:t>
          </a:r>
          <a:endParaRPr lang="en-US" dirty="0"/>
        </a:p>
      </dgm:t>
    </dgm:pt>
    <dgm:pt modelId="{017B0689-C960-4106-9469-9825F19C7DB1}" type="parTrans" cxnId="{74A72802-809E-43D2-8827-8B5888DF846D}">
      <dgm:prSet/>
      <dgm:spPr/>
      <dgm:t>
        <a:bodyPr/>
        <a:lstStyle/>
        <a:p>
          <a:endParaRPr lang="en-US"/>
        </a:p>
      </dgm:t>
    </dgm:pt>
    <dgm:pt modelId="{37F74A43-44D0-41B1-9A3A-F7958E2B4251}" type="sibTrans" cxnId="{74A72802-809E-43D2-8827-8B5888DF846D}">
      <dgm:prSet/>
      <dgm:spPr/>
      <dgm:t>
        <a:bodyPr/>
        <a:lstStyle/>
        <a:p>
          <a:endParaRPr lang="en-US"/>
        </a:p>
      </dgm:t>
    </dgm:pt>
    <dgm:pt modelId="{5C3FE2CD-6864-4486-A94F-747BF8AC7B2B}">
      <dgm:prSet phldrT="[Text]"/>
      <dgm:spPr/>
      <dgm:t>
        <a:bodyPr/>
        <a:lstStyle/>
        <a:p>
          <a:r>
            <a:rPr lang="en-US"/>
            <a:t>CFI AMEL/SEL</a:t>
          </a:r>
          <a:endParaRPr lang="en-US" dirty="0"/>
        </a:p>
      </dgm:t>
    </dgm:pt>
    <dgm:pt modelId="{4D9D0C84-3633-46A4-8B18-048AF6FC58DB}" type="parTrans" cxnId="{B75C4A54-01E3-4289-BB4A-52A40C5CED99}">
      <dgm:prSet/>
      <dgm:spPr/>
      <dgm:t>
        <a:bodyPr/>
        <a:lstStyle/>
        <a:p>
          <a:endParaRPr lang="en-US"/>
        </a:p>
      </dgm:t>
    </dgm:pt>
    <dgm:pt modelId="{F69F8025-035C-478E-AFA8-DC42E6EC48CE}" type="sibTrans" cxnId="{B75C4A54-01E3-4289-BB4A-52A40C5CED99}">
      <dgm:prSet/>
      <dgm:spPr/>
      <dgm:t>
        <a:bodyPr/>
        <a:lstStyle/>
        <a:p>
          <a:endParaRPr lang="en-US"/>
        </a:p>
      </dgm:t>
    </dgm:pt>
    <dgm:pt modelId="{A3357FC5-F401-4F66-8D03-1BA109500AFD}">
      <dgm:prSet phldrT="[Text]"/>
      <dgm:spPr>
        <a:solidFill>
          <a:schemeClr val="bg2"/>
        </a:solidFill>
      </dgm:spPr>
      <dgm:t>
        <a:bodyPr anchor="ctr"/>
        <a:lstStyle/>
        <a:p>
          <a:r>
            <a:rPr lang="en-US"/>
            <a:t>Qualification to provide instruction in single engine aircraft or multi engine aircraft. </a:t>
          </a:r>
        </a:p>
        <a:p>
          <a:r>
            <a:rPr lang="en-US"/>
            <a:t>14 CFR part 141, Appendix F</a:t>
          </a:r>
          <a:endParaRPr lang="en-US" dirty="0"/>
        </a:p>
      </dgm:t>
    </dgm:pt>
    <dgm:pt modelId="{268D07F3-2367-4B4E-8DE2-63D1726F1C4D}" type="parTrans" cxnId="{E74D0C8E-81AA-4411-9C62-7ED7F011180E}">
      <dgm:prSet/>
      <dgm:spPr/>
      <dgm:t>
        <a:bodyPr/>
        <a:lstStyle/>
        <a:p>
          <a:endParaRPr lang="en-US"/>
        </a:p>
      </dgm:t>
    </dgm:pt>
    <dgm:pt modelId="{4387B949-A139-4ACF-AB1B-56FA55A2363D}" type="sibTrans" cxnId="{E74D0C8E-81AA-4411-9C62-7ED7F011180E}">
      <dgm:prSet/>
      <dgm:spPr/>
      <dgm:t>
        <a:bodyPr/>
        <a:lstStyle/>
        <a:p>
          <a:endParaRPr lang="en-US"/>
        </a:p>
      </dgm:t>
    </dgm:pt>
    <dgm:pt modelId="{2B29A032-9729-4C13-9E87-EF02C9FA4E09}">
      <dgm:prSet phldrT="[Text]"/>
      <dgm:spPr/>
      <dgm:t>
        <a:bodyPr/>
        <a:lstStyle/>
        <a:p>
          <a:r>
            <a:rPr lang="en-US"/>
            <a:t>CFI Instrument</a:t>
          </a:r>
          <a:endParaRPr lang="en-US" dirty="0"/>
        </a:p>
      </dgm:t>
    </dgm:pt>
    <dgm:pt modelId="{951C4A7F-2878-46A8-9F61-8A55469734ED}" type="parTrans" cxnId="{89F8060D-9AEA-433B-9A54-D67D9F730F07}">
      <dgm:prSet/>
      <dgm:spPr/>
      <dgm:t>
        <a:bodyPr/>
        <a:lstStyle/>
        <a:p>
          <a:endParaRPr lang="en-US"/>
        </a:p>
      </dgm:t>
    </dgm:pt>
    <dgm:pt modelId="{464045FB-5EF8-41A0-8E79-535B31A4FC49}" type="sibTrans" cxnId="{89F8060D-9AEA-433B-9A54-D67D9F730F07}">
      <dgm:prSet/>
      <dgm:spPr/>
      <dgm:t>
        <a:bodyPr/>
        <a:lstStyle/>
        <a:p>
          <a:endParaRPr lang="en-US"/>
        </a:p>
      </dgm:t>
    </dgm:pt>
    <dgm:pt modelId="{5F013EDD-8C2D-435E-A571-870FFA7BB9DD}">
      <dgm:prSet phldrT="[Text]"/>
      <dgm:spPr>
        <a:solidFill>
          <a:schemeClr val="bg2"/>
        </a:solidFill>
      </dgm:spPr>
      <dgm:t>
        <a:bodyPr anchor="ctr"/>
        <a:lstStyle/>
        <a:p>
          <a:r>
            <a:rPr lang="en-US"/>
            <a:t>Qualifies a CFI to provide ground and flight instruction under IFR</a:t>
          </a:r>
        </a:p>
        <a:p>
          <a:r>
            <a:rPr lang="en-US"/>
            <a:t>14 CFR part 141, Appendix G</a:t>
          </a:r>
          <a:endParaRPr lang="en-US" dirty="0"/>
        </a:p>
      </dgm:t>
    </dgm:pt>
    <dgm:pt modelId="{F236BE6C-5FDF-4E79-96DC-061692EC2F75}" type="parTrans" cxnId="{676438A9-6AE5-47C2-9DB5-8380BB11989A}">
      <dgm:prSet/>
      <dgm:spPr/>
      <dgm:t>
        <a:bodyPr/>
        <a:lstStyle/>
        <a:p>
          <a:endParaRPr lang="en-US"/>
        </a:p>
      </dgm:t>
    </dgm:pt>
    <dgm:pt modelId="{555C4E3E-8BB6-49F2-BA2E-B50B2F3E73C7}" type="sibTrans" cxnId="{676438A9-6AE5-47C2-9DB5-8380BB11989A}">
      <dgm:prSet/>
      <dgm:spPr/>
      <dgm:t>
        <a:bodyPr/>
        <a:lstStyle/>
        <a:p>
          <a:endParaRPr lang="en-US"/>
        </a:p>
      </dgm:t>
    </dgm:pt>
    <dgm:pt modelId="{4A353FF3-1D40-4054-B97D-DFAF2F190AE9}">
      <dgm:prSet phldrT="[Text]"/>
      <dgm:spPr>
        <a:solidFill>
          <a:schemeClr val="bg2"/>
        </a:solidFill>
      </dgm:spPr>
      <dgm:t>
        <a:bodyPr anchor="ctr"/>
        <a:lstStyle/>
        <a:p>
          <a:r>
            <a:rPr lang="en-US"/>
            <a:t>Qualification to teach ground training in flight courses</a:t>
          </a:r>
        </a:p>
        <a:p>
          <a:r>
            <a:rPr lang="en-US"/>
            <a:t>14 CFR part 141, Appendix H</a:t>
          </a:r>
          <a:endParaRPr lang="en-US" dirty="0"/>
        </a:p>
      </dgm:t>
    </dgm:pt>
    <dgm:pt modelId="{5DD31786-B508-40D2-BA89-BC8B156DE91C}" type="parTrans" cxnId="{D0D8EBF7-D512-437A-99DA-283B1B96C646}">
      <dgm:prSet/>
      <dgm:spPr/>
      <dgm:t>
        <a:bodyPr/>
        <a:lstStyle/>
        <a:p>
          <a:endParaRPr lang="en-US"/>
        </a:p>
      </dgm:t>
    </dgm:pt>
    <dgm:pt modelId="{FFBE5AC7-49AB-45F5-9938-2970BE1A9E44}" type="sibTrans" cxnId="{D0D8EBF7-D512-437A-99DA-283B1B96C646}">
      <dgm:prSet/>
      <dgm:spPr/>
      <dgm:t>
        <a:bodyPr/>
        <a:lstStyle/>
        <a:p>
          <a:endParaRPr lang="en-US"/>
        </a:p>
      </dgm:t>
    </dgm:pt>
    <dgm:pt modelId="{DD4B20BC-3EF7-4F21-91F6-35F83CC072A2}" type="pres">
      <dgm:prSet presAssocID="{75283649-38F0-4017-B61D-240A1FD4AAAA}" presName="Name0" presStyleCnt="0">
        <dgm:presLayoutVars>
          <dgm:chMax/>
          <dgm:chPref val="3"/>
          <dgm:dir/>
          <dgm:animOne val="branch"/>
          <dgm:animLvl val="lvl"/>
        </dgm:presLayoutVars>
      </dgm:prSet>
      <dgm:spPr/>
    </dgm:pt>
    <dgm:pt modelId="{2279D0A5-483C-4C2F-8647-41034BD94D68}" type="pres">
      <dgm:prSet presAssocID="{6839512C-CCC7-498D-8B8F-2D2FBA2D016E}" presName="composite" presStyleCnt="0"/>
      <dgm:spPr/>
    </dgm:pt>
    <dgm:pt modelId="{1708CB0C-8222-4F49-BEFB-DB72E657529B}" type="pres">
      <dgm:prSet presAssocID="{6839512C-CCC7-498D-8B8F-2D2FBA2D016E}" presName="FirstChild" presStyleLbl="revTx" presStyleIdx="0" presStyleCnt="8" custLinFactNeighborX="0" custLinFactNeighborY="-35353">
        <dgm:presLayoutVars>
          <dgm:chMax val="0"/>
          <dgm:chPref val="0"/>
          <dgm:bulletEnabled val="1"/>
        </dgm:presLayoutVars>
      </dgm:prSet>
      <dgm:spPr/>
    </dgm:pt>
    <dgm:pt modelId="{9E5BCFE9-C07F-4170-B04C-4089840817DA}" type="pres">
      <dgm:prSet presAssocID="{6839512C-CCC7-498D-8B8F-2D2FBA2D016E}" presName="Parent" presStyleLbl="alignNode1" presStyleIdx="0" presStyleCnt="8">
        <dgm:presLayoutVars>
          <dgm:chMax val="3"/>
          <dgm:chPref val="3"/>
          <dgm:bulletEnabled val="1"/>
        </dgm:presLayoutVars>
      </dgm:prSet>
      <dgm:spPr/>
    </dgm:pt>
    <dgm:pt modelId="{DFE3E0A9-5C43-45A9-8CE9-DC299FE36060}" type="pres">
      <dgm:prSet presAssocID="{6839512C-CCC7-498D-8B8F-2D2FBA2D016E}" presName="Accent" presStyleLbl="parChTrans1D1" presStyleIdx="0" presStyleCnt="8"/>
      <dgm:spPr/>
    </dgm:pt>
    <dgm:pt modelId="{A57B1378-3C2B-496E-96AE-A7B8B38E3192}" type="pres">
      <dgm:prSet presAssocID="{C6AEB3A4-396F-46CD-89E3-656DC284E0A3}" presName="sibTrans" presStyleCnt="0"/>
      <dgm:spPr/>
    </dgm:pt>
    <dgm:pt modelId="{3A9B8A6E-FB1C-4C0F-8923-F79126A675C6}" type="pres">
      <dgm:prSet presAssocID="{D17ACCAC-1136-41DA-9268-AF2B28806FE3}" presName="composite" presStyleCnt="0"/>
      <dgm:spPr/>
    </dgm:pt>
    <dgm:pt modelId="{2CD13C50-DAB6-427A-A556-D752ADEFF5E2}" type="pres">
      <dgm:prSet presAssocID="{D17ACCAC-1136-41DA-9268-AF2B28806FE3}" presName="FirstChild" presStyleLbl="revTx" presStyleIdx="1" presStyleCnt="8">
        <dgm:presLayoutVars>
          <dgm:chMax val="0"/>
          <dgm:chPref val="0"/>
          <dgm:bulletEnabled val="1"/>
        </dgm:presLayoutVars>
      </dgm:prSet>
      <dgm:spPr/>
    </dgm:pt>
    <dgm:pt modelId="{CBB5E33F-A31C-483E-B7CC-1CD224161D6E}" type="pres">
      <dgm:prSet presAssocID="{D17ACCAC-1136-41DA-9268-AF2B28806FE3}" presName="Parent" presStyleLbl="alignNode1" presStyleIdx="1" presStyleCnt="8">
        <dgm:presLayoutVars>
          <dgm:chMax val="3"/>
          <dgm:chPref val="3"/>
          <dgm:bulletEnabled val="1"/>
        </dgm:presLayoutVars>
      </dgm:prSet>
      <dgm:spPr/>
    </dgm:pt>
    <dgm:pt modelId="{B67891A0-99DE-4076-8BA6-D1F273431624}" type="pres">
      <dgm:prSet presAssocID="{D17ACCAC-1136-41DA-9268-AF2B28806FE3}" presName="Accent" presStyleLbl="parChTrans1D1" presStyleIdx="1" presStyleCnt="8"/>
      <dgm:spPr/>
    </dgm:pt>
    <dgm:pt modelId="{62487B8E-83CF-4BF6-BDAE-3EFCFCEBA6FA}" type="pres">
      <dgm:prSet presAssocID="{A53EECAA-F287-4EB2-B7E7-F8505FD0378C}" presName="sibTrans" presStyleCnt="0"/>
      <dgm:spPr/>
    </dgm:pt>
    <dgm:pt modelId="{44C83BDD-8A31-4652-95BE-86B59425B08F}" type="pres">
      <dgm:prSet presAssocID="{86C6F05E-CCCF-45B9-94F8-9B516BB5E092}" presName="composite" presStyleCnt="0"/>
      <dgm:spPr/>
    </dgm:pt>
    <dgm:pt modelId="{CBE49BEA-3A23-4B85-83B2-343780AAF6E4}" type="pres">
      <dgm:prSet presAssocID="{86C6F05E-CCCF-45B9-94F8-9B516BB5E092}" presName="FirstChild" presStyleLbl="revTx" presStyleIdx="2" presStyleCnt="8">
        <dgm:presLayoutVars>
          <dgm:chMax val="0"/>
          <dgm:chPref val="0"/>
          <dgm:bulletEnabled val="1"/>
        </dgm:presLayoutVars>
      </dgm:prSet>
      <dgm:spPr/>
    </dgm:pt>
    <dgm:pt modelId="{C2119677-AEA5-4CDB-9409-BB3788C698D8}" type="pres">
      <dgm:prSet presAssocID="{86C6F05E-CCCF-45B9-94F8-9B516BB5E092}" presName="Parent" presStyleLbl="alignNode1" presStyleIdx="2" presStyleCnt="8">
        <dgm:presLayoutVars>
          <dgm:chMax val="3"/>
          <dgm:chPref val="3"/>
          <dgm:bulletEnabled val="1"/>
        </dgm:presLayoutVars>
      </dgm:prSet>
      <dgm:spPr/>
    </dgm:pt>
    <dgm:pt modelId="{8B338E12-8213-4967-9958-367BD7AD3098}" type="pres">
      <dgm:prSet presAssocID="{86C6F05E-CCCF-45B9-94F8-9B516BB5E092}" presName="Accent" presStyleLbl="parChTrans1D1" presStyleIdx="2" presStyleCnt="8"/>
      <dgm:spPr/>
    </dgm:pt>
    <dgm:pt modelId="{3C723E80-AE86-4F58-9FF9-3BB0000EFF76}" type="pres">
      <dgm:prSet presAssocID="{CEF84EAE-AD6A-423E-A40B-21D5DF55A40A}" presName="sibTrans" presStyleCnt="0"/>
      <dgm:spPr/>
    </dgm:pt>
    <dgm:pt modelId="{3AD48427-C077-43D8-A056-CE4C3EE6A9BA}" type="pres">
      <dgm:prSet presAssocID="{E5258754-D80D-4A06-9EF8-B7EF9E933DEC}" presName="composite" presStyleCnt="0"/>
      <dgm:spPr/>
    </dgm:pt>
    <dgm:pt modelId="{B14B98A2-DD50-4069-A4FD-71F260A69A87}" type="pres">
      <dgm:prSet presAssocID="{E5258754-D80D-4A06-9EF8-B7EF9E933DEC}" presName="FirstChild" presStyleLbl="revTx" presStyleIdx="3" presStyleCnt="8">
        <dgm:presLayoutVars>
          <dgm:chMax val="0"/>
          <dgm:chPref val="0"/>
          <dgm:bulletEnabled val="1"/>
        </dgm:presLayoutVars>
      </dgm:prSet>
      <dgm:spPr/>
    </dgm:pt>
    <dgm:pt modelId="{CFA94411-A6EF-4124-B78E-8D03676C98E9}" type="pres">
      <dgm:prSet presAssocID="{E5258754-D80D-4A06-9EF8-B7EF9E933DEC}" presName="Parent" presStyleLbl="alignNode1" presStyleIdx="3" presStyleCnt="8">
        <dgm:presLayoutVars>
          <dgm:chMax val="3"/>
          <dgm:chPref val="3"/>
          <dgm:bulletEnabled val="1"/>
        </dgm:presLayoutVars>
      </dgm:prSet>
      <dgm:spPr/>
    </dgm:pt>
    <dgm:pt modelId="{EC9A1113-C1A2-4896-959B-53CAF9359492}" type="pres">
      <dgm:prSet presAssocID="{E5258754-D80D-4A06-9EF8-B7EF9E933DEC}" presName="Accent" presStyleLbl="parChTrans1D1" presStyleIdx="3" presStyleCnt="8"/>
      <dgm:spPr/>
    </dgm:pt>
    <dgm:pt modelId="{DAD6B962-7D1E-4285-A71E-65653D801439}" type="pres">
      <dgm:prSet presAssocID="{888B3667-88F4-44BF-8076-1D388EC94A34}" presName="sibTrans" presStyleCnt="0"/>
      <dgm:spPr/>
    </dgm:pt>
    <dgm:pt modelId="{2FD697AC-3308-43AB-A179-A658744A577F}" type="pres">
      <dgm:prSet presAssocID="{A50D61E9-43FD-4F0E-AA58-D52D957FE653}" presName="composite" presStyleCnt="0"/>
      <dgm:spPr/>
    </dgm:pt>
    <dgm:pt modelId="{F421AAF1-EE89-49E3-887F-B159F7E40D05}" type="pres">
      <dgm:prSet presAssocID="{A50D61E9-43FD-4F0E-AA58-D52D957FE653}" presName="FirstChild" presStyleLbl="revTx" presStyleIdx="4" presStyleCnt="8">
        <dgm:presLayoutVars>
          <dgm:chMax val="0"/>
          <dgm:chPref val="0"/>
          <dgm:bulletEnabled val="1"/>
        </dgm:presLayoutVars>
      </dgm:prSet>
      <dgm:spPr/>
    </dgm:pt>
    <dgm:pt modelId="{D5C50705-73C6-4588-8D6C-0F7D01EBACA6}" type="pres">
      <dgm:prSet presAssocID="{A50D61E9-43FD-4F0E-AA58-D52D957FE653}" presName="Parent" presStyleLbl="alignNode1" presStyleIdx="4" presStyleCnt="8">
        <dgm:presLayoutVars>
          <dgm:chMax val="3"/>
          <dgm:chPref val="3"/>
          <dgm:bulletEnabled val="1"/>
        </dgm:presLayoutVars>
      </dgm:prSet>
      <dgm:spPr/>
    </dgm:pt>
    <dgm:pt modelId="{E48328E7-D1BA-49AC-9DEE-5438DCF5FA7F}" type="pres">
      <dgm:prSet presAssocID="{A50D61E9-43FD-4F0E-AA58-D52D957FE653}" presName="Accent" presStyleLbl="parChTrans1D1" presStyleIdx="4" presStyleCnt="8"/>
      <dgm:spPr/>
    </dgm:pt>
    <dgm:pt modelId="{4DA7EAB1-DE7D-4331-B0E7-6CDF12DD4654}" type="pres">
      <dgm:prSet presAssocID="{200FC519-E26F-46D6-9715-366E28E53681}" presName="sibTrans" presStyleCnt="0"/>
      <dgm:spPr/>
    </dgm:pt>
    <dgm:pt modelId="{B6B91981-0283-4CD7-8A5C-9E00733539C6}" type="pres">
      <dgm:prSet presAssocID="{5C3FE2CD-6864-4486-A94F-747BF8AC7B2B}" presName="composite" presStyleCnt="0"/>
      <dgm:spPr/>
    </dgm:pt>
    <dgm:pt modelId="{0F8E2394-B843-469A-9687-5528797D840C}" type="pres">
      <dgm:prSet presAssocID="{5C3FE2CD-6864-4486-A94F-747BF8AC7B2B}" presName="FirstChild" presStyleLbl="revTx" presStyleIdx="5" presStyleCnt="8">
        <dgm:presLayoutVars>
          <dgm:chMax val="0"/>
          <dgm:chPref val="0"/>
          <dgm:bulletEnabled val="1"/>
        </dgm:presLayoutVars>
      </dgm:prSet>
      <dgm:spPr/>
    </dgm:pt>
    <dgm:pt modelId="{55831E1E-E9DE-400E-8E55-269FDDB9D542}" type="pres">
      <dgm:prSet presAssocID="{5C3FE2CD-6864-4486-A94F-747BF8AC7B2B}" presName="Parent" presStyleLbl="alignNode1" presStyleIdx="5" presStyleCnt="8">
        <dgm:presLayoutVars>
          <dgm:chMax val="3"/>
          <dgm:chPref val="3"/>
          <dgm:bulletEnabled val="1"/>
        </dgm:presLayoutVars>
      </dgm:prSet>
      <dgm:spPr/>
    </dgm:pt>
    <dgm:pt modelId="{FC8170A3-1646-4034-B0DB-137F62BCDED8}" type="pres">
      <dgm:prSet presAssocID="{5C3FE2CD-6864-4486-A94F-747BF8AC7B2B}" presName="Accent" presStyleLbl="parChTrans1D1" presStyleIdx="5" presStyleCnt="8"/>
      <dgm:spPr/>
    </dgm:pt>
    <dgm:pt modelId="{21EE59D9-CD34-4105-B73A-FA8CDF9A16AF}" type="pres">
      <dgm:prSet presAssocID="{F69F8025-035C-478E-AFA8-DC42E6EC48CE}" presName="sibTrans" presStyleCnt="0"/>
      <dgm:spPr/>
    </dgm:pt>
    <dgm:pt modelId="{80ED17AD-B396-4B27-B140-CAB7B9ACA0FE}" type="pres">
      <dgm:prSet presAssocID="{2B29A032-9729-4C13-9E87-EF02C9FA4E09}" presName="composite" presStyleCnt="0"/>
      <dgm:spPr/>
    </dgm:pt>
    <dgm:pt modelId="{AFAB5F48-29D6-4A44-A661-37CB0F7A1759}" type="pres">
      <dgm:prSet presAssocID="{2B29A032-9729-4C13-9E87-EF02C9FA4E09}" presName="FirstChild" presStyleLbl="revTx" presStyleIdx="6" presStyleCnt="8" custScaleY="97878">
        <dgm:presLayoutVars>
          <dgm:chMax val="0"/>
          <dgm:chPref val="0"/>
          <dgm:bulletEnabled val="1"/>
        </dgm:presLayoutVars>
      </dgm:prSet>
      <dgm:spPr/>
    </dgm:pt>
    <dgm:pt modelId="{6028CC35-F944-4DAB-9648-123DCC2B8F44}" type="pres">
      <dgm:prSet presAssocID="{2B29A032-9729-4C13-9E87-EF02C9FA4E09}" presName="Parent" presStyleLbl="alignNode1" presStyleIdx="6" presStyleCnt="8">
        <dgm:presLayoutVars>
          <dgm:chMax val="3"/>
          <dgm:chPref val="3"/>
          <dgm:bulletEnabled val="1"/>
        </dgm:presLayoutVars>
      </dgm:prSet>
      <dgm:spPr/>
    </dgm:pt>
    <dgm:pt modelId="{87BC02BA-F426-4532-AE08-6EAF0A8FEF5A}" type="pres">
      <dgm:prSet presAssocID="{2B29A032-9729-4C13-9E87-EF02C9FA4E09}" presName="Accent" presStyleLbl="parChTrans1D1" presStyleIdx="6" presStyleCnt="8"/>
      <dgm:spPr/>
    </dgm:pt>
    <dgm:pt modelId="{E65CF2BC-13D8-4271-8B3B-4F45BF1B4796}" type="pres">
      <dgm:prSet presAssocID="{464045FB-5EF8-41A0-8E79-535B31A4FC49}" presName="sibTrans" presStyleCnt="0"/>
      <dgm:spPr/>
    </dgm:pt>
    <dgm:pt modelId="{913C3C70-3B14-4D57-9D28-6001D80F119B}" type="pres">
      <dgm:prSet presAssocID="{EC9C9B8B-F7A4-4915-BE87-733DC8AA5BF2}" presName="composite" presStyleCnt="0"/>
      <dgm:spPr/>
    </dgm:pt>
    <dgm:pt modelId="{E2FF9D57-D650-4AD0-AC20-B7D582286581}" type="pres">
      <dgm:prSet presAssocID="{EC9C9B8B-F7A4-4915-BE87-733DC8AA5BF2}" presName="FirstChild" presStyleLbl="revTx" presStyleIdx="7" presStyleCnt="8">
        <dgm:presLayoutVars>
          <dgm:chMax val="0"/>
          <dgm:chPref val="0"/>
          <dgm:bulletEnabled val="1"/>
        </dgm:presLayoutVars>
      </dgm:prSet>
      <dgm:spPr/>
    </dgm:pt>
    <dgm:pt modelId="{8042993A-D90C-4C03-A0BB-F2C5C7277A4B}" type="pres">
      <dgm:prSet presAssocID="{EC9C9B8B-F7A4-4915-BE87-733DC8AA5BF2}" presName="Parent" presStyleLbl="alignNode1" presStyleIdx="7" presStyleCnt="8">
        <dgm:presLayoutVars>
          <dgm:chMax val="3"/>
          <dgm:chPref val="3"/>
          <dgm:bulletEnabled val="1"/>
        </dgm:presLayoutVars>
      </dgm:prSet>
      <dgm:spPr/>
    </dgm:pt>
    <dgm:pt modelId="{64778974-9510-405B-9152-070E1CB5DFAD}" type="pres">
      <dgm:prSet presAssocID="{EC9C9B8B-F7A4-4915-BE87-733DC8AA5BF2}" presName="Accent" presStyleLbl="parChTrans1D1" presStyleIdx="7" presStyleCnt="8"/>
      <dgm:spPr/>
    </dgm:pt>
  </dgm:ptLst>
  <dgm:cxnLst>
    <dgm:cxn modelId="{74A72802-809E-43D2-8827-8B5888DF846D}" srcId="{A50D61E9-43FD-4F0E-AA58-D52D957FE653}" destId="{ABD00ACD-622B-460F-BBBC-347D8FAB93AE}" srcOrd="0" destOrd="0" parTransId="{017B0689-C960-4106-9469-9825F19C7DB1}" sibTransId="{37F74A43-44D0-41B1-9A3A-F7958E2B4251}"/>
    <dgm:cxn modelId="{89F8060D-9AEA-433B-9A54-D67D9F730F07}" srcId="{75283649-38F0-4017-B61D-240A1FD4AAAA}" destId="{2B29A032-9729-4C13-9E87-EF02C9FA4E09}" srcOrd="6" destOrd="0" parTransId="{951C4A7F-2878-46A8-9F61-8A55469734ED}" sibTransId="{464045FB-5EF8-41A0-8E79-535B31A4FC49}"/>
    <dgm:cxn modelId="{64B4070D-0E33-4198-BB93-7E0FD458FCA6}" type="presOf" srcId="{5F013EDD-8C2D-435E-A571-870FFA7BB9DD}" destId="{AFAB5F48-29D6-4A44-A661-37CB0F7A1759}" srcOrd="0" destOrd="0" presId="urn:microsoft.com/office/officeart/2011/layout/TabList"/>
    <dgm:cxn modelId="{7BA5581C-21FB-4B25-9841-C4BA1EA31AA3}" srcId="{75283649-38F0-4017-B61D-240A1FD4AAAA}" destId="{EC9C9B8B-F7A4-4915-BE87-733DC8AA5BF2}" srcOrd="7" destOrd="0" parTransId="{28ECF8D1-5F7F-4DD0-AD68-F93770665FF9}" sibTransId="{02E2ABCD-716C-4C74-BF3F-3D3BC7EC41A6}"/>
    <dgm:cxn modelId="{A27E7522-84D6-4D69-A36D-C3B9DB8B31A8}" srcId="{E5258754-D80D-4A06-9EF8-B7EF9E933DEC}" destId="{A87D84C7-4E2E-472A-94D8-72E8398E4AC5}" srcOrd="0" destOrd="0" parTransId="{66A75C21-C6E4-43F2-8B67-D3683E8B8AF6}" sibTransId="{9F149833-2B42-4DCC-A25F-105ACCFFF9F9}"/>
    <dgm:cxn modelId="{5F8DAC23-44C0-4378-86CB-82449A9B7041}" type="presOf" srcId="{A87D84C7-4E2E-472A-94D8-72E8398E4AC5}" destId="{B14B98A2-DD50-4069-A4FD-71F260A69A87}" srcOrd="0" destOrd="0" presId="urn:microsoft.com/office/officeart/2011/layout/TabList"/>
    <dgm:cxn modelId="{E4CF9F31-DCC6-491D-BBB2-AB398B483CCB}" type="presOf" srcId="{6839512C-CCC7-498D-8B8F-2D2FBA2D016E}" destId="{9E5BCFE9-C07F-4170-B04C-4089840817DA}" srcOrd="0" destOrd="0" presId="urn:microsoft.com/office/officeart/2011/layout/TabList"/>
    <dgm:cxn modelId="{64F5C038-3865-497D-8E4F-095CF6A9405A}" srcId="{75283649-38F0-4017-B61D-240A1FD4AAAA}" destId="{D17ACCAC-1136-41DA-9268-AF2B28806FE3}" srcOrd="1" destOrd="0" parTransId="{BFD7ADCD-119A-45F3-BBA6-37735236245E}" sibTransId="{A53EECAA-F287-4EB2-B7E7-F8505FD0378C}"/>
    <dgm:cxn modelId="{5FA8745E-289D-40D2-A0CA-E3E31C529E81}" type="presOf" srcId="{02190C07-6BEF-4E49-A497-6EA70D6FE722}" destId="{1708CB0C-8222-4F49-BEFB-DB72E657529B}" srcOrd="0" destOrd="0" presId="urn:microsoft.com/office/officeart/2011/layout/TabList"/>
    <dgm:cxn modelId="{58A37945-9975-4F7E-B0DE-D9F884440789}" type="presOf" srcId="{EC9C9B8B-F7A4-4915-BE87-733DC8AA5BF2}" destId="{8042993A-D90C-4C03-A0BB-F2C5C7277A4B}" srcOrd="0" destOrd="0" presId="urn:microsoft.com/office/officeart/2011/layout/TabList"/>
    <dgm:cxn modelId="{25C99D65-BBA5-4E71-9D61-1ED4C4A7CB1F}" srcId="{75283649-38F0-4017-B61D-240A1FD4AAAA}" destId="{6839512C-CCC7-498D-8B8F-2D2FBA2D016E}" srcOrd="0" destOrd="0" parTransId="{A35B56EA-B035-4CAC-A583-C1FC86214A4F}" sibTransId="{C6AEB3A4-396F-46CD-89E3-656DC284E0A3}"/>
    <dgm:cxn modelId="{D94CFC45-D7D3-4F08-B537-B5BC33E87AE7}" type="presOf" srcId="{A3357FC5-F401-4F66-8D03-1BA109500AFD}" destId="{0F8E2394-B843-469A-9687-5528797D840C}" srcOrd="0" destOrd="0" presId="urn:microsoft.com/office/officeart/2011/layout/TabList"/>
    <dgm:cxn modelId="{C92E6F69-41E5-49A7-9476-A4134DC35D00}" srcId="{D17ACCAC-1136-41DA-9268-AF2B28806FE3}" destId="{31D7F8E6-478E-4AD3-BFFB-5B19D90E38D8}" srcOrd="0" destOrd="0" parTransId="{DCF66076-5ABC-49C6-A848-733DF18BB11F}" sibTransId="{2801BEA3-4B0C-4B54-B1B0-73BDFF967176}"/>
    <dgm:cxn modelId="{B4AC8969-772D-4843-A34D-15402CEA82A3}" type="presOf" srcId="{A50D61E9-43FD-4F0E-AA58-D52D957FE653}" destId="{D5C50705-73C6-4588-8D6C-0F7D01EBACA6}" srcOrd="0" destOrd="0" presId="urn:microsoft.com/office/officeart/2011/layout/TabList"/>
    <dgm:cxn modelId="{B75C4A54-01E3-4289-BB4A-52A40C5CED99}" srcId="{75283649-38F0-4017-B61D-240A1FD4AAAA}" destId="{5C3FE2CD-6864-4486-A94F-747BF8AC7B2B}" srcOrd="5" destOrd="0" parTransId="{4D9D0C84-3633-46A4-8B18-048AF6FC58DB}" sibTransId="{F69F8025-035C-478E-AFA8-DC42E6EC48CE}"/>
    <dgm:cxn modelId="{5DD04281-B194-4E4C-970D-004549321C4C}" type="presOf" srcId="{4A353FF3-1D40-4054-B97D-DFAF2F190AE9}" destId="{E2FF9D57-D650-4AD0-AC20-B7D582286581}" srcOrd="0" destOrd="0" presId="urn:microsoft.com/office/officeart/2011/layout/TabList"/>
    <dgm:cxn modelId="{38130A83-A34B-4EFD-969B-65B6AB7F87BA}" type="presOf" srcId="{D17ACCAC-1136-41DA-9268-AF2B28806FE3}" destId="{CBB5E33F-A31C-483E-B7CC-1CD224161D6E}" srcOrd="0" destOrd="0" presId="urn:microsoft.com/office/officeart/2011/layout/TabList"/>
    <dgm:cxn modelId="{F1EAD788-EBDE-4D7E-9129-09D830AEDF4C}" srcId="{86C6F05E-CCCF-45B9-94F8-9B516BB5E092}" destId="{7A3CAEBE-744A-43AD-B3C1-E25D527B08E6}" srcOrd="0" destOrd="0" parTransId="{17ABA1A5-22CE-4C28-B398-F7CDFBA3C80E}" sibTransId="{6BD485F2-329D-4A59-A524-5136F9B4CD85}"/>
    <dgm:cxn modelId="{E74D0C8E-81AA-4411-9C62-7ED7F011180E}" srcId="{5C3FE2CD-6864-4486-A94F-747BF8AC7B2B}" destId="{A3357FC5-F401-4F66-8D03-1BA109500AFD}" srcOrd="0" destOrd="0" parTransId="{268D07F3-2367-4B4E-8DE2-63D1726F1C4D}" sibTransId="{4387B949-A139-4ACF-AB1B-56FA55A2363D}"/>
    <dgm:cxn modelId="{9E6E6E8E-960A-44DE-B0B4-A279041F74B3}" type="presOf" srcId="{2B29A032-9729-4C13-9E87-EF02C9FA4E09}" destId="{6028CC35-F944-4DAB-9648-123DCC2B8F44}" srcOrd="0" destOrd="0" presId="urn:microsoft.com/office/officeart/2011/layout/TabList"/>
    <dgm:cxn modelId="{FC6C0E8F-53A6-4221-A60F-9122C0F98A09}" type="presOf" srcId="{ABD00ACD-622B-460F-BBBC-347D8FAB93AE}" destId="{F421AAF1-EE89-49E3-887F-B159F7E40D05}" srcOrd="0" destOrd="0" presId="urn:microsoft.com/office/officeart/2011/layout/TabList"/>
    <dgm:cxn modelId="{E5BE5296-44D4-44C5-8A99-F405699E02CD}" type="presOf" srcId="{75283649-38F0-4017-B61D-240A1FD4AAAA}" destId="{DD4B20BC-3EF7-4F21-91F6-35F83CC072A2}" srcOrd="0" destOrd="0" presId="urn:microsoft.com/office/officeart/2011/layout/TabList"/>
    <dgm:cxn modelId="{BF80A69C-BDD8-47C0-A28A-01290BB7E6F9}" srcId="{75283649-38F0-4017-B61D-240A1FD4AAAA}" destId="{E5258754-D80D-4A06-9EF8-B7EF9E933DEC}" srcOrd="3" destOrd="0" parTransId="{4FC3642A-CDE9-4FB1-9261-5B9FD2221B6A}" sibTransId="{888B3667-88F4-44BF-8076-1D388EC94A34}"/>
    <dgm:cxn modelId="{8227989D-2824-4BE7-B55B-4048982794C5}" type="presOf" srcId="{7A3CAEBE-744A-43AD-B3C1-E25D527B08E6}" destId="{CBE49BEA-3A23-4B85-83B2-343780AAF6E4}" srcOrd="0" destOrd="0" presId="urn:microsoft.com/office/officeart/2011/layout/TabList"/>
    <dgm:cxn modelId="{D45BE69F-5DB1-42A6-B9E6-1E8B665C1FFE}" type="presOf" srcId="{5C3FE2CD-6864-4486-A94F-747BF8AC7B2B}" destId="{55831E1E-E9DE-400E-8E55-269FDDB9D542}" srcOrd="0" destOrd="0" presId="urn:microsoft.com/office/officeart/2011/layout/TabList"/>
    <dgm:cxn modelId="{676438A9-6AE5-47C2-9DB5-8380BB11989A}" srcId="{2B29A032-9729-4C13-9E87-EF02C9FA4E09}" destId="{5F013EDD-8C2D-435E-A571-870FFA7BB9DD}" srcOrd="0" destOrd="0" parTransId="{F236BE6C-5FDF-4E79-96DC-061692EC2F75}" sibTransId="{555C4E3E-8BB6-49F2-BA2E-B50B2F3E73C7}"/>
    <dgm:cxn modelId="{B71CADD2-0255-4D1E-8D13-96FA2FFE7872}" srcId="{6839512C-CCC7-498D-8B8F-2D2FBA2D016E}" destId="{02190C07-6BEF-4E49-A497-6EA70D6FE722}" srcOrd="0" destOrd="0" parTransId="{1F480680-2F04-4E92-B370-06277D5DA1A8}" sibTransId="{495DCC01-A44E-46C1-93FB-DA5F004D13FC}"/>
    <dgm:cxn modelId="{2973B5D7-C149-4268-90D7-F6901AE0EF00}" srcId="{75283649-38F0-4017-B61D-240A1FD4AAAA}" destId="{A50D61E9-43FD-4F0E-AA58-D52D957FE653}" srcOrd="4" destOrd="0" parTransId="{BD9BBB01-C0AA-4101-B23C-A14F026FD2BF}" sibTransId="{200FC519-E26F-46D6-9715-366E28E53681}"/>
    <dgm:cxn modelId="{33AEAFEB-40C0-4648-88A2-1CA70089B896}" type="presOf" srcId="{31D7F8E6-478E-4AD3-BFFB-5B19D90E38D8}" destId="{2CD13C50-DAB6-427A-A556-D752ADEFF5E2}" srcOrd="0" destOrd="0" presId="urn:microsoft.com/office/officeart/2011/layout/TabList"/>
    <dgm:cxn modelId="{32489DEE-B566-4C25-B189-9ACD1F0B4614}" type="presOf" srcId="{E5258754-D80D-4A06-9EF8-B7EF9E933DEC}" destId="{CFA94411-A6EF-4124-B78E-8D03676C98E9}" srcOrd="0" destOrd="0" presId="urn:microsoft.com/office/officeart/2011/layout/TabList"/>
    <dgm:cxn modelId="{96C595F0-7CE0-4A92-99D6-2ADBAAB37C4D}" srcId="{75283649-38F0-4017-B61D-240A1FD4AAAA}" destId="{86C6F05E-CCCF-45B9-94F8-9B516BB5E092}" srcOrd="2" destOrd="0" parTransId="{C2FCC108-6F97-42A3-A911-203A1CF6A794}" sibTransId="{CEF84EAE-AD6A-423E-A40B-21D5DF55A40A}"/>
    <dgm:cxn modelId="{A9C7DBF2-AB99-4BDF-B673-78DEE6529EBF}" type="presOf" srcId="{86C6F05E-CCCF-45B9-94F8-9B516BB5E092}" destId="{C2119677-AEA5-4CDB-9409-BB3788C698D8}" srcOrd="0" destOrd="0" presId="urn:microsoft.com/office/officeart/2011/layout/TabList"/>
    <dgm:cxn modelId="{D0D8EBF7-D512-437A-99DA-283B1B96C646}" srcId="{EC9C9B8B-F7A4-4915-BE87-733DC8AA5BF2}" destId="{4A353FF3-1D40-4054-B97D-DFAF2F190AE9}" srcOrd="0" destOrd="0" parTransId="{5DD31786-B508-40D2-BA89-BC8B156DE91C}" sibTransId="{FFBE5AC7-49AB-45F5-9938-2970BE1A9E44}"/>
    <dgm:cxn modelId="{876C28BE-2D9A-4268-90A5-D13C8E426D60}" type="presParOf" srcId="{DD4B20BC-3EF7-4F21-91F6-35F83CC072A2}" destId="{2279D0A5-483C-4C2F-8647-41034BD94D68}" srcOrd="0" destOrd="0" presId="urn:microsoft.com/office/officeart/2011/layout/TabList"/>
    <dgm:cxn modelId="{35191DA5-3287-4C61-8F81-18D98E6BBFF3}" type="presParOf" srcId="{2279D0A5-483C-4C2F-8647-41034BD94D68}" destId="{1708CB0C-8222-4F49-BEFB-DB72E657529B}" srcOrd="0" destOrd="0" presId="urn:microsoft.com/office/officeart/2011/layout/TabList"/>
    <dgm:cxn modelId="{DBD170F3-E7F7-4833-ABF8-27E72E9060BE}" type="presParOf" srcId="{2279D0A5-483C-4C2F-8647-41034BD94D68}" destId="{9E5BCFE9-C07F-4170-B04C-4089840817DA}" srcOrd="1" destOrd="0" presId="urn:microsoft.com/office/officeart/2011/layout/TabList"/>
    <dgm:cxn modelId="{0C3E7FA2-EAA6-478A-BAEE-B0A1581AC6B4}" type="presParOf" srcId="{2279D0A5-483C-4C2F-8647-41034BD94D68}" destId="{DFE3E0A9-5C43-45A9-8CE9-DC299FE36060}" srcOrd="2" destOrd="0" presId="urn:microsoft.com/office/officeart/2011/layout/TabList"/>
    <dgm:cxn modelId="{93123189-BDDD-4295-A730-75C5D6AB6029}" type="presParOf" srcId="{DD4B20BC-3EF7-4F21-91F6-35F83CC072A2}" destId="{A57B1378-3C2B-496E-96AE-A7B8B38E3192}" srcOrd="1" destOrd="0" presId="urn:microsoft.com/office/officeart/2011/layout/TabList"/>
    <dgm:cxn modelId="{19B82A03-257B-4253-BE94-C6B8F3090DEB}" type="presParOf" srcId="{DD4B20BC-3EF7-4F21-91F6-35F83CC072A2}" destId="{3A9B8A6E-FB1C-4C0F-8923-F79126A675C6}" srcOrd="2" destOrd="0" presId="urn:microsoft.com/office/officeart/2011/layout/TabList"/>
    <dgm:cxn modelId="{06E90C3F-1F6D-4319-A2DD-B8D6E9595AA1}" type="presParOf" srcId="{3A9B8A6E-FB1C-4C0F-8923-F79126A675C6}" destId="{2CD13C50-DAB6-427A-A556-D752ADEFF5E2}" srcOrd="0" destOrd="0" presId="urn:microsoft.com/office/officeart/2011/layout/TabList"/>
    <dgm:cxn modelId="{B60ADE94-72E9-4223-ADE4-B671A47E533F}" type="presParOf" srcId="{3A9B8A6E-FB1C-4C0F-8923-F79126A675C6}" destId="{CBB5E33F-A31C-483E-B7CC-1CD224161D6E}" srcOrd="1" destOrd="0" presId="urn:microsoft.com/office/officeart/2011/layout/TabList"/>
    <dgm:cxn modelId="{4BE696A5-27CB-4E11-892F-CEEC1D250DCB}" type="presParOf" srcId="{3A9B8A6E-FB1C-4C0F-8923-F79126A675C6}" destId="{B67891A0-99DE-4076-8BA6-D1F273431624}" srcOrd="2" destOrd="0" presId="urn:microsoft.com/office/officeart/2011/layout/TabList"/>
    <dgm:cxn modelId="{6779431C-33DC-4AC7-837D-FD6ED06DA096}" type="presParOf" srcId="{DD4B20BC-3EF7-4F21-91F6-35F83CC072A2}" destId="{62487B8E-83CF-4BF6-BDAE-3EFCFCEBA6FA}" srcOrd="3" destOrd="0" presId="urn:microsoft.com/office/officeart/2011/layout/TabList"/>
    <dgm:cxn modelId="{647A10D0-A1A8-49C9-A641-01BC79091778}" type="presParOf" srcId="{DD4B20BC-3EF7-4F21-91F6-35F83CC072A2}" destId="{44C83BDD-8A31-4652-95BE-86B59425B08F}" srcOrd="4" destOrd="0" presId="urn:microsoft.com/office/officeart/2011/layout/TabList"/>
    <dgm:cxn modelId="{C41E3551-54DE-4607-8F3B-B407A3697A80}" type="presParOf" srcId="{44C83BDD-8A31-4652-95BE-86B59425B08F}" destId="{CBE49BEA-3A23-4B85-83B2-343780AAF6E4}" srcOrd="0" destOrd="0" presId="urn:microsoft.com/office/officeart/2011/layout/TabList"/>
    <dgm:cxn modelId="{CE3E4BFC-6A46-4680-8F07-82DBF340C7D5}" type="presParOf" srcId="{44C83BDD-8A31-4652-95BE-86B59425B08F}" destId="{C2119677-AEA5-4CDB-9409-BB3788C698D8}" srcOrd="1" destOrd="0" presId="urn:microsoft.com/office/officeart/2011/layout/TabList"/>
    <dgm:cxn modelId="{B383C7B4-A62D-40EB-8107-C2C7FED052A4}" type="presParOf" srcId="{44C83BDD-8A31-4652-95BE-86B59425B08F}" destId="{8B338E12-8213-4967-9958-367BD7AD3098}" srcOrd="2" destOrd="0" presId="urn:microsoft.com/office/officeart/2011/layout/TabList"/>
    <dgm:cxn modelId="{13CC84C5-965A-4A05-BC43-CEB7089970DF}" type="presParOf" srcId="{DD4B20BC-3EF7-4F21-91F6-35F83CC072A2}" destId="{3C723E80-AE86-4F58-9FF9-3BB0000EFF76}" srcOrd="5" destOrd="0" presId="urn:microsoft.com/office/officeart/2011/layout/TabList"/>
    <dgm:cxn modelId="{72F7E8F3-423D-4E27-809C-7EE4101D36CF}" type="presParOf" srcId="{DD4B20BC-3EF7-4F21-91F6-35F83CC072A2}" destId="{3AD48427-C077-43D8-A056-CE4C3EE6A9BA}" srcOrd="6" destOrd="0" presId="urn:microsoft.com/office/officeart/2011/layout/TabList"/>
    <dgm:cxn modelId="{A12B2956-14D8-48BB-B87C-44A2F4DAC4BE}" type="presParOf" srcId="{3AD48427-C077-43D8-A056-CE4C3EE6A9BA}" destId="{B14B98A2-DD50-4069-A4FD-71F260A69A87}" srcOrd="0" destOrd="0" presId="urn:microsoft.com/office/officeart/2011/layout/TabList"/>
    <dgm:cxn modelId="{6A685442-8031-40AB-B482-173591A614FB}" type="presParOf" srcId="{3AD48427-C077-43D8-A056-CE4C3EE6A9BA}" destId="{CFA94411-A6EF-4124-B78E-8D03676C98E9}" srcOrd="1" destOrd="0" presId="urn:microsoft.com/office/officeart/2011/layout/TabList"/>
    <dgm:cxn modelId="{699D6C5F-A977-47B0-B59B-0AB070C67E5C}" type="presParOf" srcId="{3AD48427-C077-43D8-A056-CE4C3EE6A9BA}" destId="{EC9A1113-C1A2-4896-959B-53CAF9359492}" srcOrd="2" destOrd="0" presId="urn:microsoft.com/office/officeart/2011/layout/TabList"/>
    <dgm:cxn modelId="{1E80AF97-F541-436C-A4E8-C22ADDE10DC1}" type="presParOf" srcId="{DD4B20BC-3EF7-4F21-91F6-35F83CC072A2}" destId="{DAD6B962-7D1E-4285-A71E-65653D801439}" srcOrd="7" destOrd="0" presId="urn:microsoft.com/office/officeart/2011/layout/TabList"/>
    <dgm:cxn modelId="{898B449C-FD88-4368-AFE0-47EF769142EF}" type="presParOf" srcId="{DD4B20BC-3EF7-4F21-91F6-35F83CC072A2}" destId="{2FD697AC-3308-43AB-A179-A658744A577F}" srcOrd="8" destOrd="0" presId="urn:microsoft.com/office/officeart/2011/layout/TabList"/>
    <dgm:cxn modelId="{CC47F728-5B85-41E5-8722-960FF9427DBB}" type="presParOf" srcId="{2FD697AC-3308-43AB-A179-A658744A577F}" destId="{F421AAF1-EE89-49E3-887F-B159F7E40D05}" srcOrd="0" destOrd="0" presId="urn:microsoft.com/office/officeart/2011/layout/TabList"/>
    <dgm:cxn modelId="{BAAC3817-12E7-4646-8E9B-4C023FE86D98}" type="presParOf" srcId="{2FD697AC-3308-43AB-A179-A658744A577F}" destId="{D5C50705-73C6-4588-8D6C-0F7D01EBACA6}" srcOrd="1" destOrd="0" presId="urn:microsoft.com/office/officeart/2011/layout/TabList"/>
    <dgm:cxn modelId="{D747F762-34E3-4E2F-AD6C-681402D36F82}" type="presParOf" srcId="{2FD697AC-3308-43AB-A179-A658744A577F}" destId="{E48328E7-D1BA-49AC-9DEE-5438DCF5FA7F}" srcOrd="2" destOrd="0" presId="urn:microsoft.com/office/officeart/2011/layout/TabList"/>
    <dgm:cxn modelId="{2CBEC85E-A1B6-4506-ADD6-9C37A1904456}" type="presParOf" srcId="{DD4B20BC-3EF7-4F21-91F6-35F83CC072A2}" destId="{4DA7EAB1-DE7D-4331-B0E7-6CDF12DD4654}" srcOrd="9" destOrd="0" presId="urn:microsoft.com/office/officeart/2011/layout/TabList"/>
    <dgm:cxn modelId="{0422B430-DF99-4C93-A2A7-983923EA5CB7}" type="presParOf" srcId="{DD4B20BC-3EF7-4F21-91F6-35F83CC072A2}" destId="{B6B91981-0283-4CD7-8A5C-9E00733539C6}" srcOrd="10" destOrd="0" presId="urn:microsoft.com/office/officeart/2011/layout/TabList"/>
    <dgm:cxn modelId="{2EE56768-7FCF-4A92-AB6C-DFE8AAD12883}" type="presParOf" srcId="{B6B91981-0283-4CD7-8A5C-9E00733539C6}" destId="{0F8E2394-B843-469A-9687-5528797D840C}" srcOrd="0" destOrd="0" presId="urn:microsoft.com/office/officeart/2011/layout/TabList"/>
    <dgm:cxn modelId="{DC24A9B0-F3D3-44F3-99BF-F918102BACD9}" type="presParOf" srcId="{B6B91981-0283-4CD7-8A5C-9E00733539C6}" destId="{55831E1E-E9DE-400E-8E55-269FDDB9D542}" srcOrd="1" destOrd="0" presId="urn:microsoft.com/office/officeart/2011/layout/TabList"/>
    <dgm:cxn modelId="{DB808258-C7E1-455F-B075-4F2893E43207}" type="presParOf" srcId="{B6B91981-0283-4CD7-8A5C-9E00733539C6}" destId="{FC8170A3-1646-4034-B0DB-137F62BCDED8}" srcOrd="2" destOrd="0" presId="urn:microsoft.com/office/officeart/2011/layout/TabList"/>
    <dgm:cxn modelId="{14589A9F-24A4-4398-A09E-88ADAA4110D3}" type="presParOf" srcId="{DD4B20BC-3EF7-4F21-91F6-35F83CC072A2}" destId="{21EE59D9-CD34-4105-B73A-FA8CDF9A16AF}" srcOrd="11" destOrd="0" presId="urn:microsoft.com/office/officeart/2011/layout/TabList"/>
    <dgm:cxn modelId="{1F2309B0-3CD5-4FA5-87AC-62A8DA516D4F}" type="presParOf" srcId="{DD4B20BC-3EF7-4F21-91F6-35F83CC072A2}" destId="{80ED17AD-B396-4B27-B140-CAB7B9ACA0FE}" srcOrd="12" destOrd="0" presId="urn:microsoft.com/office/officeart/2011/layout/TabList"/>
    <dgm:cxn modelId="{565B317C-72E0-4D41-9245-B25DF47BB25F}" type="presParOf" srcId="{80ED17AD-B396-4B27-B140-CAB7B9ACA0FE}" destId="{AFAB5F48-29D6-4A44-A661-37CB0F7A1759}" srcOrd="0" destOrd="0" presId="urn:microsoft.com/office/officeart/2011/layout/TabList"/>
    <dgm:cxn modelId="{7F13DE23-ABD5-49D0-8122-9A1C782C383A}" type="presParOf" srcId="{80ED17AD-B396-4B27-B140-CAB7B9ACA0FE}" destId="{6028CC35-F944-4DAB-9648-123DCC2B8F44}" srcOrd="1" destOrd="0" presId="urn:microsoft.com/office/officeart/2011/layout/TabList"/>
    <dgm:cxn modelId="{BD9C9E8A-70B1-464D-BA97-39B6B57EA4BB}" type="presParOf" srcId="{80ED17AD-B396-4B27-B140-CAB7B9ACA0FE}" destId="{87BC02BA-F426-4532-AE08-6EAF0A8FEF5A}" srcOrd="2" destOrd="0" presId="urn:microsoft.com/office/officeart/2011/layout/TabList"/>
    <dgm:cxn modelId="{93BBCC0A-25D9-4933-963B-7BCCDCB81722}" type="presParOf" srcId="{DD4B20BC-3EF7-4F21-91F6-35F83CC072A2}" destId="{E65CF2BC-13D8-4271-8B3B-4F45BF1B4796}" srcOrd="13" destOrd="0" presId="urn:microsoft.com/office/officeart/2011/layout/TabList"/>
    <dgm:cxn modelId="{BD9E6322-DCDE-4867-A330-573022DACEAF}" type="presParOf" srcId="{DD4B20BC-3EF7-4F21-91F6-35F83CC072A2}" destId="{913C3C70-3B14-4D57-9D28-6001D80F119B}" srcOrd="14" destOrd="0" presId="urn:microsoft.com/office/officeart/2011/layout/TabList"/>
    <dgm:cxn modelId="{050EE202-0BFB-4BB7-A65B-230C5FF112E5}" type="presParOf" srcId="{913C3C70-3B14-4D57-9D28-6001D80F119B}" destId="{E2FF9D57-D650-4AD0-AC20-B7D582286581}" srcOrd="0" destOrd="0" presId="urn:microsoft.com/office/officeart/2011/layout/TabList"/>
    <dgm:cxn modelId="{18A23BD5-9C4D-4824-9590-6C669E0FA6B4}" type="presParOf" srcId="{913C3C70-3B14-4D57-9D28-6001D80F119B}" destId="{8042993A-D90C-4C03-A0BB-F2C5C7277A4B}" srcOrd="1" destOrd="0" presId="urn:microsoft.com/office/officeart/2011/layout/TabList"/>
    <dgm:cxn modelId="{F4249DCE-2FA7-4B4F-916E-79FC2DEE59A5}" type="presParOf" srcId="{913C3C70-3B14-4D57-9D28-6001D80F119B}" destId="{64778974-9510-405B-9152-070E1CB5DFAD}"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F46762-4524-4B79-A48C-E67C4CAAC88C}" type="doc">
      <dgm:prSet loTypeId="urn:microsoft.com/office/officeart/2018/2/layout/IconVerticalSolidList" loCatId="icon" qsTypeId="urn:microsoft.com/office/officeart/2005/8/quickstyle/simple1" qsCatId="simple" csTypeId="urn:microsoft.com/office/officeart/2005/8/colors/accent3_1" csCatId="accent3" phldr="1"/>
      <dgm:spPr/>
      <dgm:t>
        <a:bodyPr/>
        <a:lstStyle/>
        <a:p>
          <a:endParaRPr lang="en-US"/>
        </a:p>
      </dgm:t>
    </dgm:pt>
    <dgm:pt modelId="{3A1F4218-E763-4820-9559-FB7CAE684FA6}">
      <dgm:prSet/>
      <dgm:spPr/>
      <dgm:t>
        <a:bodyPr/>
        <a:lstStyle/>
        <a:p>
          <a:pPr>
            <a:lnSpc>
              <a:spcPct val="100000"/>
            </a:lnSpc>
          </a:pPr>
          <a:r>
            <a:rPr lang="en-US" b="1" i="0" u="sng">
              <a:solidFill>
                <a:schemeClr val="tx1"/>
              </a:solidFill>
            </a:rPr>
            <a:t>Not payable for VA education benefits</a:t>
          </a:r>
          <a:r>
            <a:rPr lang="en-US" b="0" i="0" u="none">
              <a:solidFill>
                <a:schemeClr val="tx1"/>
              </a:solidFill>
            </a:rPr>
            <a:t>:  IHLs may not include private pilot training in programs payable for VA education benefits when that training is provided by a vocational flight school through contract.</a:t>
          </a:r>
          <a:endParaRPr lang="en-US" b="0" u="none">
            <a:solidFill>
              <a:schemeClr val="tx1"/>
            </a:solidFill>
          </a:endParaRPr>
        </a:p>
      </dgm:t>
    </dgm:pt>
    <dgm:pt modelId="{C09EF5FB-5E96-4CAC-A201-3339FCA43496}" type="sibTrans" cxnId="{958724FE-E166-43F8-9784-8EF702EF2F7F}">
      <dgm:prSet/>
      <dgm:spPr/>
      <dgm:t>
        <a:bodyPr/>
        <a:lstStyle/>
        <a:p>
          <a:endParaRPr lang="en-US">
            <a:solidFill>
              <a:schemeClr val="tx1"/>
            </a:solidFill>
          </a:endParaRPr>
        </a:p>
      </dgm:t>
    </dgm:pt>
    <dgm:pt modelId="{00546F7A-59B6-4D44-AE13-D42EA72EF340}" type="parTrans" cxnId="{958724FE-E166-43F8-9784-8EF702EF2F7F}">
      <dgm:prSet/>
      <dgm:spPr/>
      <dgm:t>
        <a:bodyPr/>
        <a:lstStyle/>
        <a:p>
          <a:endParaRPr lang="en-US">
            <a:solidFill>
              <a:schemeClr val="tx1"/>
            </a:solidFill>
          </a:endParaRPr>
        </a:p>
      </dgm:t>
    </dgm:pt>
    <dgm:pt modelId="{71C17C7B-EFDC-451B-B01D-7F9A8CFA1EE4}">
      <dgm:prSet/>
      <dgm:spPr/>
      <dgm:t>
        <a:bodyPr/>
        <a:lstStyle/>
        <a:p>
          <a:pPr>
            <a:lnSpc>
              <a:spcPct val="100000"/>
            </a:lnSpc>
          </a:pPr>
          <a:r>
            <a:rPr lang="en-US" b="1" i="0" u="sng">
              <a:solidFill>
                <a:schemeClr val="tx1"/>
              </a:solidFill>
            </a:rPr>
            <a:t>Payable for VA education benefits</a:t>
          </a:r>
          <a:r>
            <a:rPr lang="en-US" b="0" i="0" u="none">
              <a:solidFill>
                <a:schemeClr val="tx1"/>
              </a:solidFill>
            </a:rPr>
            <a:t>:  Private pilot may be payable for VA education benefits if conducted in-house by the IHL under 14 CFR part 61 or part 141 or through contract with another IHL that conducts the training in-house under 14 CFR part 61 or 141.</a:t>
          </a:r>
          <a:endParaRPr lang="en-US" b="0" u="none">
            <a:solidFill>
              <a:schemeClr val="tx1"/>
            </a:solidFill>
          </a:endParaRPr>
        </a:p>
      </dgm:t>
    </dgm:pt>
    <dgm:pt modelId="{6F33012D-D9C6-459B-BDE2-F76816F9C1D0}" type="sibTrans" cxnId="{65A5878D-50B9-4972-84DE-D45981D57FA7}">
      <dgm:prSet/>
      <dgm:spPr/>
      <dgm:t>
        <a:bodyPr/>
        <a:lstStyle/>
        <a:p>
          <a:endParaRPr lang="en-US">
            <a:solidFill>
              <a:schemeClr val="tx1"/>
            </a:solidFill>
          </a:endParaRPr>
        </a:p>
      </dgm:t>
    </dgm:pt>
    <dgm:pt modelId="{C4F2F0D5-D059-4B95-A3B9-775D84E8EAC0}" type="parTrans" cxnId="{65A5878D-50B9-4972-84DE-D45981D57FA7}">
      <dgm:prSet/>
      <dgm:spPr/>
      <dgm:t>
        <a:bodyPr/>
        <a:lstStyle/>
        <a:p>
          <a:endParaRPr lang="en-US">
            <a:solidFill>
              <a:schemeClr val="tx1"/>
            </a:solidFill>
          </a:endParaRPr>
        </a:p>
      </dgm:t>
    </dgm:pt>
    <dgm:pt modelId="{D2AAE921-0A48-4DA1-BABB-C81593638044}" type="pres">
      <dgm:prSet presAssocID="{FDF46762-4524-4B79-A48C-E67C4CAAC88C}" presName="root" presStyleCnt="0">
        <dgm:presLayoutVars>
          <dgm:dir/>
          <dgm:resizeHandles val="exact"/>
        </dgm:presLayoutVars>
      </dgm:prSet>
      <dgm:spPr/>
    </dgm:pt>
    <dgm:pt modelId="{EAB0B690-2BC0-44C1-AF73-7A464F868F4D}" type="pres">
      <dgm:prSet presAssocID="{71C17C7B-EFDC-451B-B01D-7F9A8CFA1EE4}" presName="compNode" presStyleCnt="0"/>
      <dgm:spPr/>
    </dgm:pt>
    <dgm:pt modelId="{F1D28DF5-B240-4A3D-B467-6ECDA95ECC57}" type="pres">
      <dgm:prSet presAssocID="{71C17C7B-EFDC-451B-B01D-7F9A8CFA1EE4}" presName="bgRect" presStyleLbl="bgShp" presStyleIdx="0" presStyleCnt="2" custScaleY="143361"/>
      <dgm:spPr>
        <a:solidFill>
          <a:schemeClr val="bg1"/>
        </a:solidFill>
        <a:ln>
          <a:solidFill>
            <a:schemeClr val="tx2">
              <a:lumMod val="75000"/>
            </a:schemeClr>
          </a:solidFill>
        </a:ln>
      </dgm:spPr>
    </dgm:pt>
    <dgm:pt modelId="{CE5652A1-64E8-4393-84CA-B6CBCE3F0C78}" type="pres">
      <dgm:prSet presAssocID="{71C17C7B-EFDC-451B-B01D-7F9A8CFA1EE4}"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mark with solid fill"/>
        </a:ext>
      </dgm:extLst>
    </dgm:pt>
    <dgm:pt modelId="{4FF1916C-FCAC-4C93-A00E-783EA2BA5650}" type="pres">
      <dgm:prSet presAssocID="{71C17C7B-EFDC-451B-B01D-7F9A8CFA1EE4}" presName="spaceRect" presStyleCnt="0"/>
      <dgm:spPr/>
    </dgm:pt>
    <dgm:pt modelId="{733E5602-2ED2-41AE-B559-A3E326730819}" type="pres">
      <dgm:prSet presAssocID="{71C17C7B-EFDC-451B-B01D-7F9A8CFA1EE4}" presName="parTx" presStyleLbl="revTx" presStyleIdx="0" presStyleCnt="2" custScaleY="134393">
        <dgm:presLayoutVars>
          <dgm:chMax val="0"/>
          <dgm:chPref val="0"/>
        </dgm:presLayoutVars>
      </dgm:prSet>
      <dgm:spPr/>
    </dgm:pt>
    <dgm:pt modelId="{06436506-5147-45D7-87B2-E76FFE8CE4B7}" type="pres">
      <dgm:prSet presAssocID="{6F33012D-D9C6-459B-BDE2-F76816F9C1D0}" presName="sibTrans" presStyleCnt="0"/>
      <dgm:spPr/>
    </dgm:pt>
    <dgm:pt modelId="{F53E7170-46DC-4A4A-A85C-5685ABC07E8D}" type="pres">
      <dgm:prSet presAssocID="{3A1F4218-E763-4820-9559-FB7CAE684FA6}" presName="compNode" presStyleCnt="0"/>
      <dgm:spPr/>
    </dgm:pt>
    <dgm:pt modelId="{2F3BA830-522F-467D-8CB5-71D96C4091C4}" type="pres">
      <dgm:prSet presAssocID="{3A1F4218-E763-4820-9559-FB7CAE684FA6}" presName="bgRect" presStyleLbl="bgShp" presStyleIdx="1" presStyleCnt="2" custScaleY="154495" custLinFactNeighborY="9820"/>
      <dgm:spPr>
        <a:solidFill>
          <a:schemeClr val="bg1"/>
        </a:solidFill>
        <a:ln>
          <a:solidFill>
            <a:schemeClr val="tx2">
              <a:lumMod val="75000"/>
            </a:schemeClr>
          </a:solidFill>
        </a:ln>
      </dgm:spPr>
    </dgm:pt>
    <dgm:pt modelId="{ACEC716B-0F7B-4002-9922-70D2B23E0EC6}" type="pres">
      <dgm:prSet presAssocID="{3A1F4218-E763-4820-9559-FB7CAE684FA6}"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ose with solid fill"/>
        </a:ext>
      </dgm:extLst>
    </dgm:pt>
    <dgm:pt modelId="{8F80A49E-0B71-4700-9147-DB12B749699B}" type="pres">
      <dgm:prSet presAssocID="{3A1F4218-E763-4820-9559-FB7CAE684FA6}" presName="spaceRect" presStyleCnt="0"/>
      <dgm:spPr/>
    </dgm:pt>
    <dgm:pt modelId="{D4DBE8B5-373A-4B5C-B953-F58F1FEEB01F}" type="pres">
      <dgm:prSet presAssocID="{3A1F4218-E763-4820-9559-FB7CAE684FA6}" presName="parTx" presStyleLbl="revTx" presStyleIdx="1" presStyleCnt="2" custScaleY="139859" custLinFactNeighborX="-911" custLinFactNeighborY="6961">
        <dgm:presLayoutVars>
          <dgm:chMax val="0"/>
          <dgm:chPref val="0"/>
        </dgm:presLayoutVars>
      </dgm:prSet>
      <dgm:spPr/>
    </dgm:pt>
  </dgm:ptLst>
  <dgm:cxnLst>
    <dgm:cxn modelId="{459CC408-94F3-411C-B446-F73AAB14EC8C}" type="presOf" srcId="{71C17C7B-EFDC-451B-B01D-7F9A8CFA1EE4}" destId="{733E5602-2ED2-41AE-B559-A3E326730819}" srcOrd="0" destOrd="0" presId="urn:microsoft.com/office/officeart/2018/2/layout/IconVerticalSolidList"/>
    <dgm:cxn modelId="{5F30694A-75B1-4657-A1CA-A8A61636CBA5}" type="presOf" srcId="{3A1F4218-E763-4820-9559-FB7CAE684FA6}" destId="{D4DBE8B5-373A-4B5C-B953-F58F1FEEB01F}" srcOrd="0" destOrd="0" presId="urn:microsoft.com/office/officeart/2018/2/layout/IconVerticalSolidList"/>
    <dgm:cxn modelId="{FD05C481-2D11-4100-9A79-30BA663121FD}" type="presOf" srcId="{FDF46762-4524-4B79-A48C-E67C4CAAC88C}" destId="{D2AAE921-0A48-4DA1-BABB-C81593638044}" srcOrd="0" destOrd="0" presId="urn:microsoft.com/office/officeart/2018/2/layout/IconVerticalSolidList"/>
    <dgm:cxn modelId="{65A5878D-50B9-4972-84DE-D45981D57FA7}" srcId="{FDF46762-4524-4B79-A48C-E67C4CAAC88C}" destId="{71C17C7B-EFDC-451B-B01D-7F9A8CFA1EE4}" srcOrd="0" destOrd="0" parTransId="{C4F2F0D5-D059-4B95-A3B9-775D84E8EAC0}" sibTransId="{6F33012D-D9C6-459B-BDE2-F76816F9C1D0}"/>
    <dgm:cxn modelId="{958724FE-E166-43F8-9784-8EF702EF2F7F}" srcId="{FDF46762-4524-4B79-A48C-E67C4CAAC88C}" destId="{3A1F4218-E763-4820-9559-FB7CAE684FA6}" srcOrd="1" destOrd="0" parTransId="{00546F7A-59B6-4D44-AE13-D42EA72EF340}" sibTransId="{C09EF5FB-5E96-4CAC-A201-3339FCA43496}"/>
    <dgm:cxn modelId="{2985219B-287A-4C0C-BD90-BE911A232C3B}" type="presParOf" srcId="{D2AAE921-0A48-4DA1-BABB-C81593638044}" destId="{EAB0B690-2BC0-44C1-AF73-7A464F868F4D}" srcOrd="0" destOrd="0" presId="urn:microsoft.com/office/officeart/2018/2/layout/IconVerticalSolidList"/>
    <dgm:cxn modelId="{34E99184-23BF-4C52-BC2D-035D994BCAFF}" type="presParOf" srcId="{EAB0B690-2BC0-44C1-AF73-7A464F868F4D}" destId="{F1D28DF5-B240-4A3D-B467-6ECDA95ECC57}" srcOrd="0" destOrd="0" presId="urn:microsoft.com/office/officeart/2018/2/layout/IconVerticalSolidList"/>
    <dgm:cxn modelId="{C1A5B780-D160-437D-997E-1EF8A5FC4CF5}" type="presParOf" srcId="{EAB0B690-2BC0-44C1-AF73-7A464F868F4D}" destId="{CE5652A1-64E8-4393-84CA-B6CBCE3F0C78}" srcOrd="1" destOrd="0" presId="urn:microsoft.com/office/officeart/2018/2/layout/IconVerticalSolidList"/>
    <dgm:cxn modelId="{919AB79D-CD8F-444B-AB1C-1CEF454C98F9}" type="presParOf" srcId="{EAB0B690-2BC0-44C1-AF73-7A464F868F4D}" destId="{4FF1916C-FCAC-4C93-A00E-783EA2BA5650}" srcOrd="2" destOrd="0" presId="urn:microsoft.com/office/officeart/2018/2/layout/IconVerticalSolidList"/>
    <dgm:cxn modelId="{5D743912-8E44-47A8-BFF1-BC42DE4FCCFD}" type="presParOf" srcId="{EAB0B690-2BC0-44C1-AF73-7A464F868F4D}" destId="{733E5602-2ED2-41AE-B559-A3E326730819}" srcOrd="3" destOrd="0" presId="urn:microsoft.com/office/officeart/2018/2/layout/IconVerticalSolidList"/>
    <dgm:cxn modelId="{E88054DF-2550-4404-97CC-56CCB09F8399}" type="presParOf" srcId="{D2AAE921-0A48-4DA1-BABB-C81593638044}" destId="{06436506-5147-45D7-87B2-E76FFE8CE4B7}" srcOrd="1" destOrd="0" presId="urn:microsoft.com/office/officeart/2018/2/layout/IconVerticalSolidList"/>
    <dgm:cxn modelId="{F1F4633E-4A66-43B2-8C71-9A48BC94975B}" type="presParOf" srcId="{D2AAE921-0A48-4DA1-BABB-C81593638044}" destId="{F53E7170-46DC-4A4A-A85C-5685ABC07E8D}" srcOrd="2" destOrd="0" presId="urn:microsoft.com/office/officeart/2018/2/layout/IconVerticalSolidList"/>
    <dgm:cxn modelId="{253A3D4F-ABB9-45CC-9D78-8C12AEBF31BF}" type="presParOf" srcId="{F53E7170-46DC-4A4A-A85C-5685ABC07E8D}" destId="{2F3BA830-522F-467D-8CB5-71D96C4091C4}" srcOrd="0" destOrd="0" presId="urn:microsoft.com/office/officeart/2018/2/layout/IconVerticalSolidList"/>
    <dgm:cxn modelId="{AE7D8F2F-2695-473D-9F68-422219D0BDA3}" type="presParOf" srcId="{F53E7170-46DC-4A4A-A85C-5685ABC07E8D}" destId="{ACEC716B-0F7B-4002-9922-70D2B23E0EC6}" srcOrd="1" destOrd="0" presId="urn:microsoft.com/office/officeart/2018/2/layout/IconVerticalSolidList"/>
    <dgm:cxn modelId="{1116CCE7-CE61-469B-AB70-96E9784EDD05}" type="presParOf" srcId="{F53E7170-46DC-4A4A-A85C-5685ABC07E8D}" destId="{8F80A49E-0B71-4700-9147-DB12B749699B}" srcOrd="2" destOrd="0" presId="urn:microsoft.com/office/officeart/2018/2/layout/IconVerticalSolidList"/>
    <dgm:cxn modelId="{38549DD6-7FBD-4E62-8368-A63B727556B1}" type="presParOf" srcId="{F53E7170-46DC-4A4A-A85C-5685ABC07E8D}" destId="{D4DBE8B5-373A-4B5C-B953-F58F1FEEB01F}" srcOrd="3" destOrd="0" presId="urn:microsoft.com/office/officeart/2018/2/layout/IconVerticalSoli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F46762-4524-4B79-A48C-E67C4CAAC88C}"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8BBCF6B0-699A-4FDE-A8F1-81C493A19893}">
      <dgm:prSet/>
      <dgm:spPr/>
      <dgm:t>
        <a:bodyPr/>
        <a:lstStyle/>
        <a:p>
          <a:pPr>
            <a:lnSpc>
              <a:spcPct val="100000"/>
            </a:lnSpc>
          </a:pPr>
          <a:r>
            <a:rPr lang="en-US">
              <a:latin typeface="+mn-lt"/>
              <a:ea typeface="Lato"/>
              <a:cs typeface="Lato"/>
            </a:rPr>
            <a:t>All or part of a program of education may be provided by another school or entity under contract.</a:t>
          </a:r>
        </a:p>
      </dgm:t>
    </dgm:pt>
    <dgm:pt modelId="{72C9A932-7EDE-4772-A54B-63E0D100F074}" type="parTrans" cxnId="{341CA9E9-34AD-496A-A974-30D79AE8D9E7}">
      <dgm:prSet/>
      <dgm:spPr/>
      <dgm:t>
        <a:bodyPr/>
        <a:lstStyle/>
        <a:p>
          <a:endParaRPr lang="en-US"/>
        </a:p>
      </dgm:t>
    </dgm:pt>
    <dgm:pt modelId="{8EF20866-7030-44E5-9D7D-8198A2E79C0B}" type="sibTrans" cxnId="{341CA9E9-34AD-496A-A974-30D79AE8D9E7}">
      <dgm:prSet/>
      <dgm:spPr/>
      <dgm:t>
        <a:bodyPr/>
        <a:lstStyle/>
        <a:p>
          <a:endParaRPr lang="en-US"/>
        </a:p>
      </dgm:t>
    </dgm:pt>
    <dgm:pt modelId="{2D5BE2AC-A5E0-4C45-8A60-C059A48B51B4}">
      <dgm:prSet/>
      <dgm:spPr/>
      <dgm:t>
        <a:bodyPr/>
        <a:lstStyle/>
        <a:p>
          <a:pPr>
            <a:lnSpc>
              <a:spcPct val="100000"/>
            </a:lnSpc>
          </a:pPr>
          <a:r>
            <a:rPr kumimoji="0" lang="en-US" i="0" u="none" strike="noStrike" cap="none" spc="0" normalizeH="0" baseline="0" noProof="0">
              <a:effectLst/>
              <a:uLnTx/>
              <a:uFillTx/>
              <a:latin typeface="+mn-lt"/>
              <a:ea typeface="Lato"/>
              <a:cs typeface="Lato"/>
            </a:rPr>
            <a:t>The school or entity providing the training must obtain approval of the course from the SAA.</a:t>
          </a:r>
          <a:endParaRPr lang="en-US">
            <a:latin typeface="+mn-lt"/>
            <a:ea typeface="Lato"/>
            <a:cs typeface="Lato"/>
          </a:endParaRPr>
        </a:p>
      </dgm:t>
    </dgm:pt>
    <dgm:pt modelId="{17F1E4EE-02CA-46D3-B628-A029AEC0CA19}" type="parTrans" cxnId="{DB946148-F733-44F5-9F9E-98A02935C5AC}">
      <dgm:prSet/>
      <dgm:spPr/>
      <dgm:t>
        <a:bodyPr/>
        <a:lstStyle/>
        <a:p>
          <a:endParaRPr lang="en-US"/>
        </a:p>
      </dgm:t>
    </dgm:pt>
    <dgm:pt modelId="{AED2BE10-CD75-4E24-A7EA-B43039513775}" type="sibTrans" cxnId="{DB946148-F733-44F5-9F9E-98A02935C5AC}">
      <dgm:prSet/>
      <dgm:spPr/>
      <dgm:t>
        <a:bodyPr/>
        <a:lstStyle/>
        <a:p>
          <a:endParaRPr lang="en-US"/>
        </a:p>
      </dgm:t>
    </dgm:pt>
    <dgm:pt modelId="{BF0E157C-BCA4-4B57-8CEB-BB7F1E101DA9}">
      <dgm:prSet/>
      <dgm:spPr/>
      <dgm:t>
        <a:bodyPr/>
        <a:lstStyle/>
        <a:p>
          <a:pPr>
            <a:lnSpc>
              <a:spcPct val="100000"/>
            </a:lnSpc>
          </a:pPr>
          <a:r>
            <a:rPr kumimoji="0" lang="en-US" i="0" u="none" strike="noStrike" cap="none" spc="0" normalizeH="0" baseline="0" noProof="0">
              <a:effectLst/>
              <a:uLnTx/>
              <a:uFillTx/>
              <a:latin typeface="+mn-lt"/>
              <a:ea typeface="Lato"/>
              <a:cs typeface="Lato"/>
            </a:rPr>
            <a:t>If the course includes flight training, the school or entity providing the training must also obtain approval of the course from the FAA. </a:t>
          </a:r>
          <a:endParaRPr lang="en-US">
            <a:latin typeface="+mn-lt"/>
            <a:ea typeface="Lato"/>
            <a:cs typeface="Lato"/>
          </a:endParaRPr>
        </a:p>
      </dgm:t>
    </dgm:pt>
    <dgm:pt modelId="{92861DE6-BEE5-4262-BE42-E49998FED5CE}" type="parTrans" cxnId="{DAD8D1DF-5A26-4DBE-A455-06C9435C3E78}">
      <dgm:prSet/>
      <dgm:spPr/>
      <dgm:t>
        <a:bodyPr/>
        <a:lstStyle/>
        <a:p>
          <a:endParaRPr lang="en-US"/>
        </a:p>
      </dgm:t>
    </dgm:pt>
    <dgm:pt modelId="{1A39E1A7-74C4-4A65-8C6D-6DD3117EECC1}" type="sibTrans" cxnId="{DAD8D1DF-5A26-4DBE-A455-06C9435C3E78}">
      <dgm:prSet/>
      <dgm:spPr/>
      <dgm:t>
        <a:bodyPr/>
        <a:lstStyle/>
        <a:p>
          <a:endParaRPr lang="en-US"/>
        </a:p>
      </dgm:t>
    </dgm:pt>
    <dgm:pt modelId="{D2AAE921-0A48-4DA1-BABB-C81593638044}" type="pres">
      <dgm:prSet presAssocID="{FDF46762-4524-4B79-A48C-E67C4CAAC88C}" presName="root" presStyleCnt="0">
        <dgm:presLayoutVars>
          <dgm:dir/>
          <dgm:resizeHandles val="exact"/>
        </dgm:presLayoutVars>
      </dgm:prSet>
      <dgm:spPr/>
    </dgm:pt>
    <dgm:pt modelId="{6AA4ADF3-EEFE-4439-89F6-5C73261525A0}" type="pres">
      <dgm:prSet presAssocID="{8BBCF6B0-699A-4FDE-A8F1-81C493A19893}" presName="compNode" presStyleCnt="0"/>
      <dgm:spPr/>
    </dgm:pt>
    <dgm:pt modelId="{CD873AFA-AC58-4E4A-8A1E-60617EF5092D}" type="pres">
      <dgm:prSet presAssocID="{8BBCF6B0-699A-4FDE-A8F1-81C493A19893}" presName="bgRect" presStyleLbl="bgShp" presStyleIdx="0" presStyleCnt="3" custLinFactNeighborX="0" custLinFactNeighborY="-37491"/>
      <dgm:spPr/>
    </dgm:pt>
    <dgm:pt modelId="{F085BA68-BC46-4A7B-B326-E79E38BD2799}" type="pres">
      <dgm:prSet presAssocID="{8BBCF6B0-699A-4FDE-A8F1-81C493A19893}"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Tick1 with solid fill"/>
        </a:ext>
      </dgm:extLst>
    </dgm:pt>
    <dgm:pt modelId="{50DEF357-3045-4AC9-8787-A4D8A1D1858C}" type="pres">
      <dgm:prSet presAssocID="{8BBCF6B0-699A-4FDE-A8F1-81C493A19893}" presName="spaceRect" presStyleCnt="0"/>
      <dgm:spPr/>
    </dgm:pt>
    <dgm:pt modelId="{1E94F8A5-46DC-4392-A9FD-651C77E99C2D}" type="pres">
      <dgm:prSet presAssocID="{8BBCF6B0-699A-4FDE-A8F1-81C493A19893}" presName="parTx" presStyleLbl="revTx" presStyleIdx="0" presStyleCnt="3">
        <dgm:presLayoutVars>
          <dgm:chMax val="0"/>
          <dgm:chPref val="0"/>
        </dgm:presLayoutVars>
      </dgm:prSet>
      <dgm:spPr/>
    </dgm:pt>
    <dgm:pt modelId="{9A4EB9C7-FA06-4DC9-81B1-C1082A7DE210}" type="pres">
      <dgm:prSet presAssocID="{8EF20866-7030-44E5-9D7D-8198A2E79C0B}" presName="sibTrans" presStyleCnt="0"/>
      <dgm:spPr/>
    </dgm:pt>
    <dgm:pt modelId="{2A7F06ED-3E4C-4224-8445-BE8238B10E6B}" type="pres">
      <dgm:prSet presAssocID="{2D5BE2AC-A5E0-4C45-8A60-C059A48B51B4}" presName="compNode" presStyleCnt="0"/>
      <dgm:spPr/>
    </dgm:pt>
    <dgm:pt modelId="{B48DCA1D-CEBE-4919-AA5A-E8A285029448}" type="pres">
      <dgm:prSet presAssocID="{2D5BE2AC-A5E0-4C45-8A60-C059A48B51B4}" presName="bgRect" presStyleLbl="bgShp" presStyleIdx="1" presStyleCnt="3"/>
      <dgm:spPr/>
    </dgm:pt>
    <dgm:pt modelId="{AE840C90-DC4C-47A3-9853-7962484FA8B7}" type="pres">
      <dgm:prSet presAssocID="{2D5BE2AC-A5E0-4C45-8A60-C059A48B51B4}" presName="iconRect" presStyleLbl="node1" presStyleIdx="1"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Tick1 with solid fill"/>
        </a:ext>
      </dgm:extLst>
    </dgm:pt>
    <dgm:pt modelId="{3538D478-EAFF-403D-989A-D81566DD5D69}" type="pres">
      <dgm:prSet presAssocID="{2D5BE2AC-A5E0-4C45-8A60-C059A48B51B4}" presName="spaceRect" presStyleCnt="0"/>
      <dgm:spPr/>
    </dgm:pt>
    <dgm:pt modelId="{99942135-40D2-4473-887E-9AAB27FC8371}" type="pres">
      <dgm:prSet presAssocID="{2D5BE2AC-A5E0-4C45-8A60-C059A48B51B4}" presName="parTx" presStyleLbl="revTx" presStyleIdx="1" presStyleCnt="3">
        <dgm:presLayoutVars>
          <dgm:chMax val="0"/>
          <dgm:chPref val="0"/>
        </dgm:presLayoutVars>
      </dgm:prSet>
      <dgm:spPr/>
    </dgm:pt>
    <dgm:pt modelId="{4AA2CD89-D7CF-4785-8FEA-9D7DB1DAFB16}" type="pres">
      <dgm:prSet presAssocID="{AED2BE10-CD75-4E24-A7EA-B43039513775}" presName="sibTrans" presStyleCnt="0"/>
      <dgm:spPr/>
    </dgm:pt>
    <dgm:pt modelId="{192980B4-B054-4CE4-8F83-1B3C226C4537}" type="pres">
      <dgm:prSet presAssocID="{BF0E157C-BCA4-4B57-8CEB-BB7F1E101DA9}" presName="compNode" presStyleCnt="0"/>
      <dgm:spPr/>
    </dgm:pt>
    <dgm:pt modelId="{1A2D5478-71FC-470F-B566-37B847C1AEA1}" type="pres">
      <dgm:prSet presAssocID="{BF0E157C-BCA4-4B57-8CEB-BB7F1E101DA9}" presName="bgRect" presStyleLbl="bgShp" presStyleIdx="2" presStyleCnt="3"/>
      <dgm:spPr/>
    </dgm:pt>
    <dgm:pt modelId="{606ABCC0-D76D-43E5-9031-E8E6CDF0FCDE}" type="pres">
      <dgm:prSet presAssocID="{BF0E157C-BCA4-4B57-8CEB-BB7F1E101DA9}" presName="iconRect" presStyleLbl="node1" presStyleIdx="2"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Tick1 with solid fill"/>
        </a:ext>
      </dgm:extLst>
    </dgm:pt>
    <dgm:pt modelId="{87CA884F-3407-42D2-AFB6-B5F026F752F0}" type="pres">
      <dgm:prSet presAssocID="{BF0E157C-BCA4-4B57-8CEB-BB7F1E101DA9}" presName="spaceRect" presStyleCnt="0"/>
      <dgm:spPr/>
    </dgm:pt>
    <dgm:pt modelId="{0FDAAEB6-FC06-41C1-84BB-C2972939B0D3}" type="pres">
      <dgm:prSet presAssocID="{BF0E157C-BCA4-4B57-8CEB-BB7F1E101DA9}" presName="parTx" presStyleLbl="revTx" presStyleIdx="2" presStyleCnt="3">
        <dgm:presLayoutVars>
          <dgm:chMax val="0"/>
          <dgm:chPref val="0"/>
        </dgm:presLayoutVars>
      </dgm:prSet>
      <dgm:spPr/>
    </dgm:pt>
  </dgm:ptLst>
  <dgm:cxnLst>
    <dgm:cxn modelId="{ED08A237-5E56-4DDF-BB33-8A80E4820412}" type="presOf" srcId="{2D5BE2AC-A5E0-4C45-8A60-C059A48B51B4}" destId="{99942135-40D2-4473-887E-9AAB27FC8371}" srcOrd="0" destOrd="0" presId="urn:microsoft.com/office/officeart/2018/2/layout/IconVerticalSolidList"/>
    <dgm:cxn modelId="{CA97E35B-6689-4054-8A41-C0716FDAD626}" type="presOf" srcId="{8BBCF6B0-699A-4FDE-A8F1-81C493A19893}" destId="{1E94F8A5-46DC-4392-A9FD-651C77E99C2D}" srcOrd="0" destOrd="0" presId="urn:microsoft.com/office/officeart/2018/2/layout/IconVerticalSolidList"/>
    <dgm:cxn modelId="{DB946148-F733-44F5-9F9E-98A02935C5AC}" srcId="{FDF46762-4524-4B79-A48C-E67C4CAAC88C}" destId="{2D5BE2AC-A5E0-4C45-8A60-C059A48B51B4}" srcOrd="1" destOrd="0" parTransId="{17F1E4EE-02CA-46D3-B628-A029AEC0CA19}" sibTransId="{AED2BE10-CD75-4E24-A7EA-B43039513775}"/>
    <dgm:cxn modelId="{12469258-A05C-4C10-BA7E-26EF8049F6BC}" type="presOf" srcId="{BF0E157C-BCA4-4B57-8CEB-BB7F1E101DA9}" destId="{0FDAAEB6-FC06-41C1-84BB-C2972939B0D3}" srcOrd="0" destOrd="0" presId="urn:microsoft.com/office/officeart/2018/2/layout/IconVerticalSolidList"/>
    <dgm:cxn modelId="{DAD8D1DF-5A26-4DBE-A455-06C9435C3E78}" srcId="{FDF46762-4524-4B79-A48C-E67C4CAAC88C}" destId="{BF0E157C-BCA4-4B57-8CEB-BB7F1E101DA9}" srcOrd="2" destOrd="0" parTransId="{92861DE6-BEE5-4262-BE42-E49998FED5CE}" sibTransId="{1A39E1A7-74C4-4A65-8C6D-6DD3117EECC1}"/>
    <dgm:cxn modelId="{341CA9E9-34AD-496A-A974-30D79AE8D9E7}" srcId="{FDF46762-4524-4B79-A48C-E67C4CAAC88C}" destId="{8BBCF6B0-699A-4FDE-A8F1-81C493A19893}" srcOrd="0" destOrd="0" parTransId="{72C9A932-7EDE-4772-A54B-63E0D100F074}" sibTransId="{8EF20866-7030-44E5-9D7D-8198A2E79C0B}"/>
    <dgm:cxn modelId="{45D0FEFC-E59C-43E7-93A5-19A40680680C}" type="presOf" srcId="{FDF46762-4524-4B79-A48C-E67C4CAAC88C}" destId="{D2AAE921-0A48-4DA1-BABB-C81593638044}" srcOrd="0" destOrd="0" presId="urn:microsoft.com/office/officeart/2018/2/layout/IconVerticalSolidList"/>
    <dgm:cxn modelId="{FEC562FA-5670-44F3-A363-92C7EBA2469A}" type="presParOf" srcId="{D2AAE921-0A48-4DA1-BABB-C81593638044}" destId="{6AA4ADF3-EEFE-4439-89F6-5C73261525A0}" srcOrd="0" destOrd="0" presId="urn:microsoft.com/office/officeart/2018/2/layout/IconVerticalSolidList"/>
    <dgm:cxn modelId="{17784F70-A29E-47F5-B5BA-3896529BD91F}" type="presParOf" srcId="{6AA4ADF3-EEFE-4439-89F6-5C73261525A0}" destId="{CD873AFA-AC58-4E4A-8A1E-60617EF5092D}" srcOrd="0" destOrd="0" presId="urn:microsoft.com/office/officeart/2018/2/layout/IconVerticalSolidList"/>
    <dgm:cxn modelId="{E3D035F2-E178-4E52-88B2-81F4FA05E846}" type="presParOf" srcId="{6AA4ADF3-EEFE-4439-89F6-5C73261525A0}" destId="{F085BA68-BC46-4A7B-B326-E79E38BD2799}" srcOrd="1" destOrd="0" presId="urn:microsoft.com/office/officeart/2018/2/layout/IconVerticalSolidList"/>
    <dgm:cxn modelId="{C4819674-C257-4448-8F7D-A2DEE2F2E82A}" type="presParOf" srcId="{6AA4ADF3-EEFE-4439-89F6-5C73261525A0}" destId="{50DEF357-3045-4AC9-8787-A4D8A1D1858C}" srcOrd="2" destOrd="0" presId="urn:microsoft.com/office/officeart/2018/2/layout/IconVerticalSolidList"/>
    <dgm:cxn modelId="{F5296C18-7F92-4C41-BA01-6D4BC4BC308A}" type="presParOf" srcId="{6AA4ADF3-EEFE-4439-89F6-5C73261525A0}" destId="{1E94F8A5-46DC-4392-A9FD-651C77E99C2D}" srcOrd="3" destOrd="0" presId="urn:microsoft.com/office/officeart/2018/2/layout/IconVerticalSolidList"/>
    <dgm:cxn modelId="{ACC81C90-3208-4BF2-BAB1-34CDAB57D1E1}" type="presParOf" srcId="{D2AAE921-0A48-4DA1-BABB-C81593638044}" destId="{9A4EB9C7-FA06-4DC9-81B1-C1082A7DE210}" srcOrd="1" destOrd="0" presId="urn:microsoft.com/office/officeart/2018/2/layout/IconVerticalSolidList"/>
    <dgm:cxn modelId="{1F75E7DD-0649-412D-B6A4-26594A9FA292}" type="presParOf" srcId="{D2AAE921-0A48-4DA1-BABB-C81593638044}" destId="{2A7F06ED-3E4C-4224-8445-BE8238B10E6B}" srcOrd="2" destOrd="0" presId="urn:microsoft.com/office/officeart/2018/2/layout/IconVerticalSolidList"/>
    <dgm:cxn modelId="{4D05386F-FE4C-4CAE-85F6-B513E166D7D1}" type="presParOf" srcId="{2A7F06ED-3E4C-4224-8445-BE8238B10E6B}" destId="{B48DCA1D-CEBE-4919-AA5A-E8A285029448}" srcOrd="0" destOrd="0" presId="urn:microsoft.com/office/officeart/2018/2/layout/IconVerticalSolidList"/>
    <dgm:cxn modelId="{6B2C9DE3-7845-4806-AE8C-26374FEE0B8F}" type="presParOf" srcId="{2A7F06ED-3E4C-4224-8445-BE8238B10E6B}" destId="{AE840C90-DC4C-47A3-9853-7962484FA8B7}" srcOrd="1" destOrd="0" presId="urn:microsoft.com/office/officeart/2018/2/layout/IconVerticalSolidList"/>
    <dgm:cxn modelId="{D32EC3D0-A8C6-4E82-A027-58B4DA87F33D}" type="presParOf" srcId="{2A7F06ED-3E4C-4224-8445-BE8238B10E6B}" destId="{3538D478-EAFF-403D-989A-D81566DD5D69}" srcOrd="2" destOrd="0" presId="urn:microsoft.com/office/officeart/2018/2/layout/IconVerticalSolidList"/>
    <dgm:cxn modelId="{E2AD0519-9742-4E44-A178-6579A20DA607}" type="presParOf" srcId="{2A7F06ED-3E4C-4224-8445-BE8238B10E6B}" destId="{99942135-40D2-4473-887E-9AAB27FC8371}" srcOrd="3" destOrd="0" presId="urn:microsoft.com/office/officeart/2018/2/layout/IconVerticalSolidList"/>
    <dgm:cxn modelId="{873E7706-E591-410D-85E0-F8C871707683}" type="presParOf" srcId="{D2AAE921-0A48-4DA1-BABB-C81593638044}" destId="{4AA2CD89-D7CF-4785-8FEA-9D7DB1DAFB16}" srcOrd="3" destOrd="0" presId="urn:microsoft.com/office/officeart/2018/2/layout/IconVerticalSolidList"/>
    <dgm:cxn modelId="{D91E55C9-5BB8-42E2-9791-676B67DD7891}" type="presParOf" srcId="{D2AAE921-0A48-4DA1-BABB-C81593638044}" destId="{192980B4-B054-4CE4-8F83-1B3C226C4537}" srcOrd="4" destOrd="0" presId="urn:microsoft.com/office/officeart/2018/2/layout/IconVerticalSolidList"/>
    <dgm:cxn modelId="{0464D384-2E84-4E44-ADC6-1CA994196AEE}" type="presParOf" srcId="{192980B4-B054-4CE4-8F83-1B3C226C4537}" destId="{1A2D5478-71FC-470F-B566-37B847C1AEA1}" srcOrd="0" destOrd="0" presId="urn:microsoft.com/office/officeart/2018/2/layout/IconVerticalSolidList"/>
    <dgm:cxn modelId="{052C8778-3F38-4DDE-B1AD-922B5A80A0EB}" type="presParOf" srcId="{192980B4-B054-4CE4-8F83-1B3C226C4537}" destId="{606ABCC0-D76D-43E5-9031-E8E6CDF0FCDE}" srcOrd="1" destOrd="0" presId="urn:microsoft.com/office/officeart/2018/2/layout/IconVerticalSolidList"/>
    <dgm:cxn modelId="{D6088EA5-A92B-437C-AF5C-DEA9E596D81D}" type="presParOf" srcId="{192980B4-B054-4CE4-8F83-1B3C226C4537}" destId="{87CA884F-3407-42D2-AFB6-B5F026F752F0}" srcOrd="2" destOrd="0" presId="urn:microsoft.com/office/officeart/2018/2/layout/IconVerticalSolidList"/>
    <dgm:cxn modelId="{97BC5D7F-5A63-4E4A-AEA1-862C0B7603B9}" type="presParOf" srcId="{192980B4-B054-4CE4-8F83-1B3C226C4537}" destId="{0FDAAEB6-FC06-41C1-84BB-C2972939B0D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68041B-E842-4A0F-B764-0D51C15EB2D5}"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BFFA1E64-92A1-4DF0-86F4-D80D62E82CF6}">
      <dgm:prSet phldrT="[Text]"/>
      <dgm:spPr>
        <a:solidFill>
          <a:schemeClr val="tx2">
            <a:lumMod val="20000"/>
            <a:lumOff val="80000"/>
          </a:schemeClr>
        </a:solidFill>
        <a:ln>
          <a:solidFill>
            <a:schemeClr val="accent3"/>
          </a:solidFill>
        </a:ln>
      </dgm:spPr>
      <dgm:t>
        <a:bodyPr/>
        <a:lstStyle/>
        <a:p>
          <a:pPr rtl="0"/>
          <a:r>
            <a:rPr lang="en-US">
              <a:solidFill>
                <a:schemeClr val="tx1"/>
              </a:solidFill>
            </a:rPr>
            <a:t>In-house program approved by the </a:t>
          </a:r>
          <a:r>
            <a:rPr lang="en-US">
              <a:solidFill>
                <a:schemeClr val="tx1"/>
              </a:solidFill>
              <a:latin typeface="Calibri"/>
            </a:rPr>
            <a:t>FAA and SAA</a:t>
          </a:r>
          <a:endParaRPr lang="en-US">
            <a:solidFill>
              <a:schemeClr val="tx1"/>
            </a:solidFill>
          </a:endParaRPr>
        </a:p>
      </dgm:t>
    </dgm:pt>
    <dgm:pt modelId="{2976FB68-C64F-45BD-B853-F49DD0B5FAA2}" type="parTrans" cxnId="{CFF87049-53A4-4004-ADC5-A3C536BE40FD}">
      <dgm:prSet/>
      <dgm:spPr/>
      <dgm:t>
        <a:bodyPr/>
        <a:lstStyle/>
        <a:p>
          <a:endParaRPr lang="en-US">
            <a:solidFill>
              <a:schemeClr val="tx1"/>
            </a:solidFill>
          </a:endParaRPr>
        </a:p>
      </dgm:t>
    </dgm:pt>
    <dgm:pt modelId="{C88F858E-09FE-4B45-8184-A4CA5D6C5D20}" type="sibTrans" cxnId="{CFF87049-53A4-4004-ADC5-A3C536BE40FD}">
      <dgm:prSet/>
      <dgm:spPr/>
      <dgm:t>
        <a:bodyPr/>
        <a:lstStyle/>
        <a:p>
          <a:endParaRPr lang="en-US">
            <a:solidFill>
              <a:schemeClr val="tx1"/>
            </a:solidFill>
          </a:endParaRPr>
        </a:p>
      </dgm:t>
    </dgm:pt>
    <dgm:pt modelId="{084FBCC0-7D20-45A6-A315-B2FD102FF16F}">
      <dgm:prSet phldrT="[Text]"/>
      <dgm:spPr>
        <a:solidFill>
          <a:schemeClr val="tx2">
            <a:lumMod val="20000"/>
            <a:lumOff val="80000"/>
          </a:schemeClr>
        </a:solidFill>
        <a:ln>
          <a:solidFill>
            <a:schemeClr val="accent3"/>
          </a:solidFill>
        </a:ln>
      </dgm:spPr>
      <dgm:t>
        <a:bodyPr/>
        <a:lstStyle/>
        <a:p>
          <a:pPr rtl="0"/>
          <a:r>
            <a:rPr lang="en-US">
              <a:solidFill>
                <a:schemeClr val="tx1"/>
              </a:solidFill>
            </a:rPr>
            <a:t>In-house training offered under 14 CFR part 141</a:t>
          </a:r>
          <a:r>
            <a:rPr lang="en-US">
              <a:solidFill>
                <a:schemeClr val="tx1"/>
              </a:solidFill>
              <a:latin typeface="Calibri"/>
            </a:rPr>
            <a:t> </a:t>
          </a:r>
          <a:endParaRPr lang="en-US">
            <a:solidFill>
              <a:schemeClr val="tx1"/>
            </a:solidFill>
          </a:endParaRPr>
        </a:p>
      </dgm:t>
    </dgm:pt>
    <dgm:pt modelId="{3A1F1F84-D3AF-4A36-B6D6-7B04DBE42FFF}" type="parTrans" cxnId="{A77282F9-38AB-417B-AE94-CB5B1F178E3F}">
      <dgm:prSet/>
      <dgm:spPr/>
      <dgm:t>
        <a:bodyPr/>
        <a:lstStyle/>
        <a:p>
          <a:endParaRPr lang="en-US">
            <a:solidFill>
              <a:schemeClr val="tx1"/>
            </a:solidFill>
          </a:endParaRPr>
        </a:p>
      </dgm:t>
    </dgm:pt>
    <dgm:pt modelId="{BB112F92-8AA4-46B3-9081-4CEC5E4C8CAC}" type="sibTrans" cxnId="{A77282F9-38AB-417B-AE94-CB5B1F178E3F}">
      <dgm:prSet/>
      <dgm:spPr/>
      <dgm:t>
        <a:bodyPr/>
        <a:lstStyle/>
        <a:p>
          <a:endParaRPr lang="en-US">
            <a:solidFill>
              <a:schemeClr val="tx1"/>
            </a:solidFill>
          </a:endParaRPr>
        </a:p>
      </dgm:t>
    </dgm:pt>
    <dgm:pt modelId="{7BDCFAC3-6013-402D-83B1-6B1DAAD41384}">
      <dgm:prSet phldrT="[Text]"/>
      <dgm:spPr>
        <a:solidFill>
          <a:schemeClr val="tx2">
            <a:lumMod val="20000"/>
            <a:lumOff val="80000"/>
          </a:schemeClr>
        </a:solidFill>
        <a:ln>
          <a:solidFill>
            <a:schemeClr val="accent3"/>
          </a:solidFill>
        </a:ln>
      </dgm:spPr>
      <dgm:t>
        <a:bodyPr/>
        <a:lstStyle/>
        <a:p>
          <a:r>
            <a:rPr lang="en-US">
              <a:solidFill>
                <a:schemeClr val="tx1"/>
              </a:solidFill>
            </a:rPr>
            <a:t>Students pay all tuition and fees to the primary IHL</a:t>
          </a:r>
        </a:p>
      </dgm:t>
    </dgm:pt>
    <dgm:pt modelId="{42671F49-0AC5-4308-BD27-3D5C962188D9}" type="parTrans" cxnId="{49CED5F9-E4DD-4F55-9FF3-CF8C973005B2}">
      <dgm:prSet/>
      <dgm:spPr/>
      <dgm:t>
        <a:bodyPr/>
        <a:lstStyle/>
        <a:p>
          <a:endParaRPr lang="en-US">
            <a:solidFill>
              <a:schemeClr val="tx1"/>
            </a:solidFill>
          </a:endParaRPr>
        </a:p>
      </dgm:t>
    </dgm:pt>
    <dgm:pt modelId="{556799FB-E497-48EA-87D8-E970633420DE}" type="sibTrans" cxnId="{49CED5F9-E4DD-4F55-9FF3-CF8C973005B2}">
      <dgm:prSet/>
      <dgm:spPr/>
      <dgm:t>
        <a:bodyPr/>
        <a:lstStyle/>
        <a:p>
          <a:endParaRPr lang="en-US">
            <a:solidFill>
              <a:schemeClr val="tx1"/>
            </a:solidFill>
          </a:endParaRPr>
        </a:p>
      </dgm:t>
    </dgm:pt>
    <dgm:pt modelId="{71651380-6FA1-415D-A568-8C7001F9CCA8}">
      <dgm:prSet phldrT="[Text]"/>
      <dgm:spPr>
        <a:solidFill>
          <a:schemeClr val="tx2">
            <a:lumMod val="20000"/>
            <a:lumOff val="80000"/>
          </a:schemeClr>
        </a:solidFill>
        <a:ln>
          <a:solidFill>
            <a:schemeClr val="accent3"/>
          </a:solidFill>
        </a:ln>
      </dgm:spPr>
      <dgm:t>
        <a:bodyPr/>
        <a:lstStyle/>
        <a:p>
          <a:r>
            <a:rPr lang="en-US">
              <a:solidFill>
                <a:schemeClr val="tx1"/>
              </a:solidFill>
            </a:rPr>
            <a:t>Students take flight training courses at the contracted IHL</a:t>
          </a:r>
        </a:p>
      </dgm:t>
    </dgm:pt>
    <dgm:pt modelId="{50A0FD69-47C3-4489-ABC9-0449093FC540}" type="parTrans" cxnId="{2E519907-C2C2-43F1-A50C-C289D56C1CC1}">
      <dgm:prSet/>
      <dgm:spPr/>
      <dgm:t>
        <a:bodyPr/>
        <a:lstStyle/>
        <a:p>
          <a:endParaRPr lang="en-US">
            <a:solidFill>
              <a:schemeClr val="tx1"/>
            </a:solidFill>
          </a:endParaRPr>
        </a:p>
      </dgm:t>
    </dgm:pt>
    <dgm:pt modelId="{9CF90E13-632D-4270-8D64-C7E67A7E04E7}" type="sibTrans" cxnId="{2E519907-C2C2-43F1-A50C-C289D56C1CC1}">
      <dgm:prSet/>
      <dgm:spPr/>
      <dgm:t>
        <a:bodyPr/>
        <a:lstStyle/>
        <a:p>
          <a:endParaRPr lang="en-US">
            <a:solidFill>
              <a:schemeClr val="tx1"/>
            </a:solidFill>
          </a:endParaRPr>
        </a:p>
      </dgm:t>
    </dgm:pt>
    <dgm:pt modelId="{E755C099-5A52-43DC-8FF5-7E98A05887F7}" type="pres">
      <dgm:prSet presAssocID="{BA68041B-E842-4A0F-B764-0D51C15EB2D5}" presName="diagram" presStyleCnt="0">
        <dgm:presLayoutVars>
          <dgm:dir/>
          <dgm:resizeHandles val="exact"/>
        </dgm:presLayoutVars>
      </dgm:prSet>
      <dgm:spPr/>
    </dgm:pt>
    <dgm:pt modelId="{13C99544-3019-4720-87E5-75FA46E1BD7C}" type="pres">
      <dgm:prSet presAssocID="{BFFA1E64-92A1-4DF0-86F4-D80D62E82CF6}" presName="node" presStyleLbl="node1" presStyleIdx="0" presStyleCnt="4">
        <dgm:presLayoutVars>
          <dgm:bulletEnabled val="1"/>
        </dgm:presLayoutVars>
      </dgm:prSet>
      <dgm:spPr/>
    </dgm:pt>
    <dgm:pt modelId="{B10F718E-EB47-4827-91A7-07C38EC98131}" type="pres">
      <dgm:prSet presAssocID="{C88F858E-09FE-4B45-8184-A4CA5D6C5D20}" presName="sibTrans" presStyleCnt="0"/>
      <dgm:spPr/>
    </dgm:pt>
    <dgm:pt modelId="{A472CC7D-0F0C-4BE2-9EFF-EFB645B67AAE}" type="pres">
      <dgm:prSet presAssocID="{084FBCC0-7D20-45A6-A315-B2FD102FF16F}" presName="node" presStyleLbl="node1" presStyleIdx="1" presStyleCnt="4">
        <dgm:presLayoutVars>
          <dgm:bulletEnabled val="1"/>
        </dgm:presLayoutVars>
      </dgm:prSet>
      <dgm:spPr/>
    </dgm:pt>
    <dgm:pt modelId="{207DEECD-5A72-4F90-B995-A750EAFC931B}" type="pres">
      <dgm:prSet presAssocID="{BB112F92-8AA4-46B3-9081-4CEC5E4C8CAC}" presName="sibTrans" presStyleCnt="0"/>
      <dgm:spPr/>
    </dgm:pt>
    <dgm:pt modelId="{5C7AE084-E9E1-45AB-9480-64F770A22B94}" type="pres">
      <dgm:prSet presAssocID="{7BDCFAC3-6013-402D-83B1-6B1DAAD41384}" presName="node" presStyleLbl="node1" presStyleIdx="2" presStyleCnt="4">
        <dgm:presLayoutVars>
          <dgm:bulletEnabled val="1"/>
        </dgm:presLayoutVars>
      </dgm:prSet>
      <dgm:spPr/>
    </dgm:pt>
    <dgm:pt modelId="{5C0B933D-AC11-4280-9222-ED8851AA2AF9}" type="pres">
      <dgm:prSet presAssocID="{556799FB-E497-48EA-87D8-E970633420DE}" presName="sibTrans" presStyleCnt="0"/>
      <dgm:spPr/>
    </dgm:pt>
    <dgm:pt modelId="{228B0EE0-D771-4A2B-B694-97BEF5849C09}" type="pres">
      <dgm:prSet presAssocID="{71651380-6FA1-415D-A568-8C7001F9CCA8}" presName="node" presStyleLbl="node1" presStyleIdx="3" presStyleCnt="4">
        <dgm:presLayoutVars>
          <dgm:bulletEnabled val="1"/>
        </dgm:presLayoutVars>
      </dgm:prSet>
      <dgm:spPr/>
    </dgm:pt>
  </dgm:ptLst>
  <dgm:cxnLst>
    <dgm:cxn modelId="{13C49003-BBED-45B9-A645-865FF99B6AB6}" type="presOf" srcId="{BFFA1E64-92A1-4DF0-86F4-D80D62E82CF6}" destId="{13C99544-3019-4720-87E5-75FA46E1BD7C}" srcOrd="0" destOrd="0" presId="urn:microsoft.com/office/officeart/2005/8/layout/default"/>
    <dgm:cxn modelId="{2E519907-C2C2-43F1-A50C-C289D56C1CC1}" srcId="{BA68041B-E842-4A0F-B764-0D51C15EB2D5}" destId="{71651380-6FA1-415D-A568-8C7001F9CCA8}" srcOrd="3" destOrd="0" parTransId="{50A0FD69-47C3-4489-ABC9-0449093FC540}" sibTransId="{9CF90E13-632D-4270-8D64-C7E67A7E04E7}"/>
    <dgm:cxn modelId="{C201A814-A958-4C46-AA7C-452799F20E32}" type="presOf" srcId="{BA68041B-E842-4A0F-B764-0D51C15EB2D5}" destId="{E755C099-5A52-43DC-8FF5-7E98A05887F7}" srcOrd="0" destOrd="0" presId="urn:microsoft.com/office/officeart/2005/8/layout/default"/>
    <dgm:cxn modelId="{CFF87049-53A4-4004-ADC5-A3C536BE40FD}" srcId="{BA68041B-E842-4A0F-B764-0D51C15EB2D5}" destId="{BFFA1E64-92A1-4DF0-86F4-D80D62E82CF6}" srcOrd="0" destOrd="0" parTransId="{2976FB68-C64F-45BD-B853-F49DD0B5FAA2}" sibTransId="{C88F858E-09FE-4B45-8184-A4CA5D6C5D20}"/>
    <dgm:cxn modelId="{D0645652-CA9A-4FCC-9C8E-E7216F05554E}" type="presOf" srcId="{084FBCC0-7D20-45A6-A315-B2FD102FF16F}" destId="{A472CC7D-0F0C-4BE2-9EFF-EFB645B67AAE}" srcOrd="0" destOrd="0" presId="urn:microsoft.com/office/officeart/2005/8/layout/default"/>
    <dgm:cxn modelId="{32DF7984-614C-4D22-A9A8-3AF34A3831B9}" type="presOf" srcId="{71651380-6FA1-415D-A568-8C7001F9CCA8}" destId="{228B0EE0-D771-4A2B-B694-97BEF5849C09}" srcOrd="0" destOrd="0" presId="urn:microsoft.com/office/officeart/2005/8/layout/default"/>
    <dgm:cxn modelId="{C9B8A5C3-CF7E-40A1-8897-1C2E0516701D}" type="presOf" srcId="{7BDCFAC3-6013-402D-83B1-6B1DAAD41384}" destId="{5C7AE084-E9E1-45AB-9480-64F770A22B94}" srcOrd="0" destOrd="0" presId="urn:microsoft.com/office/officeart/2005/8/layout/default"/>
    <dgm:cxn modelId="{A77282F9-38AB-417B-AE94-CB5B1F178E3F}" srcId="{BA68041B-E842-4A0F-B764-0D51C15EB2D5}" destId="{084FBCC0-7D20-45A6-A315-B2FD102FF16F}" srcOrd="1" destOrd="0" parTransId="{3A1F1F84-D3AF-4A36-B6D6-7B04DBE42FFF}" sibTransId="{BB112F92-8AA4-46B3-9081-4CEC5E4C8CAC}"/>
    <dgm:cxn modelId="{49CED5F9-E4DD-4F55-9FF3-CF8C973005B2}" srcId="{BA68041B-E842-4A0F-B764-0D51C15EB2D5}" destId="{7BDCFAC3-6013-402D-83B1-6B1DAAD41384}" srcOrd="2" destOrd="0" parTransId="{42671F49-0AC5-4308-BD27-3D5C962188D9}" sibTransId="{556799FB-E497-48EA-87D8-E970633420DE}"/>
    <dgm:cxn modelId="{6BA9F935-DE76-4579-82C8-07058534E471}" type="presParOf" srcId="{E755C099-5A52-43DC-8FF5-7E98A05887F7}" destId="{13C99544-3019-4720-87E5-75FA46E1BD7C}" srcOrd="0" destOrd="0" presId="urn:microsoft.com/office/officeart/2005/8/layout/default"/>
    <dgm:cxn modelId="{59F19E94-1962-4595-83BC-916BE28780F5}" type="presParOf" srcId="{E755C099-5A52-43DC-8FF5-7E98A05887F7}" destId="{B10F718E-EB47-4827-91A7-07C38EC98131}" srcOrd="1" destOrd="0" presId="urn:microsoft.com/office/officeart/2005/8/layout/default"/>
    <dgm:cxn modelId="{689F563F-37EE-4EB0-AC20-13F37CE5CC96}" type="presParOf" srcId="{E755C099-5A52-43DC-8FF5-7E98A05887F7}" destId="{A472CC7D-0F0C-4BE2-9EFF-EFB645B67AAE}" srcOrd="2" destOrd="0" presId="urn:microsoft.com/office/officeart/2005/8/layout/default"/>
    <dgm:cxn modelId="{1B56B338-96BC-47E0-A2EE-8F182D52E3FD}" type="presParOf" srcId="{E755C099-5A52-43DC-8FF5-7E98A05887F7}" destId="{207DEECD-5A72-4F90-B995-A750EAFC931B}" srcOrd="3" destOrd="0" presId="urn:microsoft.com/office/officeart/2005/8/layout/default"/>
    <dgm:cxn modelId="{4B8F77E8-886F-4064-B8C8-AEB1AB2E3801}" type="presParOf" srcId="{E755C099-5A52-43DC-8FF5-7E98A05887F7}" destId="{5C7AE084-E9E1-45AB-9480-64F770A22B94}" srcOrd="4" destOrd="0" presId="urn:microsoft.com/office/officeart/2005/8/layout/default"/>
    <dgm:cxn modelId="{9F614FAB-B059-46A0-B8B9-A664F6A205CA}" type="presParOf" srcId="{E755C099-5A52-43DC-8FF5-7E98A05887F7}" destId="{5C0B933D-AC11-4280-9222-ED8851AA2AF9}" srcOrd="5" destOrd="0" presId="urn:microsoft.com/office/officeart/2005/8/layout/default"/>
    <dgm:cxn modelId="{249AAE8C-CBCC-482A-9157-B923A4F9FA38}" type="presParOf" srcId="{E755C099-5A52-43DC-8FF5-7E98A05887F7}" destId="{228B0EE0-D771-4A2B-B694-97BEF5849C0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68041B-E842-4A0F-B764-0D51C15EB2D5}"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BFFA1E64-92A1-4DF0-86F4-D80D62E82CF6}">
      <dgm:prSet phldrT="[Text]"/>
      <dgm:spPr>
        <a:solidFill>
          <a:schemeClr val="accent3">
            <a:lumMod val="20000"/>
            <a:lumOff val="80000"/>
          </a:schemeClr>
        </a:solidFill>
        <a:ln>
          <a:solidFill>
            <a:schemeClr val="tx2"/>
          </a:solidFill>
        </a:ln>
      </dgm:spPr>
      <dgm:t>
        <a:bodyPr/>
        <a:lstStyle/>
        <a:p>
          <a:pPr rtl="0"/>
          <a:r>
            <a:rPr lang="en-US">
              <a:solidFill>
                <a:schemeClr val="tx1"/>
              </a:solidFill>
            </a:rPr>
            <a:t>In-house</a:t>
          </a:r>
          <a:r>
            <a:rPr lang="en-US">
              <a:solidFill>
                <a:schemeClr val="tx1"/>
              </a:solidFill>
              <a:latin typeface="Calibri"/>
            </a:rPr>
            <a:t> program</a:t>
          </a:r>
          <a:r>
            <a:rPr lang="en-US">
              <a:solidFill>
                <a:schemeClr val="tx1"/>
              </a:solidFill>
            </a:rPr>
            <a:t> approved by the SAA</a:t>
          </a:r>
        </a:p>
      </dgm:t>
    </dgm:pt>
    <dgm:pt modelId="{2976FB68-C64F-45BD-B853-F49DD0B5FAA2}" type="parTrans" cxnId="{CFF87049-53A4-4004-ADC5-A3C536BE40FD}">
      <dgm:prSet/>
      <dgm:spPr/>
      <dgm:t>
        <a:bodyPr/>
        <a:lstStyle/>
        <a:p>
          <a:endParaRPr lang="en-US">
            <a:solidFill>
              <a:schemeClr val="tx1"/>
            </a:solidFill>
          </a:endParaRPr>
        </a:p>
      </dgm:t>
    </dgm:pt>
    <dgm:pt modelId="{C88F858E-09FE-4B45-8184-A4CA5D6C5D20}" type="sibTrans" cxnId="{CFF87049-53A4-4004-ADC5-A3C536BE40FD}">
      <dgm:prSet/>
      <dgm:spPr/>
      <dgm:t>
        <a:bodyPr/>
        <a:lstStyle/>
        <a:p>
          <a:endParaRPr lang="en-US">
            <a:solidFill>
              <a:schemeClr val="tx1"/>
            </a:solidFill>
          </a:endParaRPr>
        </a:p>
      </dgm:t>
    </dgm:pt>
    <dgm:pt modelId="{084FBCC0-7D20-45A6-A315-B2FD102FF16F}">
      <dgm:prSet phldrT="[Text]"/>
      <dgm:spPr>
        <a:solidFill>
          <a:schemeClr val="accent3">
            <a:lumMod val="20000"/>
            <a:lumOff val="80000"/>
          </a:schemeClr>
        </a:solidFill>
        <a:ln>
          <a:solidFill>
            <a:schemeClr val="tx2"/>
          </a:solidFill>
        </a:ln>
      </dgm:spPr>
      <dgm:t>
        <a:bodyPr/>
        <a:lstStyle/>
        <a:p>
          <a:pPr rtl="0"/>
          <a:r>
            <a:rPr lang="en-US">
              <a:solidFill>
                <a:schemeClr val="tx1"/>
              </a:solidFill>
            </a:rPr>
            <a:t>In-house training offered under 14 CFR part 61</a:t>
          </a:r>
        </a:p>
      </dgm:t>
    </dgm:pt>
    <dgm:pt modelId="{3A1F1F84-D3AF-4A36-B6D6-7B04DBE42FFF}" type="parTrans" cxnId="{A77282F9-38AB-417B-AE94-CB5B1F178E3F}">
      <dgm:prSet/>
      <dgm:spPr/>
      <dgm:t>
        <a:bodyPr/>
        <a:lstStyle/>
        <a:p>
          <a:endParaRPr lang="en-US">
            <a:solidFill>
              <a:schemeClr val="tx1"/>
            </a:solidFill>
          </a:endParaRPr>
        </a:p>
      </dgm:t>
    </dgm:pt>
    <dgm:pt modelId="{BB112F92-8AA4-46B3-9081-4CEC5E4C8CAC}" type="sibTrans" cxnId="{A77282F9-38AB-417B-AE94-CB5B1F178E3F}">
      <dgm:prSet/>
      <dgm:spPr/>
      <dgm:t>
        <a:bodyPr/>
        <a:lstStyle/>
        <a:p>
          <a:endParaRPr lang="en-US">
            <a:solidFill>
              <a:schemeClr val="tx1"/>
            </a:solidFill>
          </a:endParaRPr>
        </a:p>
      </dgm:t>
    </dgm:pt>
    <dgm:pt modelId="{7BDCFAC3-6013-402D-83B1-6B1DAAD41384}">
      <dgm:prSet phldrT="[Text]"/>
      <dgm:spPr>
        <a:solidFill>
          <a:schemeClr val="accent3">
            <a:lumMod val="20000"/>
            <a:lumOff val="80000"/>
          </a:schemeClr>
        </a:solidFill>
        <a:ln>
          <a:solidFill>
            <a:schemeClr val="tx2"/>
          </a:solidFill>
        </a:ln>
      </dgm:spPr>
      <dgm:t>
        <a:bodyPr/>
        <a:lstStyle/>
        <a:p>
          <a:r>
            <a:rPr lang="en-US">
              <a:solidFill>
                <a:schemeClr val="tx1"/>
              </a:solidFill>
            </a:rPr>
            <a:t>Students pay all tuition and fees to the primary IHL</a:t>
          </a:r>
        </a:p>
      </dgm:t>
    </dgm:pt>
    <dgm:pt modelId="{42671F49-0AC5-4308-BD27-3D5C962188D9}" type="parTrans" cxnId="{49CED5F9-E4DD-4F55-9FF3-CF8C973005B2}">
      <dgm:prSet/>
      <dgm:spPr/>
      <dgm:t>
        <a:bodyPr/>
        <a:lstStyle/>
        <a:p>
          <a:endParaRPr lang="en-US">
            <a:solidFill>
              <a:schemeClr val="tx1"/>
            </a:solidFill>
          </a:endParaRPr>
        </a:p>
      </dgm:t>
    </dgm:pt>
    <dgm:pt modelId="{556799FB-E497-48EA-87D8-E970633420DE}" type="sibTrans" cxnId="{49CED5F9-E4DD-4F55-9FF3-CF8C973005B2}">
      <dgm:prSet/>
      <dgm:spPr/>
      <dgm:t>
        <a:bodyPr/>
        <a:lstStyle/>
        <a:p>
          <a:endParaRPr lang="en-US">
            <a:solidFill>
              <a:schemeClr val="tx1"/>
            </a:solidFill>
          </a:endParaRPr>
        </a:p>
      </dgm:t>
    </dgm:pt>
    <dgm:pt modelId="{71651380-6FA1-415D-A568-8C7001F9CCA8}">
      <dgm:prSet phldrT="[Text]"/>
      <dgm:spPr>
        <a:solidFill>
          <a:schemeClr val="accent3">
            <a:lumMod val="20000"/>
            <a:lumOff val="80000"/>
          </a:schemeClr>
        </a:solidFill>
        <a:ln>
          <a:solidFill>
            <a:schemeClr val="tx2"/>
          </a:solidFill>
        </a:ln>
      </dgm:spPr>
      <dgm:t>
        <a:bodyPr/>
        <a:lstStyle/>
        <a:p>
          <a:r>
            <a:rPr lang="en-US">
              <a:solidFill>
                <a:schemeClr val="tx1"/>
              </a:solidFill>
            </a:rPr>
            <a:t>Students take flight training courses at the contracted IHL</a:t>
          </a:r>
        </a:p>
      </dgm:t>
    </dgm:pt>
    <dgm:pt modelId="{50A0FD69-47C3-4489-ABC9-0449093FC540}" type="parTrans" cxnId="{2E519907-C2C2-43F1-A50C-C289D56C1CC1}">
      <dgm:prSet/>
      <dgm:spPr/>
      <dgm:t>
        <a:bodyPr/>
        <a:lstStyle/>
        <a:p>
          <a:endParaRPr lang="en-US">
            <a:solidFill>
              <a:schemeClr val="tx1"/>
            </a:solidFill>
          </a:endParaRPr>
        </a:p>
      </dgm:t>
    </dgm:pt>
    <dgm:pt modelId="{9CF90E13-632D-4270-8D64-C7E67A7E04E7}" type="sibTrans" cxnId="{2E519907-C2C2-43F1-A50C-C289D56C1CC1}">
      <dgm:prSet/>
      <dgm:spPr/>
      <dgm:t>
        <a:bodyPr/>
        <a:lstStyle/>
        <a:p>
          <a:endParaRPr lang="en-US">
            <a:solidFill>
              <a:schemeClr val="tx1"/>
            </a:solidFill>
          </a:endParaRPr>
        </a:p>
      </dgm:t>
    </dgm:pt>
    <dgm:pt modelId="{E755C099-5A52-43DC-8FF5-7E98A05887F7}" type="pres">
      <dgm:prSet presAssocID="{BA68041B-E842-4A0F-B764-0D51C15EB2D5}" presName="diagram" presStyleCnt="0">
        <dgm:presLayoutVars>
          <dgm:dir/>
          <dgm:resizeHandles val="exact"/>
        </dgm:presLayoutVars>
      </dgm:prSet>
      <dgm:spPr/>
    </dgm:pt>
    <dgm:pt modelId="{13C99544-3019-4720-87E5-75FA46E1BD7C}" type="pres">
      <dgm:prSet presAssocID="{BFFA1E64-92A1-4DF0-86F4-D80D62E82CF6}" presName="node" presStyleLbl="node1" presStyleIdx="0" presStyleCnt="4">
        <dgm:presLayoutVars>
          <dgm:bulletEnabled val="1"/>
        </dgm:presLayoutVars>
      </dgm:prSet>
      <dgm:spPr/>
    </dgm:pt>
    <dgm:pt modelId="{B10F718E-EB47-4827-91A7-07C38EC98131}" type="pres">
      <dgm:prSet presAssocID="{C88F858E-09FE-4B45-8184-A4CA5D6C5D20}" presName="sibTrans" presStyleCnt="0"/>
      <dgm:spPr/>
    </dgm:pt>
    <dgm:pt modelId="{A472CC7D-0F0C-4BE2-9EFF-EFB645B67AAE}" type="pres">
      <dgm:prSet presAssocID="{084FBCC0-7D20-45A6-A315-B2FD102FF16F}" presName="node" presStyleLbl="node1" presStyleIdx="1" presStyleCnt="4">
        <dgm:presLayoutVars>
          <dgm:bulletEnabled val="1"/>
        </dgm:presLayoutVars>
      </dgm:prSet>
      <dgm:spPr/>
    </dgm:pt>
    <dgm:pt modelId="{207DEECD-5A72-4F90-B995-A750EAFC931B}" type="pres">
      <dgm:prSet presAssocID="{BB112F92-8AA4-46B3-9081-4CEC5E4C8CAC}" presName="sibTrans" presStyleCnt="0"/>
      <dgm:spPr/>
    </dgm:pt>
    <dgm:pt modelId="{5C7AE084-E9E1-45AB-9480-64F770A22B94}" type="pres">
      <dgm:prSet presAssocID="{7BDCFAC3-6013-402D-83B1-6B1DAAD41384}" presName="node" presStyleLbl="node1" presStyleIdx="2" presStyleCnt="4">
        <dgm:presLayoutVars>
          <dgm:bulletEnabled val="1"/>
        </dgm:presLayoutVars>
      </dgm:prSet>
      <dgm:spPr/>
    </dgm:pt>
    <dgm:pt modelId="{5C0B933D-AC11-4280-9222-ED8851AA2AF9}" type="pres">
      <dgm:prSet presAssocID="{556799FB-E497-48EA-87D8-E970633420DE}" presName="sibTrans" presStyleCnt="0"/>
      <dgm:spPr/>
    </dgm:pt>
    <dgm:pt modelId="{228B0EE0-D771-4A2B-B694-97BEF5849C09}" type="pres">
      <dgm:prSet presAssocID="{71651380-6FA1-415D-A568-8C7001F9CCA8}" presName="node" presStyleLbl="node1" presStyleIdx="3" presStyleCnt="4">
        <dgm:presLayoutVars>
          <dgm:bulletEnabled val="1"/>
        </dgm:presLayoutVars>
      </dgm:prSet>
      <dgm:spPr/>
    </dgm:pt>
  </dgm:ptLst>
  <dgm:cxnLst>
    <dgm:cxn modelId="{13C49003-BBED-45B9-A645-865FF99B6AB6}" type="presOf" srcId="{BFFA1E64-92A1-4DF0-86F4-D80D62E82CF6}" destId="{13C99544-3019-4720-87E5-75FA46E1BD7C}" srcOrd="0" destOrd="0" presId="urn:microsoft.com/office/officeart/2005/8/layout/default"/>
    <dgm:cxn modelId="{2E519907-C2C2-43F1-A50C-C289D56C1CC1}" srcId="{BA68041B-E842-4A0F-B764-0D51C15EB2D5}" destId="{71651380-6FA1-415D-A568-8C7001F9CCA8}" srcOrd="3" destOrd="0" parTransId="{50A0FD69-47C3-4489-ABC9-0449093FC540}" sibTransId="{9CF90E13-632D-4270-8D64-C7E67A7E04E7}"/>
    <dgm:cxn modelId="{C201A814-A958-4C46-AA7C-452799F20E32}" type="presOf" srcId="{BA68041B-E842-4A0F-B764-0D51C15EB2D5}" destId="{E755C099-5A52-43DC-8FF5-7E98A05887F7}" srcOrd="0" destOrd="0" presId="urn:microsoft.com/office/officeart/2005/8/layout/default"/>
    <dgm:cxn modelId="{CFF87049-53A4-4004-ADC5-A3C536BE40FD}" srcId="{BA68041B-E842-4A0F-B764-0D51C15EB2D5}" destId="{BFFA1E64-92A1-4DF0-86F4-D80D62E82CF6}" srcOrd="0" destOrd="0" parTransId="{2976FB68-C64F-45BD-B853-F49DD0B5FAA2}" sibTransId="{C88F858E-09FE-4B45-8184-A4CA5D6C5D20}"/>
    <dgm:cxn modelId="{D0645652-CA9A-4FCC-9C8E-E7216F05554E}" type="presOf" srcId="{084FBCC0-7D20-45A6-A315-B2FD102FF16F}" destId="{A472CC7D-0F0C-4BE2-9EFF-EFB645B67AAE}" srcOrd="0" destOrd="0" presId="urn:microsoft.com/office/officeart/2005/8/layout/default"/>
    <dgm:cxn modelId="{32DF7984-614C-4D22-A9A8-3AF34A3831B9}" type="presOf" srcId="{71651380-6FA1-415D-A568-8C7001F9CCA8}" destId="{228B0EE0-D771-4A2B-B694-97BEF5849C09}" srcOrd="0" destOrd="0" presId="urn:microsoft.com/office/officeart/2005/8/layout/default"/>
    <dgm:cxn modelId="{C9B8A5C3-CF7E-40A1-8897-1C2E0516701D}" type="presOf" srcId="{7BDCFAC3-6013-402D-83B1-6B1DAAD41384}" destId="{5C7AE084-E9E1-45AB-9480-64F770A22B94}" srcOrd="0" destOrd="0" presId="urn:microsoft.com/office/officeart/2005/8/layout/default"/>
    <dgm:cxn modelId="{A77282F9-38AB-417B-AE94-CB5B1F178E3F}" srcId="{BA68041B-E842-4A0F-B764-0D51C15EB2D5}" destId="{084FBCC0-7D20-45A6-A315-B2FD102FF16F}" srcOrd="1" destOrd="0" parTransId="{3A1F1F84-D3AF-4A36-B6D6-7B04DBE42FFF}" sibTransId="{BB112F92-8AA4-46B3-9081-4CEC5E4C8CAC}"/>
    <dgm:cxn modelId="{49CED5F9-E4DD-4F55-9FF3-CF8C973005B2}" srcId="{BA68041B-E842-4A0F-B764-0D51C15EB2D5}" destId="{7BDCFAC3-6013-402D-83B1-6B1DAAD41384}" srcOrd="2" destOrd="0" parTransId="{42671F49-0AC5-4308-BD27-3D5C962188D9}" sibTransId="{556799FB-E497-48EA-87D8-E970633420DE}"/>
    <dgm:cxn modelId="{6BA9F935-DE76-4579-82C8-07058534E471}" type="presParOf" srcId="{E755C099-5A52-43DC-8FF5-7E98A05887F7}" destId="{13C99544-3019-4720-87E5-75FA46E1BD7C}" srcOrd="0" destOrd="0" presId="urn:microsoft.com/office/officeart/2005/8/layout/default"/>
    <dgm:cxn modelId="{59F19E94-1962-4595-83BC-916BE28780F5}" type="presParOf" srcId="{E755C099-5A52-43DC-8FF5-7E98A05887F7}" destId="{B10F718E-EB47-4827-91A7-07C38EC98131}" srcOrd="1" destOrd="0" presId="urn:microsoft.com/office/officeart/2005/8/layout/default"/>
    <dgm:cxn modelId="{689F563F-37EE-4EB0-AC20-13F37CE5CC96}" type="presParOf" srcId="{E755C099-5A52-43DC-8FF5-7E98A05887F7}" destId="{A472CC7D-0F0C-4BE2-9EFF-EFB645B67AAE}" srcOrd="2" destOrd="0" presId="urn:microsoft.com/office/officeart/2005/8/layout/default"/>
    <dgm:cxn modelId="{1B56B338-96BC-47E0-A2EE-8F182D52E3FD}" type="presParOf" srcId="{E755C099-5A52-43DC-8FF5-7E98A05887F7}" destId="{207DEECD-5A72-4F90-B995-A750EAFC931B}" srcOrd="3" destOrd="0" presId="urn:microsoft.com/office/officeart/2005/8/layout/default"/>
    <dgm:cxn modelId="{4B8F77E8-886F-4064-B8C8-AEB1AB2E3801}" type="presParOf" srcId="{E755C099-5A52-43DC-8FF5-7E98A05887F7}" destId="{5C7AE084-E9E1-45AB-9480-64F770A22B94}" srcOrd="4" destOrd="0" presId="urn:microsoft.com/office/officeart/2005/8/layout/default"/>
    <dgm:cxn modelId="{9F614FAB-B059-46A0-B8B9-A664F6A205CA}" type="presParOf" srcId="{E755C099-5A52-43DC-8FF5-7E98A05887F7}" destId="{5C0B933D-AC11-4280-9222-ED8851AA2AF9}" srcOrd="5" destOrd="0" presId="urn:microsoft.com/office/officeart/2005/8/layout/default"/>
    <dgm:cxn modelId="{249AAE8C-CBCC-482A-9157-B923A4F9FA38}" type="presParOf" srcId="{E755C099-5A52-43DC-8FF5-7E98A05887F7}" destId="{228B0EE0-D771-4A2B-B694-97BEF5849C0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F46762-4524-4B79-A48C-E67C4CAAC88C}"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BBCF6B0-699A-4FDE-A8F1-81C493A19893}">
      <dgm:prSet/>
      <dgm:spPr/>
      <dgm:t>
        <a:bodyPr/>
        <a:lstStyle/>
        <a:p>
          <a:pPr>
            <a:lnSpc>
              <a:spcPct val="100000"/>
            </a:lnSpc>
          </a:pPr>
          <a:r>
            <a:rPr lang="en-US" dirty="0">
              <a:latin typeface="+mn-lt"/>
              <a:ea typeface="Lato" panose="020F0502020204030203" pitchFamily="34" charset="0"/>
              <a:cs typeface="Lato" panose="020F0502020204030203" pitchFamily="34" charset="0"/>
            </a:rPr>
            <a:t>Legal Authority for Approval</a:t>
          </a:r>
        </a:p>
      </dgm:t>
    </dgm:pt>
    <dgm:pt modelId="{72C9A932-7EDE-4772-A54B-63E0D100F074}" type="parTrans" cxnId="{341CA9E9-34AD-496A-A974-30D79AE8D9E7}">
      <dgm:prSet/>
      <dgm:spPr/>
      <dgm:t>
        <a:bodyPr/>
        <a:lstStyle/>
        <a:p>
          <a:endParaRPr lang="en-US">
            <a:latin typeface="+mn-lt"/>
          </a:endParaRPr>
        </a:p>
      </dgm:t>
    </dgm:pt>
    <dgm:pt modelId="{8EF20866-7030-44E5-9D7D-8198A2E79C0B}" type="sibTrans" cxnId="{341CA9E9-34AD-496A-A974-30D79AE8D9E7}">
      <dgm:prSet/>
      <dgm:spPr/>
      <dgm:t>
        <a:bodyPr/>
        <a:lstStyle/>
        <a:p>
          <a:endParaRPr lang="en-US">
            <a:latin typeface="+mn-lt"/>
          </a:endParaRPr>
        </a:p>
      </dgm:t>
    </dgm:pt>
    <dgm:pt modelId="{2375FEE6-1DC2-48DA-B041-8CFDB8199337}">
      <dgm:prSet/>
      <dgm:spPr/>
      <dgm:t>
        <a:bodyPr/>
        <a:lstStyle/>
        <a:p>
          <a:pPr>
            <a:lnSpc>
              <a:spcPct val="100000"/>
            </a:lnSpc>
          </a:pPr>
          <a:r>
            <a:rPr lang="en-US" dirty="0">
              <a:latin typeface="+mn-lt"/>
              <a:ea typeface="Lato" panose="020F0502020204030203" pitchFamily="34" charset="0"/>
              <a:cs typeface="Lato" panose="020F0502020204030203" pitchFamily="34" charset="0"/>
            </a:rPr>
            <a:t>FAA Regulations</a:t>
          </a:r>
        </a:p>
      </dgm:t>
    </dgm:pt>
    <dgm:pt modelId="{CC145ED6-A5D4-4417-A7CD-CEE0E38B47E5}" type="parTrans" cxnId="{07471FAB-9FDC-4B97-9130-E7690AD0FC52}">
      <dgm:prSet/>
      <dgm:spPr/>
      <dgm:t>
        <a:bodyPr/>
        <a:lstStyle/>
        <a:p>
          <a:endParaRPr lang="en-US">
            <a:latin typeface="+mn-lt"/>
          </a:endParaRPr>
        </a:p>
      </dgm:t>
    </dgm:pt>
    <dgm:pt modelId="{AC3C2825-9092-469A-9F24-5DDFE855075C}" type="sibTrans" cxnId="{07471FAB-9FDC-4B97-9130-E7690AD0FC52}">
      <dgm:prSet/>
      <dgm:spPr/>
      <dgm:t>
        <a:bodyPr/>
        <a:lstStyle/>
        <a:p>
          <a:endParaRPr lang="en-US">
            <a:latin typeface="+mn-lt"/>
          </a:endParaRPr>
        </a:p>
      </dgm:t>
    </dgm:pt>
    <dgm:pt modelId="{94B5BD46-2A29-4909-863F-091EAE1E53F3}">
      <dgm:prSet/>
      <dgm:spPr/>
      <dgm:t>
        <a:bodyPr/>
        <a:lstStyle/>
        <a:p>
          <a:pPr>
            <a:lnSpc>
              <a:spcPct val="100000"/>
            </a:lnSpc>
          </a:pPr>
          <a:r>
            <a:rPr lang="en-US" dirty="0">
              <a:latin typeface="+mn-lt"/>
              <a:ea typeface="Lato" panose="020F0502020204030203" pitchFamily="34" charset="0"/>
              <a:cs typeface="Lato" panose="020F0502020204030203" pitchFamily="34" charset="0"/>
            </a:rPr>
            <a:t>FAA Approval Documents</a:t>
          </a:r>
        </a:p>
      </dgm:t>
    </dgm:pt>
    <dgm:pt modelId="{6F279827-907E-4F18-9A5A-8E50869682A6}" type="parTrans" cxnId="{434605E1-C28E-4265-A89A-14ED1F5CB870}">
      <dgm:prSet/>
      <dgm:spPr/>
      <dgm:t>
        <a:bodyPr/>
        <a:lstStyle/>
        <a:p>
          <a:endParaRPr lang="en-US">
            <a:latin typeface="+mn-lt"/>
          </a:endParaRPr>
        </a:p>
      </dgm:t>
    </dgm:pt>
    <dgm:pt modelId="{CF9EA5B0-913C-4551-8357-CA9268A2283C}" type="sibTrans" cxnId="{434605E1-C28E-4265-A89A-14ED1F5CB870}">
      <dgm:prSet/>
      <dgm:spPr/>
      <dgm:t>
        <a:bodyPr/>
        <a:lstStyle/>
        <a:p>
          <a:endParaRPr lang="en-US">
            <a:latin typeface="+mn-lt"/>
          </a:endParaRPr>
        </a:p>
      </dgm:t>
    </dgm:pt>
    <dgm:pt modelId="{D2AAE921-0A48-4DA1-BABB-C81593638044}" type="pres">
      <dgm:prSet presAssocID="{FDF46762-4524-4B79-A48C-E67C4CAAC88C}" presName="root" presStyleCnt="0">
        <dgm:presLayoutVars>
          <dgm:dir/>
          <dgm:resizeHandles val="exact"/>
        </dgm:presLayoutVars>
      </dgm:prSet>
      <dgm:spPr/>
    </dgm:pt>
    <dgm:pt modelId="{6AA4ADF3-EEFE-4439-89F6-5C73261525A0}" type="pres">
      <dgm:prSet presAssocID="{8BBCF6B0-699A-4FDE-A8F1-81C493A19893}" presName="compNode" presStyleCnt="0"/>
      <dgm:spPr/>
    </dgm:pt>
    <dgm:pt modelId="{CD873AFA-AC58-4E4A-8A1E-60617EF5092D}" type="pres">
      <dgm:prSet presAssocID="{8BBCF6B0-699A-4FDE-A8F1-81C493A19893}" presName="bgRect" presStyleLbl="bgShp" presStyleIdx="0" presStyleCnt="3"/>
      <dgm:spPr/>
    </dgm:pt>
    <dgm:pt modelId="{F085BA68-BC46-4A7B-B326-E79E38BD2799}" type="pres">
      <dgm:prSet presAssocID="{8BBCF6B0-699A-4FDE-A8F1-81C493A19893}" presName="iconRect" presStyleLbl="node1" presStyleIdx="0" presStyleCnt="3" custScaleX="129662" custScaleY="129662"/>
      <dgm:spPr>
        <a:prstGeom prst="ellipse">
          <a:avLst/>
        </a:prstGeom>
        <a:blipFill rotWithShape="1">
          <a:blip xmlns:r="http://schemas.openxmlformats.org/officeDocument/2006/relationships" r:embed="rId1"/>
          <a:srcRect/>
          <a:stretch>
            <a:fillRect t="-4000" b="-4000"/>
          </a:stretch>
        </a:blipFill>
      </dgm:spPr>
      <dgm:extLst>
        <a:ext uri="{E40237B7-FDA0-4F09-8148-C483321AD2D9}">
          <dgm14:cNvPr xmlns:dgm14="http://schemas.microsoft.com/office/drawing/2010/diagram" id="0" name="" descr="Badge Tick1 with solid fill"/>
        </a:ext>
      </dgm:extLst>
    </dgm:pt>
    <dgm:pt modelId="{50DEF357-3045-4AC9-8787-A4D8A1D1858C}" type="pres">
      <dgm:prSet presAssocID="{8BBCF6B0-699A-4FDE-A8F1-81C493A19893}" presName="spaceRect" presStyleCnt="0"/>
      <dgm:spPr/>
    </dgm:pt>
    <dgm:pt modelId="{1E94F8A5-46DC-4392-A9FD-651C77E99C2D}" type="pres">
      <dgm:prSet presAssocID="{8BBCF6B0-699A-4FDE-A8F1-81C493A19893}" presName="parTx" presStyleLbl="revTx" presStyleIdx="0" presStyleCnt="3">
        <dgm:presLayoutVars>
          <dgm:chMax val="0"/>
          <dgm:chPref val="0"/>
        </dgm:presLayoutVars>
      </dgm:prSet>
      <dgm:spPr/>
    </dgm:pt>
    <dgm:pt modelId="{BFB08AF8-95FB-49A6-996E-9152F52815AB}" type="pres">
      <dgm:prSet presAssocID="{8EF20866-7030-44E5-9D7D-8198A2E79C0B}" presName="sibTrans" presStyleCnt="0"/>
      <dgm:spPr/>
    </dgm:pt>
    <dgm:pt modelId="{B456716C-65F3-43C3-B4CF-BE7064D8B670}" type="pres">
      <dgm:prSet presAssocID="{2375FEE6-1DC2-48DA-B041-8CFDB8199337}" presName="compNode" presStyleCnt="0"/>
      <dgm:spPr/>
    </dgm:pt>
    <dgm:pt modelId="{0E9091DE-38C5-4BED-844E-71934E4F5B4F}" type="pres">
      <dgm:prSet presAssocID="{2375FEE6-1DC2-48DA-B041-8CFDB8199337}" presName="bgRect" presStyleLbl="bgShp" presStyleIdx="1" presStyleCnt="3"/>
      <dgm:spPr/>
    </dgm:pt>
    <dgm:pt modelId="{0AC8265D-E72C-47A0-92FC-C40002F4CF6B}" type="pres">
      <dgm:prSet presAssocID="{2375FEE6-1DC2-48DA-B041-8CFDB8199337}" presName="iconRect" presStyleLbl="node1" presStyleIdx="1" presStyleCnt="3" custScaleX="129662" custScaleY="129662"/>
      <dgm:spPr>
        <a:prstGeom prst="ellipse">
          <a:avLst/>
        </a:prstGeom>
        <a:blipFill rotWithShape="1">
          <a:blip xmlns:r="http://schemas.openxmlformats.org/officeDocument/2006/relationships" r:embed="rId1"/>
          <a:srcRect/>
          <a:stretch>
            <a:fillRect t="-4000" b="-4000"/>
          </a:stretch>
        </a:blipFill>
      </dgm:spPr>
    </dgm:pt>
    <dgm:pt modelId="{B35AEB15-181A-4BF9-AC91-BA459A8257BD}" type="pres">
      <dgm:prSet presAssocID="{2375FEE6-1DC2-48DA-B041-8CFDB8199337}" presName="spaceRect" presStyleCnt="0"/>
      <dgm:spPr/>
    </dgm:pt>
    <dgm:pt modelId="{674E6AC2-898C-49A0-ADF0-2E935125C218}" type="pres">
      <dgm:prSet presAssocID="{2375FEE6-1DC2-48DA-B041-8CFDB8199337}" presName="parTx" presStyleLbl="revTx" presStyleIdx="1" presStyleCnt="3">
        <dgm:presLayoutVars>
          <dgm:chMax val="0"/>
          <dgm:chPref val="0"/>
        </dgm:presLayoutVars>
      </dgm:prSet>
      <dgm:spPr/>
    </dgm:pt>
    <dgm:pt modelId="{2913EE1D-3E3C-490E-A7F7-7C7AF391B186}" type="pres">
      <dgm:prSet presAssocID="{AC3C2825-9092-469A-9F24-5DDFE855075C}" presName="sibTrans" presStyleCnt="0"/>
      <dgm:spPr/>
    </dgm:pt>
    <dgm:pt modelId="{23483DF4-72F7-48E3-99D6-FAC480320B44}" type="pres">
      <dgm:prSet presAssocID="{94B5BD46-2A29-4909-863F-091EAE1E53F3}" presName="compNode" presStyleCnt="0"/>
      <dgm:spPr/>
    </dgm:pt>
    <dgm:pt modelId="{B690CE40-C662-47F0-BD3C-959FE564BA91}" type="pres">
      <dgm:prSet presAssocID="{94B5BD46-2A29-4909-863F-091EAE1E53F3}" presName="bgRect" presStyleLbl="bgShp" presStyleIdx="2" presStyleCnt="3"/>
      <dgm:spPr/>
    </dgm:pt>
    <dgm:pt modelId="{11C74805-5757-4E74-8C1A-85D9F41BE1AB}" type="pres">
      <dgm:prSet presAssocID="{94B5BD46-2A29-4909-863F-091EAE1E53F3}" presName="iconRect" presStyleLbl="node1" presStyleIdx="2" presStyleCnt="3" custScaleX="129662" custScaleY="129662"/>
      <dgm:spPr>
        <a:prstGeom prst="ellipse">
          <a:avLst/>
        </a:prstGeom>
        <a:blipFill rotWithShape="1">
          <a:blip xmlns:r="http://schemas.openxmlformats.org/officeDocument/2006/relationships" r:embed="rId1"/>
          <a:srcRect/>
          <a:stretch>
            <a:fillRect t="-4000" b="-4000"/>
          </a:stretch>
        </a:blipFill>
      </dgm:spPr>
    </dgm:pt>
    <dgm:pt modelId="{CCD98F4B-9337-43CB-8CE0-A1335F05A7EB}" type="pres">
      <dgm:prSet presAssocID="{94B5BD46-2A29-4909-863F-091EAE1E53F3}" presName="spaceRect" presStyleCnt="0"/>
      <dgm:spPr/>
    </dgm:pt>
    <dgm:pt modelId="{B0592B7C-3C4A-4A2F-A044-F9C7F3646ED1}" type="pres">
      <dgm:prSet presAssocID="{94B5BD46-2A29-4909-863F-091EAE1E53F3}" presName="parTx" presStyleLbl="revTx" presStyleIdx="2" presStyleCnt="3">
        <dgm:presLayoutVars>
          <dgm:chMax val="0"/>
          <dgm:chPref val="0"/>
        </dgm:presLayoutVars>
      </dgm:prSet>
      <dgm:spPr/>
    </dgm:pt>
  </dgm:ptLst>
  <dgm:cxnLst>
    <dgm:cxn modelId="{ADD26816-9F15-4D00-BD4D-A90A80CFE7A4}" type="presOf" srcId="{8BBCF6B0-699A-4FDE-A8F1-81C493A19893}" destId="{1E94F8A5-46DC-4392-A9FD-651C77E99C2D}" srcOrd="0" destOrd="0" presId="urn:microsoft.com/office/officeart/2018/2/layout/IconVerticalSolidList"/>
    <dgm:cxn modelId="{BD5D3A7E-ECAD-4C98-AC49-360CDAD63221}" type="presOf" srcId="{2375FEE6-1DC2-48DA-B041-8CFDB8199337}" destId="{674E6AC2-898C-49A0-ADF0-2E935125C218}" srcOrd="0" destOrd="0" presId="urn:microsoft.com/office/officeart/2018/2/layout/IconVerticalSolidList"/>
    <dgm:cxn modelId="{FD05C481-2D11-4100-9A79-30BA663121FD}" type="presOf" srcId="{FDF46762-4524-4B79-A48C-E67C4CAAC88C}" destId="{D2AAE921-0A48-4DA1-BABB-C81593638044}" srcOrd="0" destOrd="0" presId="urn:microsoft.com/office/officeart/2018/2/layout/IconVerticalSolidList"/>
    <dgm:cxn modelId="{9D4BAC86-D873-4EFE-A003-205156C66F08}" type="presOf" srcId="{94B5BD46-2A29-4909-863F-091EAE1E53F3}" destId="{B0592B7C-3C4A-4A2F-A044-F9C7F3646ED1}" srcOrd="0" destOrd="0" presId="urn:microsoft.com/office/officeart/2018/2/layout/IconVerticalSolidList"/>
    <dgm:cxn modelId="{07471FAB-9FDC-4B97-9130-E7690AD0FC52}" srcId="{FDF46762-4524-4B79-A48C-E67C4CAAC88C}" destId="{2375FEE6-1DC2-48DA-B041-8CFDB8199337}" srcOrd="1" destOrd="0" parTransId="{CC145ED6-A5D4-4417-A7CD-CEE0E38B47E5}" sibTransId="{AC3C2825-9092-469A-9F24-5DDFE855075C}"/>
    <dgm:cxn modelId="{434605E1-C28E-4265-A89A-14ED1F5CB870}" srcId="{FDF46762-4524-4B79-A48C-E67C4CAAC88C}" destId="{94B5BD46-2A29-4909-863F-091EAE1E53F3}" srcOrd="2" destOrd="0" parTransId="{6F279827-907E-4F18-9A5A-8E50869682A6}" sibTransId="{CF9EA5B0-913C-4551-8357-CA9268A2283C}"/>
    <dgm:cxn modelId="{341CA9E9-34AD-496A-A974-30D79AE8D9E7}" srcId="{FDF46762-4524-4B79-A48C-E67C4CAAC88C}" destId="{8BBCF6B0-699A-4FDE-A8F1-81C493A19893}" srcOrd="0" destOrd="0" parTransId="{72C9A932-7EDE-4772-A54B-63E0D100F074}" sibTransId="{8EF20866-7030-44E5-9D7D-8198A2E79C0B}"/>
    <dgm:cxn modelId="{1C96F4A7-2E94-4BE8-A5E3-A8ABE5E59A53}" type="presParOf" srcId="{D2AAE921-0A48-4DA1-BABB-C81593638044}" destId="{6AA4ADF3-EEFE-4439-89F6-5C73261525A0}" srcOrd="0" destOrd="0" presId="urn:microsoft.com/office/officeart/2018/2/layout/IconVerticalSolidList"/>
    <dgm:cxn modelId="{0262B411-9FAC-44C6-9629-8AEDF0D9DF86}" type="presParOf" srcId="{6AA4ADF3-EEFE-4439-89F6-5C73261525A0}" destId="{CD873AFA-AC58-4E4A-8A1E-60617EF5092D}" srcOrd="0" destOrd="0" presId="urn:microsoft.com/office/officeart/2018/2/layout/IconVerticalSolidList"/>
    <dgm:cxn modelId="{5B8BEEF8-D278-4AE3-946F-C11FA347F1D7}" type="presParOf" srcId="{6AA4ADF3-EEFE-4439-89F6-5C73261525A0}" destId="{F085BA68-BC46-4A7B-B326-E79E38BD2799}" srcOrd="1" destOrd="0" presId="urn:microsoft.com/office/officeart/2018/2/layout/IconVerticalSolidList"/>
    <dgm:cxn modelId="{E5572993-0BFE-4B46-9890-A4CBC9282155}" type="presParOf" srcId="{6AA4ADF3-EEFE-4439-89F6-5C73261525A0}" destId="{50DEF357-3045-4AC9-8787-A4D8A1D1858C}" srcOrd="2" destOrd="0" presId="urn:microsoft.com/office/officeart/2018/2/layout/IconVerticalSolidList"/>
    <dgm:cxn modelId="{5C34DF63-B1CD-4C3F-845C-FF6B60AA870A}" type="presParOf" srcId="{6AA4ADF3-EEFE-4439-89F6-5C73261525A0}" destId="{1E94F8A5-46DC-4392-A9FD-651C77E99C2D}" srcOrd="3" destOrd="0" presId="urn:microsoft.com/office/officeart/2018/2/layout/IconVerticalSolidList"/>
    <dgm:cxn modelId="{BEFF870C-DFAF-4EB2-976C-9345589520B3}" type="presParOf" srcId="{D2AAE921-0A48-4DA1-BABB-C81593638044}" destId="{BFB08AF8-95FB-49A6-996E-9152F52815AB}" srcOrd="1" destOrd="0" presId="urn:microsoft.com/office/officeart/2018/2/layout/IconVerticalSolidList"/>
    <dgm:cxn modelId="{1B8D8C02-D2A4-495D-83D6-9BFD3F595010}" type="presParOf" srcId="{D2AAE921-0A48-4DA1-BABB-C81593638044}" destId="{B456716C-65F3-43C3-B4CF-BE7064D8B670}" srcOrd="2" destOrd="0" presId="urn:microsoft.com/office/officeart/2018/2/layout/IconVerticalSolidList"/>
    <dgm:cxn modelId="{671834FC-EC6D-4869-B72B-6D260D3F571F}" type="presParOf" srcId="{B456716C-65F3-43C3-B4CF-BE7064D8B670}" destId="{0E9091DE-38C5-4BED-844E-71934E4F5B4F}" srcOrd="0" destOrd="0" presId="urn:microsoft.com/office/officeart/2018/2/layout/IconVerticalSolidList"/>
    <dgm:cxn modelId="{AA50D11D-CC27-47B4-8C07-086FFB6E480A}" type="presParOf" srcId="{B456716C-65F3-43C3-B4CF-BE7064D8B670}" destId="{0AC8265D-E72C-47A0-92FC-C40002F4CF6B}" srcOrd="1" destOrd="0" presId="urn:microsoft.com/office/officeart/2018/2/layout/IconVerticalSolidList"/>
    <dgm:cxn modelId="{0752E49B-CC52-4FA4-82BF-222D7100826B}" type="presParOf" srcId="{B456716C-65F3-43C3-B4CF-BE7064D8B670}" destId="{B35AEB15-181A-4BF9-AC91-BA459A8257BD}" srcOrd="2" destOrd="0" presId="urn:microsoft.com/office/officeart/2018/2/layout/IconVerticalSolidList"/>
    <dgm:cxn modelId="{88244824-AC40-4DB0-A2C2-578D5209E051}" type="presParOf" srcId="{B456716C-65F3-43C3-B4CF-BE7064D8B670}" destId="{674E6AC2-898C-49A0-ADF0-2E935125C218}" srcOrd="3" destOrd="0" presId="urn:microsoft.com/office/officeart/2018/2/layout/IconVerticalSolidList"/>
    <dgm:cxn modelId="{AEFC49DB-45F2-4BB0-9E11-42CADB940FA2}" type="presParOf" srcId="{D2AAE921-0A48-4DA1-BABB-C81593638044}" destId="{2913EE1D-3E3C-490E-A7F7-7C7AF391B186}" srcOrd="3" destOrd="0" presId="urn:microsoft.com/office/officeart/2018/2/layout/IconVerticalSolidList"/>
    <dgm:cxn modelId="{830D95C5-B953-4AD9-AE4F-4F5E874136CE}" type="presParOf" srcId="{D2AAE921-0A48-4DA1-BABB-C81593638044}" destId="{23483DF4-72F7-48E3-99D6-FAC480320B44}" srcOrd="4" destOrd="0" presId="urn:microsoft.com/office/officeart/2018/2/layout/IconVerticalSolidList"/>
    <dgm:cxn modelId="{1156C152-B61E-41D1-8DB1-102A6309500D}" type="presParOf" srcId="{23483DF4-72F7-48E3-99D6-FAC480320B44}" destId="{B690CE40-C662-47F0-BD3C-959FE564BA91}" srcOrd="0" destOrd="0" presId="urn:microsoft.com/office/officeart/2018/2/layout/IconVerticalSolidList"/>
    <dgm:cxn modelId="{00EB3EB6-BDA0-436D-A0C8-E0BFDF0A33A7}" type="presParOf" srcId="{23483DF4-72F7-48E3-99D6-FAC480320B44}" destId="{11C74805-5757-4E74-8C1A-85D9F41BE1AB}" srcOrd="1" destOrd="0" presId="urn:microsoft.com/office/officeart/2018/2/layout/IconVerticalSolidList"/>
    <dgm:cxn modelId="{268F115C-61AA-465A-91EA-2AA9E3A18A57}" type="presParOf" srcId="{23483DF4-72F7-48E3-99D6-FAC480320B44}" destId="{CCD98F4B-9337-43CB-8CE0-A1335F05A7EB}" srcOrd="2" destOrd="0" presId="urn:microsoft.com/office/officeart/2018/2/layout/IconVerticalSolidList"/>
    <dgm:cxn modelId="{58CE6FAC-BE3E-4E8B-9EFB-1DE1C9E028BE}" type="presParOf" srcId="{23483DF4-72F7-48E3-99D6-FAC480320B44}" destId="{B0592B7C-3C4A-4A2F-A044-F9C7F3646ED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73AFA-AC58-4E4A-8A1E-60617EF5092D}">
      <dsp:nvSpPr>
        <dsp:cNvPr id="0" name=""/>
        <dsp:cNvSpPr/>
      </dsp:nvSpPr>
      <dsp:spPr>
        <a:xfrm>
          <a:off x="0" y="0"/>
          <a:ext cx="8560140" cy="93685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85BA68-BC46-4A7B-B326-E79E38BD2799}">
      <dsp:nvSpPr>
        <dsp:cNvPr id="0" name=""/>
        <dsp:cNvSpPr/>
      </dsp:nvSpPr>
      <dsp:spPr>
        <a:xfrm>
          <a:off x="283400" y="211193"/>
          <a:ext cx="515272" cy="51527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94F8A5-46DC-4392-A9FD-651C77E99C2D}">
      <dsp:nvSpPr>
        <dsp:cNvPr id="0" name=""/>
        <dsp:cNvSpPr/>
      </dsp:nvSpPr>
      <dsp:spPr>
        <a:xfrm>
          <a:off x="1082072" y="400"/>
          <a:ext cx="7478067" cy="936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51" tIns="99151" rIns="99151" bIns="99151"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mn-lt"/>
              <a:ea typeface="Lato"/>
              <a:cs typeface="Lato"/>
            </a:rPr>
            <a:t>Discuss an overview of flight programs at IHLs</a:t>
          </a:r>
        </a:p>
      </dsp:txBody>
      <dsp:txXfrm>
        <a:off x="1082072" y="400"/>
        <a:ext cx="7478067" cy="936859"/>
      </dsp:txXfrm>
    </dsp:sp>
    <dsp:sp modelId="{BCC982D7-D1A2-4657-A61F-1BB376075374}">
      <dsp:nvSpPr>
        <dsp:cNvPr id="0" name=""/>
        <dsp:cNvSpPr/>
      </dsp:nvSpPr>
      <dsp:spPr>
        <a:xfrm>
          <a:off x="0" y="1171474"/>
          <a:ext cx="8560140" cy="93685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19DCAA-A101-4265-B96A-398F0CBB9A77}">
      <dsp:nvSpPr>
        <dsp:cNvPr id="0" name=""/>
        <dsp:cNvSpPr/>
      </dsp:nvSpPr>
      <dsp:spPr>
        <a:xfrm>
          <a:off x="283400" y="1382268"/>
          <a:ext cx="515272" cy="51527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23D769-67F2-4A3C-92B7-E468B2D92BB8}">
      <dsp:nvSpPr>
        <dsp:cNvPr id="0" name=""/>
        <dsp:cNvSpPr/>
      </dsp:nvSpPr>
      <dsp:spPr>
        <a:xfrm>
          <a:off x="1082072" y="1171474"/>
          <a:ext cx="7478067" cy="936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51" tIns="99151" rIns="99151" bIns="99151"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mn-lt"/>
              <a:ea typeface="Lato"/>
              <a:cs typeface="Lato"/>
            </a:rPr>
            <a:t>Summarize regulations and identify key documents for approval</a:t>
          </a:r>
        </a:p>
      </dsp:txBody>
      <dsp:txXfrm>
        <a:off x="1082072" y="1171474"/>
        <a:ext cx="7478067" cy="936859"/>
      </dsp:txXfrm>
    </dsp:sp>
    <dsp:sp modelId="{B02E1991-3B35-499D-8742-75E58BF01976}">
      <dsp:nvSpPr>
        <dsp:cNvPr id="0" name=""/>
        <dsp:cNvSpPr/>
      </dsp:nvSpPr>
      <dsp:spPr>
        <a:xfrm>
          <a:off x="0" y="2342549"/>
          <a:ext cx="8560140" cy="93685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FF3DF1-A12E-4CD1-AE19-FF136AC352A7}">
      <dsp:nvSpPr>
        <dsp:cNvPr id="0" name=""/>
        <dsp:cNvSpPr/>
      </dsp:nvSpPr>
      <dsp:spPr>
        <a:xfrm>
          <a:off x="283400" y="2553342"/>
          <a:ext cx="515272" cy="51527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7C3614-B228-4F9D-8FCD-ECEA3E145DA2}">
      <dsp:nvSpPr>
        <dsp:cNvPr id="0" name=""/>
        <dsp:cNvSpPr/>
      </dsp:nvSpPr>
      <dsp:spPr>
        <a:xfrm>
          <a:off x="1082072" y="2342549"/>
          <a:ext cx="7478067" cy="936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51" tIns="99151" rIns="99151" bIns="99151"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mn-lt"/>
              <a:ea typeface="Lato"/>
              <a:cs typeface="Lato"/>
            </a:rPr>
            <a:t>Prepare for and participate in a VA compliance survey</a:t>
          </a:r>
        </a:p>
      </dsp:txBody>
      <dsp:txXfrm>
        <a:off x="1082072" y="2342549"/>
        <a:ext cx="7478067" cy="9368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73AFA-AC58-4E4A-8A1E-60617EF5092D}">
      <dsp:nvSpPr>
        <dsp:cNvPr id="0" name=""/>
        <dsp:cNvSpPr/>
      </dsp:nvSpPr>
      <dsp:spPr>
        <a:xfrm>
          <a:off x="0" y="347"/>
          <a:ext cx="4278157" cy="8141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85BA68-BC46-4A7B-B326-E79E38BD2799}">
      <dsp:nvSpPr>
        <dsp:cNvPr id="0" name=""/>
        <dsp:cNvSpPr/>
      </dsp:nvSpPr>
      <dsp:spPr>
        <a:xfrm>
          <a:off x="179865" y="117118"/>
          <a:ext cx="580589" cy="580589"/>
        </a:xfrm>
        <a:prstGeom prst="ellipse">
          <a:avLst/>
        </a:prstGeom>
        <a:blipFill rotWithShape="1">
          <a:blip xmlns:r="http://schemas.openxmlformats.org/officeDocument/2006/relationships" r:embed="rId1"/>
          <a:srcRect/>
          <a:stretch>
            <a:fillRect t="-4000" b="-4000"/>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94F8A5-46DC-4392-A9FD-651C77E99C2D}">
      <dsp:nvSpPr>
        <dsp:cNvPr id="0" name=""/>
        <dsp:cNvSpPr/>
      </dsp:nvSpPr>
      <dsp:spPr>
        <a:xfrm>
          <a:off x="940319" y="347"/>
          <a:ext cx="3337837" cy="814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62" tIns="86162" rIns="86162" bIns="86162"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mn-lt"/>
              <a:ea typeface="Lato" panose="020F0502020204030203" pitchFamily="34" charset="0"/>
              <a:cs typeface="Lato" panose="020F0502020204030203" pitchFamily="34" charset="0"/>
            </a:rPr>
            <a:t>Overview</a:t>
          </a:r>
        </a:p>
      </dsp:txBody>
      <dsp:txXfrm>
        <a:off x="940319" y="347"/>
        <a:ext cx="3337837" cy="814129"/>
      </dsp:txXfrm>
    </dsp:sp>
    <dsp:sp modelId="{0E9091DE-38C5-4BED-844E-71934E4F5B4F}">
      <dsp:nvSpPr>
        <dsp:cNvPr id="0" name=""/>
        <dsp:cNvSpPr/>
      </dsp:nvSpPr>
      <dsp:spPr>
        <a:xfrm>
          <a:off x="0" y="1018009"/>
          <a:ext cx="4278157" cy="8141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C8265D-E72C-47A0-92FC-C40002F4CF6B}">
      <dsp:nvSpPr>
        <dsp:cNvPr id="0" name=""/>
        <dsp:cNvSpPr/>
      </dsp:nvSpPr>
      <dsp:spPr>
        <a:xfrm>
          <a:off x="179865" y="1134779"/>
          <a:ext cx="580589" cy="580589"/>
        </a:xfrm>
        <a:prstGeom prst="ellipse">
          <a:avLst/>
        </a:prstGeom>
        <a:blipFill rotWithShape="1">
          <a:blip xmlns:r="http://schemas.openxmlformats.org/officeDocument/2006/relationships" r:embed="rId1"/>
          <a:srcRect/>
          <a:stretch>
            <a:fillRect t="-4000" b="-4000"/>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E6AC2-898C-49A0-ADF0-2E935125C218}">
      <dsp:nvSpPr>
        <dsp:cNvPr id="0" name=""/>
        <dsp:cNvSpPr/>
      </dsp:nvSpPr>
      <dsp:spPr>
        <a:xfrm>
          <a:off x="940319" y="1018009"/>
          <a:ext cx="3337837" cy="814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62" tIns="86162" rIns="86162" bIns="86162"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mn-lt"/>
              <a:ea typeface="Lato" panose="020F0502020204030203" pitchFamily="34" charset="0"/>
              <a:cs typeface="Lato" panose="020F0502020204030203" pitchFamily="34" charset="0"/>
            </a:rPr>
            <a:t>Process</a:t>
          </a:r>
        </a:p>
      </dsp:txBody>
      <dsp:txXfrm>
        <a:off x="940319" y="1018009"/>
        <a:ext cx="3337837" cy="814129"/>
      </dsp:txXfrm>
    </dsp:sp>
    <dsp:sp modelId="{EA989613-63BC-4D21-A3AB-89170AEAE9D6}">
      <dsp:nvSpPr>
        <dsp:cNvPr id="0" name=""/>
        <dsp:cNvSpPr/>
      </dsp:nvSpPr>
      <dsp:spPr>
        <a:xfrm>
          <a:off x="0" y="2035671"/>
          <a:ext cx="4278157" cy="8141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E30C30-6D62-4421-B1DA-AD6E7C22A521}">
      <dsp:nvSpPr>
        <dsp:cNvPr id="0" name=""/>
        <dsp:cNvSpPr/>
      </dsp:nvSpPr>
      <dsp:spPr>
        <a:xfrm>
          <a:off x="178360" y="2150937"/>
          <a:ext cx="583598" cy="583598"/>
        </a:xfrm>
        <a:prstGeom prst="rect">
          <a:avLst/>
        </a:prstGeom>
        <a:blipFill rotWithShape="1">
          <a:blip xmlns:r="http://schemas.openxmlformats.org/officeDocument/2006/relationships" r:embed="rId2"/>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72B901-F769-4B8C-89ED-B4A4F709CF20}">
      <dsp:nvSpPr>
        <dsp:cNvPr id="0" name=""/>
        <dsp:cNvSpPr/>
      </dsp:nvSpPr>
      <dsp:spPr>
        <a:xfrm>
          <a:off x="940319" y="2035671"/>
          <a:ext cx="3337837" cy="814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62" tIns="86162" rIns="86162" bIns="86162"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mn-lt"/>
              <a:ea typeface="Lato" panose="020F0502020204030203" pitchFamily="34" charset="0"/>
              <a:cs typeface="Lato" panose="020F0502020204030203" pitchFamily="34" charset="0"/>
            </a:rPr>
            <a:t>Areas of review</a:t>
          </a:r>
        </a:p>
      </dsp:txBody>
      <dsp:txXfrm>
        <a:off x="940319" y="2035671"/>
        <a:ext cx="3337837" cy="8141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2958F-D896-4DBE-A7AA-A5B663E7AEA8}">
      <dsp:nvSpPr>
        <dsp:cNvPr id="0" name=""/>
        <dsp:cNvSpPr/>
      </dsp:nvSpPr>
      <dsp:spPr>
        <a:xfrm>
          <a:off x="352696" y="2166"/>
          <a:ext cx="7380515" cy="2345229"/>
        </a:xfrm>
        <a:prstGeom prst="rect">
          <a:avLst/>
        </a:prstGeom>
        <a:solidFill>
          <a:schemeClr val="accent3"/>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solidFill>
                <a:schemeClr val="tx1"/>
              </a:solidFill>
              <a:latin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38 U.S.C. 3690(c)</a:t>
          </a:r>
          <a:r>
            <a:rPr lang="en-US" sz="2300" b="1" kern="1200">
              <a:solidFill>
                <a:schemeClr val="tx1"/>
              </a:solidFill>
              <a:latin typeface="Calibri" panose="020F0502020204030204" pitchFamily="34" charset="0"/>
              <a:cs typeface="Calibri" panose="020F0502020204030204" pitchFamily="34" charset="0"/>
            </a:rPr>
            <a:t> </a:t>
          </a:r>
          <a:r>
            <a:rPr lang="en-US" sz="2300" kern="1200">
              <a:solidFill>
                <a:schemeClr val="tx1"/>
              </a:solidFill>
              <a:latin typeface="Calibri" panose="020F0502020204030204" pitchFamily="34" charset="0"/>
              <a:cs typeface="Calibri" panose="020F0502020204030204" pitchFamily="34" charset="0"/>
            </a:rPr>
            <a:t>Student records and accounts must be made available for review by authorized representatives of the government notwithstanding any other provision of law.</a:t>
          </a:r>
          <a:endParaRPr lang="en-US" sz="2300" kern="1200">
            <a:solidFill>
              <a:schemeClr val="tx1"/>
            </a:solidFill>
          </a:endParaRPr>
        </a:p>
      </dsp:txBody>
      <dsp:txXfrm>
        <a:off x="352696" y="2166"/>
        <a:ext cx="7380515" cy="2345229"/>
      </dsp:txXfrm>
    </dsp:sp>
    <dsp:sp modelId="{89AE1078-2042-4AC4-8B47-42C6E8B57F24}">
      <dsp:nvSpPr>
        <dsp:cNvPr id="0" name=""/>
        <dsp:cNvSpPr/>
      </dsp:nvSpPr>
      <dsp:spPr>
        <a:xfrm>
          <a:off x="326567" y="2738267"/>
          <a:ext cx="7432774" cy="2345229"/>
        </a:xfrm>
        <a:prstGeom prst="rect">
          <a:avLst/>
        </a:prstGeom>
        <a:solidFill>
          <a:schemeClr val="accent3"/>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a:solidFill>
                <a:schemeClr val="tx1"/>
              </a:solidFill>
              <a:latin typeface="Calibri" panose="020F0502020204030204" pitchFamily="34" charset="0"/>
              <a:cs typeface="Calibri" panose="020F0502020204030204" pitchFamily="34" charset="0"/>
              <a:hlinkClick xmlns:r="http://schemas.openxmlformats.org/officeDocument/2006/relationships" r:id="rId2">
                <a:extLst>
                  <a:ext uri="{A12FA001-AC4F-418D-AE19-62706E023703}">
                    <ahyp:hlinkClr xmlns:ahyp="http://schemas.microsoft.com/office/drawing/2018/hyperlinkcolor" val="tx"/>
                  </a:ext>
                </a:extLst>
              </a:hlinkClick>
            </a:rPr>
            <a:t>Buckley Amendment (PL 93-380)</a:t>
          </a:r>
          <a:r>
            <a:rPr lang="en-US" sz="2300" b="1" kern="1200">
              <a:solidFill>
                <a:schemeClr val="tx1"/>
              </a:solidFill>
              <a:latin typeface="Calibri" panose="020F0502020204030204" pitchFamily="34" charset="0"/>
              <a:cs typeface="Calibri" panose="020F0502020204030204" pitchFamily="34" charset="0"/>
            </a:rPr>
            <a:t> </a:t>
          </a:r>
          <a:r>
            <a:rPr lang="en-US" sz="2300" kern="1200">
              <a:solidFill>
                <a:schemeClr val="tx1"/>
              </a:solidFill>
              <a:latin typeface="Calibri" panose="020F0502020204030204" pitchFamily="34" charset="0"/>
              <a:cs typeface="Calibri" panose="020F0502020204030204" pitchFamily="34" charset="0"/>
            </a:rPr>
            <a:t>Requires student consent to release information from student records.Information sought in connection with an application for the receipt of financial aid is exempt.School records relating to VA benefits fall into the “Financial Aid” category and are exempt from the provisions of this amendment.</a:t>
          </a:r>
          <a:r>
            <a:rPr lang="en-US" sz="2300" b="1" kern="1200">
              <a:solidFill>
                <a:schemeClr val="tx1"/>
              </a:solidFill>
              <a:latin typeface="Calibri" panose="020F0502020204030204" pitchFamily="34" charset="0"/>
              <a:cs typeface="Calibri" panose="020F0502020204030204" pitchFamily="34" charset="0"/>
            </a:rPr>
            <a:t>  </a:t>
          </a:r>
          <a:endParaRPr lang="en-US" sz="2300" kern="1200">
            <a:solidFill>
              <a:schemeClr val="tx1"/>
            </a:solidFill>
          </a:endParaRPr>
        </a:p>
      </dsp:txBody>
      <dsp:txXfrm>
        <a:off x="326567" y="2738267"/>
        <a:ext cx="7432774" cy="23452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61E46-2B69-46F9-A048-FBC9F28A405D}">
      <dsp:nvSpPr>
        <dsp:cNvPr id="0" name=""/>
        <dsp:cNvSpPr/>
      </dsp:nvSpPr>
      <dsp:spPr>
        <a:xfrm>
          <a:off x="0" y="1624584"/>
          <a:ext cx="8559800" cy="2166112"/>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2E42DB-A1B4-4E73-A9C5-7009CF35D506}">
      <dsp:nvSpPr>
        <dsp:cNvPr id="0" name=""/>
        <dsp:cNvSpPr/>
      </dsp:nvSpPr>
      <dsp:spPr>
        <a:xfrm>
          <a:off x="809" y="0"/>
          <a:ext cx="1920312" cy="216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b" anchorCtr="0">
          <a:noAutofit/>
        </a:bodyPr>
        <a:lstStyle/>
        <a:p>
          <a:pPr marL="0" lvl="0" indent="0" algn="ctr" defTabSz="1111250">
            <a:lnSpc>
              <a:spcPct val="90000"/>
            </a:lnSpc>
            <a:spcBef>
              <a:spcPct val="0"/>
            </a:spcBef>
            <a:spcAft>
              <a:spcPct val="35000"/>
            </a:spcAft>
            <a:buNone/>
          </a:pPr>
          <a:r>
            <a:rPr lang="en-US" sz="2500" kern="1200"/>
            <a:t>Notification via phone or email</a:t>
          </a:r>
        </a:p>
      </dsp:txBody>
      <dsp:txXfrm>
        <a:off x="809" y="0"/>
        <a:ext cx="1920312" cy="2166112"/>
      </dsp:txXfrm>
    </dsp:sp>
    <dsp:sp modelId="{E8B5257B-725A-4490-B81B-6913F7E3E57B}">
      <dsp:nvSpPr>
        <dsp:cNvPr id="0" name=""/>
        <dsp:cNvSpPr/>
      </dsp:nvSpPr>
      <dsp:spPr>
        <a:xfrm>
          <a:off x="690201" y="2436876"/>
          <a:ext cx="541528" cy="541528"/>
        </a:xfrm>
        <a:prstGeom prst="ellipse">
          <a:avLst/>
        </a:prstGeom>
        <a:solidFill>
          <a:schemeClr val="accent3"/>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A2C3F0-D7DA-4FE7-A620-008A42CDFAC0}">
      <dsp:nvSpPr>
        <dsp:cNvPr id="0" name=""/>
        <dsp:cNvSpPr/>
      </dsp:nvSpPr>
      <dsp:spPr>
        <a:xfrm>
          <a:off x="2651685" y="3249168"/>
          <a:ext cx="1920312" cy="216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en-US" sz="2500" kern="1200"/>
            <a:t>Survey Notification Packet sent</a:t>
          </a:r>
        </a:p>
      </dsp:txBody>
      <dsp:txXfrm>
        <a:off x="2651685" y="3249168"/>
        <a:ext cx="1920312" cy="2166112"/>
      </dsp:txXfrm>
    </dsp:sp>
    <dsp:sp modelId="{1AEAA370-39D2-4FF8-B52E-FB4FA88AAEC4}">
      <dsp:nvSpPr>
        <dsp:cNvPr id="0" name=""/>
        <dsp:cNvSpPr/>
      </dsp:nvSpPr>
      <dsp:spPr>
        <a:xfrm>
          <a:off x="3290730" y="2426716"/>
          <a:ext cx="541528" cy="541528"/>
        </a:xfrm>
        <a:prstGeom prst="ellipse">
          <a:avLst/>
        </a:prstGeom>
        <a:solidFill>
          <a:schemeClr val="accent3"/>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8520F5-58C9-4B04-B500-1E02F9F681F9}">
      <dsp:nvSpPr>
        <dsp:cNvPr id="0" name=""/>
        <dsp:cNvSpPr/>
      </dsp:nvSpPr>
      <dsp:spPr>
        <a:xfrm>
          <a:off x="4033465" y="0"/>
          <a:ext cx="3669544" cy="216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b" anchorCtr="0">
          <a:noAutofit/>
        </a:bodyPr>
        <a:lstStyle/>
        <a:p>
          <a:pPr marL="0" lvl="0" indent="0" algn="ctr" defTabSz="1111250">
            <a:lnSpc>
              <a:spcPct val="90000"/>
            </a:lnSpc>
            <a:spcBef>
              <a:spcPct val="0"/>
            </a:spcBef>
            <a:spcAft>
              <a:spcPct val="35000"/>
            </a:spcAft>
            <a:buNone/>
          </a:pPr>
          <a:r>
            <a:rPr lang="en-US" sz="2500" kern="1200"/>
            <a:t>VA shall provide not more that 10 business days of notice…</a:t>
          </a:r>
        </a:p>
      </dsp:txBody>
      <dsp:txXfrm>
        <a:off x="4033465" y="0"/>
        <a:ext cx="3669544" cy="2166112"/>
      </dsp:txXfrm>
    </dsp:sp>
    <dsp:sp modelId="{EC3E753C-9AE0-4729-81AF-37F53BE375BA}">
      <dsp:nvSpPr>
        <dsp:cNvPr id="0" name=""/>
        <dsp:cNvSpPr/>
      </dsp:nvSpPr>
      <dsp:spPr>
        <a:xfrm>
          <a:off x="5597474" y="2436876"/>
          <a:ext cx="541528" cy="541528"/>
        </a:xfrm>
        <a:prstGeom prst="ellipse">
          <a:avLst/>
        </a:prstGeom>
        <a:solidFill>
          <a:schemeClr val="accent3"/>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16CC1-BC08-452F-B02B-2099C5F8F437}">
      <dsp:nvSpPr>
        <dsp:cNvPr id="0" name=""/>
        <dsp:cNvSpPr/>
      </dsp:nvSpPr>
      <dsp:spPr>
        <a:xfrm>
          <a:off x="2533" y="703842"/>
          <a:ext cx="2010147" cy="1206088"/>
        </a:xfrm>
        <a:prstGeom prst="rect">
          <a:avLst/>
        </a:prstGeom>
        <a:solidFill>
          <a:schemeClr val="accent3"/>
        </a:solidFill>
        <a:ln w="25400" cap="flat" cmpd="sng" algn="ctr">
          <a:solidFill>
            <a:schemeClr val="tx2">
              <a:lumMod val="75000"/>
            </a:schemeClr>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Valid part 141 Air Agency Certificate &amp; Letter of Authorization</a:t>
          </a:r>
        </a:p>
      </dsp:txBody>
      <dsp:txXfrm>
        <a:off x="2533" y="703842"/>
        <a:ext cx="2010147" cy="1206088"/>
      </dsp:txXfrm>
    </dsp:sp>
    <dsp:sp modelId="{DCE26C3D-0442-4597-9A2B-1609BD1E22D1}">
      <dsp:nvSpPr>
        <dsp:cNvPr id="0" name=""/>
        <dsp:cNvSpPr/>
      </dsp:nvSpPr>
      <dsp:spPr>
        <a:xfrm>
          <a:off x="2213695" y="703842"/>
          <a:ext cx="2010147" cy="1206088"/>
        </a:xfrm>
        <a:prstGeom prst="rect">
          <a:avLst/>
        </a:prstGeom>
        <a:solidFill>
          <a:schemeClr val="accent3"/>
        </a:solidFill>
        <a:ln w="25400" cap="flat" cmpd="sng" algn="ctr">
          <a:solidFill>
            <a:schemeClr val="tx2">
              <a:lumMod val="75000"/>
            </a:schemeClr>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Student flight training records or flight logs with date of training, hours flown, lessons completed, and grades/evaluation of each flight lesson</a:t>
          </a:r>
        </a:p>
      </dsp:txBody>
      <dsp:txXfrm>
        <a:off x="2213695" y="703842"/>
        <a:ext cx="2010147" cy="1206088"/>
      </dsp:txXfrm>
    </dsp:sp>
    <dsp:sp modelId="{C02BE4CE-CA61-4632-BA4C-4E27F9A49CA2}">
      <dsp:nvSpPr>
        <dsp:cNvPr id="0" name=""/>
        <dsp:cNvSpPr/>
      </dsp:nvSpPr>
      <dsp:spPr>
        <a:xfrm>
          <a:off x="4424857" y="703842"/>
          <a:ext cx="2010147" cy="1206088"/>
        </a:xfrm>
        <a:prstGeom prst="rect">
          <a:avLst/>
        </a:prstGeom>
        <a:solidFill>
          <a:schemeClr val="accent3"/>
        </a:solidFill>
        <a:ln w="25400" cap="flat" cmpd="sng" algn="ctr">
          <a:solidFill>
            <a:schemeClr val="tx2">
              <a:lumMod val="75000"/>
            </a:schemeClr>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Copies of TCO and Syllabus for each type of flight training</a:t>
          </a:r>
        </a:p>
      </dsp:txBody>
      <dsp:txXfrm>
        <a:off x="4424857" y="703842"/>
        <a:ext cx="2010147" cy="1206088"/>
      </dsp:txXfrm>
    </dsp:sp>
    <dsp:sp modelId="{38A0C575-9974-4EA8-B1D1-B23CA7F0AE3E}">
      <dsp:nvSpPr>
        <dsp:cNvPr id="0" name=""/>
        <dsp:cNvSpPr/>
      </dsp:nvSpPr>
      <dsp:spPr>
        <a:xfrm>
          <a:off x="6636019" y="703842"/>
          <a:ext cx="2010147" cy="1206088"/>
        </a:xfrm>
        <a:prstGeom prst="rect">
          <a:avLst/>
        </a:prstGeom>
        <a:solidFill>
          <a:schemeClr val="accent3"/>
        </a:solidFill>
        <a:ln w="25400" cap="flat" cmpd="sng" algn="ctr">
          <a:solidFill>
            <a:schemeClr val="tx2">
              <a:lumMod val="75000"/>
            </a:schemeClr>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Copies of all medical certificates and ratings</a:t>
          </a:r>
        </a:p>
      </dsp:txBody>
      <dsp:txXfrm>
        <a:off x="6636019" y="703842"/>
        <a:ext cx="2010147" cy="1206088"/>
      </dsp:txXfrm>
    </dsp:sp>
    <dsp:sp modelId="{22E5D6F9-7565-499D-9675-6EF02F056D70}">
      <dsp:nvSpPr>
        <dsp:cNvPr id="0" name=""/>
        <dsp:cNvSpPr/>
      </dsp:nvSpPr>
      <dsp:spPr>
        <a:xfrm>
          <a:off x="2533" y="2110945"/>
          <a:ext cx="2010147" cy="1206088"/>
        </a:xfrm>
        <a:prstGeom prst="rect">
          <a:avLst/>
        </a:prstGeom>
        <a:solidFill>
          <a:schemeClr val="accent3"/>
        </a:solidFill>
        <a:ln w="25400" cap="flat" cmpd="sng" algn="ctr">
          <a:solidFill>
            <a:schemeClr val="tx2">
              <a:lumMod val="75000"/>
            </a:schemeClr>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Invoices or flight tickets signed by the student and instructor showing meter reading, type of aircraft, and aircraft ID #</a:t>
          </a:r>
        </a:p>
      </dsp:txBody>
      <dsp:txXfrm>
        <a:off x="2533" y="2110945"/>
        <a:ext cx="2010147" cy="1206088"/>
      </dsp:txXfrm>
    </dsp:sp>
    <dsp:sp modelId="{692038BB-EEF4-4655-9B00-D0753C700878}">
      <dsp:nvSpPr>
        <dsp:cNvPr id="0" name=""/>
        <dsp:cNvSpPr/>
      </dsp:nvSpPr>
      <dsp:spPr>
        <a:xfrm>
          <a:off x="2213695" y="2110945"/>
          <a:ext cx="2010147" cy="1206088"/>
        </a:xfrm>
        <a:prstGeom prst="rect">
          <a:avLst/>
        </a:prstGeom>
        <a:solidFill>
          <a:schemeClr val="accent3"/>
        </a:solidFill>
        <a:ln w="25400" cap="flat" cmpd="sng" algn="ctr">
          <a:solidFill>
            <a:schemeClr val="tx2">
              <a:lumMod val="75000"/>
            </a:schemeClr>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Records of charges and payments for Veterans and non-Veterans</a:t>
          </a:r>
        </a:p>
      </dsp:txBody>
      <dsp:txXfrm>
        <a:off x="2213695" y="2110945"/>
        <a:ext cx="2010147" cy="1206088"/>
      </dsp:txXfrm>
    </dsp:sp>
    <dsp:sp modelId="{97B988CA-409D-49D0-A39B-BAFD26290360}">
      <dsp:nvSpPr>
        <dsp:cNvPr id="0" name=""/>
        <dsp:cNvSpPr/>
      </dsp:nvSpPr>
      <dsp:spPr>
        <a:xfrm>
          <a:off x="4424857" y="2110945"/>
          <a:ext cx="2010147" cy="1206088"/>
        </a:xfrm>
        <a:prstGeom prst="rect">
          <a:avLst/>
        </a:prstGeom>
        <a:solidFill>
          <a:schemeClr val="accent3"/>
        </a:solidFill>
        <a:ln w="25400" cap="flat" cmpd="sng" algn="ctr">
          <a:solidFill>
            <a:schemeClr val="tx2">
              <a:lumMod val="75000"/>
            </a:schemeClr>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Copies of the FAA license for each CFI</a:t>
          </a:r>
        </a:p>
      </dsp:txBody>
      <dsp:txXfrm>
        <a:off x="4424857" y="2110945"/>
        <a:ext cx="2010147" cy="1206088"/>
      </dsp:txXfrm>
    </dsp:sp>
    <dsp:sp modelId="{185FCBDB-68F8-45B0-B660-E6A8710E9E4E}">
      <dsp:nvSpPr>
        <dsp:cNvPr id="0" name=""/>
        <dsp:cNvSpPr/>
      </dsp:nvSpPr>
      <dsp:spPr>
        <a:xfrm>
          <a:off x="6636019" y="2110945"/>
          <a:ext cx="2010147" cy="1206088"/>
        </a:xfrm>
        <a:prstGeom prst="rect">
          <a:avLst/>
        </a:prstGeom>
        <a:solidFill>
          <a:schemeClr val="accent3"/>
        </a:solidFill>
        <a:ln w="25400" cap="flat" cmpd="sng" algn="ctr">
          <a:solidFill>
            <a:schemeClr val="tx2">
              <a:lumMod val="75000"/>
            </a:schemeClr>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List of airfield and/or airport facilities where flight training is conducted.</a:t>
          </a:r>
        </a:p>
      </dsp:txBody>
      <dsp:txXfrm>
        <a:off x="6636019" y="2110945"/>
        <a:ext cx="2010147" cy="1206088"/>
      </dsp:txXfrm>
    </dsp:sp>
    <dsp:sp modelId="{B9B92E8B-829C-4FAB-A1CA-4F125BAEE8D6}">
      <dsp:nvSpPr>
        <dsp:cNvPr id="0" name=""/>
        <dsp:cNvSpPr/>
      </dsp:nvSpPr>
      <dsp:spPr>
        <a:xfrm>
          <a:off x="2213695" y="3518048"/>
          <a:ext cx="2010147" cy="1206088"/>
        </a:xfrm>
        <a:prstGeom prst="rect">
          <a:avLst/>
        </a:prstGeom>
        <a:solidFill>
          <a:schemeClr val="accent3"/>
        </a:solidFill>
        <a:ln w="25400" cap="flat" cmpd="sng" algn="ctr">
          <a:solidFill>
            <a:schemeClr val="tx2">
              <a:lumMod val="75000"/>
            </a:schemeClr>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Any prior credit evaluation as it relates specifically to flight training</a:t>
          </a:r>
        </a:p>
      </dsp:txBody>
      <dsp:txXfrm>
        <a:off x="2213695" y="3518048"/>
        <a:ext cx="2010147" cy="1206088"/>
      </dsp:txXfrm>
    </dsp:sp>
    <dsp:sp modelId="{7AEF6C67-8883-4E6C-9105-E39049A7F823}">
      <dsp:nvSpPr>
        <dsp:cNvPr id="0" name=""/>
        <dsp:cNvSpPr/>
      </dsp:nvSpPr>
      <dsp:spPr>
        <a:xfrm>
          <a:off x="4424857" y="3518048"/>
          <a:ext cx="2010147" cy="1206088"/>
        </a:xfrm>
        <a:prstGeom prst="rect">
          <a:avLst/>
        </a:prstGeom>
        <a:solidFill>
          <a:schemeClr val="accent3"/>
        </a:solidFill>
        <a:ln w="25400" cap="flat" cmpd="sng" algn="ctr">
          <a:solidFill>
            <a:schemeClr val="tx2">
              <a:lumMod val="75000"/>
            </a:schemeClr>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NOTE:  The IHL hosting the survey must provide all records.</a:t>
          </a:r>
        </a:p>
      </dsp:txBody>
      <dsp:txXfrm>
        <a:off x="4424857" y="3518048"/>
        <a:ext cx="2010147" cy="120608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61E46-2B69-46F9-A048-FBC9F28A405D}">
      <dsp:nvSpPr>
        <dsp:cNvPr id="0" name=""/>
        <dsp:cNvSpPr/>
      </dsp:nvSpPr>
      <dsp:spPr>
        <a:xfrm>
          <a:off x="0" y="1624584"/>
          <a:ext cx="8559800" cy="2166112"/>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2E42DB-A1B4-4E73-A9C5-7009CF35D506}">
      <dsp:nvSpPr>
        <dsp:cNvPr id="0" name=""/>
        <dsp:cNvSpPr/>
      </dsp:nvSpPr>
      <dsp:spPr>
        <a:xfrm>
          <a:off x="2159" y="0"/>
          <a:ext cx="2256978" cy="216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b" anchorCtr="0">
          <a:noAutofit/>
        </a:bodyPr>
        <a:lstStyle/>
        <a:p>
          <a:pPr marL="0" lvl="0" indent="0" algn="ctr" defTabSz="1733550">
            <a:lnSpc>
              <a:spcPct val="90000"/>
            </a:lnSpc>
            <a:spcBef>
              <a:spcPct val="0"/>
            </a:spcBef>
            <a:spcAft>
              <a:spcPct val="35000"/>
            </a:spcAft>
            <a:buNone/>
          </a:pPr>
          <a:r>
            <a:rPr lang="en-US" sz="3900" kern="1200"/>
            <a:t>Email</a:t>
          </a:r>
        </a:p>
      </dsp:txBody>
      <dsp:txXfrm>
        <a:off x="2159" y="0"/>
        <a:ext cx="2256978" cy="2166112"/>
      </dsp:txXfrm>
    </dsp:sp>
    <dsp:sp modelId="{E8B5257B-725A-4490-B81B-6913F7E3E57B}">
      <dsp:nvSpPr>
        <dsp:cNvPr id="0" name=""/>
        <dsp:cNvSpPr/>
      </dsp:nvSpPr>
      <dsp:spPr>
        <a:xfrm>
          <a:off x="859884" y="2436876"/>
          <a:ext cx="541528" cy="541528"/>
        </a:xfrm>
        <a:prstGeom prst="ellipse">
          <a:avLst/>
        </a:prstGeom>
        <a:solidFill>
          <a:schemeClr val="accent3"/>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A2C3F0-D7DA-4FE7-A620-008A42CDFAC0}">
      <dsp:nvSpPr>
        <dsp:cNvPr id="0" name=""/>
        <dsp:cNvSpPr/>
      </dsp:nvSpPr>
      <dsp:spPr>
        <a:xfrm>
          <a:off x="2728047" y="3249168"/>
          <a:ext cx="2256978" cy="216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t" anchorCtr="0">
          <a:noAutofit/>
        </a:bodyPr>
        <a:lstStyle/>
        <a:p>
          <a:pPr marL="0" lvl="0" indent="0" algn="ctr" defTabSz="1733550">
            <a:lnSpc>
              <a:spcPct val="90000"/>
            </a:lnSpc>
            <a:spcBef>
              <a:spcPct val="0"/>
            </a:spcBef>
            <a:spcAft>
              <a:spcPct val="35000"/>
            </a:spcAft>
            <a:buNone/>
          </a:pPr>
          <a:r>
            <a:rPr lang="en-US" sz="3900" kern="1200"/>
            <a:t>Findings Letter</a:t>
          </a:r>
        </a:p>
      </dsp:txBody>
      <dsp:txXfrm>
        <a:off x="2728047" y="3249168"/>
        <a:ext cx="2256978" cy="2166112"/>
      </dsp:txXfrm>
    </dsp:sp>
    <dsp:sp modelId="{1AEAA370-39D2-4FF8-B52E-FB4FA88AAEC4}">
      <dsp:nvSpPr>
        <dsp:cNvPr id="0" name=""/>
        <dsp:cNvSpPr/>
      </dsp:nvSpPr>
      <dsp:spPr>
        <a:xfrm>
          <a:off x="3484127" y="2426716"/>
          <a:ext cx="541528" cy="541528"/>
        </a:xfrm>
        <a:prstGeom prst="ellipse">
          <a:avLst/>
        </a:prstGeom>
        <a:solidFill>
          <a:schemeClr val="accent3"/>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8520F5-58C9-4B04-B500-1E02F9F681F9}">
      <dsp:nvSpPr>
        <dsp:cNvPr id="0" name=""/>
        <dsp:cNvSpPr/>
      </dsp:nvSpPr>
      <dsp:spPr>
        <a:xfrm>
          <a:off x="4663158" y="190509"/>
          <a:ext cx="2959846" cy="216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277368" rIns="277368" bIns="277368" numCol="1" spcCol="1270" anchor="b" anchorCtr="0">
          <a:noAutofit/>
        </a:bodyPr>
        <a:lstStyle/>
        <a:p>
          <a:pPr marL="0" lvl="0" indent="0" algn="ctr" defTabSz="1733550">
            <a:lnSpc>
              <a:spcPct val="90000"/>
            </a:lnSpc>
            <a:spcBef>
              <a:spcPct val="0"/>
            </a:spcBef>
            <a:spcAft>
              <a:spcPct val="35000"/>
            </a:spcAft>
            <a:buNone/>
          </a:pPr>
          <a:r>
            <a:rPr lang="en-US" sz="3900" kern="1200"/>
            <a:t>Corrective Actions</a:t>
          </a:r>
        </a:p>
      </dsp:txBody>
      <dsp:txXfrm>
        <a:off x="4663158" y="190509"/>
        <a:ext cx="2959846" cy="2166112"/>
      </dsp:txXfrm>
    </dsp:sp>
    <dsp:sp modelId="{EC3E753C-9AE0-4729-81AF-37F53BE375BA}">
      <dsp:nvSpPr>
        <dsp:cNvPr id="0" name=""/>
        <dsp:cNvSpPr/>
      </dsp:nvSpPr>
      <dsp:spPr>
        <a:xfrm>
          <a:off x="5950973" y="2436876"/>
          <a:ext cx="541528" cy="541528"/>
        </a:xfrm>
        <a:prstGeom prst="ellipse">
          <a:avLst/>
        </a:prstGeom>
        <a:solidFill>
          <a:schemeClr val="accent3"/>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73AFA-AC58-4E4A-8A1E-60617EF5092D}">
      <dsp:nvSpPr>
        <dsp:cNvPr id="0" name=""/>
        <dsp:cNvSpPr/>
      </dsp:nvSpPr>
      <dsp:spPr>
        <a:xfrm>
          <a:off x="0" y="0"/>
          <a:ext cx="8560140" cy="93685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85BA68-BC46-4A7B-B326-E79E38BD2799}">
      <dsp:nvSpPr>
        <dsp:cNvPr id="0" name=""/>
        <dsp:cNvSpPr/>
      </dsp:nvSpPr>
      <dsp:spPr>
        <a:xfrm>
          <a:off x="283400" y="211193"/>
          <a:ext cx="515272" cy="51527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94F8A5-46DC-4392-A9FD-651C77E99C2D}">
      <dsp:nvSpPr>
        <dsp:cNvPr id="0" name=""/>
        <dsp:cNvSpPr/>
      </dsp:nvSpPr>
      <dsp:spPr>
        <a:xfrm>
          <a:off x="1082072" y="400"/>
          <a:ext cx="7478067" cy="936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51" tIns="99151" rIns="99151" bIns="99151"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mn-lt"/>
              <a:ea typeface="Lato"/>
              <a:cs typeface="Lato"/>
            </a:rPr>
            <a:t>Discuss an overview of flight programs at IHLs</a:t>
          </a:r>
        </a:p>
      </dsp:txBody>
      <dsp:txXfrm>
        <a:off x="1082072" y="400"/>
        <a:ext cx="7478067" cy="936859"/>
      </dsp:txXfrm>
    </dsp:sp>
    <dsp:sp modelId="{BCC982D7-D1A2-4657-A61F-1BB376075374}">
      <dsp:nvSpPr>
        <dsp:cNvPr id="0" name=""/>
        <dsp:cNvSpPr/>
      </dsp:nvSpPr>
      <dsp:spPr>
        <a:xfrm>
          <a:off x="0" y="1171474"/>
          <a:ext cx="8560140" cy="93685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19DCAA-A101-4265-B96A-398F0CBB9A77}">
      <dsp:nvSpPr>
        <dsp:cNvPr id="0" name=""/>
        <dsp:cNvSpPr/>
      </dsp:nvSpPr>
      <dsp:spPr>
        <a:xfrm>
          <a:off x="283400" y="1382268"/>
          <a:ext cx="515272" cy="51527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23D769-67F2-4A3C-92B7-E468B2D92BB8}">
      <dsp:nvSpPr>
        <dsp:cNvPr id="0" name=""/>
        <dsp:cNvSpPr/>
      </dsp:nvSpPr>
      <dsp:spPr>
        <a:xfrm>
          <a:off x="1082072" y="1171474"/>
          <a:ext cx="7478067" cy="936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51" tIns="99151" rIns="99151" bIns="99151"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mn-lt"/>
              <a:ea typeface="Lato"/>
              <a:cs typeface="Lato"/>
            </a:rPr>
            <a:t>Summarize regulations and identify key documents for approval</a:t>
          </a:r>
        </a:p>
      </dsp:txBody>
      <dsp:txXfrm>
        <a:off x="1082072" y="1171474"/>
        <a:ext cx="7478067" cy="936859"/>
      </dsp:txXfrm>
    </dsp:sp>
    <dsp:sp modelId="{B02E1991-3B35-499D-8742-75E58BF01976}">
      <dsp:nvSpPr>
        <dsp:cNvPr id="0" name=""/>
        <dsp:cNvSpPr/>
      </dsp:nvSpPr>
      <dsp:spPr>
        <a:xfrm>
          <a:off x="0" y="2342549"/>
          <a:ext cx="8560140" cy="93685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FF3DF1-A12E-4CD1-AE19-FF136AC352A7}">
      <dsp:nvSpPr>
        <dsp:cNvPr id="0" name=""/>
        <dsp:cNvSpPr/>
      </dsp:nvSpPr>
      <dsp:spPr>
        <a:xfrm>
          <a:off x="283400" y="2553342"/>
          <a:ext cx="515272" cy="51527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7C3614-B228-4F9D-8FCD-ECEA3E145DA2}">
      <dsp:nvSpPr>
        <dsp:cNvPr id="0" name=""/>
        <dsp:cNvSpPr/>
      </dsp:nvSpPr>
      <dsp:spPr>
        <a:xfrm>
          <a:off x="1082072" y="2342549"/>
          <a:ext cx="7478067" cy="936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51" tIns="99151" rIns="99151" bIns="99151"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mn-lt"/>
              <a:ea typeface="Lato"/>
              <a:cs typeface="Lato"/>
            </a:rPr>
            <a:t>Prepare for and participate in a VA compliance survey</a:t>
          </a:r>
        </a:p>
      </dsp:txBody>
      <dsp:txXfrm>
        <a:off x="1082072" y="2342549"/>
        <a:ext cx="7478067" cy="936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73AFA-AC58-4E4A-8A1E-60617EF5092D}">
      <dsp:nvSpPr>
        <dsp:cNvPr id="0" name=""/>
        <dsp:cNvSpPr/>
      </dsp:nvSpPr>
      <dsp:spPr>
        <a:xfrm>
          <a:off x="0" y="2868"/>
          <a:ext cx="5272024" cy="6109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85BA68-BC46-4A7B-B326-E79E38BD2799}">
      <dsp:nvSpPr>
        <dsp:cNvPr id="0" name=""/>
        <dsp:cNvSpPr/>
      </dsp:nvSpPr>
      <dsp:spPr>
        <a:xfrm>
          <a:off x="134972" y="90493"/>
          <a:ext cx="435679" cy="435679"/>
        </a:xfrm>
        <a:prstGeom prst="ellipse">
          <a:avLst/>
        </a:prstGeom>
        <a:blipFill rotWithShape="1">
          <a:blip xmlns:r="http://schemas.openxmlformats.org/officeDocument/2006/relationships" r:embed="rId1"/>
          <a:srcRect/>
          <a:stretch>
            <a:fillRect t="-4000" b="-4000"/>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94F8A5-46DC-4392-A9FD-651C77E99C2D}">
      <dsp:nvSpPr>
        <dsp:cNvPr id="0" name=""/>
        <dsp:cNvSpPr/>
      </dsp:nvSpPr>
      <dsp:spPr>
        <a:xfrm>
          <a:off x="705624" y="2868"/>
          <a:ext cx="4566399" cy="61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657" tIns="64657" rIns="64657" bIns="64657"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mn-lt"/>
              <a:ea typeface="Lato" panose="020F0502020204030203" pitchFamily="34" charset="0"/>
              <a:cs typeface="Lato" panose="020F0502020204030203" pitchFamily="34" charset="0"/>
            </a:rPr>
            <a:t>Definitions &amp; Requirements</a:t>
          </a:r>
        </a:p>
      </dsp:txBody>
      <dsp:txXfrm>
        <a:off x="705624" y="2868"/>
        <a:ext cx="4566399" cy="610930"/>
      </dsp:txXfrm>
    </dsp:sp>
    <dsp:sp modelId="{0E9091DE-38C5-4BED-844E-71934E4F5B4F}">
      <dsp:nvSpPr>
        <dsp:cNvPr id="0" name=""/>
        <dsp:cNvSpPr/>
      </dsp:nvSpPr>
      <dsp:spPr>
        <a:xfrm>
          <a:off x="0" y="766530"/>
          <a:ext cx="5272024" cy="6109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C8265D-E72C-47A0-92FC-C40002F4CF6B}">
      <dsp:nvSpPr>
        <dsp:cNvPr id="0" name=""/>
        <dsp:cNvSpPr/>
      </dsp:nvSpPr>
      <dsp:spPr>
        <a:xfrm>
          <a:off x="134972" y="854156"/>
          <a:ext cx="435679" cy="435679"/>
        </a:xfrm>
        <a:prstGeom prst="ellipse">
          <a:avLst/>
        </a:prstGeom>
        <a:blipFill rotWithShape="1">
          <a:blip xmlns:r="http://schemas.openxmlformats.org/officeDocument/2006/relationships" r:embed="rId1"/>
          <a:srcRect/>
          <a:stretch>
            <a:fillRect t="-4000" b="-4000"/>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E6AC2-898C-49A0-ADF0-2E935125C218}">
      <dsp:nvSpPr>
        <dsp:cNvPr id="0" name=""/>
        <dsp:cNvSpPr/>
      </dsp:nvSpPr>
      <dsp:spPr>
        <a:xfrm>
          <a:off x="705624" y="766530"/>
          <a:ext cx="4566399" cy="61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657" tIns="64657" rIns="64657" bIns="64657"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mn-lt"/>
              <a:ea typeface="Lato" panose="020F0502020204030203" pitchFamily="34" charset="0"/>
              <a:cs typeface="Lato" panose="020F0502020204030203" pitchFamily="34" charset="0"/>
            </a:rPr>
            <a:t>VA Student Eligibility Requirements</a:t>
          </a:r>
        </a:p>
      </dsp:txBody>
      <dsp:txXfrm>
        <a:off x="705624" y="766530"/>
        <a:ext cx="4566399" cy="610930"/>
      </dsp:txXfrm>
    </dsp:sp>
    <dsp:sp modelId="{B690CE40-C662-47F0-BD3C-959FE564BA91}">
      <dsp:nvSpPr>
        <dsp:cNvPr id="0" name=""/>
        <dsp:cNvSpPr/>
      </dsp:nvSpPr>
      <dsp:spPr>
        <a:xfrm>
          <a:off x="0" y="1530193"/>
          <a:ext cx="5272024" cy="6109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C74805-5757-4E74-8C1A-85D9F41BE1AB}">
      <dsp:nvSpPr>
        <dsp:cNvPr id="0" name=""/>
        <dsp:cNvSpPr/>
      </dsp:nvSpPr>
      <dsp:spPr>
        <a:xfrm>
          <a:off x="134972" y="1617818"/>
          <a:ext cx="435679" cy="435679"/>
        </a:xfrm>
        <a:prstGeom prst="ellipse">
          <a:avLst/>
        </a:prstGeom>
        <a:blipFill rotWithShape="1">
          <a:blip xmlns:r="http://schemas.openxmlformats.org/officeDocument/2006/relationships" r:embed="rId1"/>
          <a:srcRect/>
          <a:stretch>
            <a:fillRect t="-4000" b="-4000"/>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592B7C-3C4A-4A2F-A044-F9C7F3646ED1}">
      <dsp:nvSpPr>
        <dsp:cNvPr id="0" name=""/>
        <dsp:cNvSpPr/>
      </dsp:nvSpPr>
      <dsp:spPr>
        <a:xfrm>
          <a:off x="705624" y="1530193"/>
          <a:ext cx="4566399" cy="61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657" tIns="64657" rIns="64657" bIns="64657"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mn-lt"/>
              <a:ea typeface="Lato" panose="020F0502020204030203" pitchFamily="34" charset="0"/>
              <a:cs typeface="Lato" panose="020F0502020204030203" pitchFamily="34" charset="0"/>
            </a:rPr>
            <a:t>Flight Courses</a:t>
          </a:r>
        </a:p>
      </dsp:txBody>
      <dsp:txXfrm>
        <a:off x="705624" y="1530193"/>
        <a:ext cx="4566399" cy="610930"/>
      </dsp:txXfrm>
    </dsp:sp>
    <dsp:sp modelId="{8CBF06A9-7EDB-40DD-B084-6FBF5C227633}">
      <dsp:nvSpPr>
        <dsp:cNvPr id="0" name=""/>
        <dsp:cNvSpPr/>
      </dsp:nvSpPr>
      <dsp:spPr>
        <a:xfrm>
          <a:off x="0" y="2293856"/>
          <a:ext cx="5272024" cy="6109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2D9BEB-8085-46F3-B1CD-6B17351BBAAF}">
      <dsp:nvSpPr>
        <dsp:cNvPr id="0" name=""/>
        <dsp:cNvSpPr/>
      </dsp:nvSpPr>
      <dsp:spPr>
        <a:xfrm>
          <a:off x="133356" y="2379865"/>
          <a:ext cx="438911" cy="438911"/>
        </a:xfrm>
        <a:prstGeom prst="rect">
          <a:avLst/>
        </a:prstGeom>
        <a:blipFill rotWithShape="1">
          <a:blip xmlns:r="http://schemas.openxmlformats.org/officeDocument/2006/relationships" r:embed="rId2"/>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E10C63-883B-4C0C-B6DF-527BA3548B2B}">
      <dsp:nvSpPr>
        <dsp:cNvPr id="0" name=""/>
        <dsp:cNvSpPr/>
      </dsp:nvSpPr>
      <dsp:spPr>
        <a:xfrm>
          <a:off x="705624" y="2293856"/>
          <a:ext cx="4566399" cy="61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657" tIns="64657" rIns="64657" bIns="64657"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mn-lt"/>
              <a:ea typeface="Lato" panose="020F0502020204030203" pitchFamily="34" charset="0"/>
              <a:cs typeface="Lato" panose="020F0502020204030203" pitchFamily="34" charset="0"/>
            </a:rPr>
            <a:t>In-house Flight Training</a:t>
          </a:r>
        </a:p>
      </dsp:txBody>
      <dsp:txXfrm>
        <a:off x="705624" y="2293856"/>
        <a:ext cx="4566399" cy="610930"/>
      </dsp:txXfrm>
    </dsp:sp>
    <dsp:sp modelId="{8C0C25A0-6215-4753-80B8-DEDEAEBFAAC6}">
      <dsp:nvSpPr>
        <dsp:cNvPr id="0" name=""/>
        <dsp:cNvSpPr/>
      </dsp:nvSpPr>
      <dsp:spPr>
        <a:xfrm>
          <a:off x="0" y="3057518"/>
          <a:ext cx="5272024" cy="6109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74B394-FDDC-4AE9-8C75-B54595C91B09}">
      <dsp:nvSpPr>
        <dsp:cNvPr id="0" name=""/>
        <dsp:cNvSpPr/>
      </dsp:nvSpPr>
      <dsp:spPr>
        <a:xfrm>
          <a:off x="133356" y="3143527"/>
          <a:ext cx="438911" cy="438911"/>
        </a:xfrm>
        <a:prstGeom prst="rect">
          <a:avLst/>
        </a:prstGeom>
        <a:blipFill rotWithShape="1">
          <a:blip xmlns:r="http://schemas.openxmlformats.org/officeDocument/2006/relationships" r:embed="rId2"/>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2E3FCA-6106-4DC3-9FD6-7451269CA34C}">
      <dsp:nvSpPr>
        <dsp:cNvPr id="0" name=""/>
        <dsp:cNvSpPr/>
      </dsp:nvSpPr>
      <dsp:spPr>
        <a:xfrm>
          <a:off x="705624" y="3057518"/>
          <a:ext cx="4566399" cy="610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657" tIns="64657" rIns="64657" bIns="64657"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mn-lt"/>
              <a:ea typeface="Lato" panose="020F0502020204030203" pitchFamily="34" charset="0"/>
              <a:cs typeface="Lato" panose="020F0502020204030203" pitchFamily="34" charset="0"/>
            </a:rPr>
            <a:t>Contracted Flight Training</a:t>
          </a:r>
        </a:p>
      </dsp:txBody>
      <dsp:txXfrm>
        <a:off x="705624" y="3057518"/>
        <a:ext cx="4566399" cy="610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73AFA-AC58-4E4A-8A1E-60617EF5092D}">
      <dsp:nvSpPr>
        <dsp:cNvPr id="0" name=""/>
        <dsp:cNvSpPr/>
      </dsp:nvSpPr>
      <dsp:spPr>
        <a:xfrm>
          <a:off x="0" y="0"/>
          <a:ext cx="8112035" cy="118586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85BA68-BC46-4A7B-B326-E79E38BD2799}">
      <dsp:nvSpPr>
        <dsp:cNvPr id="0" name=""/>
        <dsp:cNvSpPr/>
      </dsp:nvSpPr>
      <dsp:spPr>
        <a:xfrm>
          <a:off x="358723" y="267325"/>
          <a:ext cx="652224" cy="65222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94F8A5-46DC-4392-A9FD-651C77E99C2D}">
      <dsp:nvSpPr>
        <dsp:cNvPr id="0" name=""/>
        <dsp:cNvSpPr/>
      </dsp:nvSpPr>
      <dsp:spPr>
        <a:xfrm>
          <a:off x="1369671" y="506"/>
          <a:ext cx="6742363" cy="118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04" tIns="125504" rIns="125504" bIns="125504" numCol="1" spcCol="1270" anchor="ctr" anchorCtr="0">
          <a:noAutofit/>
        </a:bodyPr>
        <a:lstStyle/>
        <a:p>
          <a:pPr marL="0" lvl="0" indent="0" algn="l" defTabSz="1111250">
            <a:lnSpc>
              <a:spcPct val="100000"/>
            </a:lnSpc>
            <a:spcBef>
              <a:spcPct val="0"/>
            </a:spcBef>
            <a:spcAft>
              <a:spcPct val="35000"/>
            </a:spcAft>
            <a:buNone/>
          </a:pPr>
          <a:r>
            <a:rPr lang="en-US" sz="2500" kern="1200">
              <a:latin typeface="+mn-lt"/>
              <a:ea typeface="Lato" panose="020F0502020204030203" pitchFamily="34" charset="0"/>
              <a:cs typeface="Lato" panose="020F0502020204030203" pitchFamily="34" charset="0"/>
            </a:rPr>
            <a:t>Qualify for VA education benefits under any VA educational program</a:t>
          </a:r>
        </a:p>
      </dsp:txBody>
      <dsp:txXfrm>
        <a:off x="1369671" y="506"/>
        <a:ext cx="6742363" cy="1185862"/>
      </dsp:txXfrm>
    </dsp:sp>
    <dsp:sp modelId="{B48DCA1D-CEBE-4919-AA5A-E8A285029448}">
      <dsp:nvSpPr>
        <dsp:cNvPr id="0" name=""/>
        <dsp:cNvSpPr/>
      </dsp:nvSpPr>
      <dsp:spPr>
        <a:xfrm>
          <a:off x="0" y="1482835"/>
          <a:ext cx="8112035" cy="118586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840C90-DC4C-47A3-9853-7962484FA8B7}">
      <dsp:nvSpPr>
        <dsp:cNvPr id="0" name=""/>
        <dsp:cNvSpPr/>
      </dsp:nvSpPr>
      <dsp:spPr>
        <a:xfrm>
          <a:off x="358723" y="1749654"/>
          <a:ext cx="652224" cy="65222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942135-40D2-4473-887E-9AAB27FC8371}">
      <dsp:nvSpPr>
        <dsp:cNvPr id="0" name=""/>
        <dsp:cNvSpPr/>
      </dsp:nvSpPr>
      <dsp:spPr>
        <a:xfrm>
          <a:off x="1369671" y="1482835"/>
          <a:ext cx="6742363" cy="118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04" tIns="125504" rIns="125504" bIns="125504" numCol="1" spcCol="1270" anchor="ctr" anchorCtr="0">
          <a:noAutofit/>
        </a:bodyPr>
        <a:lstStyle/>
        <a:p>
          <a:pPr marL="0" lvl="0" indent="0" algn="l" defTabSz="1111250">
            <a:lnSpc>
              <a:spcPct val="100000"/>
            </a:lnSpc>
            <a:spcBef>
              <a:spcPct val="0"/>
            </a:spcBef>
            <a:spcAft>
              <a:spcPct val="35000"/>
            </a:spcAft>
            <a:buNone/>
          </a:pPr>
          <a:r>
            <a:rPr kumimoji="0" lang="en-US" sz="2500" i="0" u="none" strike="noStrike" kern="1200" cap="none" spc="0" normalizeH="0" baseline="0" noProof="0">
              <a:effectLst/>
              <a:uLnTx/>
              <a:uFillTx/>
              <a:latin typeface="+mn-lt"/>
              <a:ea typeface="Lato" panose="020F0502020204030203" pitchFamily="34" charset="0"/>
              <a:cs typeface="Lato" panose="020F0502020204030203" pitchFamily="34" charset="0"/>
            </a:rPr>
            <a:t>Hold appropriate Medical Certificate</a:t>
          </a:r>
          <a:endParaRPr lang="en-US" sz="2500" kern="1200">
            <a:latin typeface="+mn-lt"/>
            <a:ea typeface="Lato" panose="020F0502020204030203" pitchFamily="34" charset="0"/>
            <a:cs typeface="Lato" panose="020F0502020204030203" pitchFamily="34" charset="0"/>
          </a:endParaRPr>
        </a:p>
      </dsp:txBody>
      <dsp:txXfrm>
        <a:off x="1369671" y="1482835"/>
        <a:ext cx="6742363" cy="1185862"/>
      </dsp:txXfrm>
    </dsp:sp>
    <dsp:sp modelId="{1A2D5478-71FC-470F-B566-37B847C1AEA1}">
      <dsp:nvSpPr>
        <dsp:cNvPr id="0" name=""/>
        <dsp:cNvSpPr/>
      </dsp:nvSpPr>
      <dsp:spPr>
        <a:xfrm>
          <a:off x="0" y="2965164"/>
          <a:ext cx="8112035" cy="118586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6ABCC0-D76D-43E5-9031-E8E6CDF0FCDE}">
      <dsp:nvSpPr>
        <dsp:cNvPr id="0" name=""/>
        <dsp:cNvSpPr/>
      </dsp:nvSpPr>
      <dsp:spPr>
        <a:xfrm>
          <a:off x="358723" y="3231983"/>
          <a:ext cx="652224" cy="65222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DAAEB6-FC06-41C1-84BB-C2972939B0D3}">
      <dsp:nvSpPr>
        <dsp:cNvPr id="0" name=""/>
        <dsp:cNvSpPr/>
      </dsp:nvSpPr>
      <dsp:spPr>
        <a:xfrm>
          <a:off x="1369671" y="2965164"/>
          <a:ext cx="6742363" cy="118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04" tIns="125504" rIns="125504" bIns="125504" numCol="1" spcCol="1270" anchor="ctr" anchorCtr="0">
          <a:noAutofit/>
        </a:bodyPr>
        <a:lstStyle/>
        <a:p>
          <a:pPr marL="0" lvl="0" indent="0" algn="l" defTabSz="1111250">
            <a:lnSpc>
              <a:spcPct val="100000"/>
            </a:lnSpc>
            <a:spcBef>
              <a:spcPct val="0"/>
            </a:spcBef>
            <a:spcAft>
              <a:spcPct val="35000"/>
            </a:spcAft>
            <a:buNone/>
          </a:pPr>
          <a:r>
            <a:rPr kumimoji="0" lang="en-US" sz="2500" i="0" u="none" strike="noStrike" kern="1200" cap="none" spc="0" normalizeH="0" baseline="0" noProof="0">
              <a:effectLst/>
              <a:uLnTx/>
              <a:uFillTx/>
              <a:latin typeface="+mn-lt"/>
              <a:ea typeface="Lato" panose="020F0502020204030203" pitchFamily="34" charset="0"/>
              <a:cs typeface="Lato" panose="020F0502020204030203" pitchFamily="34" charset="0"/>
            </a:rPr>
            <a:t>Meet eligibility requirements prior to beginning of training</a:t>
          </a:r>
          <a:endParaRPr lang="en-US" sz="2500" kern="1200">
            <a:latin typeface="+mn-lt"/>
            <a:ea typeface="Lato" panose="020F0502020204030203" pitchFamily="34" charset="0"/>
            <a:cs typeface="Lato" panose="020F0502020204030203" pitchFamily="34" charset="0"/>
          </a:endParaRPr>
        </a:p>
      </dsp:txBody>
      <dsp:txXfrm>
        <a:off x="1369671" y="2965164"/>
        <a:ext cx="6742363" cy="1185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78974-9510-405B-9152-070E1CB5DFAD}">
      <dsp:nvSpPr>
        <dsp:cNvPr id="0" name=""/>
        <dsp:cNvSpPr/>
      </dsp:nvSpPr>
      <dsp:spPr>
        <a:xfrm>
          <a:off x="0" y="5192431"/>
          <a:ext cx="9143999" cy="0"/>
        </a:xfrm>
        <a:prstGeom prst="line">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BC02BA-F426-4532-AE08-6EAF0A8FEF5A}">
      <dsp:nvSpPr>
        <dsp:cNvPr id="0" name=""/>
        <dsp:cNvSpPr/>
      </dsp:nvSpPr>
      <dsp:spPr>
        <a:xfrm>
          <a:off x="0" y="4539882"/>
          <a:ext cx="9143999" cy="0"/>
        </a:xfrm>
        <a:prstGeom prst="line">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8170A3-1646-4034-B0DB-137F62BCDED8}">
      <dsp:nvSpPr>
        <dsp:cNvPr id="0" name=""/>
        <dsp:cNvSpPr/>
      </dsp:nvSpPr>
      <dsp:spPr>
        <a:xfrm>
          <a:off x="0" y="3887333"/>
          <a:ext cx="9143999" cy="0"/>
        </a:xfrm>
        <a:prstGeom prst="line">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8328E7-D1BA-49AC-9DEE-5438DCF5FA7F}">
      <dsp:nvSpPr>
        <dsp:cNvPr id="0" name=""/>
        <dsp:cNvSpPr/>
      </dsp:nvSpPr>
      <dsp:spPr>
        <a:xfrm>
          <a:off x="0" y="3234784"/>
          <a:ext cx="9143999" cy="0"/>
        </a:xfrm>
        <a:prstGeom prst="line">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9A1113-C1A2-4896-959B-53CAF9359492}">
      <dsp:nvSpPr>
        <dsp:cNvPr id="0" name=""/>
        <dsp:cNvSpPr/>
      </dsp:nvSpPr>
      <dsp:spPr>
        <a:xfrm>
          <a:off x="0" y="2582235"/>
          <a:ext cx="9143999" cy="0"/>
        </a:xfrm>
        <a:prstGeom prst="line">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338E12-8213-4967-9958-367BD7AD3098}">
      <dsp:nvSpPr>
        <dsp:cNvPr id="0" name=""/>
        <dsp:cNvSpPr/>
      </dsp:nvSpPr>
      <dsp:spPr>
        <a:xfrm>
          <a:off x="0" y="1929686"/>
          <a:ext cx="9143999" cy="0"/>
        </a:xfrm>
        <a:prstGeom prst="line">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7891A0-99DE-4076-8BA6-D1F273431624}">
      <dsp:nvSpPr>
        <dsp:cNvPr id="0" name=""/>
        <dsp:cNvSpPr/>
      </dsp:nvSpPr>
      <dsp:spPr>
        <a:xfrm>
          <a:off x="0" y="1277137"/>
          <a:ext cx="9143999" cy="0"/>
        </a:xfrm>
        <a:prstGeom prst="line">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E3E0A9-5C43-45A9-8CE9-DC299FE36060}">
      <dsp:nvSpPr>
        <dsp:cNvPr id="0" name=""/>
        <dsp:cNvSpPr/>
      </dsp:nvSpPr>
      <dsp:spPr>
        <a:xfrm>
          <a:off x="0" y="624588"/>
          <a:ext cx="9143999" cy="0"/>
        </a:xfrm>
        <a:prstGeom prst="line">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08CB0C-8222-4F49-BEFB-DB72E657529B}">
      <dsp:nvSpPr>
        <dsp:cNvPr id="0" name=""/>
        <dsp:cNvSpPr/>
      </dsp:nvSpPr>
      <dsp:spPr>
        <a:xfrm>
          <a:off x="2377439" y="0"/>
          <a:ext cx="6766559" cy="621475"/>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ctr" anchorCtr="0">
          <a:noAutofit/>
        </a:bodyPr>
        <a:lstStyle/>
        <a:p>
          <a:pPr marL="0" lvl="0" indent="0" algn="l" defTabSz="666750">
            <a:lnSpc>
              <a:spcPct val="90000"/>
            </a:lnSpc>
            <a:spcBef>
              <a:spcPct val="0"/>
            </a:spcBef>
            <a:spcAft>
              <a:spcPct val="35000"/>
            </a:spcAft>
            <a:buNone/>
          </a:pPr>
          <a:r>
            <a:rPr lang="en-US" sz="1500" kern="1200">
              <a:solidFill>
                <a:schemeClr val="tx1"/>
              </a:solidFill>
            </a:rPr>
            <a:t>Private Pilot can never be approved for VA education benefits at a vocational flight school.</a:t>
          </a:r>
          <a:endParaRPr lang="en-US" sz="1500" kern="1200" dirty="0">
            <a:solidFill>
              <a:schemeClr val="tx1"/>
            </a:solidFill>
          </a:endParaRPr>
        </a:p>
      </dsp:txBody>
      <dsp:txXfrm>
        <a:off x="2377439" y="0"/>
        <a:ext cx="6766559" cy="621475"/>
      </dsp:txXfrm>
    </dsp:sp>
    <dsp:sp modelId="{9E5BCFE9-C07F-4170-B04C-4089840817DA}">
      <dsp:nvSpPr>
        <dsp:cNvPr id="0" name=""/>
        <dsp:cNvSpPr/>
      </dsp:nvSpPr>
      <dsp:spPr>
        <a:xfrm>
          <a:off x="0" y="3113"/>
          <a:ext cx="2377439" cy="621475"/>
        </a:xfrm>
        <a:prstGeom prst="round2SameRect">
          <a:avLst>
            <a:gd name="adj1" fmla="val 16670"/>
            <a:gd name="adj2" fmla="val 0"/>
          </a:avLst>
        </a:prstGeom>
        <a:solidFill>
          <a:schemeClr val="bg1"/>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Private Pilot</a:t>
          </a:r>
          <a:endParaRPr lang="en-US" sz="1500" kern="1200" dirty="0">
            <a:solidFill>
              <a:schemeClr val="tx1"/>
            </a:solidFill>
          </a:endParaRPr>
        </a:p>
      </dsp:txBody>
      <dsp:txXfrm>
        <a:off x="30343" y="33456"/>
        <a:ext cx="2316753" cy="591132"/>
      </dsp:txXfrm>
    </dsp:sp>
    <dsp:sp modelId="{2CD13C50-DAB6-427A-A556-D752ADEFF5E2}">
      <dsp:nvSpPr>
        <dsp:cNvPr id="0" name=""/>
        <dsp:cNvSpPr/>
      </dsp:nvSpPr>
      <dsp:spPr>
        <a:xfrm>
          <a:off x="2377439" y="655662"/>
          <a:ext cx="6766559" cy="621475"/>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ctr" anchorCtr="0">
          <a:noAutofit/>
        </a:bodyPr>
        <a:lstStyle/>
        <a:p>
          <a:pPr marL="0" lvl="0" indent="0" algn="l" defTabSz="666750">
            <a:lnSpc>
              <a:spcPct val="90000"/>
            </a:lnSpc>
            <a:spcBef>
              <a:spcPct val="0"/>
            </a:spcBef>
            <a:spcAft>
              <a:spcPct val="35000"/>
            </a:spcAft>
            <a:buNone/>
          </a:pPr>
          <a:r>
            <a:rPr lang="en-US" sz="1500" kern="1200"/>
            <a:t>Training to fly under Instrument Flight Rules (IFR) </a:t>
          </a:r>
        </a:p>
        <a:p>
          <a:pPr marL="0" lvl="0" indent="0" algn="l" defTabSz="666750">
            <a:lnSpc>
              <a:spcPct val="90000"/>
            </a:lnSpc>
            <a:spcBef>
              <a:spcPct val="0"/>
            </a:spcBef>
            <a:spcAft>
              <a:spcPct val="35000"/>
            </a:spcAft>
            <a:buNone/>
          </a:pPr>
          <a:r>
            <a:rPr lang="en-US" sz="1500" kern="1200"/>
            <a:t>14 CFR part 141, Appendix C</a:t>
          </a:r>
          <a:endParaRPr lang="en-US" sz="1500" kern="1200" dirty="0"/>
        </a:p>
      </dsp:txBody>
      <dsp:txXfrm>
        <a:off x="2377439" y="655662"/>
        <a:ext cx="6766559" cy="621475"/>
      </dsp:txXfrm>
    </dsp:sp>
    <dsp:sp modelId="{CBB5E33F-A31C-483E-B7CC-1CD224161D6E}">
      <dsp:nvSpPr>
        <dsp:cNvPr id="0" name=""/>
        <dsp:cNvSpPr/>
      </dsp:nvSpPr>
      <dsp:spPr>
        <a:xfrm>
          <a:off x="0" y="655662"/>
          <a:ext cx="2377439" cy="621475"/>
        </a:xfrm>
        <a:prstGeom prst="round2SameRect">
          <a:avLst>
            <a:gd name="adj1" fmla="val 16670"/>
            <a:gd name="adj2" fmla="val 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Instrument Rating Course</a:t>
          </a:r>
        </a:p>
      </dsp:txBody>
      <dsp:txXfrm>
        <a:off x="30343" y="686005"/>
        <a:ext cx="2316753" cy="591132"/>
      </dsp:txXfrm>
    </dsp:sp>
    <dsp:sp modelId="{CBE49BEA-3A23-4B85-83B2-343780AAF6E4}">
      <dsp:nvSpPr>
        <dsp:cNvPr id="0" name=""/>
        <dsp:cNvSpPr/>
      </dsp:nvSpPr>
      <dsp:spPr>
        <a:xfrm>
          <a:off x="2377439" y="1308211"/>
          <a:ext cx="6766559" cy="621475"/>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ctr" anchorCtr="0">
          <a:noAutofit/>
        </a:bodyPr>
        <a:lstStyle/>
        <a:p>
          <a:pPr marL="0" lvl="0" indent="0" algn="l" defTabSz="666750">
            <a:lnSpc>
              <a:spcPct val="90000"/>
            </a:lnSpc>
            <a:spcBef>
              <a:spcPct val="0"/>
            </a:spcBef>
            <a:spcAft>
              <a:spcPct val="35000"/>
            </a:spcAft>
            <a:buNone/>
          </a:pPr>
          <a:r>
            <a:rPr lang="en-US" sz="1500" kern="1200"/>
            <a:t>Training to become a commercial pilot, authorized to operate aircraft for hire. </a:t>
          </a:r>
        </a:p>
        <a:p>
          <a:pPr marL="0" lvl="0" indent="0" algn="l" defTabSz="666750">
            <a:lnSpc>
              <a:spcPct val="90000"/>
            </a:lnSpc>
            <a:spcBef>
              <a:spcPct val="0"/>
            </a:spcBef>
            <a:spcAft>
              <a:spcPct val="35000"/>
            </a:spcAft>
            <a:buNone/>
          </a:pPr>
          <a:r>
            <a:rPr lang="en-US" sz="1500" kern="1200"/>
            <a:t>14 CFR part 141, Appendix D</a:t>
          </a:r>
          <a:endParaRPr lang="en-US" sz="1500" kern="1200" dirty="0"/>
        </a:p>
      </dsp:txBody>
      <dsp:txXfrm>
        <a:off x="2377439" y="1308211"/>
        <a:ext cx="6766559" cy="621475"/>
      </dsp:txXfrm>
    </dsp:sp>
    <dsp:sp modelId="{C2119677-AEA5-4CDB-9409-BB3788C698D8}">
      <dsp:nvSpPr>
        <dsp:cNvPr id="0" name=""/>
        <dsp:cNvSpPr/>
      </dsp:nvSpPr>
      <dsp:spPr>
        <a:xfrm>
          <a:off x="0" y="1308211"/>
          <a:ext cx="2377439" cy="621475"/>
        </a:xfrm>
        <a:prstGeom prst="round2SameRect">
          <a:avLst>
            <a:gd name="adj1" fmla="val 16670"/>
            <a:gd name="adj2" fmla="val 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a:t>Commercial Pilot Certification Course</a:t>
          </a:r>
          <a:endParaRPr lang="en-US" sz="1500" kern="1200" dirty="0"/>
        </a:p>
      </dsp:txBody>
      <dsp:txXfrm>
        <a:off x="30343" y="1338554"/>
        <a:ext cx="2316753" cy="591132"/>
      </dsp:txXfrm>
    </dsp:sp>
    <dsp:sp modelId="{B14B98A2-DD50-4069-A4FD-71F260A69A87}">
      <dsp:nvSpPr>
        <dsp:cNvPr id="0" name=""/>
        <dsp:cNvSpPr/>
      </dsp:nvSpPr>
      <dsp:spPr>
        <a:xfrm>
          <a:off x="2377439" y="1960760"/>
          <a:ext cx="6766559" cy="621475"/>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ctr" anchorCtr="0">
          <a:noAutofit/>
        </a:bodyPr>
        <a:lstStyle/>
        <a:p>
          <a:pPr marL="0" lvl="0" indent="0" algn="l" defTabSz="666750">
            <a:lnSpc>
              <a:spcPct val="90000"/>
            </a:lnSpc>
            <a:spcBef>
              <a:spcPct val="0"/>
            </a:spcBef>
            <a:spcAft>
              <a:spcPct val="35000"/>
            </a:spcAft>
            <a:buNone/>
          </a:pPr>
          <a:r>
            <a:rPr lang="en-US" sz="1500" kern="1200"/>
            <a:t>Trains commercial pilots to become airline pilots</a:t>
          </a:r>
        </a:p>
        <a:p>
          <a:pPr marL="0" lvl="0" indent="0" algn="l" defTabSz="666750">
            <a:lnSpc>
              <a:spcPct val="90000"/>
            </a:lnSpc>
            <a:spcBef>
              <a:spcPct val="0"/>
            </a:spcBef>
            <a:spcAft>
              <a:spcPct val="35000"/>
            </a:spcAft>
            <a:buNone/>
          </a:pPr>
          <a:r>
            <a:rPr lang="en-US" sz="1500" kern="1200"/>
            <a:t>14 CFR part 141, Appendix E</a:t>
          </a:r>
          <a:endParaRPr lang="en-US" sz="1500" kern="1200" dirty="0"/>
        </a:p>
      </dsp:txBody>
      <dsp:txXfrm>
        <a:off x="2377439" y="1960760"/>
        <a:ext cx="6766559" cy="621475"/>
      </dsp:txXfrm>
    </dsp:sp>
    <dsp:sp modelId="{CFA94411-A6EF-4124-B78E-8D03676C98E9}">
      <dsp:nvSpPr>
        <dsp:cNvPr id="0" name=""/>
        <dsp:cNvSpPr/>
      </dsp:nvSpPr>
      <dsp:spPr>
        <a:xfrm>
          <a:off x="0" y="1960760"/>
          <a:ext cx="2377439" cy="621475"/>
        </a:xfrm>
        <a:prstGeom prst="round2SameRect">
          <a:avLst>
            <a:gd name="adj1" fmla="val 16670"/>
            <a:gd name="adj2" fmla="val 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a:t>Airline Transport Pilot (ATP)</a:t>
          </a:r>
          <a:endParaRPr lang="en-US" sz="1500" kern="1200" dirty="0"/>
        </a:p>
      </dsp:txBody>
      <dsp:txXfrm>
        <a:off x="30343" y="1991103"/>
        <a:ext cx="2316753" cy="591132"/>
      </dsp:txXfrm>
    </dsp:sp>
    <dsp:sp modelId="{F421AAF1-EE89-49E3-887F-B159F7E40D05}">
      <dsp:nvSpPr>
        <dsp:cNvPr id="0" name=""/>
        <dsp:cNvSpPr/>
      </dsp:nvSpPr>
      <dsp:spPr>
        <a:xfrm>
          <a:off x="2377439" y="2613309"/>
          <a:ext cx="6766559" cy="621475"/>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ctr" anchorCtr="0">
          <a:noAutofit/>
        </a:bodyPr>
        <a:lstStyle/>
        <a:p>
          <a:pPr marL="0" lvl="0" indent="0" algn="l" defTabSz="666750">
            <a:lnSpc>
              <a:spcPct val="90000"/>
            </a:lnSpc>
            <a:spcBef>
              <a:spcPct val="0"/>
            </a:spcBef>
            <a:spcAft>
              <a:spcPct val="35000"/>
            </a:spcAft>
            <a:buNone/>
          </a:pPr>
          <a:r>
            <a:rPr lang="en-US" sz="1500" kern="1200"/>
            <a:t>Qualification to conduct ground for flight training </a:t>
          </a:r>
        </a:p>
        <a:p>
          <a:pPr marL="0" lvl="0" indent="0" algn="l" defTabSz="666750">
            <a:lnSpc>
              <a:spcPct val="90000"/>
            </a:lnSpc>
            <a:spcBef>
              <a:spcPct val="0"/>
            </a:spcBef>
            <a:spcAft>
              <a:spcPct val="35000"/>
            </a:spcAft>
            <a:buNone/>
          </a:pPr>
          <a:r>
            <a:rPr lang="en-US" sz="1500" kern="1200"/>
            <a:t>14 CFR part 141, Appendix F</a:t>
          </a:r>
          <a:endParaRPr lang="en-US" sz="1500" kern="1200" dirty="0"/>
        </a:p>
      </dsp:txBody>
      <dsp:txXfrm>
        <a:off x="2377439" y="2613309"/>
        <a:ext cx="6766559" cy="621475"/>
      </dsp:txXfrm>
    </dsp:sp>
    <dsp:sp modelId="{D5C50705-73C6-4588-8D6C-0F7D01EBACA6}">
      <dsp:nvSpPr>
        <dsp:cNvPr id="0" name=""/>
        <dsp:cNvSpPr/>
      </dsp:nvSpPr>
      <dsp:spPr>
        <a:xfrm>
          <a:off x="0" y="2613309"/>
          <a:ext cx="2377439" cy="621475"/>
        </a:xfrm>
        <a:prstGeom prst="round2SameRect">
          <a:avLst>
            <a:gd name="adj1" fmla="val 16670"/>
            <a:gd name="adj2" fmla="val 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a:t>Flight Instructor Certification</a:t>
          </a:r>
        </a:p>
        <a:p>
          <a:pPr marL="0" lvl="0" indent="0" algn="ctr" defTabSz="666750">
            <a:lnSpc>
              <a:spcPct val="90000"/>
            </a:lnSpc>
            <a:spcBef>
              <a:spcPct val="0"/>
            </a:spcBef>
            <a:spcAft>
              <a:spcPct val="35000"/>
            </a:spcAft>
            <a:buNone/>
          </a:pPr>
          <a:r>
            <a:rPr lang="en-US" sz="1500" kern="1200"/>
            <a:t> Course (CFI)</a:t>
          </a:r>
          <a:endParaRPr lang="en-US" sz="1500" kern="1200" dirty="0"/>
        </a:p>
      </dsp:txBody>
      <dsp:txXfrm>
        <a:off x="30343" y="2643652"/>
        <a:ext cx="2316753" cy="591132"/>
      </dsp:txXfrm>
    </dsp:sp>
    <dsp:sp modelId="{0F8E2394-B843-469A-9687-5528797D840C}">
      <dsp:nvSpPr>
        <dsp:cNvPr id="0" name=""/>
        <dsp:cNvSpPr/>
      </dsp:nvSpPr>
      <dsp:spPr>
        <a:xfrm>
          <a:off x="2377439" y="3265858"/>
          <a:ext cx="6766559" cy="621475"/>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ctr" anchorCtr="0">
          <a:noAutofit/>
        </a:bodyPr>
        <a:lstStyle/>
        <a:p>
          <a:pPr marL="0" lvl="0" indent="0" algn="l" defTabSz="666750">
            <a:lnSpc>
              <a:spcPct val="90000"/>
            </a:lnSpc>
            <a:spcBef>
              <a:spcPct val="0"/>
            </a:spcBef>
            <a:spcAft>
              <a:spcPct val="35000"/>
            </a:spcAft>
            <a:buNone/>
          </a:pPr>
          <a:r>
            <a:rPr lang="en-US" sz="1500" kern="1200"/>
            <a:t>Qualification to provide instruction in single engine aircraft or multi engine aircraft. </a:t>
          </a:r>
        </a:p>
        <a:p>
          <a:pPr marL="0" lvl="0" indent="0" algn="l" defTabSz="666750">
            <a:lnSpc>
              <a:spcPct val="90000"/>
            </a:lnSpc>
            <a:spcBef>
              <a:spcPct val="0"/>
            </a:spcBef>
            <a:spcAft>
              <a:spcPct val="35000"/>
            </a:spcAft>
            <a:buNone/>
          </a:pPr>
          <a:r>
            <a:rPr lang="en-US" sz="1500" kern="1200"/>
            <a:t>14 CFR part 141, Appendix F</a:t>
          </a:r>
          <a:endParaRPr lang="en-US" sz="1500" kern="1200" dirty="0"/>
        </a:p>
      </dsp:txBody>
      <dsp:txXfrm>
        <a:off x="2377439" y="3265858"/>
        <a:ext cx="6766559" cy="621475"/>
      </dsp:txXfrm>
    </dsp:sp>
    <dsp:sp modelId="{55831E1E-E9DE-400E-8E55-269FDDB9D542}">
      <dsp:nvSpPr>
        <dsp:cNvPr id="0" name=""/>
        <dsp:cNvSpPr/>
      </dsp:nvSpPr>
      <dsp:spPr>
        <a:xfrm>
          <a:off x="0" y="3265858"/>
          <a:ext cx="2377439" cy="621475"/>
        </a:xfrm>
        <a:prstGeom prst="round2SameRect">
          <a:avLst>
            <a:gd name="adj1" fmla="val 16670"/>
            <a:gd name="adj2" fmla="val 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a:t>CFI AMEL/SEL</a:t>
          </a:r>
          <a:endParaRPr lang="en-US" sz="1500" kern="1200" dirty="0"/>
        </a:p>
      </dsp:txBody>
      <dsp:txXfrm>
        <a:off x="30343" y="3296201"/>
        <a:ext cx="2316753" cy="591132"/>
      </dsp:txXfrm>
    </dsp:sp>
    <dsp:sp modelId="{AFAB5F48-29D6-4A44-A661-37CB0F7A1759}">
      <dsp:nvSpPr>
        <dsp:cNvPr id="0" name=""/>
        <dsp:cNvSpPr/>
      </dsp:nvSpPr>
      <dsp:spPr>
        <a:xfrm>
          <a:off x="2377439" y="3925001"/>
          <a:ext cx="6766559" cy="608287"/>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ctr" anchorCtr="0">
          <a:noAutofit/>
        </a:bodyPr>
        <a:lstStyle/>
        <a:p>
          <a:pPr marL="0" lvl="0" indent="0" algn="l" defTabSz="666750">
            <a:lnSpc>
              <a:spcPct val="90000"/>
            </a:lnSpc>
            <a:spcBef>
              <a:spcPct val="0"/>
            </a:spcBef>
            <a:spcAft>
              <a:spcPct val="35000"/>
            </a:spcAft>
            <a:buNone/>
          </a:pPr>
          <a:r>
            <a:rPr lang="en-US" sz="1500" kern="1200"/>
            <a:t>Qualifies a CFI to provide ground and flight instruction under IFR</a:t>
          </a:r>
        </a:p>
        <a:p>
          <a:pPr marL="0" lvl="0" indent="0" algn="l" defTabSz="666750">
            <a:lnSpc>
              <a:spcPct val="90000"/>
            </a:lnSpc>
            <a:spcBef>
              <a:spcPct val="0"/>
            </a:spcBef>
            <a:spcAft>
              <a:spcPct val="35000"/>
            </a:spcAft>
            <a:buNone/>
          </a:pPr>
          <a:r>
            <a:rPr lang="en-US" sz="1500" kern="1200"/>
            <a:t>14 CFR part 141, Appendix G</a:t>
          </a:r>
          <a:endParaRPr lang="en-US" sz="1500" kern="1200" dirty="0"/>
        </a:p>
      </dsp:txBody>
      <dsp:txXfrm>
        <a:off x="2377439" y="3925001"/>
        <a:ext cx="6766559" cy="608287"/>
      </dsp:txXfrm>
    </dsp:sp>
    <dsp:sp modelId="{6028CC35-F944-4DAB-9648-123DCC2B8F44}">
      <dsp:nvSpPr>
        <dsp:cNvPr id="0" name=""/>
        <dsp:cNvSpPr/>
      </dsp:nvSpPr>
      <dsp:spPr>
        <a:xfrm>
          <a:off x="0" y="3918407"/>
          <a:ext cx="2377439" cy="621475"/>
        </a:xfrm>
        <a:prstGeom prst="round2SameRect">
          <a:avLst>
            <a:gd name="adj1" fmla="val 16670"/>
            <a:gd name="adj2" fmla="val 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a:t>CFI Instrument</a:t>
          </a:r>
          <a:endParaRPr lang="en-US" sz="1500" kern="1200" dirty="0"/>
        </a:p>
      </dsp:txBody>
      <dsp:txXfrm>
        <a:off x="30343" y="3948750"/>
        <a:ext cx="2316753" cy="591132"/>
      </dsp:txXfrm>
    </dsp:sp>
    <dsp:sp modelId="{E2FF9D57-D650-4AD0-AC20-B7D582286581}">
      <dsp:nvSpPr>
        <dsp:cNvPr id="0" name=""/>
        <dsp:cNvSpPr/>
      </dsp:nvSpPr>
      <dsp:spPr>
        <a:xfrm>
          <a:off x="2377439" y="4570956"/>
          <a:ext cx="6766559" cy="621475"/>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ctr" anchorCtr="0">
          <a:noAutofit/>
        </a:bodyPr>
        <a:lstStyle/>
        <a:p>
          <a:pPr marL="0" lvl="0" indent="0" algn="l" defTabSz="666750">
            <a:lnSpc>
              <a:spcPct val="90000"/>
            </a:lnSpc>
            <a:spcBef>
              <a:spcPct val="0"/>
            </a:spcBef>
            <a:spcAft>
              <a:spcPct val="35000"/>
            </a:spcAft>
            <a:buNone/>
          </a:pPr>
          <a:r>
            <a:rPr lang="en-US" sz="1500" kern="1200"/>
            <a:t>Qualification to teach ground training in flight courses</a:t>
          </a:r>
        </a:p>
        <a:p>
          <a:pPr marL="0" lvl="0" indent="0" algn="l" defTabSz="666750">
            <a:lnSpc>
              <a:spcPct val="90000"/>
            </a:lnSpc>
            <a:spcBef>
              <a:spcPct val="0"/>
            </a:spcBef>
            <a:spcAft>
              <a:spcPct val="35000"/>
            </a:spcAft>
            <a:buNone/>
          </a:pPr>
          <a:r>
            <a:rPr lang="en-US" sz="1500" kern="1200"/>
            <a:t>14 CFR part 141, Appendix H</a:t>
          </a:r>
          <a:endParaRPr lang="en-US" sz="1500" kern="1200" dirty="0"/>
        </a:p>
      </dsp:txBody>
      <dsp:txXfrm>
        <a:off x="2377439" y="4570956"/>
        <a:ext cx="6766559" cy="621475"/>
      </dsp:txXfrm>
    </dsp:sp>
    <dsp:sp modelId="{8042993A-D90C-4C03-A0BB-F2C5C7277A4B}">
      <dsp:nvSpPr>
        <dsp:cNvPr id="0" name=""/>
        <dsp:cNvSpPr/>
      </dsp:nvSpPr>
      <dsp:spPr>
        <a:xfrm>
          <a:off x="0" y="4570956"/>
          <a:ext cx="2377439" cy="621475"/>
        </a:xfrm>
        <a:prstGeom prst="round2SameRect">
          <a:avLst>
            <a:gd name="adj1" fmla="val 16670"/>
            <a:gd name="adj2" fmla="val 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Ground School Instructor</a:t>
          </a:r>
        </a:p>
      </dsp:txBody>
      <dsp:txXfrm>
        <a:off x="30343" y="4601299"/>
        <a:ext cx="2316753" cy="5911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28DF5-B240-4A3D-B467-6ECDA95ECC57}">
      <dsp:nvSpPr>
        <dsp:cNvPr id="0" name=""/>
        <dsp:cNvSpPr/>
      </dsp:nvSpPr>
      <dsp:spPr>
        <a:xfrm>
          <a:off x="0" y="59312"/>
          <a:ext cx="8229600" cy="1623134"/>
        </a:xfrm>
        <a:prstGeom prst="roundRect">
          <a:avLst>
            <a:gd name="adj" fmla="val 10000"/>
          </a:avLst>
        </a:prstGeom>
        <a:solidFill>
          <a:schemeClr val="bg1"/>
        </a:solidFill>
        <a:ln>
          <a:solidFill>
            <a:schemeClr val="tx2">
              <a:lumMod val="75000"/>
            </a:schemeClr>
          </a:solidFill>
        </a:ln>
        <a:effectLst/>
      </dsp:spPr>
      <dsp:style>
        <a:lnRef idx="0">
          <a:scrgbClr r="0" g="0" b="0"/>
        </a:lnRef>
        <a:fillRef idx="1">
          <a:scrgbClr r="0" g="0" b="0"/>
        </a:fillRef>
        <a:effectRef idx="0">
          <a:scrgbClr r="0" g="0" b="0"/>
        </a:effectRef>
        <a:fontRef idx="minor"/>
      </dsp:style>
    </dsp:sp>
    <dsp:sp modelId="{CE5652A1-64E8-4393-84CA-B6CBCE3F0C78}">
      <dsp:nvSpPr>
        <dsp:cNvPr id="0" name=""/>
        <dsp:cNvSpPr/>
      </dsp:nvSpPr>
      <dsp:spPr>
        <a:xfrm>
          <a:off x="342490" y="559524"/>
          <a:ext cx="622710" cy="62271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3E5602-2ED2-41AE-B559-A3E326730819}">
      <dsp:nvSpPr>
        <dsp:cNvPr id="0" name=""/>
        <dsp:cNvSpPr/>
      </dsp:nvSpPr>
      <dsp:spPr>
        <a:xfrm>
          <a:off x="1307692" y="110080"/>
          <a:ext cx="6921907" cy="152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825" tIns="119825" rIns="119825" bIns="119825" numCol="1" spcCol="1270" anchor="ctr" anchorCtr="0">
          <a:noAutofit/>
        </a:bodyPr>
        <a:lstStyle/>
        <a:p>
          <a:pPr marL="0" lvl="0" indent="0" algn="l" defTabSz="755650">
            <a:lnSpc>
              <a:spcPct val="100000"/>
            </a:lnSpc>
            <a:spcBef>
              <a:spcPct val="0"/>
            </a:spcBef>
            <a:spcAft>
              <a:spcPct val="35000"/>
            </a:spcAft>
            <a:buNone/>
          </a:pPr>
          <a:r>
            <a:rPr lang="en-US" sz="1700" b="1" i="0" u="sng" kern="1200">
              <a:solidFill>
                <a:schemeClr val="tx1"/>
              </a:solidFill>
            </a:rPr>
            <a:t>Payable for VA education benefits</a:t>
          </a:r>
          <a:r>
            <a:rPr lang="en-US" sz="1700" b="0" i="0" u="none" kern="1200">
              <a:solidFill>
                <a:schemeClr val="tx1"/>
              </a:solidFill>
            </a:rPr>
            <a:t>:  Private pilot may be payable for VA education benefits if conducted in-house by the IHL under 14 CFR part 61 or part 141 or through contract with another IHL that conducts the training in-house under 14 CFR part 61 or 141.</a:t>
          </a:r>
          <a:endParaRPr lang="en-US" sz="1700" b="0" u="none" kern="1200">
            <a:solidFill>
              <a:schemeClr val="tx1"/>
            </a:solidFill>
          </a:endParaRPr>
        </a:p>
      </dsp:txBody>
      <dsp:txXfrm>
        <a:off x="1307692" y="110080"/>
        <a:ext cx="6921907" cy="1521599"/>
      </dsp:txXfrm>
    </dsp:sp>
    <dsp:sp modelId="{2F3BA830-522F-467D-8CB5-71D96C4091C4}">
      <dsp:nvSpPr>
        <dsp:cNvPr id="0" name=""/>
        <dsp:cNvSpPr/>
      </dsp:nvSpPr>
      <dsp:spPr>
        <a:xfrm>
          <a:off x="0" y="2024809"/>
          <a:ext cx="8229600" cy="1749194"/>
        </a:xfrm>
        <a:prstGeom prst="roundRect">
          <a:avLst>
            <a:gd name="adj" fmla="val 10000"/>
          </a:avLst>
        </a:prstGeom>
        <a:solidFill>
          <a:schemeClr val="bg1"/>
        </a:solidFill>
        <a:ln>
          <a:solidFill>
            <a:schemeClr val="tx2">
              <a:lumMod val="75000"/>
            </a:schemeClr>
          </a:solidFill>
        </a:ln>
        <a:effectLst/>
      </dsp:spPr>
      <dsp:style>
        <a:lnRef idx="0">
          <a:scrgbClr r="0" g="0" b="0"/>
        </a:lnRef>
        <a:fillRef idx="1">
          <a:scrgbClr r="0" g="0" b="0"/>
        </a:fillRef>
        <a:effectRef idx="0">
          <a:scrgbClr r="0" g="0" b="0"/>
        </a:effectRef>
        <a:fontRef idx="minor"/>
      </dsp:style>
    </dsp:sp>
    <dsp:sp modelId="{ACEC716B-0F7B-4002-9922-70D2B23E0EC6}">
      <dsp:nvSpPr>
        <dsp:cNvPr id="0" name=""/>
        <dsp:cNvSpPr/>
      </dsp:nvSpPr>
      <dsp:spPr>
        <a:xfrm>
          <a:off x="342490" y="2528739"/>
          <a:ext cx="622710" cy="62271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DBE8B5-373A-4B5C-B953-F58F1FEEB01F}">
      <dsp:nvSpPr>
        <dsp:cNvPr id="0" name=""/>
        <dsp:cNvSpPr/>
      </dsp:nvSpPr>
      <dsp:spPr>
        <a:xfrm>
          <a:off x="1244633" y="2127164"/>
          <a:ext cx="6921907" cy="1583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825" tIns="119825" rIns="119825" bIns="119825" numCol="1" spcCol="1270" anchor="ctr" anchorCtr="0">
          <a:noAutofit/>
        </a:bodyPr>
        <a:lstStyle/>
        <a:p>
          <a:pPr marL="0" lvl="0" indent="0" algn="l" defTabSz="755650">
            <a:lnSpc>
              <a:spcPct val="100000"/>
            </a:lnSpc>
            <a:spcBef>
              <a:spcPct val="0"/>
            </a:spcBef>
            <a:spcAft>
              <a:spcPct val="35000"/>
            </a:spcAft>
            <a:buNone/>
          </a:pPr>
          <a:r>
            <a:rPr lang="en-US" sz="1700" b="1" i="0" u="sng" kern="1200">
              <a:solidFill>
                <a:schemeClr val="tx1"/>
              </a:solidFill>
            </a:rPr>
            <a:t>Not payable for VA education benefits</a:t>
          </a:r>
          <a:r>
            <a:rPr lang="en-US" sz="1700" b="0" i="0" u="none" kern="1200">
              <a:solidFill>
                <a:schemeClr val="tx1"/>
              </a:solidFill>
            </a:rPr>
            <a:t>:  IHLs may not include private pilot training in programs payable for VA education benefits when that training is provided by a vocational flight school through contract.</a:t>
          </a:r>
          <a:endParaRPr lang="en-US" sz="1700" b="0" u="none" kern="1200">
            <a:solidFill>
              <a:schemeClr val="tx1"/>
            </a:solidFill>
          </a:endParaRPr>
        </a:p>
      </dsp:txBody>
      <dsp:txXfrm>
        <a:off x="1244633" y="2127164"/>
        <a:ext cx="6921907" cy="15834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73AFA-AC58-4E4A-8A1E-60617EF5092D}">
      <dsp:nvSpPr>
        <dsp:cNvPr id="0" name=""/>
        <dsp:cNvSpPr/>
      </dsp:nvSpPr>
      <dsp:spPr>
        <a:xfrm>
          <a:off x="0" y="0"/>
          <a:ext cx="8112035" cy="118586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85BA68-BC46-4A7B-B326-E79E38BD2799}">
      <dsp:nvSpPr>
        <dsp:cNvPr id="0" name=""/>
        <dsp:cNvSpPr/>
      </dsp:nvSpPr>
      <dsp:spPr>
        <a:xfrm>
          <a:off x="358723" y="267325"/>
          <a:ext cx="652224" cy="65222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94F8A5-46DC-4392-A9FD-651C77E99C2D}">
      <dsp:nvSpPr>
        <dsp:cNvPr id="0" name=""/>
        <dsp:cNvSpPr/>
      </dsp:nvSpPr>
      <dsp:spPr>
        <a:xfrm>
          <a:off x="1369671" y="506"/>
          <a:ext cx="6742363" cy="118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04" tIns="125504" rIns="125504" bIns="125504" numCol="1" spcCol="1270" anchor="ctr" anchorCtr="0">
          <a:noAutofit/>
        </a:bodyPr>
        <a:lstStyle/>
        <a:p>
          <a:pPr marL="0" lvl="0" indent="0" algn="l" defTabSz="889000">
            <a:lnSpc>
              <a:spcPct val="100000"/>
            </a:lnSpc>
            <a:spcBef>
              <a:spcPct val="0"/>
            </a:spcBef>
            <a:spcAft>
              <a:spcPct val="35000"/>
            </a:spcAft>
            <a:buNone/>
          </a:pPr>
          <a:r>
            <a:rPr lang="en-US" sz="2000" kern="1200">
              <a:latin typeface="+mn-lt"/>
              <a:ea typeface="Lato"/>
              <a:cs typeface="Lato"/>
            </a:rPr>
            <a:t>All or part of a program of education may be provided by another school or entity under contract.</a:t>
          </a:r>
        </a:p>
      </dsp:txBody>
      <dsp:txXfrm>
        <a:off x="1369671" y="506"/>
        <a:ext cx="6742363" cy="1185862"/>
      </dsp:txXfrm>
    </dsp:sp>
    <dsp:sp modelId="{B48DCA1D-CEBE-4919-AA5A-E8A285029448}">
      <dsp:nvSpPr>
        <dsp:cNvPr id="0" name=""/>
        <dsp:cNvSpPr/>
      </dsp:nvSpPr>
      <dsp:spPr>
        <a:xfrm>
          <a:off x="0" y="1482835"/>
          <a:ext cx="8112035" cy="118586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840C90-DC4C-47A3-9853-7962484FA8B7}">
      <dsp:nvSpPr>
        <dsp:cNvPr id="0" name=""/>
        <dsp:cNvSpPr/>
      </dsp:nvSpPr>
      <dsp:spPr>
        <a:xfrm>
          <a:off x="358723" y="1749654"/>
          <a:ext cx="652224" cy="65222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942135-40D2-4473-887E-9AAB27FC8371}">
      <dsp:nvSpPr>
        <dsp:cNvPr id="0" name=""/>
        <dsp:cNvSpPr/>
      </dsp:nvSpPr>
      <dsp:spPr>
        <a:xfrm>
          <a:off x="1369671" y="1482835"/>
          <a:ext cx="6742363" cy="118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04" tIns="125504" rIns="125504" bIns="125504" numCol="1" spcCol="1270" anchor="ctr" anchorCtr="0">
          <a:noAutofit/>
        </a:bodyPr>
        <a:lstStyle/>
        <a:p>
          <a:pPr marL="0" lvl="0" indent="0" algn="l" defTabSz="889000">
            <a:lnSpc>
              <a:spcPct val="100000"/>
            </a:lnSpc>
            <a:spcBef>
              <a:spcPct val="0"/>
            </a:spcBef>
            <a:spcAft>
              <a:spcPct val="35000"/>
            </a:spcAft>
            <a:buNone/>
          </a:pPr>
          <a:r>
            <a:rPr kumimoji="0" lang="en-US" sz="2000" i="0" u="none" strike="noStrike" kern="1200" cap="none" spc="0" normalizeH="0" baseline="0" noProof="0">
              <a:effectLst/>
              <a:uLnTx/>
              <a:uFillTx/>
              <a:latin typeface="+mn-lt"/>
              <a:ea typeface="Lato"/>
              <a:cs typeface="Lato"/>
            </a:rPr>
            <a:t>The school or entity providing the training must obtain approval of the course from the SAA.</a:t>
          </a:r>
          <a:endParaRPr lang="en-US" sz="2000" kern="1200">
            <a:latin typeface="+mn-lt"/>
            <a:ea typeface="Lato"/>
            <a:cs typeface="Lato"/>
          </a:endParaRPr>
        </a:p>
      </dsp:txBody>
      <dsp:txXfrm>
        <a:off x="1369671" y="1482835"/>
        <a:ext cx="6742363" cy="1185862"/>
      </dsp:txXfrm>
    </dsp:sp>
    <dsp:sp modelId="{1A2D5478-71FC-470F-B566-37B847C1AEA1}">
      <dsp:nvSpPr>
        <dsp:cNvPr id="0" name=""/>
        <dsp:cNvSpPr/>
      </dsp:nvSpPr>
      <dsp:spPr>
        <a:xfrm>
          <a:off x="0" y="2965164"/>
          <a:ext cx="8112035" cy="118586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6ABCC0-D76D-43E5-9031-E8E6CDF0FCDE}">
      <dsp:nvSpPr>
        <dsp:cNvPr id="0" name=""/>
        <dsp:cNvSpPr/>
      </dsp:nvSpPr>
      <dsp:spPr>
        <a:xfrm>
          <a:off x="358723" y="3231983"/>
          <a:ext cx="652224" cy="65222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DAAEB6-FC06-41C1-84BB-C2972939B0D3}">
      <dsp:nvSpPr>
        <dsp:cNvPr id="0" name=""/>
        <dsp:cNvSpPr/>
      </dsp:nvSpPr>
      <dsp:spPr>
        <a:xfrm>
          <a:off x="1369671" y="2965164"/>
          <a:ext cx="6742363" cy="118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04" tIns="125504" rIns="125504" bIns="125504" numCol="1" spcCol="1270" anchor="ctr" anchorCtr="0">
          <a:noAutofit/>
        </a:bodyPr>
        <a:lstStyle/>
        <a:p>
          <a:pPr marL="0" lvl="0" indent="0" algn="l" defTabSz="889000">
            <a:lnSpc>
              <a:spcPct val="100000"/>
            </a:lnSpc>
            <a:spcBef>
              <a:spcPct val="0"/>
            </a:spcBef>
            <a:spcAft>
              <a:spcPct val="35000"/>
            </a:spcAft>
            <a:buNone/>
          </a:pPr>
          <a:r>
            <a:rPr kumimoji="0" lang="en-US" sz="2000" i="0" u="none" strike="noStrike" kern="1200" cap="none" spc="0" normalizeH="0" baseline="0" noProof="0">
              <a:effectLst/>
              <a:uLnTx/>
              <a:uFillTx/>
              <a:latin typeface="+mn-lt"/>
              <a:ea typeface="Lato"/>
              <a:cs typeface="Lato"/>
            </a:rPr>
            <a:t>If the course includes flight training, the school or entity providing the training must also obtain approval of the course from the FAA. </a:t>
          </a:r>
          <a:endParaRPr lang="en-US" sz="2000" kern="1200">
            <a:latin typeface="+mn-lt"/>
            <a:ea typeface="Lato"/>
            <a:cs typeface="Lato"/>
          </a:endParaRPr>
        </a:p>
      </dsp:txBody>
      <dsp:txXfrm>
        <a:off x="1369671" y="2965164"/>
        <a:ext cx="6742363" cy="11858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99544-3019-4720-87E5-75FA46E1BD7C}">
      <dsp:nvSpPr>
        <dsp:cNvPr id="0" name=""/>
        <dsp:cNvSpPr/>
      </dsp:nvSpPr>
      <dsp:spPr>
        <a:xfrm>
          <a:off x="198376" y="549"/>
          <a:ext cx="3884001" cy="2330401"/>
        </a:xfrm>
        <a:prstGeom prst="rect">
          <a:avLst/>
        </a:prstGeom>
        <a:solidFill>
          <a:schemeClr val="tx2">
            <a:lumMod val="20000"/>
            <a:lumOff val="8000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a:solidFill>
                <a:schemeClr val="tx1"/>
              </a:solidFill>
            </a:rPr>
            <a:t>In-house program approved by the </a:t>
          </a:r>
          <a:r>
            <a:rPr lang="en-US" sz="3600" kern="1200">
              <a:solidFill>
                <a:schemeClr val="tx1"/>
              </a:solidFill>
              <a:latin typeface="Calibri"/>
            </a:rPr>
            <a:t>FAA and SAA</a:t>
          </a:r>
          <a:endParaRPr lang="en-US" sz="3600" kern="1200">
            <a:solidFill>
              <a:schemeClr val="tx1"/>
            </a:solidFill>
          </a:endParaRPr>
        </a:p>
      </dsp:txBody>
      <dsp:txXfrm>
        <a:off x="198376" y="549"/>
        <a:ext cx="3884001" cy="2330401"/>
      </dsp:txXfrm>
    </dsp:sp>
    <dsp:sp modelId="{A472CC7D-0F0C-4BE2-9EFF-EFB645B67AAE}">
      <dsp:nvSpPr>
        <dsp:cNvPr id="0" name=""/>
        <dsp:cNvSpPr/>
      </dsp:nvSpPr>
      <dsp:spPr>
        <a:xfrm>
          <a:off x="4470778" y="549"/>
          <a:ext cx="3884001" cy="2330401"/>
        </a:xfrm>
        <a:prstGeom prst="rect">
          <a:avLst/>
        </a:prstGeom>
        <a:solidFill>
          <a:schemeClr val="tx2">
            <a:lumMod val="20000"/>
            <a:lumOff val="8000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a:solidFill>
                <a:schemeClr val="tx1"/>
              </a:solidFill>
            </a:rPr>
            <a:t>In-house training offered under 14 CFR part 141</a:t>
          </a:r>
          <a:r>
            <a:rPr lang="en-US" sz="3600" kern="1200">
              <a:solidFill>
                <a:schemeClr val="tx1"/>
              </a:solidFill>
              <a:latin typeface="Calibri"/>
            </a:rPr>
            <a:t> </a:t>
          </a:r>
          <a:endParaRPr lang="en-US" sz="3600" kern="1200">
            <a:solidFill>
              <a:schemeClr val="tx1"/>
            </a:solidFill>
          </a:endParaRPr>
        </a:p>
      </dsp:txBody>
      <dsp:txXfrm>
        <a:off x="4470778" y="549"/>
        <a:ext cx="3884001" cy="2330401"/>
      </dsp:txXfrm>
    </dsp:sp>
    <dsp:sp modelId="{5C7AE084-E9E1-45AB-9480-64F770A22B94}">
      <dsp:nvSpPr>
        <dsp:cNvPr id="0" name=""/>
        <dsp:cNvSpPr/>
      </dsp:nvSpPr>
      <dsp:spPr>
        <a:xfrm>
          <a:off x="198376" y="2719350"/>
          <a:ext cx="3884001" cy="2330401"/>
        </a:xfrm>
        <a:prstGeom prst="rect">
          <a:avLst/>
        </a:prstGeom>
        <a:solidFill>
          <a:schemeClr val="tx2">
            <a:lumMod val="20000"/>
            <a:lumOff val="8000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solidFill>
                <a:schemeClr val="tx1"/>
              </a:solidFill>
            </a:rPr>
            <a:t>Students pay all tuition and fees to the primary IHL</a:t>
          </a:r>
        </a:p>
      </dsp:txBody>
      <dsp:txXfrm>
        <a:off x="198376" y="2719350"/>
        <a:ext cx="3884001" cy="2330401"/>
      </dsp:txXfrm>
    </dsp:sp>
    <dsp:sp modelId="{228B0EE0-D771-4A2B-B694-97BEF5849C09}">
      <dsp:nvSpPr>
        <dsp:cNvPr id="0" name=""/>
        <dsp:cNvSpPr/>
      </dsp:nvSpPr>
      <dsp:spPr>
        <a:xfrm>
          <a:off x="4470778" y="2719350"/>
          <a:ext cx="3884001" cy="2330401"/>
        </a:xfrm>
        <a:prstGeom prst="rect">
          <a:avLst/>
        </a:prstGeom>
        <a:solidFill>
          <a:schemeClr val="tx2">
            <a:lumMod val="20000"/>
            <a:lumOff val="8000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solidFill>
                <a:schemeClr val="tx1"/>
              </a:solidFill>
            </a:rPr>
            <a:t>Students take flight training courses at the contracted IHL</a:t>
          </a:r>
        </a:p>
      </dsp:txBody>
      <dsp:txXfrm>
        <a:off x="4470778" y="2719350"/>
        <a:ext cx="3884001" cy="23304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99544-3019-4720-87E5-75FA46E1BD7C}">
      <dsp:nvSpPr>
        <dsp:cNvPr id="0" name=""/>
        <dsp:cNvSpPr/>
      </dsp:nvSpPr>
      <dsp:spPr>
        <a:xfrm>
          <a:off x="198376" y="549"/>
          <a:ext cx="3884001" cy="2330401"/>
        </a:xfrm>
        <a:prstGeom prst="rect">
          <a:avLst/>
        </a:prstGeom>
        <a:solidFill>
          <a:schemeClr val="accent3">
            <a:lumMod val="20000"/>
            <a:lumOff val="8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a:solidFill>
                <a:schemeClr val="tx1"/>
              </a:solidFill>
            </a:rPr>
            <a:t>In-house</a:t>
          </a:r>
          <a:r>
            <a:rPr lang="en-US" sz="3600" kern="1200">
              <a:solidFill>
                <a:schemeClr val="tx1"/>
              </a:solidFill>
              <a:latin typeface="Calibri"/>
            </a:rPr>
            <a:t> program</a:t>
          </a:r>
          <a:r>
            <a:rPr lang="en-US" sz="3600" kern="1200">
              <a:solidFill>
                <a:schemeClr val="tx1"/>
              </a:solidFill>
            </a:rPr>
            <a:t> approved by the SAA</a:t>
          </a:r>
        </a:p>
      </dsp:txBody>
      <dsp:txXfrm>
        <a:off x="198376" y="549"/>
        <a:ext cx="3884001" cy="2330401"/>
      </dsp:txXfrm>
    </dsp:sp>
    <dsp:sp modelId="{A472CC7D-0F0C-4BE2-9EFF-EFB645B67AAE}">
      <dsp:nvSpPr>
        <dsp:cNvPr id="0" name=""/>
        <dsp:cNvSpPr/>
      </dsp:nvSpPr>
      <dsp:spPr>
        <a:xfrm>
          <a:off x="4470778" y="549"/>
          <a:ext cx="3884001" cy="2330401"/>
        </a:xfrm>
        <a:prstGeom prst="rect">
          <a:avLst/>
        </a:prstGeom>
        <a:solidFill>
          <a:schemeClr val="accent3">
            <a:lumMod val="20000"/>
            <a:lumOff val="8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a:solidFill>
                <a:schemeClr val="tx1"/>
              </a:solidFill>
            </a:rPr>
            <a:t>In-house training offered under 14 CFR part 61</a:t>
          </a:r>
        </a:p>
      </dsp:txBody>
      <dsp:txXfrm>
        <a:off x="4470778" y="549"/>
        <a:ext cx="3884001" cy="2330401"/>
      </dsp:txXfrm>
    </dsp:sp>
    <dsp:sp modelId="{5C7AE084-E9E1-45AB-9480-64F770A22B94}">
      <dsp:nvSpPr>
        <dsp:cNvPr id="0" name=""/>
        <dsp:cNvSpPr/>
      </dsp:nvSpPr>
      <dsp:spPr>
        <a:xfrm>
          <a:off x="198376" y="2719350"/>
          <a:ext cx="3884001" cy="2330401"/>
        </a:xfrm>
        <a:prstGeom prst="rect">
          <a:avLst/>
        </a:prstGeom>
        <a:solidFill>
          <a:schemeClr val="accent3">
            <a:lumMod val="20000"/>
            <a:lumOff val="8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solidFill>
                <a:schemeClr val="tx1"/>
              </a:solidFill>
            </a:rPr>
            <a:t>Students pay all tuition and fees to the primary IHL</a:t>
          </a:r>
        </a:p>
      </dsp:txBody>
      <dsp:txXfrm>
        <a:off x="198376" y="2719350"/>
        <a:ext cx="3884001" cy="2330401"/>
      </dsp:txXfrm>
    </dsp:sp>
    <dsp:sp modelId="{228B0EE0-D771-4A2B-B694-97BEF5849C09}">
      <dsp:nvSpPr>
        <dsp:cNvPr id="0" name=""/>
        <dsp:cNvSpPr/>
      </dsp:nvSpPr>
      <dsp:spPr>
        <a:xfrm>
          <a:off x="4470778" y="2719350"/>
          <a:ext cx="3884001" cy="2330401"/>
        </a:xfrm>
        <a:prstGeom prst="rect">
          <a:avLst/>
        </a:prstGeom>
        <a:solidFill>
          <a:schemeClr val="accent3">
            <a:lumMod val="20000"/>
            <a:lumOff val="8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solidFill>
                <a:schemeClr val="tx1"/>
              </a:solidFill>
            </a:rPr>
            <a:t>Students take flight training courses at the contracted IHL</a:t>
          </a:r>
        </a:p>
      </dsp:txBody>
      <dsp:txXfrm>
        <a:off x="4470778" y="2719350"/>
        <a:ext cx="3884001" cy="23304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73AFA-AC58-4E4A-8A1E-60617EF5092D}">
      <dsp:nvSpPr>
        <dsp:cNvPr id="0" name=""/>
        <dsp:cNvSpPr/>
      </dsp:nvSpPr>
      <dsp:spPr>
        <a:xfrm>
          <a:off x="0" y="459"/>
          <a:ext cx="5526857" cy="10756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85BA68-BC46-4A7B-B326-E79E38BD2799}">
      <dsp:nvSpPr>
        <dsp:cNvPr id="0" name=""/>
        <dsp:cNvSpPr/>
      </dsp:nvSpPr>
      <dsp:spPr>
        <a:xfrm>
          <a:off x="237650" y="154744"/>
          <a:ext cx="767113" cy="767113"/>
        </a:xfrm>
        <a:prstGeom prst="ellipse">
          <a:avLst/>
        </a:prstGeom>
        <a:blipFill rotWithShape="1">
          <a:blip xmlns:r="http://schemas.openxmlformats.org/officeDocument/2006/relationships" r:embed="rId1"/>
          <a:srcRect/>
          <a:stretch>
            <a:fillRect t="-4000" b="-4000"/>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94F8A5-46DC-4392-A9FD-651C77E99C2D}">
      <dsp:nvSpPr>
        <dsp:cNvPr id="0" name=""/>
        <dsp:cNvSpPr/>
      </dsp:nvSpPr>
      <dsp:spPr>
        <a:xfrm>
          <a:off x="1242413" y="459"/>
          <a:ext cx="4284443" cy="1075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43" tIns="113843" rIns="113843" bIns="113843"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mn-lt"/>
              <a:ea typeface="Lato" panose="020F0502020204030203" pitchFamily="34" charset="0"/>
              <a:cs typeface="Lato" panose="020F0502020204030203" pitchFamily="34" charset="0"/>
            </a:rPr>
            <a:t>Legal Authority for Approval</a:t>
          </a:r>
        </a:p>
      </dsp:txBody>
      <dsp:txXfrm>
        <a:off x="1242413" y="459"/>
        <a:ext cx="4284443" cy="1075682"/>
      </dsp:txXfrm>
    </dsp:sp>
    <dsp:sp modelId="{0E9091DE-38C5-4BED-844E-71934E4F5B4F}">
      <dsp:nvSpPr>
        <dsp:cNvPr id="0" name=""/>
        <dsp:cNvSpPr/>
      </dsp:nvSpPr>
      <dsp:spPr>
        <a:xfrm>
          <a:off x="0" y="1345063"/>
          <a:ext cx="5526857" cy="10756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C8265D-E72C-47A0-92FC-C40002F4CF6B}">
      <dsp:nvSpPr>
        <dsp:cNvPr id="0" name=""/>
        <dsp:cNvSpPr/>
      </dsp:nvSpPr>
      <dsp:spPr>
        <a:xfrm>
          <a:off x="237650" y="1499347"/>
          <a:ext cx="767113" cy="767113"/>
        </a:xfrm>
        <a:prstGeom prst="ellipse">
          <a:avLst/>
        </a:prstGeom>
        <a:blipFill rotWithShape="1">
          <a:blip xmlns:r="http://schemas.openxmlformats.org/officeDocument/2006/relationships" r:embed="rId1"/>
          <a:srcRect/>
          <a:stretch>
            <a:fillRect t="-4000" b="-4000"/>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E6AC2-898C-49A0-ADF0-2E935125C218}">
      <dsp:nvSpPr>
        <dsp:cNvPr id="0" name=""/>
        <dsp:cNvSpPr/>
      </dsp:nvSpPr>
      <dsp:spPr>
        <a:xfrm>
          <a:off x="1242413" y="1345063"/>
          <a:ext cx="4284443" cy="1075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43" tIns="113843" rIns="113843" bIns="113843"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mn-lt"/>
              <a:ea typeface="Lato" panose="020F0502020204030203" pitchFamily="34" charset="0"/>
              <a:cs typeface="Lato" panose="020F0502020204030203" pitchFamily="34" charset="0"/>
            </a:rPr>
            <a:t>FAA Regulations</a:t>
          </a:r>
        </a:p>
      </dsp:txBody>
      <dsp:txXfrm>
        <a:off x="1242413" y="1345063"/>
        <a:ext cx="4284443" cy="1075682"/>
      </dsp:txXfrm>
    </dsp:sp>
    <dsp:sp modelId="{B690CE40-C662-47F0-BD3C-959FE564BA91}">
      <dsp:nvSpPr>
        <dsp:cNvPr id="0" name=""/>
        <dsp:cNvSpPr/>
      </dsp:nvSpPr>
      <dsp:spPr>
        <a:xfrm>
          <a:off x="0" y="2689666"/>
          <a:ext cx="5526857" cy="10756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C74805-5757-4E74-8C1A-85D9F41BE1AB}">
      <dsp:nvSpPr>
        <dsp:cNvPr id="0" name=""/>
        <dsp:cNvSpPr/>
      </dsp:nvSpPr>
      <dsp:spPr>
        <a:xfrm>
          <a:off x="237650" y="2843951"/>
          <a:ext cx="767113" cy="767113"/>
        </a:xfrm>
        <a:prstGeom prst="ellipse">
          <a:avLst/>
        </a:prstGeom>
        <a:blipFill rotWithShape="1">
          <a:blip xmlns:r="http://schemas.openxmlformats.org/officeDocument/2006/relationships" r:embed="rId1"/>
          <a:srcRect/>
          <a:stretch>
            <a:fillRect t="-4000" b="-4000"/>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592B7C-3C4A-4A2F-A044-F9C7F3646ED1}">
      <dsp:nvSpPr>
        <dsp:cNvPr id="0" name=""/>
        <dsp:cNvSpPr/>
      </dsp:nvSpPr>
      <dsp:spPr>
        <a:xfrm>
          <a:off x="1242413" y="2689666"/>
          <a:ext cx="4284443" cy="1075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43" tIns="113843" rIns="113843" bIns="113843" numCol="1" spcCol="1270" anchor="ctr" anchorCtr="0">
          <a:noAutofit/>
        </a:bodyPr>
        <a:lstStyle/>
        <a:p>
          <a:pPr marL="0" lvl="0" indent="0" algn="l" defTabSz="1111250">
            <a:lnSpc>
              <a:spcPct val="100000"/>
            </a:lnSpc>
            <a:spcBef>
              <a:spcPct val="0"/>
            </a:spcBef>
            <a:spcAft>
              <a:spcPct val="35000"/>
            </a:spcAft>
            <a:buNone/>
          </a:pPr>
          <a:r>
            <a:rPr lang="en-US" sz="2500" kern="1200" dirty="0">
              <a:latin typeface="+mn-lt"/>
              <a:ea typeface="Lato" panose="020F0502020204030203" pitchFamily="34" charset="0"/>
              <a:cs typeface="Lato" panose="020F0502020204030203" pitchFamily="34" charset="0"/>
            </a:rPr>
            <a:t>FAA Approval Documents</a:t>
          </a:r>
        </a:p>
      </dsp:txBody>
      <dsp:txXfrm>
        <a:off x="1242413" y="2689666"/>
        <a:ext cx="4284443" cy="10756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377BF1-7801-4B9A-95B5-4E81822F4645}"/>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0E11B9-F8D6-4CF5-BA9D-5703FEF4F48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C67935B-C11A-4312-AF52-EE9656BC6AF5}" type="datetimeFigureOut">
              <a:rPr lang="en-US" smtClean="0"/>
              <a:t>06/30/2025</a:t>
            </a:fld>
            <a:endParaRPr lang="en-US"/>
          </a:p>
        </p:txBody>
      </p:sp>
      <p:sp>
        <p:nvSpPr>
          <p:cNvPr id="4" name="Footer Placeholder 3">
            <a:extLst>
              <a:ext uri="{FF2B5EF4-FFF2-40B4-BE49-F238E27FC236}">
                <a16:creationId xmlns:a16="http://schemas.microsoft.com/office/drawing/2014/main" id="{FC898597-C27E-4069-A445-63EAECFCF899}"/>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1B7009-B2EB-4DA5-88D5-AEE11FA9513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CB606C5-A29C-436D-9708-BEC8DA952254}" type="slidenum">
              <a:rPr lang="en-US" smtClean="0"/>
              <a:t>‹#›</a:t>
            </a:fld>
            <a:endParaRPr lang="en-US"/>
          </a:p>
        </p:txBody>
      </p:sp>
    </p:spTree>
    <p:extLst>
      <p:ext uri="{BB962C8B-B14F-4D97-AF65-F5344CB8AC3E}">
        <p14:creationId xmlns:p14="http://schemas.microsoft.com/office/powerpoint/2010/main" val="2948787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BF6123-5584-4859-9232-7C64D48C60BC}" type="datetimeFigureOut">
              <a:rPr lang="en-US" smtClean="0"/>
              <a:t>06/30/2025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law.cornell.edu/cfr/text/14/appendix-H_to_part_141" TargetMode="External"/><Relationship Id="rId3" Type="http://schemas.openxmlformats.org/officeDocument/2006/relationships/hyperlink" Target="https://www.law.cornell.edu/cfr/text/14/appendix-C_to_part_141" TargetMode="External"/><Relationship Id="rId7" Type="http://schemas.openxmlformats.org/officeDocument/2006/relationships/hyperlink" Target="https://www.law.cornell.edu/cfr/text/14/appendix-G_to_part_141"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law.cornell.edu/cfr/text/14/appendix-F_to_part_141" TargetMode="External"/><Relationship Id="rId5" Type="http://schemas.openxmlformats.org/officeDocument/2006/relationships/hyperlink" Target="https://www.law.cornell.edu/cfr/text/14/appendix-E_to_part_141" TargetMode="External"/><Relationship Id="rId4" Type="http://schemas.openxmlformats.org/officeDocument/2006/relationships/hyperlink" Target="https://www.law.cornell.edu/cfr/text/14/appendix-D_to_part_141"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law.cornell.edu/cfr/text/38/21.4263"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aw.cornell.edu/cfr/text/14/part-141"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law.cornell.edu/cfr/text/14/part-142" TargetMode="External"/><Relationship Id="rId4" Type="http://schemas.openxmlformats.org/officeDocument/2006/relationships/hyperlink" Target="https://www.law.cornell.edu/cfr/text/14/part-6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8A9B0-1301-8527-B2FD-EFBF6863D8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AF182-FFCE-33B4-85DE-E9DD38BFA4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901227-1519-6366-78EC-B2AC49C11E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C9E7DE-2F29-21FE-6496-D61F96A99B2F}"/>
              </a:ext>
            </a:extLst>
          </p:cNvPr>
          <p:cNvSpPr>
            <a:spLocks noGrp="1"/>
          </p:cNvSpPr>
          <p:nvPr>
            <p:ph type="sldNum" sz="quarter" idx="5"/>
          </p:nvPr>
        </p:nvSpPr>
        <p:spPr/>
        <p:txBody>
          <a:bodyPr/>
          <a:lstStyle/>
          <a:p>
            <a:fld id="{A263C7BD-EE4B-42E2-A75C-958D06C60C46}" type="slidenum">
              <a:rPr lang="en-US" smtClean="0"/>
              <a:t>1</a:t>
            </a:fld>
            <a:endParaRPr lang="en-US"/>
          </a:p>
        </p:txBody>
      </p:sp>
    </p:spTree>
    <p:extLst>
      <p:ext uri="{BB962C8B-B14F-4D97-AF65-F5344CB8AC3E}">
        <p14:creationId xmlns:p14="http://schemas.microsoft.com/office/powerpoint/2010/main" val="1322154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11</a:t>
            </a:fld>
            <a:endParaRPr lang="en-US"/>
          </a:p>
        </p:txBody>
      </p:sp>
    </p:spTree>
    <p:extLst>
      <p:ext uri="{BB962C8B-B14F-4D97-AF65-F5344CB8AC3E}">
        <p14:creationId xmlns:p14="http://schemas.microsoft.com/office/powerpoint/2010/main" val="944586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a:solidFill>
                  <a:srgbClr val="000000"/>
                </a:solidFill>
                <a:effectLst/>
                <a:latin typeface="Calibri"/>
                <a:ea typeface="Calibri"/>
                <a:cs typeface="Calibri"/>
              </a:rPr>
              <a:t>In order to be eligible to pursue a flight training program at an IHL, VA students MUST qualify for VA Education Benefits - students receiving benefits under </a:t>
            </a:r>
            <a:r>
              <a:rPr lang="en-US" sz="1800" b="1" i="0" u="none" strike="noStrike">
                <a:solidFill>
                  <a:srgbClr val="000000"/>
                </a:solidFill>
                <a:effectLst/>
                <a:latin typeface="Calibri"/>
                <a:ea typeface="Calibri"/>
                <a:cs typeface="Calibri"/>
              </a:rPr>
              <a:t>any</a:t>
            </a:r>
            <a:r>
              <a:rPr lang="en-US" sz="1800" b="0" i="0" u="none" strike="noStrike">
                <a:solidFill>
                  <a:srgbClr val="000000"/>
                </a:solidFill>
                <a:effectLst/>
                <a:latin typeface="Calibri"/>
                <a:ea typeface="Calibri"/>
                <a:cs typeface="Calibri"/>
              </a:rPr>
              <a:t> Department of Veterans Affairs educational program may receive approval to pursue flight training courses that are part of an approved standard college degree program.  </a:t>
            </a:r>
            <a:r>
              <a:rPr lang="en-US" sz="1800" b="0" i="0">
                <a:solidFill>
                  <a:srgbClr val="444444"/>
                </a:solidFill>
                <a:effectLst/>
                <a:latin typeface="Calibri"/>
                <a:ea typeface="Calibri"/>
                <a:cs typeface="Calibri"/>
              </a:rPr>
              <a:t>​VA students must also h</a:t>
            </a:r>
            <a:r>
              <a:rPr lang="en-US" sz="1800" b="0" i="0" u="none" strike="noStrike">
                <a:solidFill>
                  <a:srgbClr val="000000"/>
                </a:solidFill>
                <a:effectLst/>
                <a:latin typeface="Calibri"/>
                <a:ea typeface="Calibri"/>
                <a:cs typeface="Calibri"/>
              </a:rPr>
              <a:t>old the appropriate medical certificate - all students must have a second class medical certificate prior to the approval and start of any flight training program, unless the training is conducted under FAR Part 61.  </a:t>
            </a:r>
            <a:r>
              <a:rPr lang="en-US" sz="1800" b="0" i="0">
                <a:solidFill>
                  <a:srgbClr val="444444"/>
                </a:solidFill>
                <a:effectLst/>
                <a:latin typeface="Calibri"/>
                <a:ea typeface="Calibri"/>
                <a:cs typeface="Calibri"/>
              </a:rPr>
              <a:t>​</a:t>
            </a:r>
          </a:p>
          <a:p>
            <a:pPr algn="l" rtl="0" fontAlgn="base"/>
            <a:endParaRPr lang="en-US" sz="1800" b="0" i="0">
              <a:solidFill>
                <a:srgbClr val="444444"/>
              </a:solidFill>
              <a:effectLst/>
              <a:latin typeface="Calibri"/>
              <a:ea typeface="Calibri"/>
              <a:cs typeface="Calibri"/>
            </a:endParaRPr>
          </a:p>
          <a:p>
            <a:pPr algn="l" rtl="0" fontAlgn="base"/>
            <a:r>
              <a:rPr lang="en-US" sz="1800" b="0" i="0" u="none" strike="noStrike">
                <a:solidFill>
                  <a:srgbClr val="000000"/>
                </a:solidFill>
                <a:effectLst/>
                <a:latin typeface="Calibri"/>
                <a:ea typeface="Calibri"/>
                <a:cs typeface="Calibri"/>
              </a:rPr>
              <a:t>These requirements must be met prior to beginning training.</a:t>
            </a:r>
            <a:endParaRPr lang="en-US" b="0" i="0">
              <a:solidFill>
                <a:srgbClr val="444444"/>
              </a:solidFill>
              <a:effectLst/>
              <a:latin typeface="Calibri"/>
              <a:ea typeface="Calibri"/>
              <a:cs typeface="Calibri"/>
            </a:endParaRPr>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12</a:t>
            </a:fld>
            <a:endParaRPr lang="en-US"/>
          </a:p>
        </p:txBody>
      </p:sp>
    </p:spTree>
    <p:extLst>
      <p:ext uri="{BB962C8B-B14F-4D97-AF65-F5344CB8AC3E}">
        <p14:creationId xmlns:p14="http://schemas.microsoft.com/office/powerpoint/2010/main" val="1162967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Graphik"/>
              </a:rPr>
              <a:t>As we just mentioned, VA students must hold a medical certificate valid for appropriate privileges prior to the start of training for each flight training course.  Let’s talk about this requirement in a little more depth.  </a:t>
            </a:r>
          </a:p>
          <a:p>
            <a:endParaRPr lang="en-US" sz="1200" dirty="0">
              <a:latin typeface="Graphik"/>
            </a:endParaRPr>
          </a:p>
          <a:p>
            <a:r>
              <a:rPr lang="en-US" sz="1200" dirty="0">
                <a:latin typeface="Graphik"/>
              </a:rPr>
              <a:t>VA education benefits will not be paid for any training if the medical certificate was issued after the student started the course.  The medical certificate may revert to the next lower certificate or expire before the end of the course without penalty.  However, in order to enroll in another flight training course, the student must obtain the appropriate medical certificate required for that course. </a:t>
            </a:r>
          </a:p>
          <a:p>
            <a:endParaRPr lang="en-US" sz="1200" dirty="0">
              <a:latin typeface="Graphik"/>
            </a:endParaRPr>
          </a:p>
          <a:p>
            <a:r>
              <a:rPr lang="en-US" sz="1200" dirty="0">
                <a:latin typeface="Graphik"/>
              </a:rPr>
              <a:t>Medical certificates must be valid for first-class privileges for Airline Transport Pilot (ATP) and Airline Transport Pilot Certification Training Program (ATP/CTP) and valid for second-class privileges for all other flight training courses but ATP and ATP/CTP.  </a:t>
            </a:r>
          </a:p>
          <a:p>
            <a:endParaRPr lang="en-US" sz="1200" dirty="0">
              <a:latin typeface="Graphik"/>
            </a:endParaRPr>
          </a:p>
          <a:p>
            <a:r>
              <a:rPr lang="en-US" sz="1200" dirty="0">
                <a:latin typeface="Graphik"/>
              </a:rPr>
              <a:t>First-class medical certificates are valid for the remainder of the month of issue, plus either 12 or 6 calendar months for flight operations requiring a first-class medical certificate, depending on age.  After 12 or 6 months, the certificate reverts to a second-class medical certificate that is valid for an additional 6 months, per 14 CFR 61.23(d)</a:t>
            </a:r>
          </a:p>
          <a:p>
            <a:endParaRPr lang="en-US" sz="1200" dirty="0">
              <a:latin typeface="Graphik"/>
            </a:endParaRPr>
          </a:p>
          <a:p>
            <a:r>
              <a:rPr lang="en-US" sz="1200" dirty="0">
                <a:latin typeface="Graphik"/>
              </a:rPr>
              <a:t>Second-class medical certificates are also valid for the remainder of the month of issue, plus 12 calendar months for flight operations requiring a second-class medical certificate.  After 12 months, the certificate reverts to a third-class medical certificate. </a:t>
            </a:r>
            <a:endParaRPr lang="en-US" sz="1200" dirty="0"/>
          </a:p>
          <a:p>
            <a:endParaRPr lang="en-US" i="1" dirty="0"/>
          </a:p>
          <a:p>
            <a:r>
              <a:rPr lang="en-US" i="0" dirty="0">
                <a:latin typeface="Graphik"/>
              </a:rPr>
              <a:t>Note:</a:t>
            </a:r>
            <a:r>
              <a:rPr lang="en-US" dirty="0">
                <a:latin typeface="Graphik"/>
              </a:rPr>
              <a:t> </a:t>
            </a:r>
            <a:r>
              <a:rPr lang="en-US" i="0" dirty="0">
                <a:latin typeface="Graphik"/>
              </a:rPr>
              <a:t> Medical certificate requirements are different for the FAA and VA; the FAA requires a third-class medical certificate prior to beginning training.</a:t>
            </a:r>
            <a:r>
              <a:rPr lang="en-US" dirty="0">
                <a:latin typeface="Graphik"/>
              </a:rPr>
              <a:t> </a:t>
            </a:r>
            <a:r>
              <a:rPr lang="en-US" i="0" dirty="0">
                <a:latin typeface="Graphik"/>
              </a:rPr>
              <a:t>This is a lower class of certificate than the second-class certificate required by VA.</a:t>
            </a:r>
            <a:r>
              <a:rPr lang="en-US" dirty="0">
                <a:latin typeface="Graphik"/>
              </a:rPr>
              <a:t> </a:t>
            </a:r>
            <a:r>
              <a:rPr lang="en-US" i="0" dirty="0">
                <a:latin typeface="Graphik"/>
              </a:rPr>
              <a:t>This is important to remember; Chief Flight instructors may not realize or may for forget that VA requires a higher rated medical certificate for payment of VA education benefits than the FAA requires of student pilots.</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13</a:t>
            </a:fld>
            <a:endParaRPr lang="en-US"/>
          </a:p>
        </p:txBody>
      </p:sp>
    </p:spTree>
    <p:extLst>
      <p:ext uri="{BB962C8B-B14F-4D97-AF65-F5344CB8AC3E}">
        <p14:creationId xmlns:p14="http://schemas.microsoft.com/office/powerpoint/2010/main" val="3018594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US" sz="1800" b="0" i="0" u="none" strike="noStrike" dirty="0">
                <a:solidFill>
                  <a:srgbClr val="ED7D31"/>
                </a:solidFill>
                <a:effectLst/>
                <a:latin typeface="Graphik"/>
              </a:rPr>
              <a:t>Since flight courses are the basis for flight training, let’s start this section with a high level description of each course. Flight training courses lead to FAA certifications or ratings for aircraft operation. The following courses are payable for VA education benefits for flight training at IHLs.</a:t>
            </a:r>
            <a:r>
              <a:rPr lang="en-US" sz="1800" b="0" i="0" u="none" strike="noStrike" dirty="0">
                <a:solidFill>
                  <a:srgbClr val="444444"/>
                </a:solidFill>
                <a:effectLst/>
                <a:latin typeface="Graphik"/>
              </a:rPr>
              <a:t>​ I am giving you fair warning – This is a lot of reading from the slide….</a:t>
            </a:r>
            <a:r>
              <a:rPr lang="en-US" sz="1800" b="0" i="0" dirty="0">
                <a:solidFill>
                  <a:srgbClr val="444444"/>
                </a:solidFill>
                <a:effectLst/>
                <a:latin typeface="Graphik"/>
              </a:rPr>
              <a:t>​</a:t>
            </a:r>
            <a:endParaRPr lang="en-US" sz="2800" b="0" i="0" dirty="0">
              <a:solidFill>
                <a:srgbClr val="444444"/>
              </a:solidFill>
              <a:effectLst/>
              <a:latin typeface="Calibri" panose="020F0502020204030204" pitchFamily="34" charset="0"/>
            </a:endParaRPr>
          </a:p>
          <a:p>
            <a:pPr algn="l" rtl="0" fontAlgn="base">
              <a:buNone/>
            </a:pPr>
            <a:r>
              <a:rPr lang="en-US" sz="1800" b="0" i="0" u="none" strike="noStrike" dirty="0">
                <a:solidFill>
                  <a:srgbClr val="444444"/>
                </a:solidFill>
                <a:effectLst/>
                <a:latin typeface="Graphik"/>
              </a:rPr>
              <a:t>​</a:t>
            </a:r>
            <a:r>
              <a:rPr lang="en-US" sz="1800" b="0" i="0" dirty="0">
                <a:solidFill>
                  <a:srgbClr val="444444"/>
                </a:solidFill>
                <a:effectLst/>
                <a:latin typeface="Graphik"/>
              </a:rPr>
              <a:t>​</a:t>
            </a:r>
            <a:endParaRPr lang="en-US" sz="2800" b="0" i="0" dirty="0">
              <a:solidFill>
                <a:srgbClr val="444444"/>
              </a:solidFill>
              <a:effectLst/>
              <a:latin typeface="Calibri" panose="020F0502020204030204" pitchFamily="34" charset="0"/>
            </a:endParaRPr>
          </a:p>
          <a:p>
            <a:pPr algn="l" rtl="0" fontAlgn="base">
              <a:buNone/>
            </a:pPr>
            <a:r>
              <a:rPr lang="en-US" sz="1800" b="0" i="0" u="none" strike="noStrike" dirty="0">
                <a:solidFill>
                  <a:srgbClr val="ED7D31"/>
                </a:solidFill>
                <a:effectLst/>
                <a:latin typeface="Graphik"/>
              </a:rPr>
              <a:t>Private Pilot courses are payable for VA education benefits under certain conditions, discussed on the next slide.</a:t>
            </a:r>
            <a:r>
              <a:rPr lang="en-US" sz="1800" b="0" i="0" u="none" strike="noStrike" dirty="0">
                <a:solidFill>
                  <a:srgbClr val="444444"/>
                </a:solidFill>
                <a:effectLst/>
                <a:latin typeface="Graphik"/>
              </a:rPr>
              <a:t>​</a:t>
            </a:r>
            <a:r>
              <a:rPr lang="en-US" sz="1800" b="0" i="0" dirty="0">
                <a:solidFill>
                  <a:srgbClr val="444444"/>
                </a:solidFill>
                <a:effectLst/>
                <a:latin typeface="Graphik"/>
              </a:rPr>
              <a:t>​</a:t>
            </a:r>
            <a:endParaRPr lang="en-US" sz="2800" b="0" i="0" dirty="0">
              <a:solidFill>
                <a:srgbClr val="444444"/>
              </a:solidFill>
              <a:effectLst/>
              <a:latin typeface="Calibri" panose="020F0502020204030204" pitchFamily="34" charset="0"/>
            </a:endParaRPr>
          </a:p>
          <a:p>
            <a:pPr algn="l" rtl="0" fontAlgn="base"/>
            <a:r>
              <a:rPr lang="en-US" sz="1800" b="0" i="0" u="none" strike="noStrike" dirty="0">
                <a:solidFill>
                  <a:srgbClr val="444444"/>
                </a:solidFill>
                <a:effectLst/>
                <a:latin typeface="Graphik"/>
              </a:rPr>
              <a:t>​</a:t>
            </a:r>
            <a:r>
              <a:rPr lang="en-US" sz="1800" b="0" i="0" dirty="0">
                <a:solidFill>
                  <a:srgbClr val="444444"/>
                </a:solidFill>
                <a:effectLst/>
                <a:latin typeface="Graphik"/>
              </a:rPr>
              <a:t>​</a:t>
            </a:r>
            <a:endParaRPr lang="en-US" sz="2800" b="0" i="0" dirty="0">
              <a:solidFill>
                <a:srgbClr val="444444"/>
              </a:solidFill>
              <a:effectLst/>
              <a:latin typeface="Calibri" panose="020F0502020204030204" pitchFamily="34" charset="0"/>
            </a:endParaRPr>
          </a:p>
          <a:p>
            <a:pPr algn="l" rtl="0" fontAlgn="base"/>
            <a:r>
              <a:rPr lang="en-US" sz="1800" b="0" i="0" u="none" strike="noStrike" dirty="0">
                <a:solidFill>
                  <a:srgbClr val="ED7D31"/>
                </a:solidFill>
                <a:effectLst/>
                <a:latin typeface="Graphik"/>
              </a:rPr>
              <a:t>An Instrument Rating Course teaches pilots how to fly an aircraft solely by reference to instruments. The course teaches the regulations and procedures for flying under Instrument Flight Rules (IFR), which govern flight in Instrument Meteorological Conditions (IMC), such as low visibility or poor weather conditions, where visual navigation is not possible Specific details are contained in </a:t>
            </a:r>
            <a:r>
              <a:rPr lang="en-US" sz="1800" b="0" i="0" u="sng" strike="noStrike" dirty="0">
                <a:solidFill>
                  <a:srgbClr val="0E7BBA"/>
                </a:solidFill>
                <a:effectLst/>
                <a:latin typeface="Graphik"/>
                <a:hlinkClick r:id="rId3"/>
              </a:rPr>
              <a:t>14 CFR Part 141, Appendix C</a:t>
            </a:r>
            <a:r>
              <a:rPr lang="en-US" sz="1800" b="0" i="0" u="none" strike="noStrike" dirty="0">
                <a:solidFill>
                  <a:srgbClr val="ED7D31"/>
                </a:solidFill>
                <a:effectLst/>
                <a:latin typeface="Graphik"/>
              </a:rPr>
              <a:t>.</a:t>
            </a:r>
            <a:r>
              <a:rPr lang="en-US" sz="1800" b="0" i="0" dirty="0">
                <a:solidFill>
                  <a:srgbClr val="444444"/>
                </a:solidFill>
                <a:effectLst/>
                <a:latin typeface="Graphik"/>
              </a:rPr>
              <a:t>​</a:t>
            </a:r>
            <a:br>
              <a:rPr lang="en-US" sz="1800" b="0" i="0" dirty="0">
                <a:solidFill>
                  <a:srgbClr val="444444"/>
                </a:solidFill>
                <a:effectLst/>
                <a:latin typeface="Graphik"/>
              </a:rPr>
            </a:br>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ED7D31"/>
                </a:solidFill>
                <a:effectLst/>
                <a:latin typeface="Graphik"/>
              </a:rPr>
              <a:t>A Commercial Pilot Certification Course teaches the advanced skills and knowledge required for a pilot to operate an aircraft for compensation or hire. This certification allows pilots to be paid for their services. Specific details are contained in </a:t>
            </a:r>
            <a:r>
              <a:rPr lang="en-US" sz="1800" b="0" i="0" u="sng" strike="noStrike" dirty="0">
                <a:solidFill>
                  <a:srgbClr val="0E7BBA"/>
                </a:solidFill>
                <a:effectLst/>
                <a:latin typeface="Graphik"/>
                <a:hlinkClick r:id="rId4"/>
              </a:rPr>
              <a:t>14 CFR Part 141, Appendix D.</a:t>
            </a:r>
            <a:r>
              <a:rPr lang="en-US" sz="1800" b="0" i="0" dirty="0">
                <a:solidFill>
                  <a:srgbClr val="444444"/>
                </a:solidFill>
                <a:effectLst/>
                <a:latin typeface="Graphik"/>
              </a:rPr>
              <a:t>​</a:t>
            </a:r>
            <a:br>
              <a:rPr lang="en-US" sz="1800" b="0" i="0" dirty="0">
                <a:solidFill>
                  <a:srgbClr val="444444"/>
                </a:solidFill>
                <a:effectLst/>
                <a:latin typeface="Graphik"/>
              </a:rPr>
            </a:br>
            <a:r>
              <a:rPr lang="en-US" sz="1800" b="0" i="0" dirty="0">
                <a:solidFill>
                  <a:srgbClr val="444444"/>
                </a:solidFill>
                <a:effectLst/>
                <a:latin typeface="Graphik"/>
              </a:rPr>
              <a:t>​</a:t>
            </a:r>
            <a:br>
              <a:rPr lang="en-US" sz="1800" b="0" i="0" dirty="0">
                <a:solidFill>
                  <a:srgbClr val="444444"/>
                </a:solidFill>
                <a:effectLst/>
                <a:latin typeface="Graphik"/>
              </a:rPr>
            </a:br>
            <a:r>
              <a:rPr lang="en-US" sz="1800" b="0" i="0" u="none" strike="noStrike" dirty="0">
                <a:solidFill>
                  <a:srgbClr val="ED7D31"/>
                </a:solidFill>
                <a:effectLst/>
                <a:latin typeface="Graphik"/>
              </a:rPr>
              <a:t>An Airline Transport Pilot (ATP) Certification Course provides the training and knowledge required for pilots to perform duties and responsibilities as an airline pilot. Specific details are contained in </a:t>
            </a:r>
            <a:r>
              <a:rPr lang="en-US" sz="1800" b="0" i="0" u="sng" strike="noStrike" dirty="0">
                <a:solidFill>
                  <a:srgbClr val="0E7BBA"/>
                </a:solidFill>
                <a:effectLst/>
                <a:latin typeface="Graphik"/>
                <a:hlinkClick r:id="rId5"/>
              </a:rPr>
              <a:t>14 CFR Part 141, Appendix E</a:t>
            </a:r>
            <a:r>
              <a:rPr lang="en-US" sz="1800" b="0" i="0" u="none" strike="noStrike" dirty="0">
                <a:solidFill>
                  <a:srgbClr val="ED7D31"/>
                </a:solidFill>
                <a:effectLst/>
                <a:latin typeface="Graphik"/>
              </a:rPr>
              <a:t>.</a:t>
            </a:r>
            <a:r>
              <a:rPr lang="en-US" sz="1800" b="0" i="0" dirty="0">
                <a:solidFill>
                  <a:srgbClr val="444444"/>
                </a:solidFill>
                <a:effectLst/>
                <a:latin typeface="Graphik"/>
              </a:rPr>
              <a:t>​</a:t>
            </a:r>
            <a:br>
              <a:rPr lang="en-US" sz="1800" b="0" i="0" dirty="0">
                <a:solidFill>
                  <a:srgbClr val="444444"/>
                </a:solidFill>
                <a:effectLst/>
                <a:latin typeface="Graphik"/>
              </a:rPr>
            </a:br>
            <a:r>
              <a:rPr lang="en-US" sz="1800" b="0" i="0" dirty="0">
                <a:solidFill>
                  <a:srgbClr val="444444"/>
                </a:solidFill>
                <a:effectLst/>
                <a:latin typeface="Graphik"/>
              </a:rPr>
              <a:t>​</a:t>
            </a:r>
            <a:br>
              <a:rPr lang="en-US" sz="1800" b="0" i="0" dirty="0">
                <a:solidFill>
                  <a:srgbClr val="444444"/>
                </a:solidFill>
                <a:effectLst/>
                <a:latin typeface="Graphik"/>
              </a:rPr>
            </a:br>
            <a:r>
              <a:rPr lang="en-US" sz="1800" b="0" i="0" u="none" strike="noStrike" dirty="0">
                <a:solidFill>
                  <a:srgbClr val="ED7D31"/>
                </a:solidFill>
                <a:effectLst/>
                <a:latin typeface="Graphik"/>
              </a:rPr>
              <a:t>A Flight Instructor Certification Course (CFI) is a course of instruction leading to a certification as a flight instructor, authorized to conduct ground or flight training in accordance with the privileges and limitations listed on the holder’s flight instructor certificate. Specific details are contained in </a:t>
            </a:r>
            <a:r>
              <a:rPr lang="en-US" sz="1800" b="0" i="0" u="sng" strike="noStrike" dirty="0">
                <a:solidFill>
                  <a:srgbClr val="0E7BBA"/>
                </a:solidFill>
                <a:effectLst/>
                <a:latin typeface="Graphik"/>
                <a:hlinkClick r:id="rId6"/>
              </a:rPr>
              <a:t>14 CFR Part 141, Appendix F.</a:t>
            </a:r>
            <a:r>
              <a:rPr lang="en-US" sz="1800" b="0" i="0" dirty="0">
                <a:solidFill>
                  <a:srgbClr val="444444"/>
                </a:solidFill>
                <a:effectLst/>
                <a:latin typeface="Graphik"/>
              </a:rPr>
              <a:t>​</a:t>
            </a:r>
            <a:br>
              <a:rPr lang="en-US" sz="1800" b="0" i="0" dirty="0">
                <a:solidFill>
                  <a:srgbClr val="444444"/>
                </a:solidFill>
                <a:effectLst/>
                <a:latin typeface="Graphik"/>
              </a:rPr>
            </a:br>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ED7D31"/>
                </a:solidFill>
                <a:effectLst/>
                <a:latin typeface="Graphik"/>
              </a:rPr>
              <a:t>Certified Flight Instructor Single Engine Land (CFI-ASEL) and Certified Flight Instructor-Multi Engine Land (CFI-AMEL) courses qualify a CFI to provide ground and flight instruction in single-engine aircraft (ASEL) or multi-engine aircraft (AMEL). Specific details are contained in </a:t>
            </a:r>
            <a:r>
              <a:rPr lang="en-US" sz="1800" b="0" i="0" u="sng" strike="noStrike" dirty="0">
                <a:solidFill>
                  <a:srgbClr val="0E7BBA"/>
                </a:solidFill>
                <a:effectLst/>
                <a:latin typeface="Graphik"/>
                <a:hlinkClick r:id="rId6"/>
              </a:rPr>
              <a:t>14 CFR Part 141, Appendix F.</a:t>
            </a:r>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ED7D31"/>
                </a:solidFill>
                <a:effectLst/>
                <a:latin typeface="Graphik"/>
              </a:rPr>
              <a:t>A Flight Instructor Instrument Certification Course (CFI-I qualifies a CFI to provide ground and flight instruction in all phases of flight planning, flight, and air traffic control procedures when operating in instrument meteorological conditions. Specific details are contained in </a:t>
            </a:r>
            <a:r>
              <a:rPr lang="en-US" sz="1800" b="0" i="0" dirty="0">
                <a:solidFill>
                  <a:srgbClr val="444444"/>
                </a:solidFill>
                <a:effectLst/>
                <a:latin typeface="Graphik"/>
              </a:rPr>
              <a:t>​</a:t>
            </a:r>
            <a:br>
              <a:rPr lang="en-US" sz="1800" b="0" i="0" dirty="0">
                <a:solidFill>
                  <a:srgbClr val="444444"/>
                </a:solidFill>
                <a:effectLst/>
                <a:latin typeface="Graphik"/>
              </a:rPr>
            </a:br>
            <a:r>
              <a:rPr lang="en-US" sz="1800" b="0" i="0" u="sng" strike="noStrike" dirty="0">
                <a:solidFill>
                  <a:srgbClr val="0E7BBA"/>
                </a:solidFill>
                <a:effectLst/>
                <a:latin typeface="Graphik"/>
                <a:hlinkClick r:id="rId7"/>
              </a:rPr>
              <a:t>14 CFR Part 141, Appendix G.</a:t>
            </a:r>
            <a:r>
              <a:rPr lang="en-US" sz="1800" b="0" i="0" dirty="0">
                <a:solidFill>
                  <a:srgbClr val="444444"/>
                </a:solidFill>
                <a:effectLst/>
                <a:latin typeface="Graphik"/>
              </a:rPr>
              <a:t>​</a:t>
            </a:r>
            <a:br>
              <a:rPr lang="en-US" sz="1800" b="0" i="0" dirty="0">
                <a:solidFill>
                  <a:srgbClr val="444444"/>
                </a:solidFill>
                <a:effectLst/>
                <a:latin typeface="Graphik"/>
              </a:rPr>
            </a:br>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ED7D31"/>
                </a:solidFill>
                <a:effectLst/>
                <a:latin typeface="Graphik"/>
              </a:rPr>
              <a:t>A Ground Instructor Certification provides instruction on how to provide ground training – which involves teaching students the theoretical and academic aspects of aviation. Specific details are contained in </a:t>
            </a:r>
            <a:r>
              <a:rPr lang="en-US" sz="1800" b="0" i="0" u="sng" strike="noStrike" dirty="0">
                <a:solidFill>
                  <a:srgbClr val="0E7BBA"/>
                </a:solidFill>
                <a:effectLst/>
                <a:latin typeface="Graphik"/>
                <a:hlinkClick r:id="rId8"/>
              </a:rPr>
              <a:t>14 CFR Part 141, Appendix H</a:t>
            </a:r>
            <a:r>
              <a:rPr lang="en-US" sz="1800" b="0" i="0" u="none" strike="noStrike" dirty="0">
                <a:solidFill>
                  <a:srgbClr val="ED7D31"/>
                </a:solidFill>
                <a:effectLst/>
                <a:latin typeface="Graphik"/>
              </a:rPr>
              <a:t>.</a:t>
            </a:r>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15</a:t>
            </a:fld>
            <a:endParaRPr lang="en-US"/>
          </a:p>
        </p:txBody>
      </p:sp>
    </p:spTree>
    <p:extLst>
      <p:ext uri="{BB962C8B-B14F-4D97-AF65-F5344CB8AC3E}">
        <p14:creationId xmlns:p14="http://schemas.microsoft.com/office/powerpoint/2010/main" val="1565113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a:solidFill>
                  <a:srgbClr val="000000"/>
                </a:solidFill>
                <a:effectLst/>
                <a:latin typeface="Graphik"/>
              </a:rPr>
              <a:t>Private pilot flight training may only be payable for VA education benefits if it is conducted in-house by the IHL under 14 CFR part 61 or part 141, or through contract with another IHL that conducts the training in-house under part 61 or 141. </a:t>
            </a:r>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Graphik"/>
              </a:rPr>
              <a:t>IHLs may not include private pilot training in programs payable for VA education benefits when that training is provided by a vocational flight school through contract. The private pilot certificate is the first pilot certification a student pilot earns, but under 38 CFR 21.4263, students must already possess this certificate prior to enrolling in any vocational flight training using VA education benefits. This requirement is also outlined in 38 USC 3034 and 38 USC 3241. Therefore, IHLs will not receive payment for VA education benefits for programs that include private pilot instruction delivered by a contracted vocational flight school. </a:t>
            </a:r>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Graphik"/>
              </a:rPr>
              <a:t>Note: Private pilot courses may also be accounted for as a prerequisite to an aeronautical degree program or as a prerequisite to the first flight course as part of a degree.</a:t>
            </a:r>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16</a:t>
            </a:fld>
            <a:endParaRPr lang="en-US"/>
          </a:p>
        </p:txBody>
      </p:sp>
    </p:spTree>
    <p:extLst>
      <p:ext uri="{BB962C8B-B14F-4D97-AF65-F5344CB8AC3E}">
        <p14:creationId xmlns:p14="http://schemas.microsoft.com/office/powerpoint/2010/main" val="605608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228600">
              <a:spcAft>
                <a:spcPts val="1200"/>
              </a:spcAft>
            </a:pPr>
            <a:r>
              <a:rPr lang="en-US" sz="1200" noProof="0" dirty="0">
                <a:solidFill>
                  <a:schemeClr val="accent2"/>
                </a:solidFill>
                <a:latin typeface="Calibri" panose="020F0502020204030204" pitchFamily="34" charset="0"/>
                <a:cs typeface="Calibri" panose="020F0502020204030204" pitchFamily="34" charset="0"/>
              </a:rPr>
              <a:t>38 CFR 4263(i)(2) allows for two forms of ground training in a flight course:  ground school and preflight briefings/postflight critiques, which are often referred to as Pre/Post.</a:t>
            </a:r>
          </a:p>
          <a:p>
            <a:pPr algn="l" defTabSz="228600">
              <a:spcAft>
                <a:spcPts val="1200"/>
              </a:spcAft>
            </a:pPr>
            <a:endParaRPr lang="en-US" sz="1200" noProof="0" dirty="0">
              <a:solidFill>
                <a:schemeClr val="accent2"/>
              </a:solidFill>
              <a:latin typeface="Calibri" panose="020F0502020204030204" pitchFamily="34" charset="0"/>
              <a:cs typeface="Calibri" panose="020F0502020204030204" pitchFamily="34" charset="0"/>
            </a:endParaRPr>
          </a:p>
          <a:p>
            <a:pPr algn="l" defTabSz="228600">
              <a:spcAft>
                <a:spcPts val="1200"/>
              </a:spcAft>
            </a:pPr>
            <a:r>
              <a:rPr lang="en-US" sz="1200" noProof="0" dirty="0">
                <a:solidFill>
                  <a:schemeClr val="accent2"/>
                </a:solidFill>
                <a:latin typeface="Calibri" panose="020F0502020204030204" pitchFamily="34" charset="0"/>
                <a:cs typeface="Calibri" panose="020F0502020204030204" pitchFamily="34" charset="0"/>
              </a:rPr>
              <a:t>38 CFR 21.4263(h)(2) requires that all ground school training be conduct in residence, under the supervision of a qualified instructor, with opportunities for interaction between the instructor and students.  Simply providing access to an instructor for questions does not meet this requirement.  Ground school may include using audiovisual equipment, personal computers, quizzes, and exams.  </a:t>
            </a:r>
          </a:p>
          <a:p>
            <a:endParaRPr lang="en-US" dirty="0"/>
          </a:p>
          <a:p>
            <a:pPr>
              <a:spcAft>
                <a:spcPts val="1800"/>
              </a:spcAft>
            </a:pPr>
            <a:r>
              <a:rPr lang="en-US" sz="1200" i="0" dirty="0">
                <a:solidFill>
                  <a:schemeClr val="accent2"/>
                </a:solidFill>
              </a:rPr>
              <a:t>Pre/Post is exactly what it sounds like:</a:t>
            </a:r>
          </a:p>
          <a:p>
            <a:pPr marL="342900" indent="-342900">
              <a:buFont typeface="Arial" panose="020B0604020202020204" pitchFamily="34" charset="0"/>
              <a:buChar char="•"/>
            </a:pPr>
            <a:r>
              <a:rPr lang="en-US" sz="1200" b="1" i="0" dirty="0">
                <a:solidFill>
                  <a:schemeClr val="accent2"/>
                </a:solidFill>
              </a:rPr>
              <a:t>Pre-flight briefings: </a:t>
            </a:r>
            <a:r>
              <a:rPr lang="en-US" sz="1200" i="0" dirty="0">
                <a:solidFill>
                  <a:schemeClr val="accent2"/>
                </a:solidFill>
              </a:rPr>
              <a:t>instructor reviews the knowledge to be learned and the maneuvers to be performed during the immediately upcoming training flight</a:t>
            </a:r>
          </a:p>
          <a:p>
            <a:pPr marL="342900" indent="-342900">
              <a:spcAft>
                <a:spcPts val="1800"/>
              </a:spcAft>
              <a:buFont typeface="Arial" panose="020B0604020202020204" pitchFamily="34" charset="0"/>
              <a:buChar char="•"/>
            </a:pPr>
            <a:r>
              <a:rPr lang="en-US" sz="1200" b="1" i="0" dirty="0">
                <a:solidFill>
                  <a:schemeClr val="accent2"/>
                </a:solidFill>
              </a:rPr>
              <a:t>Post-flight critiques:</a:t>
            </a:r>
            <a:r>
              <a:rPr lang="en-US" sz="1200" i="0" dirty="0">
                <a:solidFill>
                  <a:schemeClr val="accent2"/>
                </a:solidFill>
              </a:rPr>
              <a:t> instructor evaluates the student’s performance during the pervious flight and provides feedback.</a:t>
            </a:r>
          </a:p>
          <a:p>
            <a:endParaRPr lang="en-US" sz="1200" i="0" dirty="0">
              <a:solidFill>
                <a:schemeClr val="accent2"/>
              </a:solidFill>
            </a:endParaRPr>
          </a:p>
          <a:p>
            <a:r>
              <a:rPr lang="en-US" sz="1200" i="0" dirty="0">
                <a:solidFill>
                  <a:schemeClr val="accent2"/>
                </a:solidFill>
              </a:rPr>
              <a:t>Note:  Pre/Post must always be directly associated with a flight and cannot substitute for ground school.</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17</a:t>
            </a:fld>
            <a:endParaRPr lang="en-US"/>
          </a:p>
        </p:txBody>
      </p:sp>
    </p:spTree>
    <p:extLst>
      <p:ext uri="{BB962C8B-B14F-4D97-AF65-F5344CB8AC3E}">
        <p14:creationId xmlns:p14="http://schemas.microsoft.com/office/powerpoint/2010/main" val="516517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ED7D31"/>
                </a:solidFill>
                <a:effectLst/>
                <a:latin typeface="Calibri" panose="020F0502020204030204" pitchFamily="34" charset="0"/>
              </a:rPr>
              <a:t>Now that we have discussed courses payable for VA education benefits, let’s move into how those courses should be described in your school’s approved publication.</a:t>
            </a:r>
          </a:p>
          <a:p>
            <a:pPr algn="l" rtl="0" fontAlgn="base"/>
            <a:endParaRPr lang="en-US" sz="1800" b="0" i="0" u="none" strike="noStrike" dirty="0">
              <a:solidFill>
                <a:srgbClr val="ED7D31"/>
              </a:solidFill>
              <a:effectLst/>
              <a:latin typeface="Calibri" panose="020F0502020204030204" pitchFamily="34" charset="0"/>
            </a:endParaRPr>
          </a:p>
          <a:p>
            <a:pPr algn="l" rtl="0" fontAlgn="base"/>
            <a:r>
              <a:rPr lang="en-US" sz="1800" b="0" i="0" u="none" strike="noStrike" dirty="0">
                <a:solidFill>
                  <a:srgbClr val="ED7D31"/>
                </a:solidFill>
                <a:effectLst/>
                <a:latin typeface="Calibri" panose="020F0502020204030204" pitchFamily="34" charset="0"/>
              </a:rPr>
              <a:t>Every flight course must have a detailed descriptions with specific information.  The descriptions must include the required number of Solo, Dual, Ground, and/or Simulator hours required for each course.  The descriptions must also include a listing of all aircraft approved for the course, along with all costs for the course:  the cost per hour of flight training and any mandatory fees.  The hours must be specific….a range of hours or the use of the word “approximately” when referencing hours is not payable.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endParaRPr lang="en-US" sz="1200" b="0" i="0" u="none" strike="noStrike" dirty="0">
              <a:solidFill>
                <a:srgbClr val="ED7D31"/>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18</a:t>
            </a:fld>
            <a:endParaRPr lang="en-US"/>
          </a:p>
        </p:txBody>
      </p:sp>
    </p:spTree>
    <p:extLst>
      <p:ext uri="{BB962C8B-B14F-4D97-AF65-F5344CB8AC3E}">
        <p14:creationId xmlns:p14="http://schemas.microsoft.com/office/powerpoint/2010/main" val="1939456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ED7D31"/>
                </a:solidFill>
                <a:effectLst/>
                <a:latin typeface="Calibri" panose="020F0502020204030204" pitchFamily="34" charset="0"/>
              </a:rPr>
              <a:t>Courses that include flight training are generally split into two components – the theory-based portion of the course and the flight lab portion of the course. The theory-based portion of the description is generally for ground school.</a:t>
            </a:r>
          </a:p>
          <a:p>
            <a:endParaRPr lang="en-US"/>
          </a:p>
          <a:p>
            <a:r>
              <a:rPr lang="en-US"/>
              <a:t>Here is an example of how a course description may be broken out.  </a:t>
            </a:r>
          </a:p>
          <a:p>
            <a:endParaRPr lang="en-US"/>
          </a:p>
          <a:p>
            <a:r>
              <a:rPr lang="en-US"/>
              <a:t>The first part of the description is for the theory-based ground school portion of the course.  The description for the theory-based portion of the course provides the name of the course, number of credits, a description, and the pre-requisites for the course.  Notice the course description does not make mention of the required hours.  Hours are not required to be listed within the course description of theory-based courses. </a:t>
            </a:r>
          </a:p>
          <a:p>
            <a:endParaRPr lang="en-US"/>
          </a:p>
          <a:p>
            <a:r>
              <a:rPr lang="en-US"/>
              <a:t>The second part of the description is for the lab portion of the course.  The description provides the name of the course, total contact hours, approved aircraft, total flight hours, a course description, and pre-requisites. The description for the lab portion of the course also includes the required number of Solo, Dual, Ground, and/or Simulator hours of instruction, and costs per hour.  Flight labs must include all required hours of instruction with all associated costs.  The aircraft approved for the course must also be identified. </a:t>
            </a:r>
          </a:p>
          <a:p>
            <a:endParaRPr lang="en-US"/>
          </a:p>
          <a:p>
            <a:r>
              <a:rPr lang="en-US"/>
              <a:t>Remember, if your IHL uses contracted flight training, your school’s course description must match the required hours in the contracted school’s FSDO – stamped training course outline (TCO).</a:t>
            </a:r>
          </a:p>
          <a:p>
            <a:endParaRPr lang="en-US"/>
          </a:p>
          <a:p>
            <a:endParaRPr lang="en-US"/>
          </a:p>
          <a:p>
            <a:endParaRPr lang="en-US"/>
          </a:p>
          <a:p>
            <a:endParaRPr lang="en-US"/>
          </a:p>
          <a:p>
            <a:pPr algn="l" rtl="0" fontAlgn="base"/>
            <a:endParaRPr lang="en-US" sz="1200" b="0" i="0" u="none" strike="noStrike">
              <a:solidFill>
                <a:srgbClr val="ED7D31"/>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19</a:t>
            </a:fld>
            <a:endParaRPr lang="en-US"/>
          </a:p>
        </p:txBody>
      </p:sp>
    </p:spTree>
    <p:extLst>
      <p:ext uri="{BB962C8B-B14F-4D97-AF65-F5344CB8AC3E}">
        <p14:creationId xmlns:p14="http://schemas.microsoft.com/office/powerpoint/2010/main" val="3090355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 example illustrated one flight course leading to one FAA rating/certification.</a:t>
            </a:r>
          </a:p>
          <a:p>
            <a:endParaRPr lang="en-US" dirty="0"/>
          </a:p>
          <a:p>
            <a:r>
              <a:rPr lang="en-US" dirty="0"/>
              <a:t>Here is an example of a three course sequence that prepares students for one FAA rating/certification.  In this example, the student must take 3 courses in sequential order before taking the FAA check ride.  Each course breaks out the specific number of hours required for that part with the approved aircraft list and a total cost breakdown at the bottom.</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20</a:t>
            </a:fld>
            <a:endParaRPr lang="en-US"/>
          </a:p>
        </p:txBody>
      </p:sp>
    </p:spTree>
    <p:extLst>
      <p:ext uri="{BB962C8B-B14F-4D97-AF65-F5344CB8AC3E}">
        <p14:creationId xmlns:p14="http://schemas.microsoft.com/office/powerpoint/2010/main" val="823673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US" sz="1800" dirty="0"/>
              <a:t>Now we are going to talk a little about the different ways IHL flight programs may be structured. </a:t>
            </a:r>
            <a:r>
              <a:rPr lang="en-US" sz="1800" b="0" i="0" u="none" strike="noStrike" dirty="0">
                <a:solidFill>
                  <a:srgbClr val="000000"/>
                </a:solidFill>
                <a:effectLst/>
                <a:latin typeface="Calibri" panose="020F0502020204030204" pitchFamily="34" charset="0"/>
              </a:rPr>
              <a:t>There are several ways an IHL can structure it’s flight training courses. In the next couple of sections we will detail these. We will also be providing some examples of the course structure – please keep in mind as we go through the sections of this </a:t>
            </a:r>
            <a:r>
              <a:rPr lang="en-US" sz="1800" b="0" i="0" u="none" strike="noStrike" dirty="0" err="1">
                <a:solidFill>
                  <a:srgbClr val="000000"/>
                </a:solidFill>
                <a:effectLst/>
                <a:latin typeface="Calibri" panose="020F0502020204030204" pitchFamily="34" charset="0"/>
              </a:rPr>
              <a:t>powerpoint</a:t>
            </a:r>
            <a:r>
              <a:rPr lang="en-US" sz="1800" b="0" i="0" u="none" strike="noStrike" dirty="0">
                <a:solidFill>
                  <a:srgbClr val="000000"/>
                </a:solidFill>
                <a:effectLst/>
                <a:latin typeface="Calibri" panose="020F0502020204030204" pitchFamily="34" charset="0"/>
              </a:rPr>
              <a:t> that we will be discussing some of the documents mentioned here in greater detail in the approval session today.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None/>
            </a:pP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First, let’s talk about in house flight training programs. We will talk about the general requirements, additional requirements for 14 CFR part 61 programs, and additional requirements for 14 CFR part 141 programs.</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21</a:t>
            </a:fld>
            <a:endParaRPr lang="en-US"/>
          </a:p>
        </p:txBody>
      </p:sp>
    </p:spTree>
    <p:extLst>
      <p:ext uri="{BB962C8B-B14F-4D97-AF65-F5344CB8AC3E}">
        <p14:creationId xmlns:p14="http://schemas.microsoft.com/office/powerpoint/2010/main" val="169086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Heather Cates, and I’m a training specialist with the National Training Team for Schools.</a:t>
            </a:r>
          </a:p>
          <a:p>
            <a:endParaRPr lang="en-US" dirty="0"/>
          </a:p>
          <a:p>
            <a:r>
              <a:rPr lang="en-US" dirty="0"/>
              <a:t>I’ve been with VA since 2009 and have served in a variety of roles over the years – starting as a Veterans Claims Examiner, then a Sr. Veterans Claims Examiner, and later as an Education Compliance Survey Specialist for about 7 years.  To this day, I still say that was the best job at VA!  I was part of the National Flight Work Group that launched before COVID, though unfortunately dissolved once travel restrictions were put in place.  I briefly served as the Education Liaison Representative for Idaho and Alaska, before joining the National Training Team – first on detail with the Compliance training team, which focuses internal VA staff training, and now in a permanent role with the Schools training team, where I get to focus on supporting and training our external SCO community.</a:t>
            </a:r>
          </a:p>
          <a:p>
            <a:endParaRPr lang="en-US" dirty="0"/>
          </a:p>
          <a:p>
            <a:r>
              <a:rPr lang="en-US" dirty="0"/>
              <a:t>On a more personal note, I come from a long line of die-hard OU Sooners fans and earned both my Bachelor of Arts in Political Science and JD from the University of Oklahoma.</a:t>
            </a:r>
          </a:p>
          <a:p>
            <a:endParaRPr lang="en-US" dirty="0"/>
          </a:p>
          <a:p>
            <a:r>
              <a:rPr lang="en-US" dirty="0"/>
              <a:t>A few fun facts:  I love spending time with my family – we have three very hairy German Shepherds – they keep us (and our vacuum) constantly running.  We’re also hobbyist beekeepers, which has been an unexpectedly fascinating and humbling experience – who know insects could be so high maintenance?  I volunteer as a Court Appointed Special Advocate for CASA and serve as the volunteer coordinator at a local horse rescue.</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a:t>
            </a:fld>
            <a:endParaRPr lang="en-US"/>
          </a:p>
        </p:txBody>
      </p:sp>
    </p:spTree>
    <p:extLst>
      <p:ext uri="{BB962C8B-B14F-4D97-AF65-F5344CB8AC3E}">
        <p14:creationId xmlns:p14="http://schemas.microsoft.com/office/powerpoint/2010/main" val="3970044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In-house is a term used to describe an IHL conducting all flight training as their own program (Part 141) or without having an AAC (Part 61). IHLs can be approved under 14 CFR Part 141 or conduct training under 14 CFR Part 61. </a:t>
            </a:r>
            <a:endParaRPr lang="en-US" sz="12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ALL in-house flight training must meet these requirements (whether the training is part 141 or part 61)</a:t>
            </a:r>
            <a:endParaRPr lang="en-US" sz="12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The IHL must own all flight training syllabi and course outlines.  Additionally, the IHL must teach the program from start to finish.</a:t>
            </a:r>
            <a:endParaRPr lang="en-US" sz="12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The IHL must own or lease all aircraft. (The lease may be on an hourly basis as long as it does not restrict the IHL’s student access to training)</a:t>
            </a:r>
            <a:endParaRPr lang="en-US" sz="12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The IHL must hire and pay all instructors.  Instructors must be faculty, adjunct faculty, instructors, temporary instructors, etc.  Instructors may not be hired through arrangements with a third-party entity – such as a vocational flight school  This means that the IHL issues a W-2 or 1099c to each instructor.</a:t>
            </a: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All flight and ground training facilities must be owned or leased by the IHL.</a:t>
            </a:r>
            <a:endParaRPr lang="en-US" sz="12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The IHL must have the administrative capabilities to administer their flight degree program.  Generally, this means that administrative staff should be permanent full-time administrators of the IHL.</a:t>
            </a:r>
            <a:endParaRPr lang="en-US" sz="1200" b="0" i="0" u="none" strike="noStrike" kern="120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22</a:t>
            </a:fld>
            <a:endParaRPr lang="en-US"/>
          </a:p>
        </p:txBody>
      </p:sp>
    </p:spTree>
    <p:extLst>
      <p:ext uri="{BB962C8B-B14F-4D97-AF65-F5344CB8AC3E}">
        <p14:creationId xmlns:p14="http://schemas.microsoft.com/office/powerpoint/2010/main" val="2409502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facility with an in-house flight program conducted under 14 CFR part 61 must meet several requirements – </a:t>
            </a:r>
          </a:p>
          <a:p>
            <a:endParaRPr lang="en-US" dirty="0"/>
          </a:p>
          <a:p>
            <a:pPr marL="228600" indent="-228600">
              <a:buAutoNum type="arabicPeriod"/>
            </a:pPr>
            <a:r>
              <a:rPr lang="en-US" dirty="0"/>
              <a:t>It must publish all required hours and costs in their catalog/addendum or other publication, as part of the course description – These hours and costs must be required of all students – both VA and non-VA students alike.  Additionally, the hours must be specific – they cannot be listed as a range of hours or use words like “approximately” in the description.  </a:t>
            </a:r>
          </a:p>
          <a:p>
            <a:pPr marL="228600" indent="-228600">
              <a:buAutoNum type="arabicPeriod"/>
            </a:pPr>
            <a:r>
              <a:rPr lang="en-US" dirty="0"/>
              <a:t>If an IHL is utilizing Part 61 training for all or part of their flight courses, they will not have FAA approved TCO and syllabus….So, the IHL must write its own TCO and syllabus for all their flight courses – and the TCO and syllabus must include all the required flight hours</a:t>
            </a:r>
          </a:p>
          <a:p>
            <a:pPr marL="228600" indent="-228600">
              <a:buAutoNum type="arabicPeriod"/>
            </a:pPr>
            <a:r>
              <a:rPr lang="en-US" dirty="0"/>
              <a:t>The IHL cannot contract with any outside vocational flight school for any instruction under Part 61 – remember, Part 61 vocational flight schools cannot be approved for VA education benefits, so an In House IHL cannot be approved to provide any type of contracted training from a Part 61 Vocational flight school…</a:t>
            </a:r>
          </a:p>
          <a:p>
            <a:pPr marL="228600" indent="-228600">
              <a:buAutoNum type="arabicPeriod"/>
            </a:pPr>
            <a:r>
              <a:rPr lang="en-US" dirty="0"/>
              <a:t>The IHL’s instructors must meet all qualifications to teach college level courses as required by the school’s accrediting body and/or hiring standards…AND</a:t>
            </a:r>
          </a:p>
          <a:p>
            <a:pPr marL="228600" indent="-228600">
              <a:buAutoNum type="arabicPeriod"/>
            </a:pPr>
            <a:r>
              <a:rPr lang="en-US" dirty="0"/>
              <a:t>The IHL must employ flight instructors with the appropriate teaching credentials from the FAA….</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23</a:t>
            </a:fld>
            <a:endParaRPr lang="en-US"/>
          </a:p>
        </p:txBody>
      </p:sp>
    </p:spTree>
    <p:extLst>
      <p:ext uri="{BB962C8B-B14F-4D97-AF65-F5344CB8AC3E}">
        <p14:creationId xmlns:p14="http://schemas.microsoft.com/office/powerpoint/2010/main" val="1551587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facility approved under 14 CFR part 141 for in-house flight training must:</a:t>
            </a:r>
          </a:p>
          <a:p>
            <a:endParaRPr lang="en-US" dirty="0"/>
          </a:p>
          <a:p>
            <a:pPr marL="228600" indent="-228600" algn="l">
              <a:buAutoNum type="arabicPeriod"/>
            </a:pPr>
            <a:r>
              <a:rPr lang="en-US" dirty="0"/>
              <a:t>Have current approval from the FAA to teach.  This means the facility must have a current AAC with Letter of Authorization issued by the FAA.  These documents must fully detail all the courses the school is allowed to teach.   </a:t>
            </a:r>
            <a:endParaRPr lang="en-US" sz="1200" dirty="0">
              <a:solidFill>
                <a:schemeClr val="accent2"/>
              </a:solidFill>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chemeClr val="accent2"/>
                </a:solidFill>
                <a:latin typeface="Calibri" panose="020F0502020204030204" pitchFamily="34" charset="0"/>
                <a:cs typeface="Calibri" panose="020F0502020204030204" pitchFamily="34" charset="0"/>
              </a:rPr>
              <a:t>Have a Field Standard District Office (FSDO) stamped Training Course Outline (TCO) and syllabus – this is a big difference from a part 61 in house program who will not have a FSDO stamped TCO and syllabus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chemeClr val="accent2"/>
                </a:solidFill>
                <a:latin typeface="Calibri" panose="020F0502020204030204" pitchFamily="34" charset="0"/>
                <a:cs typeface="Calibri" panose="020F0502020204030204" pitchFamily="34" charset="0"/>
              </a:rPr>
              <a:t>Have a Chief Flight Instructor as member of their faculty. </a:t>
            </a:r>
            <a:r>
              <a:rPr lang="en-US" dirty="0"/>
              <a:t>The facility’s Chief Flight Instructor must be licensed to teach all approved areas on the AAC per the Federal Aviation Regulations found in 14 CFR Part 141.35.  Sometimes, a Chief Flight Instructor is hired that does not have the credential for all the course listed on the AAC.  If this happens the new Chief Flight Instructor has 60 days to obtain any outstanding credentials.  Failure to do so will result in the FAA issuing a new AAC and LOA based on the existing credentials of the new Chief Flight Instructor.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Have qualified flight instructors.  All flight instructors must meet the qualifications to teach college level courses per the school’s accrediting body and/or hiring standards, per 38 CFR 21.4253.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you adhere to the rules and regulations regarding Chief Flight Instructor and flight instructor qualifications – employment contracts and qualifications must be included in the school’s approval packet, so this area will be thoroughly reviewed during approval or re-approval.  </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24</a:t>
            </a:fld>
            <a:endParaRPr lang="en-US"/>
          </a:p>
        </p:txBody>
      </p:sp>
    </p:spTree>
    <p:extLst>
      <p:ext uri="{BB962C8B-B14F-4D97-AF65-F5344CB8AC3E}">
        <p14:creationId xmlns:p14="http://schemas.microsoft.com/office/powerpoint/2010/main" val="3248365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US" sz="2800" b="0" i="0">
                <a:solidFill>
                  <a:srgbClr val="000000"/>
                </a:solidFill>
                <a:effectLst/>
                <a:latin typeface="Arial" panose="020B0604020202020204" pitchFamily="34" charset="0"/>
              </a:rPr>
              <a:t>​Here are some important reminders to keep in mind as we work our way through this section on contracted flight training….</a:t>
            </a:r>
          </a:p>
          <a:p>
            <a:pPr algn="l" rtl="0" fontAlgn="base">
              <a:buNone/>
            </a:pPr>
            <a:endParaRPr lang="en-US" sz="2800" b="0" i="0">
              <a:solidFill>
                <a:srgbClr val="000000"/>
              </a:solidFill>
              <a:effectLst/>
              <a:latin typeface="Segoe UI" panose="020B0502040204020203" pitchFamily="34" charset="0"/>
            </a:endParaRPr>
          </a:p>
          <a:p>
            <a:pPr algn="l" rtl="0" fontAlgn="base">
              <a:lnSpc>
                <a:spcPts val="2175"/>
              </a:lnSpc>
            </a:pPr>
            <a:r>
              <a:rPr lang="en-US" sz="2800" b="0" i="0" u="none" strike="noStrike">
                <a:solidFill>
                  <a:srgbClr val="003366"/>
                </a:solidFill>
                <a:effectLst/>
                <a:latin typeface="Arial" panose="020B0604020202020204" pitchFamily="34" charset="0"/>
              </a:rPr>
              <a:t>38 CFR 21.4233(e) provides the requirements for contracted programs. </a:t>
            </a:r>
          </a:p>
          <a:p>
            <a:pPr algn="l" rtl="0" fontAlgn="base">
              <a:lnSpc>
                <a:spcPts val="2175"/>
              </a:lnSpc>
            </a:pPr>
            <a:r>
              <a:rPr lang="en-US" sz="2800" b="1" i="1" u="sng">
                <a:solidFill>
                  <a:srgbClr val="003366"/>
                </a:solidFill>
                <a:effectLst/>
                <a:latin typeface="Arial" panose="020B0604020202020204" pitchFamily="34" charset="0"/>
              </a:rPr>
              <a:t>All or part of the program </a:t>
            </a:r>
            <a:r>
              <a:rPr lang="en-US" sz="2800" b="0" i="0" u="none" strike="noStrike">
                <a:solidFill>
                  <a:srgbClr val="003366"/>
                </a:solidFill>
                <a:effectLst/>
                <a:latin typeface="Arial" panose="020B0604020202020204" pitchFamily="34" charset="0"/>
              </a:rPr>
              <a:t>of education of a school may be provided by another school or entity under contract.  </a:t>
            </a:r>
          </a:p>
          <a:p>
            <a:pPr algn="l" rtl="0" fontAlgn="base">
              <a:lnSpc>
                <a:spcPts val="2175"/>
              </a:lnSpc>
            </a:pPr>
            <a:endParaRPr lang="en-US" sz="2800" b="0" i="0" u="none" strike="noStrike">
              <a:solidFill>
                <a:srgbClr val="003366"/>
              </a:solidFill>
              <a:effectLst/>
              <a:latin typeface="Arial" panose="020B0604020202020204" pitchFamily="34" charset="0"/>
            </a:endParaRPr>
          </a:p>
          <a:p>
            <a:pPr algn="l" rtl="0" fontAlgn="base">
              <a:lnSpc>
                <a:spcPts val="2175"/>
              </a:lnSpc>
            </a:pPr>
            <a:r>
              <a:rPr lang="en-US" sz="2800" b="0" i="0" u="none" strike="noStrike">
                <a:solidFill>
                  <a:srgbClr val="003366"/>
                </a:solidFill>
                <a:effectLst/>
                <a:latin typeface="Arial" panose="020B0604020202020204" pitchFamily="34" charset="0"/>
              </a:rPr>
              <a:t>The school or entity actually providing the training must obtain </a:t>
            </a:r>
            <a:r>
              <a:rPr lang="en-US" sz="2800" b="1" i="1" u="sng">
                <a:solidFill>
                  <a:srgbClr val="003366"/>
                </a:solidFill>
                <a:effectLst/>
                <a:latin typeface="Arial" panose="020B0604020202020204" pitchFamily="34" charset="0"/>
              </a:rPr>
              <a:t>approval</a:t>
            </a:r>
            <a:r>
              <a:rPr lang="en-US" sz="2800" b="0" i="0" u="none" strike="noStrike">
                <a:solidFill>
                  <a:srgbClr val="003366"/>
                </a:solidFill>
                <a:effectLst/>
                <a:latin typeface="Arial" panose="020B0604020202020204" pitchFamily="34" charset="0"/>
              </a:rPr>
              <a:t> of the course </a:t>
            </a:r>
            <a:r>
              <a:rPr lang="en-US" sz="2800" b="1" i="1" u="sng">
                <a:solidFill>
                  <a:srgbClr val="003366"/>
                </a:solidFill>
                <a:effectLst/>
                <a:latin typeface="Arial" panose="020B0604020202020204" pitchFamily="34" charset="0"/>
              </a:rPr>
              <a:t>from the State approving agency in the State having jurisdiction of that school or entity,</a:t>
            </a:r>
            <a:r>
              <a:rPr lang="en-US" sz="2800" b="0" i="1" u="none">
                <a:solidFill>
                  <a:srgbClr val="003366"/>
                </a:solidFill>
                <a:effectLst/>
                <a:latin typeface="Arial" panose="020B0604020202020204" pitchFamily="34" charset="0"/>
              </a:rPr>
              <a:t> </a:t>
            </a:r>
            <a:r>
              <a:rPr lang="en-US" sz="2800" b="0" i="0" u="none">
                <a:solidFill>
                  <a:srgbClr val="003366"/>
                </a:solidFill>
                <a:effectLst/>
                <a:latin typeface="Arial" panose="020B0604020202020204" pitchFamily="34" charset="0"/>
              </a:rPr>
              <a:t>and </a:t>
            </a:r>
            <a:endParaRPr lang="en-US" sz="2800" b="0" i="0" u="none" strike="noStrike">
              <a:solidFill>
                <a:srgbClr val="003366"/>
              </a:solidFill>
              <a:effectLst/>
              <a:latin typeface="Arial" panose="020B0604020202020204" pitchFamily="34" charset="0"/>
            </a:endParaRPr>
          </a:p>
          <a:p>
            <a:pPr algn="l" rtl="0" fontAlgn="base">
              <a:lnSpc>
                <a:spcPts val="2175"/>
              </a:lnSpc>
            </a:pPr>
            <a:endParaRPr lang="en-US" sz="2800" b="0" i="0" u="none" strike="noStrike">
              <a:solidFill>
                <a:srgbClr val="003366"/>
              </a:solidFill>
              <a:effectLst/>
              <a:latin typeface="Arial" panose="020B0604020202020204" pitchFamily="34" charset="0"/>
            </a:endParaRPr>
          </a:p>
          <a:p>
            <a:pPr algn="l" rtl="0" fontAlgn="base">
              <a:lnSpc>
                <a:spcPts val="2175"/>
              </a:lnSpc>
            </a:pPr>
            <a:r>
              <a:rPr lang="en-US" sz="2800" b="0" i="0" u="none" strike="noStrike">
                <a:solidFill>
                  <a:srgbClr val="003366"/>
                </a:solidFill>
                <a:effectLst/>
                <a:latin typeface="Arial" panose="020B0604020202020204" pitchFamily="34" charset="0"/>
              </a:rPr>
              <a:t>If the course is a flight training course, the school or entity actually providing the training must also obtain </a:t>
            </a:r>
            <a:r>
              <a:rPr lang="en-US" sz="2800" b="1" i="1" u="sng">
                <a:solidFill>
                  <a:srgbClr val="003366"/>
                </a:solidFill>
                <a:effectLst/>
                <a:latin typeface="Arial" panose="020B0604020202020204" pitchFamily="34" charset="0"/>
              </a:rPr>
              <a:t>approval</a:t>
            </a:r>
            <a:r>
              <a:rPr lang="en-US" sz="2800" b="0" i="0" u="none" strike="noStrike">
                <a:solidFill>
                  <a:srgbClr val="003366"/>
                </a:solidFill>
                <a:effectLst/>
                <a:latin typeface="Arial" panose="020B0604020202020204" pitchFamily="34" charset="0"/>
              </a:rPr>
              <a:t> of the course from the </a:t>
            </a:r>
            <a:r>
              <a:rPr lang="en-US" sz="2800" b="1" i="1" u="sng">
                <a:solidFill>
                  <a:srgbClr val="003366"/>
                </a:solidFill>
                <a:effectLst/>
                <a:latin typeface="Arial" panose="020B0604020202020204" pitchFamily="34" charset="0"/>
              </a:rPr>
              <a:t>Federal Aviation Administration</a:t>
            </a:r>
            <a:r>
              <a:rPr lang="en-US" sz="2800" b="0" i="0" u="none" strike="noStrike">
                <a:solidFill>
                  <a:srgbClr val="003366"/>
                </a:solidFill>
                <a:effectLst/>
                <a:latin typeface="Arial" panose="020B0604020202020204" pitchFamily="34" charset="0"/>
              </a:rPr>
              <a:t>. Measurement of the course and payment of an allowance will be appropriate for the course as offered by the school or entity actually providing the training.</a:t>
            </a:r>
            <a:endParaRPr lang="en-US" sz="2800" b="0" i="0">
              <a:solidFill>
                <a:srgbClr val="000000"/>
              </a:solidFill>
              <a:effectLst/>
              <a:latin typeface="Segoe UI" panose="020B0502040204020203" pitchFamily="34" charset="0"/>
            </a:endParaRPr>
          </a:p>
          <a:p>
            <a:pPr algn="l" rtl="0" fontAlgn="base"/>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26</a:t>
            </a:fld>
            <a:endParaRPr lang="en-US"/>
          </a:p>
        </p:txBody>
      </p:sp>
    </p:spTree>
    <p:extLst>
      <p:ext uri="{BB962C8B-B14F-4D97-AF65-F5344CB8AC3E}">
        <p14:creationId xmlns:p14="http://schemas.microsoft.com/office/powerpoint/2010/main" val="2605519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FFB90-A02D-68FB-4847-0686DB52F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796DBC-E9AA-1E10-4673-3FD00347D4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F7FBA-9A3A-D9C5-79B2-C919CF7ED5F5}"/>
              </a:ext>
            </a:extLst>
          </p:cNvPr>
          <p:cNvSpPr>
            <a:spLocks noGrp="1"/>
          </p:cNvSpPr>
          <p:nvPr>
            <p:ph type="body" idx="1"/>
          </p:nvPr>
        </p:nvSpPr>
        <p:spPr/>
        <p:txBody>
          <a:bodyPr/>
          <a:lstStyle/>
          <a:p>
            <a:pPr algn="l" rtl="0" fontAlgn="base"/>
            <a:r>
              <a:rPr lang="en-US" sz="1800" b="0" i="0" u="none" strike="noStrike">
                <a:solidFill>
                  <a:srgbClr val="ED7D31"/>
                </a:solidFill>
                <a:effectLst/>
                <a:latin typeface="Calibri" panose="020F0502020204030204" pitchFamily="34" charset="0"/>
              </a:rPr>
              <a:t>A vocational flight school cannot be approved by the SAA for VA training under 14 CFR Part 61, THEREFORE, an IHL will never be approved to provide contracted training through a vocational flight facility that provides flight training under 14 CFR Part 61. </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ED7D31"/>
                </a:solidFill>
                <a:effectLst/>
                <a:latin typeface="Calibri" panose="020F0502020204030204" pitchFamily="34" charset="0"/>
              </a:rPr>
              <a:t>The ONLY way to for an IHL to be approved to contract for </a:t>
            </a:r>
            <a:r>
              <a:rPr lang="en-US" sz="1800" b="1" i="0" u="none" strike="noStrike">
                <a:solidFill>
                  <a:srgbClr val="ED7D31"/>
                </a:solidFill>
                <a:effectLst/>
                <a:latin typeface="Calibri" panose="020F0502020204030204" pitchFamily="34" charset="0"/>
              </a:rPr>
              <a:t>Part 61 </a:t>
            </a:r>
            <a:r>
              <a:rPr lang="en-US" sz="1800" b="0" i="0" u="none" strike="noStrike">
                <a:solidFill>
                  <a:srgbClr val="ED7D31"/>
                </a:solidFill>
                <a:effectLst/>
                <a:latin typeface="Calibri" panose="020F0502020204030204" pitchFamily="34" charset="0"/>
              </a:rPr>
              <a:t>training is with another IHL with Part 61 training provided completely in-house because 38 CFR 21.4263 precludes approval for VA education benefits for vocational flight schools under Part 61</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D58E8EB4-7C4F-570A-7BA7-98AD5947D840}"/>
              </a:ext>
            </a:extLst>
          </p:cNvPr>
          <p:cNvSpPr>
            <a:spLocks noGrp="1"/>
          </p:cNvSpPr>
          <p:nvPr>
            <p:ph type="sldNum" sz="quarter" idx="5"/>
          </p:nvPr>
        </p:nvSpPr>
        <p:spPr/>
        <p:txBody>
          <a:bodyPr/>
          <a:lstStyle/>
          <a:p>
            <a:fld id="{A263C7BD-EE4B-42E2-A75C-958D06C60C46}" type="slidenum">
              <a:rPr lang="en-US" smtClean="0"/>
              <a:t>27</a:t>
            </a:fld>
            <a:endParaRPr lang="en-US"/>
          </a:p>
        </p:txBody>
      </p:sp>
    </p:spTree>
    <p:extLst>
      <p:ext uri="{BB962C8B-B14F-4D97-AF65-F5344CB8AC3E}">
        <p14:creationId xmlns:p14="http://schemas.microsoft.com/office/powerpoint/2010/main" val="3245458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Graphik"/>
              </a:rPr>
              <a:t>An IHL contracting with a flight school as a whole is often referred to as “fully contracted.” This means the IHL is using the flight school’s approved flight programs, instruction, and equipment to complete the necessary degree requirements. Here are some requirements on how a program should be structured when an Ihl is fully contracted with a 14 CFR part 141 vocational flight school.</a:t>
            </a:r>
          </a:p>
          <a:p>
            <a:pPr algn="l" rtl="0" fontAlgn="base"/>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r>
              <a:rPr lang="en-US" sz="1800" b="1" i="0" u="none" strike="noStrike" dirty="0">
                <a:solidFill>
                  <a:srgbClr val="000000"/>
                </a:solidFill>
                <a:effectLst/>
                <a:latin typeface="Graphik"/>
              </a:rPr>
              <a:t>The fully contracted vocational flight facility must have FAA approval under 14 CFR Part 141</a:t>
            </a:r>
            <a:r>
              <a:rPr lang="en-US" sz="1800" b="0" i="0" u="none" strike="noStrike" dirty="0">
                <a:solidFill>
                  <a:srgbClr val="000000"/>
                </a:solidFill>
                <a:effectLst/>
                <a:latin typeface="Graphik"/>
              </a:rPr>
              <a:t>, because the IHL will never be SAA approved to contract with a Part 61 vocational flight facility.</a:t>
            </a:r>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Graphik"/>
              </a:rPr>
              <a:t>In order for the IHL to be eligible to certify enrollments for VA education benefits, the flight programs at </a:t>
            </a:r>
            <a:r>
              <a:rPr lang="en-US" sz="1800" b="1" i="0" u="none" strike="noStrike" dirty="0">
                <a:solidFill>
                  <a:srgbClr val="000000"/>
                </a:solidFill>
                <a:effectLst/>
                <a:latin typeface="Graphik"/>
              </a:rPr>
              <a:t>both the IHL and the contracted vocational flight facility must be approved by the SAA of jurisdiction</a:t>
            </a:r>
            <a:r>
              <a:rPr lang="en-US" sz="1800" b="0" i="0" u="none" strike="noStrike" dirty="0">
                <a:solidFill>
                  <a:srgbClr val="000000"/>
                </a:solidFill>
                <a:effectLst/>
                <a:latin typeface="Graphik"/>
              </a:rPr>
              <a:t>. Additionally, the contracted vocational flight facility may only provide instruction on the programs and curricula they are approved to do so by the FAA and SAA. </a:t>
            </a:r>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Graphik"/>
              </a:rPr>
              <a:t>Degree programs at an IHL that include contracted flight training may not be considered as deemed approved. </a:t>
            </a:r>
            <a:r>
              <a:rPr lang="en-US" sz="1800" b="0" i="0" u="none" strike="noStrike" dirty="0">
                <a:solidFill>
                  <a:srgbClr val="000000"/>
                </a:solidFill>
                <a:effectLst/>
                <a:latin typeface="Graphik"/>
              </a:rPr>
              <a:t>The programs require specific approval by the SAA.</a:t>
            </a:r>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The IHL cannot add, delete, or alter the contracted vocational flight school’s flight hours as approved in the TCO. The Ihl is contracting for the flight courses as approved at the flight school by the FAA and SAA, </a:t>
            </a:r>
            <a:r>
              <a:rPr lang="en-US" sz="1800" b="0" i="0" u="none" strike="noStrike" dirty="0">
                <a:solidFill>
                  <a:srgbClr val="000000"/>
                </a:solidFill>
                <a:effectLst/>
                <a:latin typeface="Calibri" panose="020F0502020204030204" pitchFamily="34" charset="0"/>
              </a:rPr>
              <a:t>so making any changes is strictly prohibited.</a:t>
            </a:r>
            <a:r>
              <a:rPr lang="en-US" sz="1800" b="0" i="0" dirty="0">
                <a:solidFill>
                  <a:srgbClr val="444444"/>
                </a:solidFill>
                <a:effectLst/>
                <a:latin typeface="Calibri" panose="020F0502020204030204" pitchFamily="34" charset="0"/>
              </a:rPr>
              <a:t>​</a:t>
            </a:r>
          </a:p>
          <a:p>
            <a:pPr algn="l" rtl="0" fontAlgn="base"/>
            <a:r>
              <a:rPr lang="en-US" sz="1800" b="0" i="0" u="none" strike="noStrike" dirty="0">
                <a:solidFill>
                  <a:srgbClr val="000000"/>
                </a:solidFill>
                <a:effectLst/>
                <a:latin typeface="Calibri" panose="020F0502020204030204" pitchFamily="34" charset="0"/>
              </a:rPr>
              <a:t>The vocational flight facility TCOs and syllabi must always be:</a:t>
            </a:r>
            <a:r>
              <a:rPr lang="en-US" sz="1800" b="0" i="0" dirty="0">
                <a:solidFill>
                  <a:srgbClr val="444444"/>
                </a:solidFill>
                <a:effectLst/>
                <a:latin typeface="Calibri" panose="020F0502020204030204" pitchFamily="34" charset="0"/>
              </a:rPr>
              <a:t>​</a:t>
            </a:r>
          </a:p>
          <a:p>
            <a:pPr algn="l" rtl="0" fontAlgn="base"/>
            <a:r>
              <a:rPr lang="en-US" sz="1800" b="0" i="0" u="none" strike="noStrike" dirty="0">
                <a:solidFill>
                  <a:srgbClr val="000000"/>
                </a:solidFill>
                <a:effectLst/>
                <a:latin typeface="Calibri" panose="020F0502020204030204" pitchFamily="34" charset="0"/>
              </a:rPr>
              <a:t>Approved by FAA</a:t>
            </a:r>
            <a:r>
              <a:rPr lang="en-US" sz="1800" b="0" i="0" dirty="0">
                <a:solidFill>
                  <a:srgbClr val="444444"/>
                </a:solidFill>
                <a:effectLst/>
                <a:latin typeface="Calibri" panose="020F0502020204030204" pitchFamily="34" charset="0"/>
              </a:rPr>
              <a:t>​</a:t>
            </a:r>
          </a:p>
          <a:p>
            <a:pPr algn="l" rtl="0" fontAlgn="base"/>
            <a:r>
              <a:rPr lang="en-US" sz="1800" b="0" i="0" u="none" strike="noStrike" dirty="0">
                <a:solidFill>
                  <a:srgbClr val="000000"/>
                </a:solidFill>
                <a:effectLst/>
                <a:latin typeface="Calibri" panose="020F0502020204030204" pitchFamily="34" charset="0"/>
              </a:rPr>
              <a:t>Approved by SAA</a:t>
            </a:r>
            <a:r>
              <a:rPr lang="en-US" sz="1800" b="0" i="0" dirty="0">
                <a:solidFill>
                  <a:srgbClr val="444444"/>
                </a:solidFill>
                <a:effectLst/>
                <a:latin typeface="Calibri" panose="020F0502020204030204" pitchFamily="34" charset="0"/>
              </a:rPr>
              <a:t>​</a:t>
            </a:r>
          </a:p>
          <a:p>
            <a:pPr algn="l" rtl="0" fontAlgn="base"/>
            <a:r>
              <a:rPr lang="en-US" sz="1800" b="0" i="0" u="none" strike="noStrike" dirty="0">
                <a:solidFill>
                  <a:srgbClr val="000000"/>
                </a:solidFill>
                <a:effectLst/>
                <a:latin typeface="Calibri" panose="020F0502020204030204" pitchFamily="34" charset="0"/>
              </a:rPr>
              <a:t>Accepted by VA</a:t>
            </a:r>
            <a:r>
              <a:rPr lang="en-US" sz="1800" b="0" i="0" dirty="0">
                <a:solidFill>
                  <a:srgbClr val="444444"/>
                </a:solidFill>
                <a:effectLst/>
                <a:latin typeface="Calibri" panose="020F0502020204030204" pitchFamily="34" charset="0"/>
              </a:rPr>
              <a:t>​</a:t>
            </a:r>
          </a:p>
          <a:p>
            <a:pPr algn="l" rtl="0" fontAlgn="base"/>
            <a:endParaRPr lang="en-US" sz="1800" b="0" i="0"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When an IHL is fully contracted with a vocational flight facility, private pilot </a:t>
            </a:r>
            <a:r>
              <a:rPr lang="en-US" sz="1800" b="1" i="0" u="sng" dirty="0">
                <a:solidFill>
                  <a:srgbClr val="000000"/>
                </a:solidFill>
                <a:effectLst/>
                <a:latin typeface="Calibri" panose="020F0502020204030204" pitchFamily="34" charset="0"/>
              </a:rPr>
              <a:t>cannot</a:t>
            </a:r>
            <a:r>
              <a:rPr lang="en-US" sz="1800" b="1" i="0" u="none" strike="noStrike" dirty="0">
                <a:solidFill>
                  <a:srgbClr val="000000"/>
                </a:solidFill>
                <a:effectLst/>
                <a:latin typeface="Calibri" panose="020F0502020204030204" pitchFamily="34" charset="0"/>
              </a:rPr>
              <a:t> be part of the program since private pilot is not payable at the vocational flight school.</a:t>
            </a:r>
            <a:r>
              <a:rPr lang="en-US" sz="1800" b="0" i="0" dirty="0">
                <a:solidFill>
                  <a:srgbClr val="444444"/>
                </a:solidFill>
                <a:effectLst/>
                <a:latin typeface="Calibri" panose="020F0502020204030204" pitchFamily="34" charset="0"/>
              </a:rPr>
              <a:t>​</a:t>
            </a:r>
          </a:p>
          <a:p>
            <a:pPr algn="l" rtl="0" fontAlgn="base"/>
            <a:r>
              <a:rPr lang="en-US" sz="1800" b="0" i="0" u="none" strike="noStrike" dirty="0">
                <a:solidFill>
                  <a:srgbClr val="000000"/>
                </a:solidFill>
                <a:effectLst/>
                <a:latin typeface="Calibri" panose="020F0502020204030204" pitchFamily="34" charset="0"/>
              </a:rPr>
              <a:t>The only way a </a:t>
            </a:r>
            <a:r>
              <a:rPr lang="en-US" sz="1800" b="1" i="0" u="none" strike="noStrike" dirty="0">
                <a:solidFill>
                  <a:srgbClr val="000000"/>
                </a:solidFill>
                <a:effectLst/>
                <a:latin typeface="Calibri" panose="020F0502020204030204" pitchFamily="34" charset="0"/>
              </a:rPr>
              <a:t>fully</a:t>
            </a:r>
            <a:r>
              <a:rPr lang="en-US" sz="1800" b="0" i="0" u="none" strike="noStrike" dirty="0">
                <a:solidFill>
                  <a:srgbClr val="000000"/>
                </a:solidFill>
                <a:effectLst/>
                <a:latin typeface="Calibri" panose="020F0502020204030204" pitchFamily="34" charset="0"/>
              </a:rPr>
              <a:t> contracted IHL flight training program can include private pilot is to contract with another IHL that is </a:t>
            </a:r>
            <a:r>
              <a:rPr lang="en-US" sz="1800" b="0" i="0" u="sng" dirty="0">
                <a:solidFill>
                  <a:srgbClr val="000000"/>
                </a:solidFill>
                <a:effectLst/>
                <a:latin typeface="Calibri" panose="020F0502020204030204" pitchFamily="34" charset="0"/>
              </a:rPr>
              <a:t>approved to offer </a:t>
            </a:r>
            <a:r>
              <a:rPr lang="en-US" sz="1800" b="0" i="0" u="none" strike="noStrike" dirty="0">
                <a:solidFill>
                  <a:srgbClr val="000000"/>
                </a:solidFill>
                <a:effectLst/>
                <a:latin typeface="Calibri" panose="020F0502020204030204" pitchFamily="34" charset="0"/>
              </a:rPr>
              <a:t>private pilot.</a:t>
            </a:r>
            <a:endParaRPr lang="en-US" sz="1800" b="0" i="0" dirty="0">
              <a:solidFill>
                <a:srgbClr val="444444"/>
              </a:solidFill>
              <a:effectLst/>
              <a:latin typeface="Calibri" panose="020F0502020204030204" pitchFamily="34" charset="0"/>
            </a:endParaRPr>
          </a:p>
          <a:p>
            <a:pPr algn="l" rtl="0" fontAlgn="base"/>
            <a:endParaRPr lang="en-US" sz="1800" b="0" i="0" u="none" strike="noStrike" dirty="0">
              <a:solidFill>
                <a:srgbClr val="000000"/>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And IHLs that are fully contracted with a Part 141 vocational flight school are </a:t>
            </a:r>
            <a:r>
              <a:rPr lang="en-US" sz="1800" b="1" i="0" u="none" strike="noStrike" dirty="0">
                <a:solidFill>
                  <a:srgbClr val="000000"/>
                </a:solidFill>
                <a:effectLst/>
                <a:latin typeface="Calibri" panose="020F0502020204030204" pitchFamily="34" charset="0"/>
              </a:rPr>
              <a:t>responsible for collecting payments and maintaining student progress, invoices, and any other pertinent records pertaining to flight training. Remember – the student is pursuing the IHL’s degree program…therefore, the IHL is responsible for all payment related and record-keeping requirements. </a:t>
            </a:r>
            <a:r>
              <a:rPr lang="en-US" sz="1800" b="0" i="0" u="none" strike="noStrike" dirty="0">
                <a:solidFill>
                  <a:srgbClr val="000000"/>
                </a:solidFill>
                <a:effectLst/>
                <a:latin typeface="Calibri" panose="020F0502020204030204" pitchFamily="34" charset="0"/>
              </a:rPr>
              <a:t>All payment transactions must be between the IHL and vocational flight school, not the student and the vocational flight school. Always remember, the cost of training must be the same for all students, VA and non-VA alike. When a compliance survey is conducted at an IHL with contracted flight training, the IHL must have all the documents available and the IHL must maintain all academic and flight records (at the IHL) for three years after the last date of attendance or graduation.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1"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28</a:t>
            </a:fld>
            <a:endParaRPr lang="en-US"/>
          </a:p>
        </p:txBody>
      </p:sp>
    </p:spTree>
    <p:extLst>
      <p:ext uri="{BB962C8B-B14F-4D97-AF65-F5344CB8AC3E}">
        <p14:creationId xmlns:p14="http://schemas.microsoft.com/office/powerpoint/2010/main" val="648679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b="0" i="0" u="none" strike="noStrike">
                <a:solidFill>
                  <a:srgbClr val="000000"/>
                </a:solidFill>
                <a:effectLst/>
                <a:latin typeface="Graphik"/>
              </a:rPr>
              <a:t>Another way an IHL can contract for flight training is to fully contract with a</a:t>
            </a:r>
            <a:r>
              <a:rPr lang="en-US" sz="1800">
                <a:solidFill>
                  <a:srgbClr val="000000"/>
                </a:solidFill>
                <a:latin typeface="Graphik"/>
              </a:rPr>
              <a:t> Part 141</a:t>
            </a:r>
            <a:r>
              <a:rPr lang="en-US" sz="1800" b="0" i="0" u="none" strike="noStrike">
                <a:solidFill>
                  <a:srgbClr val="000000"/>
                </a:solidFill>
                <a:effectLst/>
                <a:latin typeface="Graphik"/>
              </a:rPr>
              <a:t> IHL that offers flight training in-house. This means the IHL is using the other IHL’s SAA approved in-house flight programs, instruction, and equipment to complete the necessary degree requirements. </a:t>
            </a:r>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Graphik"/>
              </a:rPr>
              <a:t>The contracted IHL must offer an in house flight program with training under 14 CFR </a:t>
            </a:r>
            <a:r>
              <a:rPr lang="en-US" sz="1800">
                <a:solidFill>
                  <a:srgbClr val="000000"/>
                </a:solidFill>
                <a:latin typeface="Graphik"/>
              </a:rPr>
              <a:t>Part</a:t>
            </a:r>
            <a:r>
              <a:rPr lang="en-US" sz="1800" b="0" i="0" u="none" strike="noStrike">
                <a:solidFill>
                  <a:srgbClr val="000000"/>
                </a:solidFill>
                <a:effectLst/>
                <a:latin typeface="Graphik"/>
              </a:rPr>
              <a:t> 141. The contracted IHL must also be approved for VA education benefits. </a:t>
            </a:r>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Graphik"/>
              </a:rPr>
              <a:t>When an IHL fully contracts with another IHL, students pay all tuition and fees to the primary IHL and remain students at the primary IHL, but take flight training courses at the contracted IHL.</a:t>
            </a:r>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Graphik"/>
              </a:rPr>
              <a:t>The contracted IHL must meet all the requirements for IHLs with in-house flight training programs. </a:t>
            </a:r>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29</a:t>
            </a:fld>
            <a:endParaRPr lang="en-US"/>
          </a:p>
        </p:txBody>
      </p:sp>
    </p:spTree>
    <p:extLst>
      <p:ext uri="{BB962C8B-B14F-4D97-AF65-F5344CB8AC3E}">
        <p14:creationId xmlns:p14="http://schemas.microsoft.com/office/powerpoint/2010/main" val="541010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0CDCE-99D1-9E5E-7DD0-BAAF6D7988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FB1EBD-F515-617A-1030-D62CE8B7F2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111850-F6D1-6477-EC5F-C8EE4906B533}"/>
              </a:ext>
            </a:extLst>
          </p:cNvPr>
          <p:cNvSpPr>
            <a:spLocks noGrp="1"/>
          </p:cNvSpPr>
          <p:nvPr>
            <p:ph type="body" idx="1"/>
          </p:nvPr>
        </p:nvSpPr>
        <p:spPr/>
        <p:txBody>
          <a:bodyPr/>
          <a:lstStyle/>
          <a:p>
            <a:pPr fontAlgn="base"/>
            <a:r>
              <a:rPr lang="en-US" sz="1800" b="0" i="0" u="none" strike="noStrike">
                <a:solidFill>
                  <a:srgbClr val="000000"/>
                </a:solidFill>
                <a:effectLst/>
                <a:latin typeface="Graphik"/>
              </a:rPr>
              <a:t>An IHL can also fully contract with a </a:t>
            </a:r>
            <a:r>
              <a:rPr lang="en-US" sz="1800">
                <a:solidFill>
                  <a:srgbClr val="000000"/>
                </a:solidFill>
                <a:latin typeface="Graphik"/>
              </a:rPr>
              <a:t>Part 61</a:t>
            </a:r>
            <a:r>
              <a:rPr lang="en-US" sz="1800" b="0" i="0" u="none" strike="noStrike">
                <a:solidFill>
                  <a:srgbClr val="000000"/>
                </a:solidFill>
                <a:effectLst/>
                <a:latin typeface="Graphik"/>
              </a:rPr>
              <a:t> IHL that offers flight training in-house. This means the IHL is using the other IHL’s SAA approved in-house flight programs, instruction, and equipment to complete the necessary degree requirements. </a:t>
            </a:r>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Graphik"/>
              </a:rPr>
              <a:t>The contracted IHL must offer an in house flight program with training under 14 CFR </a:t>
            </a:r>
            <a:r>
              <a:rPr lang="en-US" sz="1800">
                <a:solidFill>
                  <a:srgbClr val="000000"/>
                </a:solidFill>
                <a:latin typeface="Graphik"/>
              </a:rPr>
              <a:t>Part</a:t>
            </a:r>
            <a:r>
              <a:rPr lang="en-US" sz="1800" b="0" i="0" u="none" strike="noStrike">
                <a:solidFill>
                  <a:srgbClr val="000000"/>
                </a:solidFill>
                <a:effectLst/>
                <a:latin typeface="Graphik"/>
              </a:rPr>
              <a:t> 61. The contracted IHL must also be approved for VA education benefits. </a:t>
            </a:r>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Graphik"/>
              </a:rPr>
              <a:t>When an IHL fully contracts with another IHL, students pay all tuition and fees to the primary IHL and remain students at the primary IHL, but take flight training courses at the contracted IHL.</a:t>
            </a:r>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Graphik"/>
              </a:rPr>
              <a:t>The contracted IHL must meet all the requirements for IHLs with in-house flight training programs. </a:t>
            </a:r>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endParaRPr lang="en-US" sz="1800">
              <a:solidFill>
                <a:srgbClr val="444444"/>
              </a:solidFill>
              <a:latin typeface="Graphik"/>
            </a:endParaRPr>
          </a:p>
          <a:p>
            <a:r>
              <a:rPr lang="en-US" sz="1800">
                <a:solidFill>
                  <a:srgbClr val="444444"/>
                </a:solidFill>
                <a:latin typeface="Graphik"/>
              </a:rPr>
              <a:t>SAA approves part 61 programs. FAA does not. </a:t>
            </a:r>
          </a:p>
          <a:p>
            <a:endParaRPr lang="en-US" sz="1800">
              <a:solidFill>
                <a:srgbClr val="444444"/>
              </a:solidFill>
              <a:latin typeface="Graphik"/>
            </a:endParaRPr>
          </a:p>
          <a:p>
            <a:r>
              <a:rPr lang="en-US" sz="1800">
                <a:solidFill>
                  <a:srgbClr val="444444"/>
                </a:solidFill>
                <a:latin typeface="Graphik"/>
              </a:rPr>
              <a:t>IHL can contract for all courses approved by the SAA under part 61. OR they can contract for individual courses approved by the SAA under part 61, such as Private Pilot Only. </a:t>
            </a:r>
          </a:p>
          <a:p>
            <a:endParaRPr lang="en-US" sz="1800">
              <a:solidFill>
                <a:srgbClr val="444444"/>
              </a:solidFill>
              <a:latin typeface="Graphik"/>
            </a:endParaRPr>
          </a:p>
          <a:p>
            <a:pPr algn="l" rtl="0" fontAlgn="base"/>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967BF5DF-B3BB-9E5C-02D7-D36A2F149C0D}"/>
              </a:ext>
            </a:extLst>
          </p:cNvPr>
          <p:cNvSpPr>
            <a:spLocks noGrp="1"/>
          </p:cNvSpPr>
          <p:nvPr>
            <p:ph type="sldNum" sz="quarter" idx="5"/>
          </p:nvPr>
        </p:nvSpPr>
        <p:spPr/>
        <p:txBody>
          <a:bodyPr/>
          <a:lstStyle/>
          <a:p>
            <a:fld id="{A263C7BD-EE4B-42E2-A75C-958D06C60C46}" type="slidenum">
              <a:rPr lang="en-US" smtClean="0"/>
              <a:t>30</a:t>
            </a:fld>
            <a:endParaRPr lang="en-US"/>
          </a:p>
        </p:txBody>
      </p:sp>
    </p:spTree>
    <p:extLst>
      <p:ext uri="{BB962C8B-B14F-4D97-AF65-F5344CB8AC3E}">
        <p14:creationId xmlns:p14="http://schemas.microsoft.com/office/powerpoint/2010/main" val="2644105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a:solidFill>
                  <a:srgbClr val="000000"/>
                </a:solidFill>
                <a:effectLst/>
                <a:latin typeface="Graphik"/>
              </a:rPr>
              <a:t>An IHL may also include f</a:t>
            </a:r>
            <a:r>
              <a:rPr lang="en-US" sz="1800" b="0" i="0" u="none" strike="noStrike">
                <a:solidFill>
                  <a:srgbClr val="ED7D31"/>
                </a:solidFill>
                <a:effectLst/>
                <a:latin typeface="Graphik"/>
              </a:rPr>
              <a:t>light training as part of their standard college degree with a combination of in house and contracted training.</a:t>
            </a:r>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Graphik"/>
              </a:rPr>
              <a:t>Combination Contracted happens when a Part 61 or 141 IHL has both in house and contracted flight courses. </a:t>
            </a:r>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For example: A Part 141 or Part 61 IHL has Commercial Pilot and Instrument Rating in house, but contracts with a Part 141 flight school for Chief Flight Instructor (CFI). </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All in-house and contracted flight training requirements apply to combination in-house &amp; contracted training.</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31</a:t>
            </a:fld>
            <a:endParaRPr lang="en-US"/>
          </a:p>
        </p:txBody>
      </p:sp>
    </p:spTree>
    <p:extLst>
      <p:ext uri="{BB962C8B-B14F-4D97-AF65-F5344CB8AC3E}">
        <p14:creationId xmlns:p14="http://schemas.microsoft.com/office/powerpoint/2010/main" val="725330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65837-6BD5-F30A-79E6-8658310E8E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4BB9E-F637-C97F-4FA2-C021465228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3DBDA7-8BE7-06DA-52C7-0E17048430A5}"/>
              </a:ext>
            </a:extLst>
          </p:cNvPr>
          <p:cNvSpPr>
            <a:spLocks noGrp="1"/>
          </p:cNvSpPr>
          <p:nvPr>
            <p:ph type="body" idx="1"/>
          </p:nvPr>
        </p:nvSpPr>
        <p:spPr/>
        <p:txBody>
          <a:bodyPr/>
          <a:lstStyle/>
          <a:p>
            <a:r>
              <a:rPr lang="en-US" dirty="0"/>
              <a:t>In this section, we will discuss the legal authority for approval, key FAA regulations, and FAA approval documents.</a:t>
            </a:r>
          </a:p>
        </p:txBody>
      </p:sp>
      <p:sp>
        <p:nvSpPr>
          <p:cNvPr id="4" name="Slide Number Placeholder 3">
            <a:extLst>
              <a:ext uri="{FF2B5EF4-FFF2-40B4-BE49-F238E27FC236}">
                <a16:creationId xmlns:a16="http://schemas.microsoft.com/office/drawing/2014/main" id="{72477BAF-84B0-CC9E-3514-240A831F9E70}"/>
              </a:ext>
            </a:extLst>
          </p:cNvPr>
          <p:cNvSpPr>
            <a:spLocks noGrp="1"/>
          </p:cNvSpPr>
          <p:nvPr>
            <p:ph type="sldNum" sz="quarter" idx="5"/>
          </p:nvPr>
        </p:nvSpPr>
        <p:spPr/>
        <p:txBody>
          <a:bodyPr/>
          <a:lstStyle/>
          <a:p>
            <a:fld id="{A263C7BD-EE4B-42E2-A75C-958D06C60C46}" type="slidenum">
              <a:rPr lang="en-US" smtClean="0"/>
              <a:t>32</a:t>
            </a:fld>
            <a:endParaRPr lang="en-US"/>
          </a:p>
        </p:txBody>
      </p:sp>
    </p:spTree>
    <p:extLst>
      <p:ext uri="{BB962C8B-B14F-4D97-AF65-F5344CB8AC3E}">
        <p14:creationId xmlns:p14="http://schemas.microsoft.com/office/powerpoint/2010/main" val="3335876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Before we get started, we need to give a quick disclaimer.  </a:t>
            </a:r>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a:t>
            </a:fld>
            <a:endParaRPr lang="en-US"/>
          </a:p>
        </p:txBody>
      </p:sp>
    </p:spTree>
    <p:extLst>
      <p:ext uri="{BB962C8B-B14F-4D97-AF65-F5344CB8AC3E}">
        <p14:creationId xmlns:p14="http://schemas.microsoft.com/office/powerpoint/2010/main" val="884727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t>FAA Approval</a:t>
            </a:r>
            <a:br>
              <a:rPr lang="en-US" sz="1200" u="sng">
                <a:cs typeface="+mn-lt"/>
              </a:rPr>
            </a:br>
            <a:r>
              <a:rPr lang="en-US" sz="1200">
                <a:solidFill>
                  <a:schemeClr val="accent2"/>
                </a:solidFill>
                <a:latin typeface="Calibri"/>
                <a:ea typeface="Calibri"/>
                <a:cs typeface="Calibri"/>
              </a:rPr>
              <a:t>A FSDO is a local field office acting as an extension of the FAA.  FSDOs promote safe transportation by setting standards and regulations for oversight of airmen, air operators, and air agencies.  They approve flight and ground training curricula at flight schools under their geographic jurisdiction and issue AACs.  Flight schools must possess a FAA approved Training Course Outline with syllabus and an AAC with Letter of Authorization issued by the FAA prior to application for approval for VA Education Benefits.  </a:t>
            </a:r>
            <a:endParaRPr lang="en-US" noProof="0">
              <a:latin typeface="Calibri"/>
              <a:ea typeface="Calibri"/>
              <a:cs typeface="Calibri"/>
            </a:endParaRPr>
          </a:p>
          <a:p>
            <a:endParaRPr lang="en-US"/>
          </a:p>
          <a:p>
            <a:pPr>
              <a:defRPr/>
            </a:pPr>
            <a:r>
              <a:rPr lang="en-US" sz="1200" u="sng"/>
              <a:t>SAA Approval</a:t>
            </a:r>
            <a:br>
              <a:rPr lang="en-US" sz="1200" u="sng">
                <a:cs typeface="+mn-lt"/>
              </a:rPr>
            </a:br>
            <a:r>
              <a:rPr lang="en-US" sz="1200" u="none"/>
              <a:t>SAAs have the authority to approve flight courses at IHLs,</a:t>
            </a:r>
            <a:r>
              <a:rPr lang="en-US" sz="1200" b="0"/>
              <a:t> private profit and non-profit flight schools, and public flight schools that are not aero clubs.  The SAA conducts the initial inspection visits</a:t>
            </a:r>
            <a:r>
              <a:rPr lang="en-US"/>
              <a:t>,</a:t>
            </a:r>
            <a:r>
              <a:rPr lang="en-US" sz="1200" b="0"/>
              <a:t> </a:t>
            </a:r>
            <a:r>
              <a:rPr lang="en-US"/>
              <a:t>as required, </a:t>
            </a:r>
            <a:r>
              <a:rPr lang="en-US" sz="1200" b="0"/>
              <a:t>and determines if the school and its flight training courses meet the criteria for approval.</a:t>
            </a:r>
            <a:endParaRPr lang="en-US" noProof="0">
              <a:ea typeface="Calibri"/>
              <a:cs typeface="Calibri"/>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t>VA Approval</a:t>
            </a:r>
            <a:br>
              <a:rPr lang="en-US" sz="1200" u="sng">
                <a:cs typeface="+mn-lt"/>
              </a:rPr>
            </a:br>
            <a:r>
              <a:rPr lang="en-US" sz="1200" u="none"/>
              <a:t>38 CFR 21.4263 defines an aero club as “established, formed, and operated under authority of service department regulations as a non-appropriated sundry fund activity is an instrumentality of the Federal government.”  Therefore, VA has exclusive jurisdiction over approval of flight courses offered by such aero clubs, and act as</a:t>
            </a:r>
            <a:r>
              <a:rPr lang="en-US" sz="1200" b="0"/>
              <a:t> the SAA for all such schools.  VA may also act as the SAA if the state elects not to designate an SAA or decides not to accept the VA Cooperative Agreement.</a:t>
            </a:r>
            <a:endParaRPr lang="en-US" noProof="0">
              <a:ea typeface="Calibri"/>
              <a:cs typeface="Calibri"/>
            </a:endParaRP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A263C7BD-EE4B-42E2-A75C-958D06C60C46}" type="slidenum">
              <a:rPr lang="en-US" smtClean="0"/>
              <a:t>34</a:t>
            </a:fld>
            <a:endParaRPr lang="en-US"/>
          </a:p>
        </p:txBody>
      </p:sp>
    </p:spTree>
    <p:extLst>
      <p:ext uri="{BB962C8B-B14F-4D97-AF65-F5344CB8AC3E}">
        <p14:creationId xmlns:p14="http://schemas.microsoft.com/office/powerpoint/2010/main" val="852431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As a certifying official, it is important to understand where flight training falls under the jurisdiction of the United States Code and Code of Federal Regulations. 38 CFR 21.4263 and 38 CFR 21.4253 are the requirements governing approval of flight programs at accredited IHLs. (Remember, non-accredited IHLs may not be approved to offer flight training.)</a:t>
            </a:r>
          </a:p>
          <a:p>
            <a:endParaRPr lang="en-US" b="0" i="0"/>
          </a:p>
          <a:p>
            <a:r>
              <a:rPr lang="en-US" b="0" i="0"/>
              <a:t>The requirements in 38 CFR 21.4253 govern the approval of accredited courses and is applicable to flight training as part of a degree program per 38 CFR 21.4263(d).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p>
          <a:p>
            <a:r>
              <a:rPr lang="en-US" b="0" i="0"/>
              <a:t>38 CFR 21.4263 governs the approval of flight training courses, and </a:t>
            </a:r>
          </a:p>
          <a:p>
            <a:endParaRPr lang="en-US" b="0" i="0"/>
          </a:p>
          <a:p>
            <a:r>
              <a:rPr lang="en-US" b="0" i="0"/>
              <a:t>38 USC 3672(b)(2)(A)(i) covers the approval of standard college degrees.</a:t>
            </a:r>
          </a:p>
          <a:p>
            <a:endParaRPr lang="en-US" b="0" i="0"/>
          </a:p>
          <a:p>
            <a:r>
              <a:rPr lang="en-US" b="0" i="0"/>
              <a:t>Please note:  This lesson does not cover all approval requirements; all other criteria not covered but included under sections 21.4253 and 21.4263 or required by your SAA is still applicable.  </a:t>
            </a:r>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35</a:t>
            </a:fld>
            <a:endParaRPr lang="en-US"/>
          </a:p>
        </p:txBody>
      </p:sp>
    </p:spTree>
    <p:extLst>
      <p:ext uri="{BB962C8B-B14F-4D97-AF65-F5344CB8AC3E}">
        <p14:creationId xmlns:p14="http://schemas.microsoft.com/office/powerpoint/2010/main" val="1784952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a:solidFill>
                  <a:srgbClr val="000000"/>
                </a:solidFill>
                <a:effectLst/>
                <a:latin typeface="Graphik"/>
              </a:rPr>
              <a:t>14 CFR part 61 covers the requirements for pilot certifications and ratings. This regulation outlines the necessary training hours, medical certificates, and other conditions for obtaining pilot licenses. Training under Part 61 is sometimes referred to as “training to proficiency” because it does not require adherence to a structured training curriculum.</a:t>
            </a:r>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Graphik"/>
              </a:rPr>
              <a:t>With minor exception and exemption, part 61 training cannot be SAA approved for VA vocational flight benefits because it relates to one-on-one training without regard to a standard curriculum or school training.  </a:t>
            </a:r>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Graphik"/>
              </a:rPr>
              <a:t>HOWEVER, an IHL may be SAA approved to conduct training in-house under part 61 – as long as the IHL publishes all required hours and costs for the program in the school catalog or addendum (these hours and costs must be required of ALL students in each program – VA and non-VA alike….)</a:t>
            </a:r>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37</a:t>
            </a:fld>
            <a:endParaRPr lang="en-US"/>
          </a:p>
        </p:txBody>
      </p:sp>
    </p:spTree>
    <p:extLst>
      <p:ext uri="{BB962C8B-B14F-4D97-AF65-F5344CB8AC3E}">
        <p14:creationId xmlns:p14="http://schemas.microsoft.com/office/powerpoint/2010/main" val="3656476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Graphik"/>
              </a:rPr>
              <a:t>14 CFR part 141 specifies the requirements for schools to train students for pilot certificates and ratings. </a:t>
            </a:r>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Graphik"/>
              </a:rPr>
              <a:t>Training under Part 141 may be payable to Veterans and other eligible individuals for VA education benefits in flight programs at IHLS and vocational flight programs because it specifically relates to school training and standard course outlines that must be followed.</a:t>
            </a:r>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Graphik"/>
              </a:rPr>
              <a:t>Note:  Training must be under Part 141 when the IHL and flight school have a contractual arrangement.</a:t>
            </a:r>
            <a:r>
              <a:rPr lang="en-US" sz="1800" b="0" i="0" dirty="0">
                <a:solidFill>
                  <a:srgbClr val="444444"/>
                </a:solidFill>
                <a:effectLst/>
                <a:latin typeface="Graphik"/>
              </a:rPr>
              <a:t>​</a:t>
            </a:r>
          </a:p>
          <a:p>
            <a:pPr algn="l" rtl="0" fontAlgn="base"/>
            <a:endParaRPr lang="en-US" sz="1800" b="0" i="0" dirty="0">
              <a:solidFill>
                <a:srgbClr val="444444"/>
              </a:solidFill>
              <a:effectLst/>
              <a:latin typeface="Graphik"/>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38</a:t>
            </a:fld>
            <a:endParaRPr lang="en-US"/>
          </a:p>
        </p:txBody>
      </p:sp>
    </p:spTree>
    <p:extLst>
      <p:ext uri="{BB962C8B-B14F-4D97-AF65-F5344CB8AC3E}">
        <p14:creationId xmlns:p14="http://schemas.microsoft.com/office/powerpoint/2010/main" val="2440946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solidFill>
                  <a:schemeClr val="accent2"/>
                </a:solidFill>
                <a:latin typeface="Calibri" panose="020F0502020204030204" pitchFamily="34" charset="0"/>
                <a:cs typeface="Calibri" panose="020F0502020204030204" pitchFamily="34" charset="0"/>
              </a:rPr>
              <a:t>Here is an example of what your AAC may look like…</a:t>
            </a:r>
          </a:p>
          <a:p>
            <a:pPr algn="l"/>
            <a:endParaRPr lang="en-US">
              <a:solidFill>
                <a:schemeClr val="accent2"/>
              </a:solidFill>
              <a:latin typeface="Calibri" panose="020F0502020204030204" pitchFamily="34" charset="0"/>
              <a:cs typeface="Calibri" panose="020F0502020204030204" pitchFamily="34" charset="0"/>
            </a:endParaRPr>
          </a:p>
          <a:p>
            <a:pPr algn="l"/>
            <a:r>
              <a:rPr lang="en-US">
                <a:solidFill>
                  <a:schemeClr val="accent2"/>
                </a:solidFill>
                <a:latin typeface="Calibri" panose="020F0502020204030204" pitchFamily="34" charset="0"/>
                <a:cs typeface="Calibri" panose="020F0502020204030204" pitchFamily="34" charset="0"/>
              </a:rPr>
              <a:t>An AAC is issued by the FAA to schools authorizing them to offer courses of instruction leading to pilot licenses and ratings. </a:t>
            </a:r>
          </a:p>
          <a:p>
            <a:pPr algn="l"/>
            <a:endParaRPr lang="en-US">
              <a:solidFill>
                <a:schemeClr val="accent2"/>
              </a:solidFill>
              <a:latin typeface="Calibri" panose="020F0502020204030204" pitchFamily="34" charset="0"/>
              <a:cs typeface="Calibri" panose="020F0502020204030204" pitchFamily="34" charset="0"/>
            </a:endParaRPr>
          </a:p>
          <a:p>
            <a:pPr algn="l"/>
            <a:r>
              <a:rPr lang="en-US">
                <a:solidFill>
                  <a:schemeClr val="accent2"/>
                </a:solidFill>
                <a:latin typeface="Calibri" panose="020F0502020204030204" pitchFamily="34" charset="0"/>
                <a:cs typeface="Calibri" panose="020F0502020204030204" pitchFamily="34" charset="0"/>
              </a:rPr>
              <a:t>AACs list the specific flight programs approved by the FAA for the school to which the certificate is issued. </a:t>
            </a:r>
          </a:p>
          <a:p>
            <a:pPr algn="l"/>
            <a:endParaRPr lang="en-US" i="0">
              <a:solidFill>
                <a:schemeClr val="accent2"/>
              </a:solidFill>
              <a:latin typeface="Calibri" panose="020F0502020204030204" pitchFamily="34" charset="0"/>
              <a:cs typeface="Calibri" panose="020F0502020204030204" pitchFamily="34" charset="0"/>
            </a:endParaRPr>
          </a:p>
          <a:p>
            <a:pPr algn="l"/>
            <a:r>
              <a:rPr lang="en-US" i="0"/>
              <a:t>All AACs include the dates during which the certificate is valid. </a:t>
            </a:r>
            <a:r>
              <a:rPr lang="en-US">
                <a:solidFill>
                  <a:schemeClr val="accent2"/>
                </a:solidFill>
                <a:latin typeface="Calibri" panose="020F0502020204030204" pitchFamily="34" charset="0"/>
                <a:cs typeface="Calibri" panose="020F0502020204030204" pitchFamily="34" charset="0"/>
              </a:rPr>
              <a:t>Certificate validity dates vary but are always indicated on the certificates.  </a:t>
            </a:r>
            <a:r>
              <a:rPr lang="en-US" i="0"/>
              <a:t>Be sure to pay attention to the expiration date – VA will not process any payments if your AAC is not current.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a:p>
          <a:p>
            <a:pPr marL="0" marR="0" lvl="0" indent="0" algn="l" defTabSz="914400" rtl="0" eaLnBrk="1" fontAlgn="auto" latinLnBrk="0" hangingPunct="1">
              <a:lnSpc>
                <a:spcPct val="100000"/>
              </a:lnSpc>
              <a:spcBef>
                <a:spcPts val="0"/>
              </a:spcBef>
              <a:spcAft>
                <a:spcPts val="0"/>
              </a:spcAft>
              <a:buClrTx/>
              <a:buSzTx/>
              <a:buFontTx/>
              <a:buNone/>
              <a:tabLst/>
              <a:defRPr/>
            </a:pPr>
            <a:r>
              <a:rPr lang="en-US" i="0"/>
              <a:t>A note on displaying the AAC - the AAC must be prominently displayed in a flight school’s reception area or at its dispatch desk – this will be and noted on compliance.</a:t>
            </a:r>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40</a:t>
            </a:fld>
            <a:endParaRPr lang="en-US"/>
          </a:p>
        </p:txBody>
      </p:sp>
    </p:spTree>
    <p:extLst>
      <p:ext uri="{BB962C8B-B14F-4D97-AF65-F5344CB8AC3E}">
        <p14:creationId xmlns:p14="http://schemas.microsoft.com/office/powerpoint/2010/main" val="3502355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accent2"/>
                </a:solidFill>
                <a:latin typeface="Calibri"/>
                <a:ea typeface="Calibri"/>
                <a:cs typeface="Calibri"/>
              </a:rPr>
              <a:t>Here is an example of a Letter of Authorization.</a:t>
            </a:r>
          </a:p>
          <a:p>
            <a:endParaRPr lang="en-US">
              <a:solidFill>
                <a:schemeClr val="accent2"/>
              </a:solidFill>
              <a:latin typeface="Calibri"/>
              <a:ea typeface="Calibri"/>
              <a:cs typeface="Calibri"/>
            </a:endParaRPr>
          </a:p>
          <a:p>
            <a:r>
              <a:rPr lang="en-US">
                <a:solidFill>
                  <a:schemeClr val="accent2"/>
                </a:solidFill>
                <a:latin typeface="Calibri"/>
                <a:ea typeface="Calibri"/>
                <a:cs typeface="Calibri"/>
              </a:rPr>
              <a:t>A Letter of Authorization must accompany an AAC and is </a:t>
            </a:r>
            <a:r>
              <a:rPr lang="en-US">
                <a:solidFill>
                  <a:schemeClr val="accent2"/>
                </a:solidFill>
                <a:latin typeface="Graphik"/>
              </a:rPr>
              <a:t>issued to the school with the AAC. </a:t>
            </a:r>
          </a:p>
          <a:p>
            <a:endParaRPr lang="en-US">
              <a:solidFill>
                <a:schemeClr val="accent2"/>
              </a:solidFill>
              <a:latin typeface="Graphik"/>
            </a:endParaRPr>
          </a:p>
          <a:p>
            <a:r>
              <a:rPr lang="en-US">
                <a:solidFill>
                  <a:schemeClr val="accent2"/>
                </a:solidFill>
                <a:latin typeface="Graphik"/>
              </a:rPr>
              <a:t>It provides a listing of the specific programs that have been authorized for the school to offer. </a:t>
            </a:r>
          </a:p>
          <a:p>
            <a:endParaRPr lang="en-US">
              <a:solidFill>
                <a:schemeClr val="accent2"/>
              </a:solidFill>
              <a:latin typeface="Graphik"/>
            </a:endParaRPr>
          </a:p>
          <a:p>
            <a:r>
              <a:rPr lang="en-US">
                <a:ea typeface="Calibri"/>
                <a:cs typeface="Calibri"/>
              </a:rPr>
              <a:t>Your Chief Flight Instructor will be able to locate your school’s </a:t>
            </a:r>
            <a:r>
              <a:rPr lang="en-US" err="1">
                <a:ea typeface="Calibri"/>
                <a:cs typeface="Calibri"/>
              </a:rPr>
              <a:t>LoA</a:t>
            </a:r>
            <a:r>
              <a:rPr lang="en-US">
                <a:ea typeface="Calibri"/>
                <a:cs typeface="Calibri"/>
              </a:rPr>
              <a:t> if you need a copy.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The top portion of this chart includes the required portions of the LOA’s, as seen on the example shown here.</a:t>
            </a:r>
            <a:endParaRPr lang="en-US">
              <a:solidFill>
                <a:srgbClr val="000000"/>
              </a:solidFill>
              <a:latin typeface="Calibri"/>
              <a:ea typeface="Calibri"/>
              <a:cs typeface="Calibri"/>
            </a:endParaRPr>
          </a:p>
          <a:p>
            <a:pPr algn="l"/>
            <a:endParaRPr lang="en-US">
              <a:solidFill>
                <a:schemeClr val="accent2"/>
              </a:solidFill>
              <a:latin typeface="Graphik"/>
              <a:ea typeface="Calibri"/>
              <a:cs typeface="Calibri" panose="020F0502020204030204" pitchFamily="34" charset="0"/>
            </a:endParaRPr>
          </a:p>
          <a:p>
            <a:pPr algn="l"/>
            <a:endParaRPr lang="en-US" i="0">
              <a:solidFill>
                <a:schemeClr val="accent2"/>
              </a:solidFill>
              <a:latin typeface="Calibri" panose="020F0502020204030204" pitchFamily="34" charset="0"/>
              <a:ea typeface="Calibri"/>
              <a:cs typeface="Calibri" panose="020F0502020204030204" pitchFamily="34" charset="0"/>
            </a:endParaRPr>
          </a:p>
          <a:p>
            <a:endParaRPr lang="en-US">
              <a:solidFill>
                <a:srgbClr val="C0504D"/>
              </a:solidFill>
              <a:latin typeface="Calibri" panose="020F0502020204030204" pitchFamily="34" charset="0"/>
              <a:ea typeface="Calibri" panose="020F0502020204030204" pitchFamily="34" charset="0"/>
              <a:cs typeface="Calibri" panose="020F0502020204030204" pitchFamily="34" charset="0"/>
            </a:endParaRPr>
          </a:p>
          <a:p>
            <a:endParaRPr lang="en-US">
              <a:solidFill>
                <a:srgbClr val="C0504D"/>
              </a:solidFill>
              <a:latin typeface="Calibri" panose="020F0502020204030204" pitchFamily="34" charset="0"/>
              <a:ea typeface="Calibri" panose="020F0502020204030204" pitchFamily="34" charset="0"/>
              <a:cs typeface="Calibri" panose="020F0502020204030204" pitchFamily="34" charset="0"/>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263C7BD-EE4B-42E2-A75C-958D06C60C46}" type="slidenum">
              <a:rPr lang="en-US" smtClean="0"/>
              <a:t>41</a:t>
            </a:fld>
            <a:endParaRPr lang="en-US"/>
          </a:p>
        </p:txBody>
      </p:sp>
    </p:spTree>
    <p:extLst>
      <p:ext uri="{BB962C8B-B14F-4D97-AF65-F5344CB8AC3E}">
        <p14:creationId xmlns:p14="http://schemas.microsoft.com/office/powerpoint/2010/main" val="677939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solidFill>
                  <a:schemeClr val="accent2"/>
                </a:solidFill>
                <a:latin typeface="Calibri" panose="020F0502020204030204" pitchFamily="34" charset="0"/>
                <a:cs typeface="Calibri" panose="020F0502020204030204" pitchFamily="34" charset="0"/>
              </a:rPr>
              <a:t>Here is an example of what may be included in a TCO.</a:t>
            </a:r>
          </a:p>
          <a:p>
            <a:pPr algn="l"/>
            <a:endParaRPr lang="en-US">
              <a:solidFill>
                <a:schemeClr val="accent2"/>
              </a:solidFill>
              <a:latin typeface="Calibri" panose="020F0502020204030204" pitchFamily="34" charset="0"/>
              <a:cs typeface="Calibri" panose="020F0502020204030204" pitchFamily="34" charset="0"/>
            </a:endParaRPr>
          </a:p>
          <a:p>
            <a:pPr algn="l"/>
            <a:r>
              <a:rPr lang="en-US">
                <a:solidFill>
                  <a:schemeClr val="accent2"/>
                </a:solidFill>
                <a:latin typeface="Calibri" panose="020F0502020204030204" pitchFamily="34" charset="0"/>
                <a:cs typeface="Calibri" panose="020F0502020204030204" pitchFamily="34" charset="0"/>
              </a:rPr>
              <a:t>A TCO normally contains details of the school’s facilities, aircraft approved for the course, instructors, procedures for operations, airspace and airfield facilities, and a training syllabus for each flight training program.</a:t>
            </a:r>
          </a:p>
          <a:p>
            <a:pPr algn="l"/>
            <a:endParaRPr lang="en-US">
              <a:solidFill>
                <a:schemeClr val="accent2"/>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a:solidFill>
                  <a:schemeClr val="accent2"/>
                </a:solidFill>
                <a:latin typeface="Calibri" panose="020F0502020204030204" pitchFamily="34" charset="0"/>
                <a:cs typeface="Calibri" panose="020F0502020204030204" pitchFamily="34" charset="0"/>
              </a:rPr>
              <a:t>Each TCO is stamped as approved by the FSDO, usually at the front in the section that specifies which pages are being changed or approved, often referred to as the “list of effective pages.”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accent2"/>
              </a:solidFill>
              <a:latin typeface="Calibri" panose="020F0502020204030204" pitchFamily="34"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42</a:t>
            </a:fld>
            <a:endParaRPr lang="en-US"/>
          </a:p>
        </p:txBody>
      </p:sp>
    </p:spTree>
    <p:extLst>
      <p:ext uri="{BB962C8B-B14F-4D97-AF65-F5344CB8AC3E}">
        <p14:creationId xmlns:p14="http://schemas.microsoft.com/office/powerpoint/2010/main" val="42596845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chemeClr val="accent2"/>
                </a:solidFill>
                <a:latin typeface="Calibri" panose="020F0502020204030204" pitchFamily="34" charset="0"/>
                <a:cs typeface="Calibri" panose="020F0502020204030204" pitchFamily="34" charset="0"/>
              </a:rPr>
              <a:t>The training syllabus is comprised of all lessons, both ground and flight training, which  must be successfully completed prior to taking the FAA licensing/certification check ride for the program of training.  Several standardized training syllabi are available (Jeppesen); or a school may have its own unique FAA approved syllabus for one or all its respective programs.  </a:t>
            </a:r>
            <a:endParaRPr lang="en-US" b="1" dirty="0">
              <a:solidFill>
                <a:schemeClr val="accent2"/>
              </a:solidFill>
              <a:latin typeface="Calibri" panose="020F0502020204030204" pitchFamily="34" charset="0"/>
              <a:cs typeface="Calibri" panose="020F050202020403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solidFill>
                  <a:schemeClr val="accent2"/>
                </a:solidFill>
                <a:latin typeface="Calibri" panose="020F0502020204030204" pitchFamily="34" charset="0"/>
                <a:cs typeface="Calibri" panose="020F0502020204030204" pitchFamily="34" charset="0"/>
              </a:rPr>
              <a:t>Each syllabus is usually stamped as approved by the FSDO on the first page or title page, especially if it is a standard commercial-grade syllabus published by Jeppesen,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solidFill>
                <a:schemeClr val="accent2"/>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43</a:t>
            </a:fld>
            <a:endParaRPr lang="en-US"/>
          </a:p>
        </p:txBody>
      </p:sp>
    </p:spTree>
    <p:extLst>
      <p:ext uri="{BB962C8B-B14F-4D97-AF65-F5344CB8AC3E}">
        <p14:creationId xmlns:p14="http://schemas.microsoft.com/office/powerpoint/2010/main" val="6038663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CC3B8-0E62-9034-3DA5-3B2D16767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5391CF-E5EB-3EE5-7E80-8E6D01B363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AC436-0D13-5CCF-1434-5926C5C4C507}"/>
              </a:ext>
            </a:extLst>
          </p:cNvPr>
          <p:cNvSpPr>
            <a:spLocks noGrp="1"/>
          </p:cNvSpPr>
          <p:nvPr>
            <p:ph type="body" idx="1"/>
          </p:nvPr>
        </p:nvSpPr>
        <p:spPr/>
        <p:txBody>
          <a:bodyPr/>
          <a:lstStyle/>
          <a:p>
            <a:r>
              <a:rPr lang="en-US" dirty="0"/>
              <a:t>In this section, we will discuss an overview of compliance surveys, the steps in the compliance survey process, and the areas reviewed during a compliance survey.</a:t>
            </a:r>
          </a:p>
        </p:txBody>
      </p:sp>
      <p:sp>
        <p:nvSpPr>
          <p:cNvPr id="4" name="Slide Number Placeholder 3">
            <a:extLst>
              <a:ext uri="{FF2B5EF4-FFF2-40B4-BE49-F238E27FC236}">
                <a16:creationId xmlns:a16="http://schemas.microsoft.com/office/drawing/2014/main" id="{18212252-DE77-B1C1-D4C0-D4E9263150A3}"/>
              </a:ext>
            </a:extLst>
          </p:cNvPr>
          <p:cNvSpPr>
            <a:spLocks noGrp="1"/>
          </p:cNvSpPr>
          <p:nvPr>
            <p:ph type="sldNum" sz="quarter" idx="5"/>
          </p:nvPr>
        </p:nvSpPr>
        <p:spPr/>
        <p:txBody>
          <a:bodyPr/>
          <a:lstStyle/>
          <a:p>
            <a:fld id="{A263C7BD-EE4B-42E2-A75C-958D06C60C46}" type="slidenum">
              <a:rPr lang="en-US" smtClean="0"/>
              <a:t>44</a:t>
            </a:fld>
            <a:endParaRPr lang="en-US"/>
          </a:p>
        </p:txBody>
      </p:sp>
    </p:spTree>
    <p:extLst>
      <p:ext uri="{BB962C8B-B14F-4D97-AF65-F5344CB8AC3E}">
        <p14:creationId xmlns:p14="http://schemas.microsoft.com/office/powerpoint/2010/main" val="20078264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22"/>
              </a:lnSpc>
            </a:pPr>
            <a:r>
              <a:rPr lang="en-US" sz="1200">
                <a:solidFill>
                  <a:srgbClr val="000000"/>
                </a:solidFill>
                <a:latin typeface="Bitter" pitchFamily="2" charset="0"/>
                <a:ea typeface="Times New Roman" panose="02020603050405020304" pitchFamily="18" charset="0"/>
                <a:cs typeface="Arial" panose="020B0604020202020204" pitchFamily="34" charset="0"/>
              </a:rPr>
              <a:t>For facilities with programs approved for VA education benefits, and enrolling at least 20 eligible VA beneficiaries,  Public Law 114-315 Section 411 requires VA to conduct annual compliance surveys. This is codified in 38 USC 3693.  </a:t>
            </a:r>
          </a:p>
          <a:p>
            <a:r>
              <a:rPr lang="en-US" sz="1200">
                <a:solidFill>
                  <a:srgbClr val="000000"/>
                </a:solidFill>
                <a:latin typeface="Myriad Pro" panose="020B0503030403020204" pitchFamily="34" charset="0"/>
                <a:ea typeface="Times New Roman" panose="02020603050405020304" pitchFamily="18" charset="0"/>
                <a:cs typeface="Arial" panose="020B0604020202020204" pitchFamily="34" charset="0"/>
              </a:rPr>
              <a:t> </a:t>
            </a:r>
            <a:endParaRPr lang="en-US" sz="1200">
              <a:latin typeface="Arial" panose="020B0604020202020204" pitchFamily="34" charset="0"/>
              <a:ea typeface="Times New Roman" panose="02020603050405020304" pitchFamily="18" charset="0"/>
              <a:cs typeface="Times New Roman" panose="02020603050405020304" pitchFamily="18" charset="0"/>
            </a:endParaRPr>
          </a:p>
          <a:p>
            <a:pPr>
              <a:lnSpc>
                <a:spcPts val="1522"/>
              </a:lnSpc>
            </a:pPr>
            <a:r>
              <a:rPr lang="en-US" sz="1200">
                <a:solidFill>
                  <a:srgbClr val="000000"/>
                </a:solidFill>
                <a:latin typeface="Bitter" pitchFamily="2" charset="0"/>
                <a:ea typeface="Times New Roman" panose="02020603050405020304" pitchFamily="18" charset="0"/>
                <a:cs typeface="Arial" panose="020B0604020202020204" pitchFamily="34" charset="0"/>
              </a:rPr>
              <a:t>38 United States Code (USC) section 3693 further requires VA to survey ALL educational institutions and training establishments with courses approved for VA education benefits every two years, regardless of the number of VA beneficiaries enrolled.  </a:t>
            </a:r>
          </a:p>
          <a:p>
            <a:endParaRPr lang="en-US" sz="1200">
              <a:solidFill>
                <a:srgbClr val="000000"/>
              </a:solidFill>
              <a:latin typeface="Arial" panose="020B0604020202020204" pitchFamily="34" charset="0"/>
            </a:endParaRPr>
          </a:p>
          <a:p>
            <a:r>
              <a:rPr lang="en-US" sz="1200">
                <a:solidFill>
                  <a:srgbClr val="000000"/>
                </a:solidFill>
                <a:latin typeface="Arial" panose="020B0604020202020204" pitchFamily="34" charset="0"/>
              </a:rPr>
              <a:t>However, these requirements may be waived if VA determines, “based on the record of compliance of such institution or establishment with all the applicable provisions of chapters through 36 of this title, that the waiver would be appropriate and in the best interest of the United States Government” (38 U.S.C. 3693). </a:t>
            </a:r>
            <a:endParaRPr lang="en-US"/>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46</a:t>
            </a:fld>
            <a:endParaRPr lang="en-US"/>
          </a:p>
        </p:txBody>
      </p:sp>
    </p:spTree>
    <p:extLst>
      <p:ext uri="{BB962C8B-B14F-4D97-AF65-F5344CB8AC3E}">
        <p14:creationId xmlns:p14="http://schemas.microsoft.com/office/powerpoint/2010/main" val="1945895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you are a certifying official at a covered educational institution, this session counts toward your annual training requirements.</a:t>
            </a:r>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a:t>
            </a:fld>
            <a:endParaRPr lang="en-US"/>
          </a:p>
        </p:txBody>
      </p:sp>
    </p:spTree>
    <p:extLst>
      <p:ext uri="{BB962C8B-B14F-4D97-AF65-F5344CB8AC3E}">
        <p14:creationId xmlns:p14="http://schemas.microsoft.com/office/powerpoint/2010/main" val="3304633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40"/>
              </a:lnSpc>
              <a:spcBef>
                <a:spcPts val="0"/>
              </a:spcBef>
              <a:spcAft>
                <a:spcPts val="0"/>
              </a:spcAft>
            </a:pPr>
            <a:r>
              <a:rPr lang="en-US" sz="1200" dirty="0">
                <a:solidFill>
                  <a:srgbClr val="000000"/>
                </a:solidFill>
                <a:effectLst/>
                <a:latin typeface="Bitter" pitchFamily="2" charset="0"/>
                <a:ea typeface="Times New Roman" panose="02020603050405020304" pitchFamily="18" charset="0"/>
                <a:cs typeface="Arial" panose="020B0604020202020204" pitchFamily="34" charset="0"/>
              </a:rPr>
              <a:t>Compliance surveys have five principal objectives.</a:t>
            </a:r>
          </a:p>
          <a:p>
            <a:pPr marL="0" marR="0">
              <a:spcBef>
                <a:spcPts val="0"/>
              </a:spcBef>
              <a:spcAft>
                <a:spcPts val="0"/>
              </a:spcAft>
            </a:pPr>
            <a:r>
              <a:rPr lang="en-US" sz="1200" dirty="0">
                <a:solidFill>
                  <a:srgbClr val="000000"/>
                </a:solidFill>
                <a:effectLst/>
                <a:latin typeface="Myriad Pro" panose="020B0503030403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ts val="1440"/>
              </a:lnSpc>
              <a:spcBef>
                <a:spcPts val="0"/>
              </a:spcBef>
              <a:spcAft>
                <a:spcPts val="0"/>
              </a:spcAft>
            </a:pPr>
            <a:r>
              <a:rPr lang="en-US" sz="1200" dirty="0">
                <a:solidFill>
                  <a:srgbClr val="000000"/>
                </a:solidFill>
                <a:effectLst/>
                <a:latin typeface="Bitter" pitchFamily="2" charset="0"/>
                <a:ea typeface="Times New Roman" panose="02020603050405020304" pitchFamily="18" charset="0"/>
                <a:cs typeface="Arial" panose="020B0604020202020204" pitchFamily="34" charset="0"/>
              </a:rPr>
              <a:t>The first objective is to verify the propriety of payments of educational benefits to eligible individuals and education and training institutions, under the provisions of the laws administered by VA.</a:t>
            </a:r>
          </a:p>
          <a:p>
            <a:pPr marL="0" marR="0">
              <a:spcBef>
                <a:spcPts val="0"/>
              </a:spcBef>
              <a:spcAft>
                <a:spcPts val="0"/>
              </a:spcAft>
            </a:pPr>
            <a:r>
              <a:rPr lang="en-US" sz="1200" dirty="0">
                <a:solidFill>
                  <a:srgbClr val="000000"/>
                </a:solidFill>
                <a:effectLst/>
                <a:latin typeface="Myriad Pro" panose="020B0503030403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ts val="1440"/>
              </a:lnSpc>
              <a:spcBef>
                <a:spcPts val="0"/>
              </a:spcBef>
              <a:spcAft>
                <a:spcPts val="0"/>
              </a:spcAft>
            </a:pPr>
            <a:r>
              <a:rPr lang="en-US" sz="1200" dirty="0">
                <a:solidFill>
                  <a:srgbClr val="000000"/>
                </a:solidFill>
                <a:effectLst/>
                <a:latin typeface="Bitter" pitchFamily="2" charset="0"/>
                <a:ea typeface="Times New Roman" panose="02020603050405020304" pitchFamily="18" charset="0"/>
                <a:cs typeface="Arial" panose="020B0604020202020204" pitchFamily="34" charset="0"/>
              </a:rPr>
              <a:t>The next objective is to confirm continued compliance with approval criteria.</a:t>
            </a:r>
          </a:p>
          <a:p>
            <a:pPr marL="0" marR="0">
              <a:spcBef>
                <a:spcPts val="0"/>
              </a:spcBef>
              <a:spcAft>
                <a:spcPts val="0"/>
              </a:spcAft>
            </a:pPr>
            <a:r>
              <a:rPr lang="en-US" sz="1200" dirty="0">
                <a:solidFill>
                  <a:srgbClr val="000000"/>
                </a:solidFill>
                <a:effectLst/>
                <a:latin typeface="Myriad Pro" panose="020B0503030403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ts val="1440"/>
              </a:lnSpc>
              <a:spcBef>
                <a:spcPts val="0"/>
              </a:spcBef>
              <a:spcAft>
                <a:spcPts val="0"/>
              </a:spcAft>
            </a:pPr>
            <a:r>
              <a:rPr lang="en-US" sz="1200" dirty="0">
                <a:solidFill>
                  <a:srgbClr val="000000"/>
                </a:solidFill>
                <a:effectLst/>
                <a:latin typeface="Bitter" pitchFamily="2" charset="0"/>
                <a:ea typeface="Times New Roman" panose="02020603050405020304" pitchFamily="18" charset="0"/>
                <a:cs typeface="Arial" panose="020B0604020202020204" pitchFamily="34" charset="0"/>
              </a:rPr>
              <a:t>The third objective of compliance surveys is to assist school or training officials in better understanding their responsibilities and the procedural requirements of VA.</a:t>
            </a:r>
          </a:p>
          <a:p>
            <a:pPr marL="0" marR="0">
              <a:spcBef>
                <a:spcPts val="0"/>
              </a:spcBef>
              <a:spcAft>
                <a:spcPts val="0"/>
              </a:spcAft>
            </a:pPr>
            <a:r>
              <a:rPr lang="en-US" sz="1200" dirty="0">
                <a:solidFill>
                  <a:srgbClr val="000000"/>
                </a:solidFill>
                <a:effectLst/>
                <a:latin typeface="Myriad Pro" panose="020B0503030403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ts val="1440"/>
              </a:lnSpc>
              <a:spcBef>
                <a:spcPts val="0"/>
              </a:spcBef>
              <a:spcAft>
                <a:spcPts val="0"/>
              </a:spcAft>
            </a:pPr>
            <a:r>
              <a:rPr lang="en-US" sz="1200" dirty="0">
                <a:solidFill>
                  <a:srgbClr val="000000"/>
                </a:solidFill>
                <a:effectLst/>
                <a:latin typeface="Bitter" pitchFamily="2" charset="0"/>
                <a:ea typeface="Times New Roman" panose="02020603050405020304" pitchFamily="18" charset="0"/>
                <a:cs typeface="Arial" panose="020B0604020202020204" pitchFamily="34" charset="0"/>
              </a:rPr>
              <a:t>The fourth objective of compliance surveys is to determine, based on facts disclosed from document reviews and personal visits, whether there are deviations from the responsibilities and requirements by eligible individuals, schools, or training establishments.</a:t>
            </a:r>
          </a:p>
          <a:p>
            <a:pPr marL="0" marR="0">
              <a:spcBef>
                <a:spcPts val="0"/>
              </a:spcBef>
              <a:spcAft>
                <a:spcPts val="0"/>
              </a:spcAft>
            </a:pPr>
            <a:r>
              <a:rPr lang="en-US" sz="1200" dirty="0">
                <a:solidFill>
                  <a:srgbClr val="000000"/>
                </a:solidFill>
                <a:effectLst/>
                <a:latin typeface="Myriad Pro" panose="020B0503030403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ts val="1440"/>
              </a:lnSpc>
              <a:spcBef>
                <a:spcPts val="0"/>
              </a:spcBef>
              <a:spcAft>
                <a:spcPts val="0"/>
              </a:spcAft>
            </a:pPr>
            <a:r>
              <a:rPr lang="en-US" sz="1200" dirty="0">
                <a:solidFill>
                  <a:srgbClr val="000000"/>
                </a:solidFill>
                <a:effectLst/>
                <a:latin typeface="Bitter" pitchFamily="2" charset="0"/>
                <a:ea typeface="Times New Roman" panose="02020603050405020304" pitchFamily="18" charset="0"/>
                <a:cs typeface="Arial" panose="020B0604020202020204" pitchFamily="34" charset="0"/>
              </a:rPr>
              <a:t>And the last objective is to confirm proper action is promptly taken through appropriate channels for the correction of existing discrepancies or for the discontinuance of benefits in the event correction is not accomplished.</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47</a:t>
            </a:fld>
            <a:endParaRPr lang="en-US"/>
          </a:p>
        </p:txBody>
      </p:sp>
    </p:spTree>
    <p:extLst>
      <p:ext uri="{BB962C8B-B14F-4D97-AF65-F5344CB8AC3E}">
        <p14:creationId xmlns:p14="http://schemas.microsoft.com/office/powerpoint/2010/main" val="41414852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40"/>
              </a:lnSpc>
              <a:spcBef>
                <a:spcPts val="0"/>
              </a:spcBef>
              <a:spcAft>
                <a:spcPts val="0"/>
              </a:spcAft>
            </a:pPr>
            <a:r>
              <a:rPr lang="en-US" sz="1200">
                <a:solidFill>
                  <a:srgbClr val="000000"/>
                </a:solidFill>
                <a:effectLst/>
                <a:latin typeface="Bitter" pitchFamily="2" charset="0"/>
                <a:ea typeface="Times New Roman" panose="02020603050405020304" pitchFamily="18" charset="0"/>
                <a:cs typeface="Arial" panose="020B0604020202020204" pitchFamily="34" charset="0"/>
              </a:rPr>
              <a:t>38 USC Section 3690(c) provides that records and accounts must be made available for review by authorized representatives of the government notwithstanding any other provision of the law.  </a:t>
            </a:r>
          </a:p>
          <a:p>
            <a:pPr marL="0" marR="0">
              <a:spcBef>
                <a:spcPts val="0"/>
              </a:spcBef>
              <a:spcAft>
                <a:spcPts val="0"/>
              </a:spcAft>
            </a:pPr>
            <a:r>
              <a:rPr lang="en-US" sz="1200">
                <a:solidFill>
                  <a:srgbClr val="000000"/>
                </a:solidFill>
                <a:effectLst/>
                <a:latin typeface="Myriad Pro" panose="020B0503030403020204" pitchFamily="34" charset="0"/>
                <a:ea typeface="Times New Roman" panose="02020603050405020304" pitchFamily="18" charset="0"/>
                <a:cs typeface="Arial" panose="020B0604020202020204" pitchFamily="34"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ts val="1440"/>
              </a:lnSpc>
              <a:spcBef>
                <a:spcPts val="0"/>
              </a:spcBef>
              <a:spcAft>
                <a:spcPts val="0"/>
              </a:spcAft>
            </a:pPr>
            <a:r>
              <a:rPr lang="en-US" sz="1200">
                <a:solidFill>
                  <a:srgbClr val="000000"/>
                </a:solidFill>
                <a:effectLst/>
                <a:latin typeface="Bitter" pitchFamily="2" charset="0"/>
                <a:ea typeface="Times New Roman" panose="02020603050405020304" pitchFamily="18" charset="0"/>
                <a:cs typeface="Arial" panose="020B0604020202020204" pitchFamily="34" charset="0"/>
              </a:rPr>
              <a:t>The Buckley Amendment, which is Public Law 93-380 requires institutions receiving Federal funds administered by the Department of Education to obtain the student’s consent to release information from school records.  </a:t>
            </a:r>
          </a:p>
          <a:p>
            <a:pPr marL="0" marR="0">
              <a:spcBef>
                <a:spcPts val="0"/>
              </a:spcBef>
              <a:spcAft>
                <a:spcPts val="0"/>
              </a:spcAft>
            </a:pPr>
            <a:r>
              <a:rPr lang="en-US" sz="1200">
                <a:solidFill>
                  <a:srgbClr val="000000"/>
                </a:solidFill>
                <a:effectLst/>
                <a:latin typeface="Myriad Pro" panose="020B0503030403020204" pitchFamily="34" charset="0"/>
                <a:ea typeface="Times New Roman" panose="02020603050405020304" pitchFamily="18" charset="0"/>
                <a:cs typeface="Arial" panose="020B0604020202020204" pitchFamily="34"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ts val="1440"/>
              </a:lnSpc>
              <a:spcBef>
                <a:spcPts val="0"/>
              </a:spcBef>
              <a:spcAft>
                <a:spcPts val="0"/>
              </a:spcAft>
            </a:pPr>
            <a:r>
              <a:rPr lang="en-US" sz="1200">
                <a:solidFill>
                  <a:srgbClr val="000000"/>
                </a:solidFill>
                <a:effectLst/>
                <a:latin typeface="Bitter" pitchFamily="2" charset="0"/>
                <a:ea typeface="Times New Roman" panose="02020603050405020304" pitchFamily="18" charset="0"/>
                <a:cs typeface="Arial" panose="020B0604020202020204" pitchFamily="34" charset="0"/>
              </a:rPr>
              <a:t>One exception to this law, is that information sought in connection with a student’s application for financial aid is exempt.  It has been determined that school records relating to VA benefits fall into the financial aid category and are exempt from the provisions of the Buckley Amendment. Therefore, VA and its agents shall have access to the records of VA beneficiaries as well as non-VA students without the written consent of the student in order to monitor the school’s compliance with the law.   </a:t>
            </a:r>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48</a:t>
            </a:fld>
            <a:endParaRPr lang="en-US"/>
          </a:p>
        </p:txBody>
      </p:sp>
    </p:spTree>
    <p:extLst>
      <p:ext uri="{BB962C8B-B14F-4D97-AF65-F5344CB8AC3E}">
        <p14:creationId xmlns:p14="http://schemas.microsoft.com/office/powerpoint/2010/main" val="24484993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40"/>
              </a:lnSpc>
              <a:spcBef>
                <a:spcPts val="0"/>
              </a:spcBef>
              <a:spcAft>
                <a:spcPts val="0"/>
              </a:spcAft>
            </a:pPr>
            <a:r>
              <a:rPr lang="en-US" sz="1200">
                <a:solidFill>
                  <a:srgbClr val="000000"/>
                </a:solidFill>
                <a:effectLst/>
                <a:latin typeface="Bitter" pitchFamily="2" charset="0"/>
                <a:ea typeface="Times New Roman" panose="02020603050405020304" pitchFamily="18" charset="0"/>
                <a:cs typeface="Arial" panose="020B0604020202020204" pitchFamily="34" charset="0"/>
              </a:rPr>
              <a:t>VA has specific requirements for record retention.  </a:t>
            </a:r>
          </a:p>
          <a:p>
            <a:pPr marL="0" marR="0">
              <a:spcBef>
                <a:spcPts val="0"/>
              </a:spcBef>
              <a:spcAft>
                <a:spcPts val="0"/>
              </a:spcAft>
            </a:pPr>
            <a:r>
              <a:rPr lang="en-US" sz="1200">
                <a:solidFill>
                  <a:srgbClr val="000000"/>
                </a:solidFill>
                <a:effectLst/>
                <a:latin typeface="Myriad Pro" panose="020B0503030403020204" pitchFamily="34" charset="0"/>
                <a:ea typeface="Times New Roman" panose="02020603050405020304" pitchFamily="18" charset="0"/>
                <a:cs typeface="Arial" panose="020B0604020202020204" pitchFamily="34"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ts val="1440"/>
              </a:lnSpc>
              <a:spcBef>
                <a:spcPts val="0"/>
              </a:spcBef>
              <a:spcAft>
                <a:spcPts val="0"/>
              </a:spcAft>
            </a:pPr>
            <a:r>
              <a:rPr lang="en-US" sz="1200">
                <a:solidFill>
                  <a:srgbClr val="000000"/>
                </a:solidFill>
                <a:effectLst/>
                <a:latin typeface="Bitter" pitchFamily="2" charset="0"/>
                <a:ea typeface="Times New Roman" panose="02020603050405020304" pitchFamily="18" charset="0"/>
                <a:cs typeface="Arial" panose="020B0604020202020204" pitchFamily="34" charset="0"/>
              </a:rPr>
              <a:t>For student records, the school or training establishment must keep records of each period a VA beneficiary was enrolled for a minimum of three years after the period has ended.    </a:t>
            </a:r>
          </a:p>
          <a:p>
            <a:pPr marL="0" marR="0">
              <a:spcBef>
                <a:spcPts val="0"/>
              </a:spcBef>
              <a:spcAft>
                <a:spcPts val="0"/>
              </a:spcAft>
            </a:pPr>
            <a:r>
              <a:rPr lang="en-US" sz="1200">
                <a:solidFill>
                  <a:srgbClr val="000000"/>
                </a:solidFill>
                <a:effectLst/>
                <a:latin typeface="Myriad Pro" panose="020B0503030403020204" pitchFamily="34" charset="0"/>
                <a:ea typeface="Times New Roman" panose="02020603050405020304" pitchFamily="18" charset="0"/>
                <a:cs typeface="Arial" panose="020B0604020202020204" pitchFamily="34" charset="0"/>
              </a:rPr>
              <a:t> </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ts val="1440"/>
              </a:lnSpc>
              <a:spcBef>
                <a:spcPts val="0"/>
              </a:spcBef>
              <a:spcAft>
                <a:spcPts val="0"/>
              </a:spcAft>
            </a:pPr>
            <a:r>
              <a:rPr lang="en-US" sz="1200">
                <a:solidFill>
                  <a:srgbClr val="000000"/>
                </a:solidFill>
                <a:effectLst/>
                <a:latin typeface="Bitter" pitchFamily="2" charset="0"/>
                <a:ea typeface="Times New Roman" panose="02020603050405020304" pitchFamily="18" charset="0"/>
                <a:cs typeface="Arial" panose="020B0604020202020204" pitchFamily="34" charset="0"/>
              </a:rPr>
              <a:t>For advertising records, the school or training establishment must keep a record of all advertising used for the preceding 12-month period.  This includes copies of all promotional, sales, or enrollment materials. </a:t>
            </a:r>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49</a:t>
            </a:fld>
            <a:endParaRPr lang="en-US"/>
          </a:p>
        </p:txBody>
      </p:sp>
    </p:spTree>
    <p:extLst>
      <p:ext uri="{BB962C8B-B14F-4D97-AF65-F5344CB8AC3E}">
        <p14:creationId xmlns:p14="http://schemas.microsoft.com/office/powerpoint/2010/main" val="40301495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Arial" panose="020B0604020202020204" pitchFamily="34" charset="0"/>
              </a:rPr>
              <a:t>The first step in the compliance survey process is the notification of the compliance survey.  VA or its agents will routinely notify facilities of an approaching compliance survey via email or phone. 38 USC 3693 codified the requirement VA provide not more than 10 business days notice for the upcoming survey.  </a:t>
            </a:r>
          </a:p>
          <a:p>
            <a:endParaRPr lang="en-US" sz="1200" dirty="0">
              <a:solidFill>
                <a:srgbClr val="000000"/>
              </a:solidFill>
              <a:latin typeface="Arial" panose="020B0604020202020204" pitchFamily="34" charset="0"/>
            </a:endParaRPr>
          </a:p>
          <a:p>
            <a:r>
              <a:rPr lang="en-US" sz="1200" dirty="0">
                <a:solidFill>
                  <a:srgbClr val="000000"/>
                </a:solidFill>
                <a:latin typeface="Arial" panose="020B0604020202020204" pitchFamily="34" charset="0"/>
              </a:rPr>
              <a:t>Additionally, a survey notification packet will be sent. </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51</a:t>
            </a:fld>
            <a:endParaRPr lang="en-US"/>
          </a:p>
        </p:txBody>
      </p:sp>
    </p:spTree>
    <p:extLst>
      <p:ext uri="{BB962C8B-B14F-4D97-AF65-F5344CB8AC3E}">
        <p14:creationId xmlns:p14="http://schemas.microsoft.com/office/powerpoint/2010/main" val="34175937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notification includes an email to the SCOs at the ETI to advise the date, time, ECSS that will be on-site and the Unique Identifier (UI) to be used when uploading documents for the survey.  </a:t>
            </a:r>
          </a:p>
          <a:p>
            <a:endParaRPr lang="en-US"/>
          </a:p>
          <a:p>
            <a:r>
              <a:rPr lang="en-US"/>
              <a:t>There will be several documents attached to the email: </a:t>
            </a:r>
          </a:p>
          <a:p>
            <a:pPr marL="171450" indent="-171450">
              <a:buFontTx/>
              <a:buChar char="-"/>
            </a:pPr>
            <a:r>
              <a:rPr lang="en-US"/>
              <a:t>Notification letter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Flight Compliance Survey packet</a:t>
            </a:r>
          </a:p>
          <a:p>
            <a:pPr marL="171450" indent="-171450">
              <a:buFontTx/>
              <a:buChar char="-"/>
            </a:pPr>
            <a:r>
              <a:rPr lang="en-US"/>
              <a:t>How to instructions for uploading to the portal </a:t>
            </a:r>
          </a:p>
          <a:p>
            <a:pPr marL="0" indent="0">
              <a:buFontTx/>
              <a:buNone/>
            </a:pPr>
            <a:endParaRPr lang="en-US"/>
          </a:p>
          <a:p>
            <a:pPr marL="0" indent="0">
              <a:buFontTx/>
              <a:buNone/>
            </a:pPr>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52</a:t>
            </a:fld>
            <a:endParaRPr lang="en-US"/>
          </a:p>
        </p:txBody>
      </p:sp>
    </p:spTree>
    <p:extLst>
      <p:ext uri="{BB962C8B-B14F-4D97-AF65-F5344CB8AC3E}">
        <p14:creationId xmlns:p14="http://schemas.microsoft.com/office/powerpoint/2010/main" val="2664659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notification letter includes important information related to the upcoming compliance survey.  It is important you read through the entire letter.  </a:t>
            </a:r>
          </a:p>
        </p:txBody>
      </p:sp>
      <p:sp>
        <p:nvSpPr>
          <p:cNvPr id="4" name="Slide Number Placeholder 3"/>
          <p:cNvSpPr>
            <a:spLocks noGrp="1"/>
          </p:cNvSpPr>
          <p:nvPr>
            <p:ph type="sldNum" sz="quarter" idx="5"/>
          </p:nvPr>
        </p:nvSpPr>
        <p:spPr/>
        <p:txBody>
          <a:bodyPr/>
          <a:lstStyle/>
          <a:p>
            <a:fld id="{A263C7BD-EE4B-42E2-A75C-958D06C60C46}" type="slidenum">
              <a:rPr lang="en-US" smtClean="0"/>
              <a:t>53</a:t>
            </a:fld>
            <a:endParaRPr lang="en-US"/>
          </a:p>
        </p:txBody>
      </p:sp>
    </p:spTree>
    <p:extLst>
      <p:ext uri="{BB962C8B-B14F-4D97-AF65-F5344CB8AC3E}">
        <p14:creationId xmlns:p14="http://schemas.microsoft.com/office/powerpoint/2010/main" val="30621362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Arial"/>
                <a:cs typeface="Arial"/>
              </a:rPr>
              <a:t>The survey notification packet will provide you with all the details you need to start preparing for the survey.  Review the survey notification packet carefully and gather all the requested information.</a:t>
            </a:r>
          </a:p>
          <a:p>
            <a:endParaRPr lang="en-US" sz="1200" dirty="0">
              <a:solidFill>
                <a:srgbClr val="000000"/>
              </a:solidFill>
              <a:latin typeface="Arial" panose="020B0604020202020204" pitchFamily="34" charset="0"/>
            </a:endParaRPr>
          </a:p>
          <a:p>
            <a:r>
              <a:rPr lang="en-US" sz="1200" dirty="0">
                <a:solidFill>
                  <a:srgbClr val="000000"/>
                </a:solidFill>
                <a:latin typeface="Arial"/>
                <a:cs typeface="Arial"/>
              </a:rPr>
              <a:t>The packet includes:</a:t>
            </a:r>
          </a:p>
          <a:p>
            <a:pPr marL="301625" indent="-301625">
              <a:buFont typeface="Arial" panose="020B0604020202020204" pitchFamily="34" charset="0"/>
              <a:buChar char="•"/>
            </a:pPr>
            <a:r>
              <a:rPr lang="en-US" sz="1200" dirty="0">
                <a:solidFill>
                  <a:srgbClr val="000000"/>
                </a:solidFill>
                <a:latin typeface="Arial"/>
                <a:cs typeface="Arial"/>
              </a:rPr>
              <a:t>A required records checklist for school and student documents</a:t>
            </a:r>
          </a:p>
          <a:p>
            <a:pPr marL="301625" indent="-301625">
              <a:buFont typeface="Arial" panose="020B0604020202020204" pitchFamily="34" charset="0"/>
              <a:buChar char="•"/>
            </a:pPr>
            <a:r>
              <a:rPr lang="en-US" sz="1200" dirty="0">
                <a:solidFill>
                  <a:srgbClr val="000000"/>
                </a:solidFill>
                <a:latin typeface="Arial"/>
                <a:cs typeface="Arial"/>
              </a:rPr>
              <a:t>A Required School Information Form</a:t>
            </a:r>
          </a:p>
          <a:p>
            <a:pPr marL="301625" indent="-301625">
              <a:buFont typeface="Arial" panose="020B0604020202020204" pitchFamily="34" charset="0"/>
              <a:buChar char="•"/>
            </a:pPr>
            <a:r>
              <a:rPr lang="en-US" sz="1200" dirty="0">
                <a:solidFill>
                  <a:srgbClr val="000000"/>
                </a:solidFill>
                <a:latin typeface="Arial"/>
                <a:cs typeface="Arial"/>
              </a:rPr>
              <a:t>A School Procedures Questionnaire</a:t>
            </a:r>
          </a:p>
          <a:p>
            <a:pPr marL="301625" indent="-301625">
              <a:buFont typeface="Arial" panose="020B0604020202020204" pitchFamily="34" charset="0"/>
              <a:buChar char="•"/>
            </a:pPr>
            <a:r>
              <a:rPr lang="en-US" sz="1200" dirty="0">
                <a:solidFill>
                  <a:srgbClr val="000000"/>
                </a:solidFill>
                <a:latin typeface="Arial"/>
                <a:cs typeface="Arial"/>
              </a:rPr>
              <a:t>The Compliance Survey Student List</a:t>
            </a:r>
          </a:p>
          <a:p>
            <a:pPr marL="301625" indent="-301625">
              <a:buFont typeface="Arial" panose="020B0604020202020204" pitchFamily="34" charset="0"/>
              <a:buChar char="•"/>
            </a:pPr>
            <a:r>
              <a:rPr lang="en-US" sz="1200" dirty="0">
                <a:solidFill>
                  <a:srgbClr val="000000"/>
                </a:solidFill>
                <a:latin typeface="Arial"/>
                <a:cs typeface="Arial"/>
              </a:rPr>
              <a:t>Public Law 116-315 Section 1018 Questionnaire </a:t>
            </a:r>
          </a:p>
          <a:p>
            <a:endParaRPr lang="en-US" sz="1200" dirty="0">
              <a:solidFill>
                <a:srgbClr val="000000"/>
              </a:solidFill>
              <a:latin typeface="Arial" panose="020B0604020202020204" pitchFamily="34" charset="0"/>
              <a:cs typeface="Arial" panose="020B0604020202020204" pitchFamily="34" charset="0"/>
            </a:endParaRPr>
          </a:p>
          <a:p>
            <a:r>
              <a:rPr lang="en-US" sz="1200" dirty="0">
                <a:solidFill>
                  <a:srgbClr val="000000"/>
                </a:solidFill>
                <a:latin typeface="Arial"/>
                <a:cs typeface="Arial"/>
              </a:rPr>
              <a:t>The Required School Information Form, School Procedures Questionnaire, and Section 1018 Questionnaire must be filled out, signed, and returned to the survey specialist.  The Compliance Survey Student List will include a list of the students included in the survey sample, and the records checklist for school and student documents provides a listing of the documentation you are required to provide.</a:t>
            </a:r>
          </a:p>
          <a:p>
            <a:endParaRPr lang="en-US" sz="1200" dirty="0">
              <a:solidFill>
                <a:srgbClr val="000000"/>
              </a:solidFill>
              <a:latin typeface="Arial" panose="020B0604020202020204" pitchFamily="34" charset="0"/>
              <a:cs typeface="Arial"/>
            </a:endParaRPr>
          </a:p>
          <a:p>
            <a:r>
              <a:rPr lang="en-US" dirty="0">
                <a:solidFill>
                  <a:srgbClr val="000000"/>
                </a:solidFill>
                <a:latin typeface="Arial"/>
                <a:cs typeface="Arial"/>
              </a:rPr>
              <a:t>In addition to these five documents that you must either use as a checklist or sign and return to the compliance survey specialist, there is an Authorization to Review records notification document.  </a:t>
            </a:r>
            <a:endParaRPr lang="en-US" dirty="0">
              <a:solidFill>
                <a:srgbClr val="000000"/>
              </a:solidFill>
              <a:latin typeface="Arial" panose="020B0604020202020204" pitchFamily="34" charset="0"/>
              <a:cs typeface="Arial"/>
            </a:endParaRPr>
          </a:p>
          <a:p>
            <a:endParaRPr lang="en-US" dirty="0">
              <a:solidFill>
                <a:srgbClr val="000000"/>
              </a:solidFill>
              <a:latin typeface="Arial" panose="020B0604020202020204" pitchFamily="34" charset="0"/>
            </a:endParaRPr>
          </a:p>
          <a:p>
            <a:r>
              <a:rPr lang="en-US" sz="1200" dirty="0">
                <a:solidFill>
                  <a:srgbClr val="000000"/>
                </a:solidFill>
                <a:latin typeface="Arial"/>
                <a:cs typeface="Arial"/>
              </a:rPr>
              <a:t>***Let the audience know you are going to stop sharing your screen and start sharing these different documents to walk through together.  You will drop a copy of each document in the chat as you go through each one for the learners to open and follow along with you.  Review the documents in the order they are listed here.  </a:t>
            </a:r>
            <a:r>
              <a:rPr lang="en-US" sz="1200" b="1" i="1" dirty="0">
                <a:solidFill>
                  <a:srgbClr val="000000"/>
                </a:solidFill>
                <a:latin typeface="Arial"/>
                <a:cs typeface="Arial"/>
              </a:rPr>
              <a:t>Make sure to drop un-editable PDF copies that are dated for this session.***</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54</a:t>
            </a:fld>
            <a:endParaRPr lang="en-US"/>
          </a:p>
        </p:txBody>
      </p:sp>
    </p:spTree>
    <p:extLst>
      <p:ext uri="{BB962C8B-B14F-4D97-AF65-F5344CB8AC3E}">
        <p14:creationId xmlns:p14="http://schemas.microsoft.com/office/powerpoint/2010/main" val="33684717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you’ve received your compliance survey notification, it’s time to prepare for the next step:  survey preparation.  This involves gathering and securely submitting the required documentation in the VA Education File Upload Portal.  This portal connects directly to VA’s Salesforce system, providing a secure method for transmitting student records.  It ensure that your documents are matched to the correct survey record through the use of a Compliance Key.</a:t>
            </a:r>
          </a:p>
          <a:p>
            <a:endParaRPr lang="en-US" sz="1200" dirty="0">
              <a:solidFill>
                <a:srgbClr val="000000"/>
              </a:solidFill>
              <a:latin typeface="Arial" panose="020B0604020202020204" pitchFamily="34" charset="0"/>
            </a:endParaRPr>
          </a:p>
          <a:p>
            <a:r>
              <a:rPr lang="en-US" sz="1200" dirty="0">
                <a:solidFill>
                  <a:srgbClr val="000000"/>
                </a:solidFill>
                <a:latin typeface="Arial" panose="020B0604020202020204" pitchFamily="34" charset="0"/>
              </a:rPr>
              <a:t>To access and upload to the correct record, you’ll need to enter the fiscal year of the compliance survey, your facility code, and the Unique Identifier provided in your survey notification email.  These three fields together form your Compliance Key.  Without the Compliance Key, you will not be able to upload your files successfully.</a:t>
            </a:r>
          </a:p>
          <a:p>
            <a:endParaRPr lang="en-US" sz="1200" dirty="0">
              <a:solidFill>
                <a:srgbClr val="000000"/>
              </a:solidFill>
              <a:latin typeface="Arial" panose="020B0604020202020204" pitchFamily="34" charset="0"/>
            </a:endParaRPr>
          </a:p>
          <a:p>
            <a:r>
              <a:rPr lang="en-US" sz="1200" dirty="0">
                <a:solidFill>
                  <a:srgbClr val="000000"/>
                </a:solidFill>
                <a:latin typeface="Arial" panose="020B0604020202020204" pitchFamily="34" charset="0"/>
              </a:rPr>
              <a:t>There are specific file types that are accepted in the Education File Upload Portal and those that are not.  Please see the list of accepted and non-accepted file types, here.  These are all self-explanatory, but it is important to point out that PDF portfolio documents and Zipped folders are not accepted.  The system will allow you upload them, but VA won’t accept these file types.  If the file is a PDF Portfolio – which is a consolidation of different file types – the system cannot identify the type of record to be opened and the surveyor will not be able to open the document.  If a zipped folder is uploaded to a record, the surveyor cannot view the contents in the system.  </a:t>
            </a:r>
          </a:p>
          <a:p>
            <a:endParaRPr lang="en-US" sz="1200" dirty="0">
              <a:solidFill>
                <a:srgbClr val="000000"/>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55</a:t>
            </a:fld>
            <a:endParaRPr lang="en-US"/>
          </a:p>
        </p:txBody>
      </p:sp>
    </p:spTree>
    <p:extLst>
      <p:ext uri="{BB962C8B-B14F-4D97-AF65-F5344CB8AC3E}">
        <p14:creationId xmlns:p14="http://schemas.microsoft.com/office/powerpoint/2010/main" val="13314857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04FA9-8695-A2A9-E3EC-BD5901739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92BC3F-DDA2-8399-EE93-AB3077BBDE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FFDB2-338B-1A25-637E-CB6EEC75F7DE}"/>
              </a:ext>
            </a:extLst>
          </p:cNvPr>
          <p:cNvSpPr>
            <a:spLocks noGrp="1"/>
          </p:cNvSpPr>
          <p:nvPr>
            <p:ph type="body" idx="1"/>
          </p:nvPr>
        </p:nvSpPr>
        <p:spPr/>
        <p:txBody>
          <a:bodyPr/>
          <a:lstStyle/>
          <a:p>
            <a:pPr defTabSz="966612">
              <a:spcAft>
                <a:spcPts val="1269"/>
              </a:spcAft>
              <a:defRPr/>
            </a:pPr>
            <a:r>
              <a:rPr lang="en-US" dirty="0">
                <a:solidFill>
                  <a:srgbClr val="004279"/>
                </a:solidFill>
                <a:latin typeface="Calibri"/>
                <a:ea typeface="Calibri"/>
                <a:cs typeface="Calibri"/>
              </a:rPr>
              <a:t>When preparing for the survey, here are some best practices to keep in mind:</a:t>
            </a:r>
            <a:endParaRPr lang="en-US" dirty="0">
              <a:solidFill>
                <a:srgbClr val="004279"/>
              </a:solidFill>
              <a:latin typeface="Calibri" panose="020F0502020204030204" pitchFamily="34" charset="0"/>
              <a:cs typeface="Calibri" panose="020F0502020204030204" pitchFamily="34" charset="0"/>
            </a:endParaRPr>
          </a:p>
          <a:p>
            <a:pPr marL="361950" indent="-361950" defTabSz="966612">
              <a:spcAft>
                <a:spcPts val="1269"/>
              </a:spcAft>
              <a:buAutoNum type="arabicPeriod"/>
              <a:defRPr/>
            </a:pPr>
            <a:r>
              <a:rPr lang="en-US" dirty="0">
                <a:solidFill>
                  <a:srgbClr val="004279"/>
                </a:solidFill>
                <a:latin typeface="Calibri"/>
                <a:ea typeface="Calibri"/>
                <a:cs typeface="Calibri"/>
              </a:rPr>
              <a:t>Hard copy and electronic documents should be clearly labelled and arrange according the VA beneficiary to be reviewed.</a:t>
            </a:r>
          </a:p>
          <a:p>
            <a:pPr marL="361950" indent="-361950" defTabSz="966612">
              <a:spcAft>
                <a:spcPts val="1269"/>
              </a:spcAft>
              <a:buAutoNum type="arabicPeriod"/>
              <a:defRPr/>
            </a:pPr>
            <a:r>
              <a:rPr lang="en-US" dirty="0">
                <a:solidFill>
                  <a:srgbClr val="004279"/>
                </a:solidFill>
                <a:latin typeface="Calibri"/>
                <a:ea typeface="Calibri"/>
                <a:cs typeface="Calibri"/>
              </a:rPr>
              <a:t>Care should be taken when scanning documents to upload to the portal so blank pages are not included.</a:t>
            </a:r>
          </a:p>
          <a:p>
            <a:pPr marL="361950" indent="-361950" defTabSz="966612">
              <a:spcAft>
                <a:spcPts val="1269"/>
              </a:spcAft>
              <a:buAutoNum type="arabicPeriod"/>
              <a:defRPr/>
            </a:pPr>
            <a:r>
              <a:rPr lang="en-US" dirty="0">
                <a:solidFill>
                  <a:srgbClr val="004279"/>
                </a:solidFill>
                <a:latin typeface="Calibri"/>
                <a:ea typeface="Calibri"/>
                <a:cs typeface="Calibri"/>
              </a:rPr>
              <a:t>The certifying official or other school official should be available throughout the survey to answer questions.</a:t>
            </a:r>
          </a:p>
          <a:p>
            <a:pPr marL="361950" indent="-361950" defTabSz="966612">
              <a:spcAft>
                <a:spcPts val="1269"/>
              </a:spcAft>
              <a:buAutoNum type="arabicPeriod"/>
              <a:defRPr/>
            </a:pPr>
            <a:r>
              <a:rPr lang="en-US" dirty="0">
                <a:solidFill>
                  <a:srgbClr val="004279"/>
                </a:solidFill>
                <a:latin typeface="Calibri"/>
                <a:ea typeface="Calibri"/>
                <a:cs typeface="Calibri"/>
              </a:rPr>
              <a:t>Prior to the survey, the certifying official should provide a detailed map showing how to reach their office and any pertinent school specific procedures.</a:t>
            </a:r>
          </a:p>
          <a:p>
            <a:pPr marL="361950" indent="-361950" defTabSz="966612">
              <a:spcAft>
                <a:spcPts val="1269"/>
              </a:spcAft>
              <a:buAutoNum type="arabicPeriod"/>
              <a:defRPr/>
            </a:pPr>
            <a:r>
              <a:rPr lang="en-US" dirty="0">
                <a:solidFill>
                  <a:srgbClr val="004279"/>
                </a:solidFill>
                <a:latin typeface="Calibri"/>
                <a:ea typeface="Calibri"/>
                <a:cs typeface="Calibri"/>
              </a:rPr>
              <a:t>The certifying official should make certain all documentation requested is made available during the survey.</a:t>
            </a:r>
          </a:p>
          <a:p>
            <a:pPr marL="361950" indent="-361950" defTabSz="966612">
              <a:spcAft>
                <a:spcPts val="1269"/>
              </a:spcAft>
              <a:buAutoNum type="arabicPeriod"/>
              <a:defRPr/>
            </a:pPr>
            <a:r>
              <a:rPr lang="en-US" dirty="0">
                <a:solidFill>
                  <a:srgbClr val="004279"/>
                </a:solidFill>
                <a:latin typeface="Calibri"/>
                <a:ea typeface="Calibri"/>
                <a:cs typeface="Calibri"/>
              </a:rPr>
              <a:t>While you are required to upload all files electronically via the upload portal, the survey specialist may also request hard copy documents to review while on-site.  Copies should be provided on standard letter sized paper (8.5 x 11 inches) and printed on one side.  Documents should not be stapled.  This may not sound important, but the surveyor is required to scan in each document.</a:t>
            </a:r>
          </a:p>
          <a:p>
            <a:pPr marL="361950" indent="-361950">
              <a:spcAft>
                <a:spcPts val="1269"/>
              </a:spcAft>
              <a:buAutoNum type="arabicPeriod"/>
            </a:pPr>
            <a:r>
              <a:rPr lang="en-US" dirty="0">
                <a:solidFill>
                  <a:srgbClr val="004279"/>
                </a:solidFill>
                <a:latin typeface="Calibri"/>
                <a:ea typeface="Calibri"/>
                <a:cs typeface="Calibri"/>
              </a:rPr>
              <a:t>Keep all documents listed on the survey notification records checklist in each student’s file year-round to ensure a smooth, efficient compliance survey process and save time during preparation.</a:t>
            </a:r>
          </a:p>
          <a:p>
            <a:endParaRPr lang="en-US" sz="1300" dirty="0">
              <a:latin typeface="Arial" panose="020B0604020202020204" pitchFamily="34" charset="0"/>
              <a:cs typeface="Arial" panose="020B0604020202020204" pitchFamily="34" charset="0"/>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6F24E89E-92AB-A5A7-AB2D-DC22B1BDEC22}"/>
              </a:ext>
            </a:extLst>
          </p:cNvPr>
          <p:cNvSpPr>
            <a:spLocks noGrp="1"/>
          </p:cNvSpPr>
          <p:nvPr>
            <p:ph type="sldNum" sz="quarter" idx="5"/>
          </p:nvPr>
        </p:nvSpPr>
        <p:spPr/>
        <p:txBody>
          <a:bodyPr/>
          <a:lstStyle/>
          <a:p>
            <a:fld id="{A263C7BD-EE4B-42E2-A75C-958D06C60C46}" type="slidenum">
              <a:rPr lang="en-US" smtClean="0"/>
              <a:t>56</a:t>
            </a:fld>
            <a:endParaRPr lang="en-US"/>
          </a:p>
        </p:txBody>
      </p:sp>
    </p:spTree>
    <p:extLst>
      <p:ext uri="{BB962C8B-B14F-4D97-AF65-F5344CB8AC3E}">
        <p14:creationId xmlns:p14="http://schemas.microsoft.com/office/powerpoint/2010/main" val="5957348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22"/>
              </a:lnSpc>
            </a:pPr>
            <a:r>
              <a:rPr lang="en-US" sz="1200">
                <a:solidFill>
                  <a:srgbClr val="000000"/>
                </a:solidFill>
                <a:latin typeface="Bitter" pitchFamily="2" charset="0"/>
                <a:ea typeface="Times New Roman" panose="02020603050405020304" pitchFamily="18" charset="0"/>
                <a:cs typeface="Arial" panose="020B0604020202020204" pitchFamily="34" charset="0"/>
              </a:rPr>
              <a:t>The next step in the compliance survey process is the Entrance Briefing.  The Entrance Briefing will be conducted by the surveyor upon arrival at your school or training establishment.  Entrance Briefings are typically conducted with the certifying official.  VA also encourages management, staff or other departments impacted by VA laws and regulations, to attend.   </a:t>
            </a:r>
          </a:p>
          <a:p>
            <a:r>
              <a:rPr lang="en-US" sz="1200">
                <a:solidFill>
                  <a:srgbClr val="000000"/>
                </a:solidFill>
                <a:latin typeface="Myriad Pro" panose="020B0503030403020204" pitchFamily="34" charset="0"/>
                <a:ea typeface="Times New Roman" panose="02020603050405020304" pitchFamily="18" charset="0"/>
                <a:cs typeface="Arial" panose="020B0604020202020204" pitchFamily="34" charset="0"/>
              </a:rPr>
              <a:t> </a:t>
            </a:r>
            <a:endParaRPr lang="en-US" sz="1200">
              <a:latin typeface="Arial" panose="020B0604020202020204" pitchFamily="34" charset="0"/>
              <a:ea typeface="Times New Roman" panose="02020603050405020304" pitchFamily="18" charset="0"/>
              <a:cs typeface="Times New Roman" panose="02020603050405020304" pitchFamily="18" charset="0"/>
            </a:endParaRPr>
          </a:p>
          <a:p>
            <a:pPr>
              <a:lnSpc>
                <a:spcPts val="1522"/>
              </a:lnSpc>
            </a:pPr>
            <a:r>
              <a:rPr lang="en-US" sz="1200">
                <a:solidFill>
                  <a:srgbClr val="000000"/>
                </a:solidFill>
                <a:latin typeface="Bitter" pitchFamily="2" charset="0"/>
                <a:ea typeface="Times New Roman" panose="02020603050405020304" pitchFamily="18" charset="0"/>
                <a:cs typeface="Arial" panose="020B0604020202020204" pitchFamily="34" charset="0"/>
              </a:rPr>
              <a:t>During the Entrance Briefing, the surveyor will advise school officials of the purpose of the visit, arrange for a workspace, explain the need to interview students and visit classes, and arrange for these activities,  and inform the SCO of the requirement for an Exit Briefing at the end of the survey. </a:t>
            </a:r>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57</a:t>
            </a:fld>
            <a:endParaRPr lang="en-US"/>
          </a:p>
        </p:txBody>
      </p:sp>
    </p:spTree>
    <p:extLst>
      <p:ext uri="{BB962C8B-B14F-4D97-AF65-F5344CB8AC3E}">
        <p14:creationId xmlns:p14="http://schemas.microsoft.com/office/powerpoint/2010/main" val="2434536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778CB-18B7-705D-A5CD-B2BE215E03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35722-AE5A-0301-841D-41E2E26C62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1FA6F6-E9DF-7596-7D20-E6192E81157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By the end of this session, you will be able to discuss an overview of flight programs at IHLS, summarize regulations and identify key documents for approval, and prepare for and participate in a VA compliance survey.</a:t>
            </a:r>
          </a:p>
          <a:p>
            <a:endParaRPr lang="en-US" dirty="0"/>
          </a:p>
        </p:txBody>
      </p:sp>
      <p:sp>
        <p:nvSpPr>
          <p:cNvPr id="4" name="Slide Number Placeholder 3">
            <a:extLst>
              <a:ext uri="{FF2B5EF4-FFF2-40B4-BE49-F238E27FC236}">
                <a16:creationId xmlns:a16="http://schemas.microsoft.com/office/drawing/2014/main" id="{547C7BC3-3D28-58A5-25E8-88AEAF947E67}"/>
              </a:ext>
            </a:extLst>
          </p:cNvPr>
          <p:cNvSpPr>
            <a:spLocks noGrp="1"/>
          </p:cNvSpPr>
          <p:nvPr>
            <p:ph type="sldNum" sz="quarter" idx="5"/>
          </p:nvPr>
        </p:nvSpPr>
        <p:spPr/>
        <p:txBody>
          <a:bodyPr/>
          <a:lstStyle/>
          <a:p>
            <a:fld id="{A263C7BD-EE4B-42E2-A75C-958D06C60C46}" type="slidenum">
              <a:rPr lang="en-US" smtClean="0"/>
              <a:t>5</a:t>
            </a:fld>
            <a:endParaRPr lang="en-US"/>
          </a:p>
        </p:txBody>
      </p:sp>
    </p:spTree>
    <p:extLst>
      <p:ext uri="{BB962C8B-B14F-4D97-AF65-F5344CB8AC3E}">
        <p14:creationId xmlns:p14="http://schemas.microsoft.com/office/powerpoint/2010/main" val="4271876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a:solidFill>
                  <a:srgbClr val="000000"/>
                </a:solidFill>
                <a:effectLst/>
                <a:latin typeface="Graphik"/>
              </a:rPr>
              <a:t>Flight Line Inspection and Advertising Review </a:t>
            </a:r>
          </a:p>
          <a:p>
            <a:pPr algn="l" rtl="0" fontAlgn="base"/>
            <a:r>
              <a:rPr lang="en-US" sz="1800" b="0" i="0" u="none" strike="noStrike">
                <a:solidFill>
                  <a:srgbClr val="000000"/>
                </a:solidFill>
                <a:effectLst/>
                <a:latin typeface="Graphik"/>
              </a:rPr>
              <a:t>For the flight line inspection, the survey specialist will review the aircraft by tail number and horsepower, as approved by the SAA. The survey specialist will verify the space is the same as that approved by the SAA and ensure the AAC and Chief Flight Instructor information is posted in a visible location.</a:t>
            </a:r>
            <a:r>
              <a:rPr lang="en-US" sz="1800" b="0" i="0">
                <a:solidFill>
                  <a:srgbClr val="444444"/>
                </a:solidFill>
                <a:effectLst/>
                <a:latin typeface="Graphik"/>
              </a:rPr>
              <a:t>​</a:t>
            </a:r>
          </a:p>
          <a:p>
            <a:pPr algn="l" rtl="0" fontAlgn="base"/>
            <a:endParaRPr lang="en-US" b="0" i="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Graphik"/>
              </a:rPr>
              <a:t>For the advertising review, the survey specialist will take note of posted advertising and recruiting within the facility and will review the preceding 12 months of advertising provided by the school. The survey specialist will verity the advertising is not false or misleading. </a:t>
            </a:r>
          </a:p>
          <a:p>
            <a:pPr algn="l" rtl="0" fontAlgn="base"/>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58</a:t>
            </a:fld>
            <a:endParaRPr lang="en-US"/>
          </a:p>
        </p:txBody>
      </p:sp>
    </p:spTree>
    <p:extLst>
      <p:ext uri="{BB962C8B-B14F-4D97-AF65-F5344CB8AC3E}">
        <p14:creationId xmlns:p14="http://schemas.microsoft.com/office/powerpoint/2010/main" val="27277630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what on these should not be included:</a:t>
            </a:r>
          </a:p>
          <a:p>
            <a:endParaRPr lang="en-US" dirty="0"/>
          </a:p>
          <a:p>
            <a:r>
              <a:rPr lang="en-US" dirty="0"/>
              <a:t>“We guarantee your success”</a:t>
            </a:r>
          </a:p>
          <a:p>
            <a:r>
              <a:rPr lang="en-US" dirty="0"/>
              <a:t>“All our veteran students graduate”</a:t>
            </a:r>
          </a:p>
          <a:p>
            <a:r>
              <a:rPr lang="en-US" dirty="0"/>
              <a:t>All our veteran student “find meaningful employment in their degree field immediately”</a:t>
            </a:r>
          </a:p>
          <a:p>
            <a:endParaRPr lang="en-US" dirty="0"/>
          </a:p>
          <a:p>
            <a:r>
              <a:rPr lang="en-US" dirty="0"/>
              <a:t>“100% VA GI Bill Benefits paid the day you enroll!” </a:t>
            </a:r>
          </a:p>
          <a:p>
            <a:r>
              <a:rPr lang="en-US" dirty="0"/>
              <a:t>“VA Approved”</a:t>
            </a:r>
          </a:p>
          <a:p>
            <a:endParaRPr lang="en-US" dirty="0"/>
          </a:p>
          <a:p>
            <a:r>
              <a:rPr lang="en-US" dirty="0"/>
              <a:t>Trademark issues on both….</a:t>
            </a:r>
          </a:p>
        </p:txBody>
      </p:sp>
      <p:sp>
        <p:nvSpPr>
          <p:cNvPr id="4" name="Slide Number Placeholder 3"/>
          <p:cNvSpPr>
            <a:spLocks noGrp="1"/>
          </p:cNvSpPr>
          <p:nvPr>
            <p:ph type="sldNum" sz="quarter" idx="5"/>
          </p:nvPr>
        </p:nvSpPr>
        <p:spPr/>
        <p:txBody>
          <a:bodyPr/>
          <a:lstStyle/>
          <a:p>
            <a:fld id="{A263C7BD-EE4B-42E2-A75C-958D06C60C46}" type="slidenum">
              <a:rPr lang="en-US" smtClean="0"/>
              <a:t>59</a:t>
            </a:fld>
            <a:endParaRPr lang="en-US"/>
          </a:p>
        </p:txBody>
      </p:sp>
    </p:spTree>
    <p:extLst>
      <p:ext uri="{BB962C8B-B14F-4D97-AF65-F5344CB8AC3E}">
        <p14:creationId xmlns:p14="http://schemas.microsoft.com/office/powerpoint/2010/main" val="16973073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surveyor will notify the school of the required documents for the survey.  Certifying officials must provide all documents requested.  If, during the course of the survey, the surveyor requests additional records, the additional records must be provided, also.</a:t>
            </a:r>
          </a:p>
          <a:p>
            <a:endParaRPr lang="en-US" i="0" dirty="0"/>
          </a:p>
          <a:p>
            <a:r>
              <a:rPr lang="en-US" i="0" dirty="0"/>
              <a:t>During all compliance surveys – flight or non-flight – VA will request access to or copies of:</a:t>
            </a:r>
          </a:p>
          <a:p>
            <a:endParaRPr lang="en-US" i="0" dirty="0"/>
          </a:p>
          <a:p>
            <a:r>
              <a:rPr lang="en-US" b="1" i="0" dirty="0"/>
              <a:t>Student transcripts:  </a:t>
            </a:r>
            <a:r>
              <a:rPr lang="en-US" i="0" dirty="0"/>
              <a:t>unofficial transcripts must include courses taken, grades, term-by-term GPA, and cumulative GPA.  They must be complete and current through the last term completed by the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Financial Ledgers:  </a:t>
            </a:r>
            <a:r>
              <a:rPr lang="en-US" i="0" dirty="0"/>
              <a:t>Financial ledgers must include all charges to the student’s account, all payments/credits on the student’s account from VA and all other sources including institutional, private, federal, and other financial aid programs.  For all Chapter 33 beneficiaries, it is imperative debits and credits on the student’s ledger are identifiable by name.</a:t>
            </a:r>
          </a:p>
          <a:p>
            <a:endParaRPr lang="en-US" b="1" i="0" dirty="0"/>
          </a:p>
          <a:p>
            <a:r>
              <a:rPr lang="en-US" b="1" i="0" dirty="0"/>
              <a:t>Degree/Program Requirements:  </a:t>
            </a:r>
            <a:r>
              <a:rPr lang="en-US" i="0" dirty="0"/>
              <a:t>A copy of the student’s degree plan or degree progress report must be provided during a compliance survey.  The document must reflect courses required for the student’s program of study.  If the student has pursued more than one program at your school (to include minors), you must include program plans for each program.</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Enrollment Agreements:  </a:t>
            </a:r>
            <a:r>
              <a:rPr lang="en-US" i="0" dirty="0"/>
              <a:t>Enrollment agreements are contracts between the school and the student and will be reviewed when applicable.  If your facility utilizes enrollment agreements, they must be provided.</a:t>
            </a:r>
          </a:p>
          <a:p>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Application for admission:  </a:t>
            </a:r>
            <a:r>
              <a:rPr lang="en-US" i="0" dirty="0"/>
              <a:t>You must provide the student’s completed school application for review during a compliance survey.</a:t>
            </a:r>
          </a:p>
          <a:p>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Prior Credit Evaluations:  </a:t>
            </a:r>
            <a:r>
              <a:rPr lang="en-US" i="0" dirty="0"/>
              <a:t>These evaluations must clearly demonstrate what, if any, credits were awarded to the student.  If the student has no applicable prior credit, a signed statement should be provided stating your facility reviewed for prior credit and not was awarded.  Note:  There must be supporting evidence credit was reviewed, such as Joint Service Transcripts.  The signed statement alone, is not sufficient proof of review.</a:t>
            </a:r>
          </a:p>
          <a:p>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Class Schedules:  </a:t>
            </a:r>
            <a:r>
              <a:rPr lang="en-US" i="0" dirty="0"/>
              <a:t>Class schedules must be provided for each enrollment period.  They must include the begin and end dates of the courses, days per week the courses are scheduled to meet, hours per day, and location each class is scheduled to meet.  Class schedules must be sufficient for VA to verify whether any class meets the regulatory requirements to be considered resident or distant.</a:t>
            </a:r>
          </a:p>
          <a:p>
            <a:endParaRPr lang="en-US" b="1" i="0" dirty="0"/>
          </a:p>
          <a:p>
            <a:r>
              <a:rPr lang="en-US" b="1" i="0" dirty="0"/>
              <a:t>Attendance records: </a:t>
            </a:r>
            <a:r>
              <a:rPr lang="en-US" i="0" dirty="0"/>
              <a:t>If your facility has an attendance policy, the policy must be followed and a copy of detailed attendance records must be provided during a compliance survey.</a:t>
            </a:r>
          </a:p>
          <a:p>
            <a:endParaRPr lang="en-US" b="1" i="0" dirty="0"/>
          </a:p>
          <a:p>
            <a:r>
              <a:rPr lang="en-US" b="1" i="0" dirty="0"/>
              <a:t>All course add/drop information:  </a:t>
            </a:r>
            <a:r>
              <a:rPr lang="en-US" i="0" dirty="0"/>
              <a:t>Course add/drop information must be provided during a compliance survey.  It must support the effective date given on the amended enrollment certification.</a:t>
            </a:r>
          </a:p>
          <a:p>
            <a:endParaRPr lang="en-US" b="1" i="0" dirty="0"/>
          </a:p>
          <a:p>
            <a:r>
              <a:rPr lang="en-US" b="1" i="0" dirty="0"/>
              <a:t>Progress Records:  </a:t>
            </a:r>
            <a:r>
              <a:rPr lang="en-US" b="0" i="0" dirty="0"/>
              <a:t>All progress documentation will be reviewed during a compliance survey.  If the student has any periods of unsatisfactory progress, all records regarding action taken related to unsatisfactory progress must be provided.</a:t>
            </a:r>
          </a:p>
          <a:p>
            <a:endParaRPr lang="en-US" b="0" i="0" dirty="0"/>
          </a:p>
          <a:p>
            <a:r>
              <a:rPr lang="en-US" b="1" i="0" dirty="0"/>
              <a:t>Remedial Test Scores:  </a:t>
            </a:r>
            <a:r>
              <a:rPr lang="en-US" b="0" i="0" dirty="0"/>
              <a:t>If the student required remedial courses that were certified to VA, a copy of detailed test scores or evaluations used to determine the student’s need for remedial courses must be provided. </a:t>
            </a:r>
          </a:p>
          <a:p>
            <a:endParaRPr lang="en-US" b="0" i="0" dirty="0"/>
          </a:p>
          <a:p>
            <a:r>
              <a:rPr lang="en-US" b="1" i="0" dirty="0"/>
              <a:t>Non-Veteran Records:  </a:t>
            </a:r>
            <a:r>
              <a:rPr lang="en-US" b="0" i="0" dirty="0"/>
              <a:t>The records of non-Veteran students whose files will be reviewed will be identified by the surveyor when they arrive at your facility.  A listing of non-Veteran students may be requested to assist with the selection of records.  </a:t>
            </a: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427A"/>
                </a:solidFill>
                <a:effectLst/>
                <a:uLnTx/>
                <a:uFillTx/>
                <a:latin typeface="Calibri" panose="020F0502020204030204" pitchFamily="34" charset="0"/>
                <a:ea typeface="+mn-ea"/>
                <a:cs typeface="Calibri" panose="020F0502020204030204" pitchFamily="34" charset="0"/>
              </a:rPr>
              <a:t>Note:  This is not intended to be used as an exhaustive list.  The surveyor will notify the school of all required documents for the compliance survey.</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60</a:t>
            </a:fld>
            <a:endParaRPr lang="en-US"/>
          </a:p>
        </p:txBody>
      </p:sp>
    </p:spTree>
    <p:extLst>
      <p:ext uri="{BB962C8B-B14F-4D97-AF65-F5344CB8AC3E}">
        <p14:creationId xmlns:p14="http://schemas.microsoft.com/office/powerpoint/2010/main" val="33387672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a:solidFill>
                  <a:srgbClr val="00427A"/>
                </a:solidFill>
                <a:effectLst/>
                <a:latin typeface="Calibri" panose="020F0502020204030204" pitchFamily="34" charset="0"/>
              </a:rPr>
              <a:t>An IHL with flight courses must keep, at a minimum, these records for at least three years following the end of each enrollment period. These requirements are found in 38 CFR 21.4263(h). </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a:solidFill>
                  <a:srgbClr val="ED7D31"/>
                </a:solidFill>
                <a:effectLst/>
                <a:latin typeface="Calibri" panose="020F0502020204030204" pitchFamily="34" charset="0"/>
              </a:rPr>
              <a:t>Valid Part 141 Air Agency Certificate (AAC) and Letter of Authorization </a:t>
            </a:r>
            <a:r>
              <a:rPr lang="en-US" sz="1800" b="0" i="0" u="sng" strike="noStrike">
                <a:solidFill>
                  <a:srgbClr val="0E7BBA"/>
                </a:solidFill>
                <a:effectLst/>
                <a:latin typeface="Calibri" panose="020F0502020204030204" pitchFamily="34" charset="0"/>
                <a:hlinkClick r:id="rId3"/>
              </a:rPr>
              <a:t>38 CFR 21.4263</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ED7D31"/>
                </a:solidFill>
                <a:effectLst/>
                <a:latin typeface="Calibri" panose="020F0502020204030204" pitchFamily="34" charset="0"/>
              </a:rPr>
              <a:t>Student flight training records or flight logs which include the date of training, hours flown, lessons completed, and grades/evaluation of each flight lesson</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ED7D31"/>
                </a:solidFill>
                <a:effectLst/>
                <a:latin typeface="Calibri" panose="020F0502020204030204" pitchFamily="34" charset="0"/>
              </a:rPr>
              <a:t>Complete copies of Training Course Outline (TCO) and syllabus for each specific type of flight training (Instrument, Commercial, Certified Flight Instructor, etc.) These should reflect FAA/FSDO approval (Note, if an IHL is utilizing FAA Part 61 training for part or all their flight courses, they will not have an FAA approved TCO)</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ED7D31"/>
                </a:solidFill>
                <a:effectLst/>
                <a:latin typeface="Calibri" panose="020F0502020204030204" pitchFamily="34" charset="0"/>
              </a:rPr>
              <a:t>Copies of all ratings and medical certificates</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ED7D31"/>
                </a:solidFill>
                <a:effectLst/>
                <a:latin typeface="Calibri" panose="020F0502020204030204" pitchFamily="34" charset="0"/>
              </a:rPr>
              <a:t>Invoices or flight tickets signed by the student and instructor showing hour meter reading, type of aircraft, and aircraft identification number</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ED7D31"/>
                </a:solidFill>
                <a:effectLst/>
                <a:latin typeface="Calibri" panose="020F0502020204030204" pitchFamily="34" charset="0"/>
              </a:rPr>
              <a:t>Records of charges for training and accounts that show the respective charges and payments received from Veterans and non-Veterans</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ED7D31"/>
                </a:solidFill>
                <a:effectLst/>
                <a:latin typeface="Calibri" panose="020F0502020204030204" pitchFamily="34" charset="0"/>
              </a:rPr>
              <a:t>Copies of the FAA license for each CFI hired</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ED7D31"/>
                </a:solidFill>
                <a:effectLst/>
                <a:latin typeface="Calibri" panose="020F0502020204030204" pitchFamily="34" charset="0"/>
              </a:rPr>
              <a:t>List of airfield and/or airport facilities where the flight training is conducted. If training is under Part 141, these locations should correspond with the airports listed in the TCOs and syllabus</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ED7D31"/>
                </a:solidFill>
                <a:effectLst/>
                <a:latin typeface="Calibri" panose="020F0502020204030204" pitchFamily="34" charset="0"/>
              </a:rPr>
              <a:t>Any prior credit evaluation as it relates specifically to flight training</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algn="l" rtl="0" fontAlgn="base"/>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Graphik"/>
              </a:rPr>
              <a:t>And a note on records – The IHL hosting the compliance survey must maintain and supply the requested records. It does not matter if the IHL has an in-house or contracted program…..the programs are owned by the IHL, not the contracted facility</a:t>
            </a:r>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61</a:t>
            </a:fld>
            <a:endParaRPr lang="en-US"/>
          </a:p>
        </p:txBody>
      </p:sp>
    </p:spTree>
    <p:extLst>
      <p:ext uri="{BB962C8B-B14F-4D97-AF65-F5344CB8AC3E}">
        <p14:creationId xmlns:p14="http://schemas.microsoft.com/office/powerpoint/2010/main" val="42018118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kern="100">
                <a:latin typeface="Arial" panose="020B0604020202020204" pitchFamily="34" charset="0"/>
                <a:ea typeface="Calibri" panose="020F0502020204030204" pitchFamily="34" charset="0"/>
                <a:cs typeface="Arial" panose="020B0604020202020204" pitchFamily="34" charset="0"/>
              </a:rPr>
              <a:t>When the review of records is complete, the surveyor will conduct an Exit Briefing with the Certifying Official and any other school representatives who wish to attend.   As with the Entrance Briefing, it is highly encouraged that management officials or representatives of departments that supply information to the SCO be present.  </a:t>
            </a:r>
            <a:endParaRPr lang="en-US" sz="1200" kern="10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kern="100">
                <a:latin typeface="Arial" panose="020B0604020202020204" pitchFamily="34" charset="0"/>
                <a:ea typeface="Calibri" panose="020F0502020204030204" pitchFamily="34" charset="0"/>
                <a:cs typeface="Arial" panose="020B0604020202020204" pitchFamily="34" charset="0"/>
              </a:rPr>
              <a:t> </a:t>
            </a:r>
            <a:endParaRPr lang="en-US" sz="1200" kern="10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1200" kern="100">
                <a:latin typeface="Arial" panose="020B0604020202020204" pitchFamily="34" charset="0"/>
                <a:ea typeface="Calibri" panose="020F0502020204030204" pitchFamily="34" charset="0"/>
                <a:cs typeface="Arial" panose="020B0604020202020204" pitchFamily="34" charset="0"/>
              </a:rPr>
              <a:t>During the Exit Briefing, all discrepancies found during the Compliance survey will be formally reviewed.  The surveyor will allow the facility to ask any questions, and provide a rebuttal, to issues they may have regarding the Compliance Survey findings. Corrective Actions will also be outlined during the Exit Briefing.   </a:t>
            </a:r>
            <a:endParaRPr lang="en-US" sz="1200" kern="100">
              <a:latin typeface="Arial" panose="020B060402020202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62</a:t>
            </a:fld>
            <a:endParaRPr lang="en-US"/>
          </a:p>
        </p:txBody>
      </p:sp>
    </p:spTree>
    <p:extLst>
      <p:ext uri="{BB962C8B-B14F-4D97-AF65-F5344CB8AC3E}">
        <p14:creationId xmlns:p14="http://schemas.microsoft.com/office/powerpoint/2010/main" val="26884459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22"/>
              </a:lnSpc>
            </a:pPr>
            <a:r>
              <a:rPr lang="en-US" sz="1200">
                <a:solidFill>
                  <a:srgbClr val="000000"/>
                </a:solidFill>
                <a:latin typeface="Bitter" pitchFamily="2" charset="0"/>
                <a:ea typeface="Times New Roman" panose="02020603050405020304" pitchFamily="18" charset="0"/>
                <a:cs typeface="Arial" panose="020B0604020202020204" pitchFamily="34" charset="0"/>
              </a:rPr>
              <a:t>At the conclusion of the Compliance Survey, you will receive notification of the survey findings via email.  The email will include a copy of the compliance survey Findings Letter, which will identify the student or trainee records reviewed, confirm discrepancies identified during the survey and discussed in the Exit Briefing, and specify what corrective actions, if any, are required.   </a:t>
            </a:r>
          </a:p>
          <a:p>
            <a:r>
              <a:rPr lang="en-US" sz="1200">
                <a:solidFill>
                  <a:srgbClr val="000000"/>
                </a:solidFill>
                <a:latin typeface="Myriad Pro" panose="020B0503030403020204" pitchFamily="34" charset="0"/>
                <a:ea typeface="Times New Roman" panose="02020603050405020304" pitchFamily="18" charset="0"/>
                <a:cs typeface="Arial" panose="020B0604020202020204" pitchFamily="34" charset="0"/>
              </a:rPr>
              <a:t> </a:t>
            </a:r>
            <a:endParaRPr lang="en-US" sz="1200">
              <a:latin typeface="Arial" panose="020B0604020202020204" pitchFamily="34" charset="0"/>
              <a:ea typeface="Times New Roman" panose="02020603050405020304" pitchFamily="18" charset="0"/>
              <a:cs typeface="Times New Roman" panose="02020603050405020304" pitchFamily="18" charset="0"/>
            </a:endParaRPr>
          </a:p>
          <a:p>
            <a:pPr>
              <a:lnSpc>
                <a:spcPts val="1522"/>
              </a:lnSpc>
            </a:pPr>
            <a:r>
              <a:rPr lang="en-US" sz="1200">
                <a:solidFill>
                  <a:srgbClr val="000000"/>
                </a:solidFill>
                <a:latin typeface="Bitter" pitchFamily="2" charset="0"/>
                <a:ea typeface="Times New Roman" panose="02020603050405020304" pitchFamily="18" charset="0"/>
                <a:cs typeface="Arial" panose="020B0604020202020204" pitchFamily="34" charset="0"/>
              </a:rPr>
              <a:t>If there are corrective actions required by you or your facility,  you must complete them according to the instructions provided in the Findings Letter. </a:t>
            </a:r>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63</a:t>
            </a:fld>
            <a:endParaRPr lang="en-US"/>
          </a:p>
        </p:txBody>
      </p:sp>
    </p:spTree>
    <p:extLst>
      <p:ext uri="{BB962C8B-B14F-4D97-AF65-F5344CB8AC3E}">
        <p14:creationId xmlns:p14="http://schemas.microsoft.com/office/powerpoint/2010/main" val="11852840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Here are the Enrollment Areas of Review.  These areas focus on verifying accurate certifications were submitted to VA.  </a:t>
            </a:r>
          </a:p>
          <a:p>
            <a:r>
              <a:rPr lang="en-US" sz="1200" dirty="0">
                <a:solidFill>
                  <a:srgbClr val="000000"/>
                </a:solidFill>
                <a:latin typeface="Myriad Pro" panose="020B0503030403020204" pitchFamily="34" charset="0"/>
                <a:ea typeface="Times New Roman" panose="02020603050405020304" pitchFamily="18" charset="0"/>
                <a:cs typeface="Arial" panose="020B0604020202020204" pitchFamily="34" charset="0"/>
              </a:rPr>
              <a:t> </a:t>
            </a:r>
            <a:r>
              <a:rPr lang="en-US" sz="1200" dirty="0">
                <a:solidFill>
                  <a:srgbClr val="000000"/>
                </a:solidFill>
                <a:latin typeface="Bitter" pitchFamily="2" charset="0"/>
                <a:ea typeface="Times New Roman" panose="02020603050405020304" pitchFamily="18" charset="0"/>
                <a:cs typeface="Arial" panose="020B0604020202020204" pitchFamily="34" charset="0"/>
              </a:rPr>
              <a:t> </a:t>
            </a:r>
          </a:p>
          <a:p>
            <a:pPr>
              <a:lnSpc>
                <a:spcPts val="1522"/>
              </a:lnSpc>
            </a:pPr>
            <a:r>
              <a:rPr lang="en-US" sz="1200" b="0" u="none" dirty="0">
                <a:solidFill>
                  <a:srgbClr val="000000"/>
                </a:solidFill>
                <a:latin typeface="Bitter" pitchFamily="2" charset="0"/>
                <a:ea typeface="Times New Roman" panose="02020603050405020304" pitchFamily="18" charset="0"/>
                <a:cs typeface="Arial" panose="020B0604020202020204" pitchFamily="34" charset="0"/>
              </a:rPr>
              <a:t>The first area reviewed is verifying the school maintains </a:t>
            </a:r>
            <a:r>
              <a:rPr lang="en-US" sz="1200" b="1" u="sng" dirty="0">
                <a:solidFill>
                  <a:srgbClr val="000000"/>
                </a:solidFill>
                <a:latin typeface="Bitter" pitchFamily="2" charset="0"/>
                <a:ea typeface="Times New Roman" panose="02020603050405020304" pitchFamily="18" charset="0"/>
                <a:cs typeface="Arial" panose="020B0604020202020204" pitchFamily="34" charset="0"/>
              </a:rPr>
              <a:t>Accurate, Current, Complete Records.</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All facilities must maintain accurate, current, and complete records of enrollment.  Records kept must be sufficient to verify all information certified to VA is correct and to verify compliance with all approval requirements. *Remember the Records Retention requirement we talked about previously; student records must be retained for three (3) years from the end of last enrollment period.</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 </a:t>
            </a:r>
          </a:p>
          <a:p>
            <a:pPr>
              <a:lnSpc>
                <a:spcPts val="1522"/>
              </a:lnSpc>
            </a:pPr>
            <a:r>
              <a:rPr lang="en-US" sz="1200" b="0" u="none" dirty="0">
                <a:solidFill>
                  <a:srgbClr val="000000"/>
                </a:solidFill>
                <a:latin typeface="Bitter" pitchFamily="2" charset="0"/>
                <a:ea typeface="Times New Roman" panose="02020603050405020304" pitchFamily="18" charset="0"/>
                <a:cs typeface="Arial" panose="020B0604020202020204" pitchFamily="34" charset="0"/>
              </a:rPr>
              <a:t>Next, </a:t>
            </a:r>
            <a:r>
              <a:rPr lang="en-US" sz="1200" b="1" u="sng" dirty="0">
                <a:solidFill>
                  <a:srgbClr val="000000"/>
                </a:solidFill>
                <a:latin typeface="Bitter" pitchFamily="2" charset="0"/>
                <a:ea typeface="Times New Roman" panose="02020603050405020304" pitchFamily="18" charset="0"/>
                <a:cs typeface="Arial" panose="020B0604020202020204" pitchFamily="34" charset="0"/>
              </a:rPr>
              <a:t>Credit for Prior Training.</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Schools and training establishments must maintain a record of previous education and training of VA beneficiaries, grant appropriate credit, report the grant to beneficiaries, and shorten the program certified accordingly.    A credit review must be completed whenever a student initially enrolls at your school or training facility, and whenever a student changes programs.</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 </a:t>
            </a:r>
          </a:p>
          <a:p>
            <a:pPr>
              <a:lnSpc>
                <a:spcPts val="1522"/>
              </a:lnSpc>
            </a:pPr>
            <a:r>
              <a:rPr lang="en-US" sz="1200" b="0" u="none" dirty="0">
                <a:solidFill>
                  <a:srgbClr val="000000"/>
                </a:solidFill>
                <a:latin typeface="Bitter" pitchFamily="2" charset="0"/>
                <a:ea typeface="Times New Roman" panose="02020603050405020304" pitchFamily="18" charset="0"/>
                <a:cs typeface="Arial" panose="020B0604020202020204" pitchFamily="34" charset="0"/>
              </a:rPr>
              <a:t>The surveyor will verify </a:t>
            </a:r>
            <a:r>
              <a:rPr lang="en-US" sz="1200" b="1" u="sng" dirty="0">
                <a:solidFill>
                  <a:srgbClr val="000000"/>
                </a:solidFill>
                <a:latin typeface="Bitter" pitchFamily="2" charset="0"/>
                <a:ea typeface="Times New Roman" panose="02020603050405020304" pitchFamily="18" charset="0"/>
                <a:cs typeface="Arial" panose="020B0604020202020204" pitchFamily="34" charset="0"/>
              </a:rPr>
              <a:t>Prompt Certification.</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Certifications must be submitted to VA promptly.  This means, certifications must be submitted within 30 days of the first day of term, or training.</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 </a:t>
            </a:r>
          </a:p>
          <a:p>
            <a:pPr>
              <a:lnSpc>
                <a:spcPts val="1522"/>
              </a:lnSpc>
            </a:pPr>
            <a:r>
              <a:rPr lang="en-US" sz="1200" b="1" u="sng" dirty="0">
                <a:solidFill>
                  <a:srgbClr val="000000"/>
                </a:solidFill>
                <a:latin typeface="Bitter" pitchFamily="2" charset="0"/>
                <a:ea typeface="Times New Roman" panose="02020603050405020304" pitchFamily="18" charset="0"/>
                <a:cs typeface="Arial" panose="020B0604020202020204" pitchFamily="34" charset="0"/>
              </a:rPr>
              <a:t>Enrollment Dates Certified </a:t>
            </a:r>
            <a:r>
              <a:rPr lang="en-US" sz="1200" b="0" u="none" dirty="0">
                <a:solidFill>
                  <a:srgbClr val="000000"/>
                </a:solidFill>
                <a:latin typeface="Bitter" pitchFamily="2" charset="0"/>
                <a:ea typeface="Times New Roman" panose="02020603050405020304" pitchFamily="18" charset="0"/>
                <a:cs typeface="Arial" panose="020B0604020202020204" pitchFamily="34" charset="0"/>
              </a:rPr>
              <a:t>will be verified.</a:t>
            </a:r>
            <a:endParaRPr lang="en-US" sz="1200" b="1" u="sng" dirty="0">
              <a:solidFill>
                <a:srgbClr val="000000"/>
              </a:solidFill>
              <a:latin typeface="Bitter" pitchFamily="2" charset="0"/>
              <a:ea typeface="Times New Roman" panose="02020603050405020304" pitchFamily="18" charset="0"/>
              <a:cs typeface="Arial" panose="020B0604020202020204" pitchFamily="34" charset="0"/>
            </a:endParaRP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You must certify accurate enrollment dates.  The dates you certify must be based on your facility's approved academic calendar,  the program's published start and end date, or the actual dates of training.</a:t>
            </a:r>
          </a:p>
          <a:p>
            <a:pPr>
              <a:lnSpc>
                <a:spcPts val="1522"/>
              </a:lnSpc>
            </a:pPr>
            <a:r>
              <a:rPr lang="en-US" sz="1200" b="1" dirty="0">
                <a:solidFill>
                  <a:srgbClr val="000000"/>
                </a:solidFill>
                <a:latin typeface="Bitter" pitchFamily="2" charset="0"/>
                <a:ea typeface="Times New Roman" panose="02020603050405020304" pitchFamily="18" charset="0"/>
                <a:cs typeface="Arial" panose="020B0604020202020204" pitchFamily="34" charset="0"/>
              </a:rPr>
              <a:t> </a:t>
            </a:r>
            <a:endParaRPr lang="en-US" sz="1200" b="1" u="sng" dirty="0">
              <a:solidFill>
                <a:srgbClr val="000000"/>
              </a:solidFill>
              <a:latin typeface="Bitter" pitchFamily="2" charset="0"/>
              <a:ea typeface="Times New Roman" panose="02020603050405020304" pitchFamily="18" charset="0"/>
              <a:cs typeface="Arial" panose="020B0604020202020204" pitchFamily="34" charset="0"/>
            </a:endParaRPr>
          </a:p>
          <a:p>
            <a:pPr>
              <a:lnSpc>
                <a:spcPts val="1522"/>
              </a:lnSpc>
            </a:pPr>
            <a:r>
              <a:rPr lang="en-US" sz="1200" b="0" u="none" dirty="0">
                <a:solidFill>
                  <a:srgbClr val="000000"/>
                </a:solidFill>
                <a:latin typeface="Bitter" pitchFamily="2" charset="0"/>
                <a:ea typeface="Times New Roman" panose="02020603050405020304" pitchFamily="18" charset="0"/>
                <a:cs typeface="Arial" panose="020B0604020202020204" pitchFamily="34" charset="0"/>
              </a:rPr>
              <a:t>The surveyor will review all </a:t>
            </a:r>
            <a:r>
              <a:rPr lang="en-US" sz="1200" b="1" u="sng" dirty="0">
                <a:solidFill>
                  <a:srgbClr val="000000"/>
                </a:solidFill>
                <a:latin typeface="Bitter" pitchFamily="2" charset="0"/>
                <a:ea typeface="Times New Roman" panose="02020603050405020304" pitchFamily="18" charset="0"/>
                <a:cs typeface="Arial" panose="020B0604020202020204" pitchFamily="34" charset="0"/>
              </a:rPr>
              <a:t>Hours Certified</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Since VA beneficiaries must be enrolled in, and pursuing courses as approved, you must only certify credits or hours which apply to the approved program the student is pursuing, and count towards program completion.  Only credits or hours taken at your facility can be certified; if a student is taking credits or hours as a guest at another facility, the guest facility must certify them.</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 </a:t>
            </a:r>
          </a:p>
          <a:p>
            <a:pPr>
              <a:lnSpc>
                <a:spcPts val="1522"/>
              </a:lnSpc>
            </a:pPr>
            <a:r>
              <a:rPr lang="en-US" sz="1200" b="1" u="sng" dirty="0">
                <a:solidFill>
                  <a:srgbClr val="000000"/>
                </a:solidFill>
                <a:latin typeface="Bitter" pitchFamily="2" charset="0"/>
                <a:ea typeface="Times New Roman" panose="02020603050405020304" pitchFamily="18" charset="0"/>
                <a:cs typeface="Arial" panose="020B0604020202020204" pitchFamily="34" charset="0"/>
              </a:rPr>
              <a:t>Tuition &amp; Fees Certified </a:t>
            </a:r>
            <a:r>
              <a:rPr lang="en-US" sz="1200" b="0" u="none" dirty="0">
                <a:solidFill>
                  <a:srgbClr val="000000"/>
                </a:solidFill>
                <a:latin typeface="Bitter" pitchFamily="2" charset="0"/>
                <a:ea typeface="Times New Roman" panose="02020603050405020304" pitchFamily="18" charset="0"/>
                <a:cs typeface="Arial" panose="020B0604020202020204" pitchFamily="34" charset="0"/>
              </a:rPr>
              <a:t>will be reviewed for accuracy.</a:t>
            </a:r>
            <a:endParaRPr lang="en-US" sz="1200" b="1" u="sng" dirty="0">
              <a:solidFill>
                <a:srgbClr val="000000"/>
              </a:solidFill>
              <a:latin typeface="Bitter" pitchFamily="2" charset="0"/>
              <a:ea typeface="Times New Roman" panose="02020603050405020304" pitchFamily="18" charset="0"/>
              <a:cs typeface="Arial" panose="020B0604020202020204" pitchFamily="34" charset="0"/>
            </a:endParaRP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Tuition must be certified as approved in the school’s catalog or supplement.  Fees must be mandatory for all students and listed in the catalog or supplement.   Prohibited fees include, (but are not limited to), application fees, penalty fees, add/drop course fees, fees for lodging expenses, meal plan fees, and parking fees that are not required of every student.  </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 </a:t>
            </a:r>
          </a:p>
          <a:p>
            <a:pPr>
              <a:lnSpc>
                <a:spcPts val="1522"/>
              </a:lnSpc>
            </a:pPr>
            <a:r>
              <a:rPr lang="en-US" sz="1200" b="0" u="none" dirty="0">
                <a:solidFill>
                  <a:srgbClr val="000000"/>
                </a:solidFill>
                <a:latin typeface="Bitter" pitchFamily="2" charset="0"/>
                <a:ea typeface="Times New Roman" panose="02020603050405020304" pitchFamily="18" charset="0"/>
                <a:cs typeface="Arial" panose="020B0604020202020204" pitchFamily="34" charset="0"/>
              </a:rPr>
              <a:t>The surveyor will confirm </a:t>
            </a:r>
            <a:r>
              <a:rPr lang="en-US" sz="1200" b="1" u="sng" dirty="0">
                <a:solidFill>
                  <a:srgbClr val="000000"/>
                </a:solidFill>
                <a:latin typeface="Bitter" pitchFamily="2" charset="0"/>
                <a:ea typeface="Times New Roman" panose="02020603050405020304" pitchFamily="18" charset="0"/>
                <a:cs typeface="Arial" panose="020B0604020202020204" pitchFamily="34" charset="0"/>
              </a:rPr>
              <a:t>VA is Last Payer</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You must report the tuition and fees charged to the student after deducting any amounts paid with tuition only waivers, scholarships, aid, and assistance.  Title IV Federal Financial Aid Programs and some state specific funds are excluded from this requirement.</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 </a:t>
            </a:r>
          </a:p>
          <a:p>
            <a:pPr>
              <a:lnSpc>
                <a:spcPts val="1522"/>
              </a:lnSpc>
            </a:pPr>
            <a:r>
              <a:rPr lang="en-US" sz="1200" b="0" u="none" dirty="0">
                <a:solidFill>
                  <a:srgbClr val="000000"/>
                </a:solidFill>
                <a:latin typeface="Bitter" pitchFamily="2" charset="0"/>
                <a:ea typeface="Times New Roman" panose="02020603050405020304" pitchFamily="18" charset="0"/>
                <a:cs typeface="Arial" panose="020B0604020202020204" pitchFamily="34" charset="0"/>
              </a:rPr>
              <a:t>The surveyor will also confirm </a:t>
            </a:r>
            <a:r>
              <a:rPr lang="en-US" sz="1200" b="1" u="sng" dirty="0">
                <a:solidFill>
                  <a:srgbClr val="000000"/>
                </a:solidFill>
                <a:latin typeface="Bitter" pitchFamily="2" charset="0"/>
                <a:ea typeface="Times New Roman" panose="02020603050405020304" pitchFamily="18" charset="0"/>
                <a:cs typeface="Arial" panose="020B0604020202020204" pitchFamily="34" charset="0"/>
              </a:rPr>
              <a:t>Equity of Charges</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Charges to VA beneficiaries for tuition and fees, must be the same, or less than, the charges to other similarly circumstanced students.</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 </a:t>
            </a:r>
          </a:p>
          <a:p>
            <a:pPr>
              <a:lnSpc>
                <a:spcPts val="1522"/>
              </a:lnSpc>
            </a:pPr>
            <a:r>
              <a:rPr lang="en-US" sz="1200" b="0" u="none" dirty="0">
                <a:solidFill>
                  <a:srgbClr val="000000"/>
                </a:solidFill>
                <a:latin typeface="Bitter" pitchFamily="2" charset="0"/>
                <a:ea typeface="Times New Roman" panose="02020603050405020304" pitchFamily="18" charset="0"/>
                <a:cs typeface="Arial" panose="020B0604020202020204" pitchFamily="34" charset="0"/>
              </a:rPr>
              <a:t>All </a:t>
            </a:r>
            <a:r>
              <a:rPr lang="en-US" sz="1200" b="1" u="sng" dirty="0">
                <a:solidFill>
                  <a:srgbClr val="000000"/>
                </a:solidFill>
                <a:latin typeface="Bitter" pitchFamily="2" charset="0"/>
                <a:ea typeface="Times New Roman" panose="02020603050405020304" pitchFamily="18" charset="0"/>
                <a:cs typeface="Arial" panose="020B0604020202020204" pitchFamily="34" charset="0"/>
              </a:rPr>
              <a:t>Changes in Enrollment </a:t>
            </a:r>
            <a:r>
              <a:rPr lang="en-US" sz="1200" b="0" u="none" dirty="0">
                <a:solidFill>
                  <a:srgbClr val="000000"/>
                </a:solidFill>
                <a:latin typeface="Bitter" pitchFamily="2" charset="0"/>
                <a:ea typeface="Times New Roman" panose="02020603050405020304" pitchFamily="18" charset="0"/>
                <a:cs typeface="Arial" panose="020B0604020202020204" pitchFamily="34" charset="0"/>
              </a:rPr>
              <a:t>will be reviewed.</a:t>
            </a:r>
            <a:endParaRPr lang="en-US" sz="1200" b="1" u="sng" dirty="0">
              <a:solidFill>
                <a:srgbClr val="000000"/>
              </a:solidFill>
              <a:latin typeface="Bitter" pitchFamily="2" charset="0"/>
              <a:ea typeface="Times New Roman" panose="02020603050405020304" pitchFamily="18" charset="0"/>
              <a:cs typeface="Arial" panose="020B0604020202020204" pitchFamily="34" charset="0"/>
            </a:endParaRP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Changes in enrollment must be promptly reported to VA.   This means all changes in enrollment must be reported within 30 days of the change.    Changes to enrollment must also be reported accurately.   This includes any change in credit hours, tuition, fees, term dates, and terminations.     Most changes must include the effective date of the change and the reason for the change.    </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 </a:t>
            </a:r>
          </a:p>
          <a:p>
            <a:pPr>
              <a:lnSpc>
                <a:spcPts val="1522"/>
              </a:lnSpc>
            </a:pPr>
            <a:r>
              <a:rPr lang="en-US" sz="1200" b="0" u="none" dirty="0">
                <a:solidFill>
                  <a:srgbClr val="000000"/>
                </a:solidFill>
                <a:latin typeface="Bitter" pitchFamily="2" charset="0"/>
                <a:ea typeface="Times New Roman" panose="02020603050405020304" pitchFamily="18" charset="0"/>
                <a:cs typeface="Arial" panose="020B0604020202020204" pitchFamily="34" charset="0"/>
              </a:rPr>
              <a:t>And </a:t>
            </a:r>
            <a:r>
              <a:rPr lang="en-US" sz="1200" b="1" u="sng" dirty="0">
                <a:solidFill>
                  <a:srgbClr val="000000"/>
                </a:solidFill>
                <a:latin typeface="Bitter" pitchFamily="2" charset="0"/>
                <a:ea typeface="Times New Roman" panose="02020603050405020304" pitchFamily="18" charset="0"/>
                <a:cs typeface="Arial" panose="020B0604020202020204" pitchFamily="34" charset="0"/>
              </a:rPr>
              <a:t>Standards of Progress</a:t>
            </a:r>
            <a:r>
              <a:rPr lang="en-US" sz="1200" b="0" u="none" dirty="0">
                <a:solidFill>
                  <a:srgbClr val="000000"/>
                </a:solidFill>
                <a:latin typeface="Bitter" pitchFamily="2" charset="0"/>
                <a:ea typeface="Times New Roman" panose="02020603050405020304" pitchFamily="18" charset="0"/>
                <a:cs typeface="Arial" panose="020B0604020202020204" pitchFamily="34" charset="0"/>
              </a:rPr>
              <a:t> will be reviewed.</a:t>
            </a:r>
            <a:endParaRPr lang="en-US" sz="1200" b="1" u="sng" dirty="0">
              <a:solidFill>
                <a:srgbClr val="000000"/>
              </a:solidFill>
              <a:latin typeface="Bitter" pitchFamily="2" charset="0"/>
              <a:ea typeface="Times New Roman" panose="02020603050405020304" pitchFamily="18" charset="0"/>
              <a:cs typeface="Arial" panose="020B0604020202020204" pitchFamily="34" charset="0"/>
            </a:endParaRP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Facilities are responsible for enforcing their established standards of progress.  This requires the school specify intervals between enrollment and graduation when each student’s progress will be evaluated.  Each evaluation must compare the student’s progress with the standards in the facility’s approved publication.  When a student fails to maintain the prescribed standards of progress, VA must be informed promptly so benefit payments can be discontinued in accordance with Federal law.</a:t>
            </a:r>
          </a:p>
          <a:p>
            <a:br>
              <a:rPr lang="en-US" sz="1200" dirty="0">
                <a:latin typeface="Myriad Pro" panose="020B0503030403020204" pitchFamily="34" charset="0"/>
                <a:ea typeface="Times New Roman" panose="02020603050405020304" pitchFamily="18" charset="0"/>
                <a:cs typeface="Times New Roman" panose="02020603050405020304" pitchFamily="18" charset="0"/>
              </a:rPr>
            </a:br>
            <a:endParaRPr lang="en-US" dirty="0"/>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65</a:t>
            </a:fld>
            <a:endParaRPr lang="en-US"/>
          </a:p>
        </p:txBody>
      </p:sp>
    </p:spTree>
    <p:extLst>
      <p:ext uri="{BB962C8B-B14F-4D97-AF65-F5344CB8AC3E}">
        <p14:creationId xmlns:p14="http://schemas.microsoft.com/office/powerpoint/2010/main" val="15702434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solidFill>
                  <a:srgbClr val="000000"/>
                </a:solidFill>
                <a:latin typeface="Bitter"/>
                <a:ea typeface="Times New Roman" panose="02020603050405020304" pitchFamily="18" charset="0"/>
                <a:cs typeface="Arial" panose="020B0604020202020204" pitchFamily="34" charset="0"/>
              </a:rPr>
              <a:t>We will wrap up this section with discussion of additional areas of review -– these areas focus heavily on verifying you are following your policies as they </a:t>
            </a:r>
            <a:r>
              <a:rPr lang="en-US" dirty="0">
                <a:solidFill>
                  <a:srgbClr val="000000"/>
                </a:solidFill>
                <a:latin typeface="Bitter"/>
                <a:ea typeface="Times New Roman" panose="02020603050405020304" pitchFamily="18" charset="0"/>
                <a:cs typeface="Arial" panose="020B0604020202020204" pitchFamily="34" charset="0"/>
              </a:rPr>
              <a:t>are approved</a:t>
            </a:r>
            <a:r>
              <a:rPr lang="en-US" sz="1200" dirty="0">
                <a:solidFill>
                  <a:srgbClr val="000000"/>
                </a:solidFill>
                <a:latin typeface="Bitter"/>
                <a:ea typeface="Times New Roman" panose="02020603050405020304" pitchFamily="18" charset="0"/>
                <a:cs typeface="Arial" panose="020B0604020202020204" pitchFamily="34" charset="0"/>
              </a:rPr>
              <a:t> by the SAA and following various VA rules and policies.</a:t>
            </a:r>
          </a:p>
          <a:p>
            <a:endParaRPr lang="en-US" b="1" dirty="0"/>
          </a:p>
          <a:p>
            <a:pPr>
              <a:lnSpc>
                <a:spcPts val="1522"/>
              </a:lnSpc>
            </a:pPr>
            <a:r>
              <a:rPr lang="en-US" sz="1200" b="1" u="sng" dirty="0">
                <a:solidFill>
                  <a:srgbClr val="000000"/>
                </a:solidFill>
                <a:latin typeface="Bitter" pitchFamily="2" charset="0"/>
                <a:ea typeface="Times New Roman" panose="02020603050405020304" pitchFamily="18" charset="0"/>
                <a:cs typeface="Arial" panose="020B0604020202020204" pitchFamily="34" charset="0"/>
              </a:rPr>
              <a:t>Repeat Discrepancies</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If there were discrepancies found in the previous compliance survey, surveyors will confirm the facility corrected and did not repeat any discrepancies found during the prior survey, other than an occasional clerical error. Facilities should implement procedures or mechanisms to remedy any discrepancy found during a compliance survey. This will help guarantee repeat discrepancies are not found in subsequent compliance surveys.</a:t>
            </a:r>
          </a:p>
          <a:p>
            <a:pPr>
              <a:lnSpc>
                <a:spcPts val="1522"/>
              </a:lnSpc>
            </a:pPr>
            <a:r>
              <a:rPr lang="en-US" sz="1200" b="1" u="sng" dirty="0">
                <a:solidFill>
                  <a:srgbClr val="000000"/>
                </a:solidFill>
                <a:latin typeface="Bitter" pitchFamily="2" charset="0"/>
                <a:ea typeface="Times New Roman" panose="02020603050405020304" pitchFamily="18" charset="0"/>
                <a:cs typeface="Arial" panose="020B0604020202020204" pitchFamily="34" charset="0"/>
              </a:rPr>
              <a:t>Advertising</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Advertising must not be erroneous, deceptive, or misleading.  38 CFR 21.4252 requires any educational institution offering courses approved for VA education benefits to maintain a complete record of all advertising, sales materials, enrollment materials, and candidate handbooks, used during the preceding 12-month period.  Public Law 116-315, Section 1020, provides greater detail on the limitations on the type of advertising, sales, and marketing that schools can undertake and remain approved for VA education benefits.  This section also provides details regarding the adjudicatory process before VA takes punitive actions for violations.</a:t>
            </a:r>
          </a:p>
          <a:p>
            <a:pPr>
              <a:lnSpc>
                <a:spcPts val="1522"/>
              </a:lnSpc>
            </a:pPr>
            <a:r>
              <a:rPr lang="en-US" sz="1200" b="1" u="sng" dirty="0">
                <a:solidFill>
                  <a:srgbClr val="000000"/>
                </a:solidFill>
                <a:latin typeface="Bitter" pitchFamily="2" charset="0"/>
                <a:ea typeface="Times New Roman" panose="02020603050405020304" pitchFamily="18" charset="0"/>
                <a:cs typeface="Arial" panose="020B0604020202020204" pitchFamily="34" charset="0"/>
              </a:rPr>
              <a:t>Independent Study</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Independent study will be reviewed at facilities that the SAA has approved for Independent Study.   Independent Study is education that is tailored to fit the interests of a specific student, occurring outside the traditional classroom or laboratory setting, and carried out under the direct supervision of a trainer.  Independent Study can be offered as in-residence or distance learning. </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*Courses offered in whole or part by independent study cannot be approved at non-accredited facilities.</a:t>
            </a:r>
          </a:p>
          <a:p>
            <a:pPr>
              <a:lnSpc>
                <a:spcPts val="1522"/>
              </a:lnSpc>
            </a:pPr>
            <a:r>
              <a:rPr lang="en-US" sz="1200" b="1" u="sng" dirty="0">
                <a:solidFill>
                  <a:srgbClr val="000000"/>
                </a:solidFill>
                <a:latin typeface="Bitter" pitchFamily="2" charset="0"/>
                <a:ea typeface="Times New Roman" panose="02020603050405020304" pitchFamily="18" charset="0"/>
                <a:cs typeface="Arial" panose="020B0604020202020204" pitchFamily="34" charset="0"/>
              </a:rPr>
              <a:t>Yellow Ribbon</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The Yellow Ribbon Program allows IHLs to enter into an agreement with VA to fund tuition expenses exceeding the highest public in-state undergraduate tuition rate. The institution can contribute up to 50% of the expenses and VA will match the amount.  The IHL must:</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 </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Provide contributions on a first-come first-served basis </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Provide contributions for the current and all subsequent academic years the student maintains satisfactory progress, conduct, and attendance</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Make contributions in the form of a grant, scholarship, or the like, and </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State the max number of contributions each year</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 </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 Yellow Ribbon funds used by the IHL must be available for unrestricted use by the IHL.</a:t>
            </a:r>
          </a:p>
          <a:p>
            <a:pPr>
              <a:lnSpc>
                <a:spcPts val="1522"/>
              </a:lnSpc>
            </a:pPr>
            <a:r>
              <a:rPr lang="en-US" sz="1200" b="1" u="sng" dirty="0">
                <a:solidFill>
                  <a:srgbClr val="000000"/>
                </a:solidFill>
                <a:latin typeface="Bitter" pitchFamily="2" charset="0"/>
                <a:ea typeface="Times New Roman" panose="02020603050405020304" pitchFamily="18" charset="0"/>
                <a:cs typeface="Arial" panose="020B0604020202020204" pitchFamily="34" charset="0"/>
              </a:rPr>
              <a:t>Reporting Fees</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A reporting fee is a payment made from VA to a school to help cover the cost of administering VA programs.  Schools are provided a reporting fee based on the number of students who were certified to VA at least once during the year and who received VA educational benefits.  Public Law 111-377 requires all reporting fees be utilized solely for the making of certifications, or for otherwise supporting programs for Veterans.  The Harry W Colmery Veterans Educational Assistance Act of 2017 prohibits schools receiving reporting fees for 100 or more eligible students from using or merging the reporting fees with any school general funds.</a:t>
            </a:r>
            <a:endParaRPr lang="en-US" sz="1200" dirty="0">
              <a:solidFill>
                <a:srgbClr val="000000"/>
              </a:solidFill>
              <a:latin typeface="Arial" panose="020B0604020202020204" pitchFamily="34" charset="0"/>
            </a:endParaRPr>
          </a:p>
          <a:p>
            <a:pPr>
              <a:lnSpc>
                <a:spcPts val="1522"/>
              </a:lnSpc>
            </a:pPr>
            <a:r>
              <a:rPr lang="en-US" sz="1200" b="1" u="sng" dirty="0">
                <a:solidFill>
                  <a:srgbClr val="000000"/>
                </a:solidFill>
                <a:latin typeface="Bitter" pitchFamily="2" charset="0"/>
                <a:ea typeface="Times New Roman" panose="02020603050405020304" pitchFamily="18" charset="0"/>
                <a:cs typeface="Arial" panose="020B0604020202020204" pitchFamily="34" charset="0"/>
              </a:rPr>
              <a:t>Priority Enrollment</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Priority Enrollment is defined as “a student being able to register for classes earlier than other students.” VA is required to publicly report if a school offers priority enrollment. Schools are encouraged to provide this information to ensure Veterans and Servicemembers can make informed decisions regarding how to use their benefits.  Here is an example of priority enrollment:  All seniors can register for classes, then all student Veterans and or Servicemembers, then all juniors, then all sophomores, then freshmen.</a:t>
            </a:r>
          </a:p>
          <a:p>
            <a:pPr>
              <a:lnSpc>
                <a:spcPts val="1522"/>
              </a:lnSpc>
            </a:pPr>
            <a:r>
              <a:rPr lang="en-US" sz="1200" b="1" u="sng" dirty="0">
                <a:solidFill>
                  <a:srgbClr val="000000"/>
                </a:solidFill>
                <a:latin typeface="Bitter" pitchFamily="2" charset="0"/>
                <a:ea typeface="Times New Roman" panose="02020603050405020304" pitchFamily="18" charset="0"/>
                <a:cs typeface="Arial" panose="020B0604020202020204" pitchFamily="34" charset="0"/>
              </a:rPr>
              <a:t>Graduation</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Schools are required to report graduation or program completion information to VA.  Graduation should only be reported for students who graduated while using benefits.</a:t>
            </a:r>
          </a:p>
          <a:p>
            <a:pPr>
              <a:lnSpc>
                <a:spcPts val="1522"/>
              </a:lnSpc>
            </a:pPr>
            <a:r>
              <a:rPr lang="en-US" sz="1200" b="1" u="sng" dirty="0">
                <a:solidFill>
                  <a:srgbClr val="000000"/>
                </a:solidFill>
                <a:latin typeface="Bitter" pitchFamily="2" charset="0"/>
                <a:ea typeface="Times New Roman" panose="02020603050405020304" pitchFamily="18" charset="0"/>
                <a:cs typeface="Arial" panose="020B0604020202020204" pitchFamily="34" charset="0"/>
              </a:rPr>
              <a:t>Trademark</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The term “GI Bill®” is a federally registered trademark owned by VA.  </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 </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Authorized third-party users of the trademark are:  </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 </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Educational institutions approved for GI Bill® benefits  </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State Approving Agencies, and  </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Recognized Veterans Service Organizations  </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 </a:t>
            </a:r>
          </a:p>
          <a:p>
            <a:pPr>
              <a:lnSpc>
                <a:spcPts val="1522"/>
              </a:lnSpc>
            </a:pPr>
            <a:r>
              <a:rPr lang="en-US" sz="1200" dirty="0">
                <a:solidFill>
                  <a:srgbClr val="000000"/>
                </a:solidFill>
                <a:latin typeface="Bitter" pitchFamily="2" charset="0"/>
                <a:ea typeface="Times New Roman" panose="02020603050405020304" pitchFamily="18" charset="0"/>
                <a:cs typeface="Arial" panose="020B0604020202020204" pitchFamily="34" charset="0"/>
              </a:rPr>
              <a:t>Authorized users may use the registered trademark ‘’GI Bill’’ in print, electronic, radio, digital, or other media as established by the terms of use. The trademark symbol ‘’®’’ should be placed at the upper right corner of the trademarked phrase in the most prominent place at first usage.</a:t>
            </a:r>
            <a:endParaRPr lang="en-US" sz="1200" dirty="0">
              <a:solidFill>
                <a:srgbClr val="000000"/>
              </a:solidFill>
              <a:latin typeface="Arial" panose="020B0604020202020204" pitchFamily="34" charset="0"/>
            </a:endParaRPr>
          </a:p>
          <a:p>
            <a:endParaRPr lang="en-US" sz="1200" dirty="0">
              <a:solidFill>
                <a:srgbClr val="000000"/>
              </a:solidFill>
              <a:latin typeface="Arial" panose="020B0604020202020204" pitchFamily="34" charset="0"/>
            </a:endParaRPr>
          </a:p>
          <a:p>
            <a:endParaRPr lang="en-US" sz="1200" dirty="0">
              <a:solidFill>
                <a:srgbClr val="000000"/>
              </a:solidFill>
              <a:latin typeface="Arial" panose="020B0604020202020204" pitchFamily="34" charset="0"/>
            </a:endParaRPr>
          </a:p>
          <a:p>
            <a:pPr algn="l"/>
            <a:endParaRPr lang="en-US" sz="1200" dirty="0">
              <a:solidFill>
                <a:srgbClr val="000000"/>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66</a:t>
            </a:fld>
            <a:endParaRPr lang="en-US"/>
          </a:p>
        </p:txBody>
      </p:sp>
    </p:spTree>
    <p:extLst>
      <p:ext uri="{BB962C8B-B14F-4D97-AF65-F5344CB8AC3E}">
        <p14:creationId xmlns:p14="http://schemas.microsoft.com/office/powerpoint/2010/main" val="21380078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area of fact finding during a compliance survey we want to highlight are your grading policies.  The compliance survey specialist is going to ask – Is the school following its grading policies?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latin typeface="Calibri" panose="020F0502020204030204" pitchFamily="34" charset="0"/>
                <a:cs typeface="Calibri" panose="020F0502020204030204" pitchFamily="34" charset="0"/>
              </a:rPr>
              <a:t>Does your school have a separate grading policy for flight courses than other courses?  If it does, the flight course grading policy should be detailed separately and followed for all courses with a component of flight training.  If the grading policy is not different for flight courses, than non-flight courses, the school should follow their institutional grading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latin typeface="Calibri" panose="020F0502020204030204" pitchFamily="34" charset="0"/>
                <a:cs typeface="Calibri" panose="020F0502020204030204" pitchFamily="34" charset="0"/>
              </a:rPr>
              <a:t>An example of a specific policy for flight training courses is the requirement that all flight courses must be successfully completed with a “C” or better.  Since this is policy is specific to flight courses, it should be specified in a separate grading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latin typeface="Calibri" panose="020F0502020204030204" pitchFamily="34" charset="0"/>
                <a:cs typeface="Calibri" panose="020F0502020204030204" pitchFamily="34" charset="0"/>
              </a:rPr>
              <a:t>The survey specialist is also going to look closely to verify your school is following its incomplete grade policy.  When the incomplete grade policy is different for flight training courses than it is for non-flight courses, it must also be detailed separately.  There are a couple of important reminders for incomplete grades…….If a student cannot complete the required flight hours because of weather, maintenance, or other APPROVED issues outside the student’s control, an incomplete grade may be issued……BUT, once ALL required flight hours have been met, a punitive passing or failing grade must be issued.  It is very common for survey specialists to discover a school is not following its I grad policy and allowing students to continue flying outside of the standard term without assigning an I grade - this can result in substantial payment errors for the school and the student.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rPr>
              <a:t>Here are a few additional points to highlight related to incomplete grades: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solidFill>
                  <a:schemeClr val="tx1"/>
                </a:solidFill>
              </a:rPr>
              <a:t>Only hours necessary to meet the course objective are payable by VA.  </a:t>
            </a:r>
            <a:endParaRPr lang="en-US" sz="120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chemeClr val="tx1"/>
                </a:solidFill>
              </a:rPr>
              <a:t>There will always be instances where certain students require additional training hours beyond what is approved.  This is ok – but if a student needs more time, they must pay out of pocket for any hours beyond what is approved.  Those additional hours must not be certified to VA.  </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68</a:t>
            </a:fld>
            <a:endParaRPr lang="en-US"/>
          </a:p>
        </p:txBody>
      </p:sp>
    </p:spTree>
    <p:extLst>
      <p:ext uri="{BB962C8B-B14F-4D97-AF65-F5344CB8AC3E}">
        <p14:creationId xmlns:p14="http://schemas.microsoft.com/office/powerpoint/2010/main" val="27314191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ED7D31"/>
                </a:solidFill>
                <a:effectLst/>
                <a:latin typeface="Calibri" panose="020F0502020204030204" pitchFamily="34" charset="0"/>
              </a:rPr>
              <a:t>Compliance survey specialists are also going to as:  Is the school following its make-up flight policy?</a:t>
            </a:r>
          </a:p>
          <a:p>
            <a:pPr algn="l" rtl="0" fontAlgn="base"/>
            <a:endParaRPr lang="en-US" sz="1800" b="0" i="0" u="none" strike="noStrike" dirty="0">
              <a:solidFill>
                <a:srgbClr val="ED7D31"/>
              </a:solidFill>
              <a:effectLst/>
              <a:latin typeface="Calibri" panose="020F0502020204030204" pitchFamily="34" charset="0"/>
            </a:endParaRPr>
          </a:p>
          <a:p>
            <a:pPr algn="l" rtl="0" fontAlgn="base"/>
            <a:r>
              <a:rPr lang="en-US" sz="1800" b="0" i="0" u="none" strike="noStrike" dirty="0">
                <a:solidFill>
                  <a:srgbClr val="ED7D31"/>
                </a:solidFill>
                <a:effectLst/>
                <a:latin typeface="Calibri" panose="020F0502020204030204" pitchFamily="34" charset="0"/>
              </a:rPr>
              <a:t>When flights cannot be conducted because of inclement weather, mechanical problems, illness, etc., a policy for making up missed flights must be specified and a time limit for making up missed flights must be delineated. It is important to remember here….this is checked during a compliance survey, so a very specific policy and adequate documentation is important….any occurrences outside of what are specified and approved in the catalog will not be considered during compliance and will likely result in payment issues.</a:t>
            </a:r>
            <a:endParaRPr lang="en-US" sz="1800" b="0" i="0" dirty="0">
              <a:solidFill>
                <a:srgbClr val="444444"/>
              </a:solidFill>
              <a:effectLst/>
              <a:latin typeface="Calibri" panose="020F0502020204030204" pitchFamily="34" charset="0"/>
            </a:endParaRPr>
          </a:p>
          <a:p>
            <a:pPr algn="l" rtl="0" fontAlgn="base"/>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r>
              <a:rPr lang="en-US" sz="1200" b="0" i="0" u="none" strike="noStrike" dirty="0">
                <a:solidFill>
                  <a:srgbClr val="ED7D31"/>
                </a:solidFill>
                <a:effectLst/>
                <a:latin typeface="Calibri" panose="020F0502020204030204" pitchFamily="34" charset="0"/>
              </a:rPr>
              <a:t>A note here – since the missed &amp; make up flight policy must include a time limit for making up missed flights, students needing to make up flights after the end of the enrollment period should be a rare occurrence…..</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ED7D31"/>
                </a:solidFill>
                <a:effectLst/>
                <a:latin typeface="Calibri" panose="020F0502020204030204" pitchFamily="34" charset="0"/>
              </a:rPr>
              <a:t>Remember that students cannot be certified for more than the hours required in the course description in the catalog….and in contracted programs, hours certified must not exceed the approved hours in the vocational flight school’s TCO.</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69</a:t>
            </a:fld>
            <a:endParaRPr lang="en-US"/>
          </a:p>
        </p:txBody>
      </p:sp>
    </p:spTree>
    <p:extLst>
      <p:ext uri="{BB962C8B-B14F-4D97-AF65-F5344CB8AC3E}">
        <p14:creationId xmlns:p14="http://schemas.microsoft.com/office/powerpoint/2010/main" val="2328596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2A220-E000-A1AB-D894-04E58F04B7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723405-D730-818D-FACD-055171EBD8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7DD6A7-F7A7-59E9-D002-1595E48F8A33}"/>
              </a:ext>
            </a:extLst>
          </p:cNvPr>
          <p:cNvSpPr>
            <a:spLocks noGrp="1"/>
          </p:cNvSpPr>
          <p:nvPr>
            <p:ph type="body" idx="1"/>
          </p:nvPr>
        </p:nvSpPr>
        <p:spPr/>
        <p:txBody>
          <a:bodyPr/>
          <a:lstStyle/>
          <a:p>
            <a:r>
              <a:rPr lang="en-US" dirty="0"/>
              <a:t>In this section, we will discuss definitions and requirements, VA student eligibility requirements, flight courses, in-house flight training, and contracted flight training.</a:t>
            </a:r>
          </a:p>
        </p:txBody>
      </p:sp>
      <p:sp>
        <p:nvSpPr>
          <p:cNvPr id="4" name="Slide Number Placeholder 3">
            <a:extLst>
              <a:ext uri="{FF2B5EF4-FFF2-40B4-BE49-F238E27FC236}">
                <a16:creationId xmlns:a16="http://schemas.microsoft.com/office/drawing/2014/main" id="{4328E786-2AEB-FD0A-7B0E-AFA12BF1894F}"/>
              </a:ext>
            </a:extLst>
          </p:cNvPr>
          <p:cNvSpPr>
            <a:spLocks noGrp="1"/>
          </p:cNvSpPr>
          <p:nvPr>
            <p:ph type="sldNum" sz="quarter" idx="5"/>
          </p:nvPr>
        </p:nvSpPr>
        <p:spPr/>
        <p:txBody>
          <a:bodyPr/>
          <a:lstStyle/>
          <a:p>
            <a:fld id="{A263C7BD-EE4B-42E2-A75C-958D06C60C46}" type="slidenum">
              <a:rPr lang="en-US" smtClean="0"/>
              <a:t>6</a:t>
            </a:fld>
            <a:endParaRPr lang="en-US"/>
          </a:p>
        </p:txBody>
      </p:sp>
    </p:spTree>
    <p:extLst>
      <p:ext uri="{BB962C8B-B14F-4D97-AF65-F5344CB8AC3E}">
        <p14:creationId xmlns:p14="http://schemas.microsoft.com/office/powerpoint/2010/main" val="28335357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US" sz="1800" b="0" i="0" u="none" strike="noStrike" dirty="0">
                <a:solidFill>
                  <a:srgbClr val="000000"/>
                </a:solidFill>
                <a:effectLst/>
                <a:latin typeface="Calibri" panose="020F0502020204030204" pitchFamily="34" charset="0"/>
              </a:rPr>
              <a:t>Next, we are going to ask – are VA students training in approved and/or appropriate aircraft?</a:t>
            </a:r>
          </a:p>
          <a:p>
            <a:pPr algn="l" rtl="0" fontAlgn="base">
              <a:buNone/>
            </a:pPr>
            <a:endParaRPr lang="en-US" sz="1800" b="0" i="0" u="none" strike="noStrike" dirty="0">
              <a:solidFill>
                <a:srgbClr val="000000"/>
              </a:solidFill>
              <a:effectLst/>
              <a:latin typeface="Calibri" panose="020F0502020204030204" pitchFamily="34" charset="0"/>
            </a:endParaRPr>
          </a:p>
          <a:p>
            <a:r>
              <a:rPr lang="en-US" sz="1800" dirty="0"/>
              <a:t>During a compliance survey, the survey specialist must verify VA students are receiving flight training in the correct aircraft – that means aircraft that are approved for use in the course and appropriate for the specific phase of training they’re receiving.  </a:t>
            </a:r>
          </a:p>
          <a:p>
            <a:pPr algn="l" rtl="0" fontAlgn="base"/>
            <a:endParaRPr lang="en-US" sz="1800" b="0" i="0" dirty="0">
              <a:solidFill>
                <a:srgbClr val="444444"/>
              </a:solidFill>
              <a:effectLst/>
              <a:latin typeface="Calibri" panose="020F0502020204030204" pitchFamily="34" charset="0"/>
            </a:endParaRPr>
          </a:p>
          <a:p>
            <a:r>
              <a:rPr lang="en-US" sz="1800" dirty="0"/>
              <a:t>The review process generally happens in two steps:</a:t>
            </a:r>
          </a:p>
          <a:p>
            <a:pPr marL="171450" indent="-171450">
              <a:buFont typeface="Arial" panose="020B0604020202020204" pitchFamily="34" charset="0"/>
              <a:buChar char="•"/>
            </a:pPr>
            <a:r>
              <a:rPr lang="en-US" sz="1800" dirty="0"/>
              <a:t>First, the specialist will review your FAA-approved aircraft inventory – this includes all aircraft details such as tail numbers, horsepower, and any simulators listed.</a:t>
            </a:r>
          </a:p>
          <a:p>
            <a:pPr marL="171450" indent="-171450">
              <a:buFont typeface="Arial" panose="020B0604020202020204" pitchFamily="34" charset="0"/>
              <a:buChar char="•"/>
            </a:pPr>
            <a:r>
              <a:rPr lang="en-US" sz="1800" dirty="0"/>
              <a:t>Then, they will compare that inventory against student flight records to confirm students are flying only in aircraft that are approved for their specific course. </a:t>
            </a: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Graphik"/>
              </a:rPr>
              <a:t>Your schools FAA approved inventory will include a complete listing of all aircraft, tail numbers, horsepower, and simulator information for approval. All of these must be accurately related to the approved programs.</a:t>
            </a:r>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ED7D31"/>
                </a:solidFill>
                <a:effectLst/>
                <a:latin typeface="Graphik"/>
              </a:rPr>
              <a:t>If the IHL is offering flight training as part of a fully contracted program, only the aircraft approved in the contracted facility’s catalog (if contracted IHL) or TCO (if contracted flight school) may be utilized.</a:t>
            </a:r>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pPr marL="0" indent="0">
              <a:buFont typeface="Arial" panose="020B0604020202020204" pitchFamily="34" charset="0"/>
              <a:buNone/>
            </a:pPr>
            <a:r>
              <a:rPr lang="en-US" sz="1800" dirty="0"/>
              <a:t>Sometimes, we know the exact approved aircraft might not be available due to maintenance, weather or other issues.  This is why you need to include a clear policy or provision allowing for substitute aircraft.  Without this policy in place, any training in an unapproved substitute aircraft is not payable by VA – even if it was for a valid reason.</a:t>
            </a:r>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Your substitute aircraft policy should clearly state that when a particular aircraft is </a:t>
            </a:r>
            <a:r>
              <a:rPr lang="en-US" sz="1800" dirty="0">
                <a:solidFill>
                  <a:schemeClr val="accent2"/>
                </a:solidFill>
              </a:rPr>
              <a:t>not available for a compelling reason, a Veteran or eligible student may be permitted to train in different aircraft, as long as the substitute aircraft is appropriate for the specific phase of training and adequately meets the training requirements for that phase.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accent2"/>
              </a:solidFill>
            </a:endParaRPr>
          </a:p>
          <a:p>
            <a:pPr>
              <a:buNone/>
            </a:pPr>
            <a:r>
              <a:rPr lang="en-US" sz="1800" b="0" dirty="0"/>
              <a:t>If you do substitute an aircraft, you must document it in the monthly certification of flight training.  And here’s something important:  If the rate charged for the substituted aircraft is different, VA will reimburse based on the lesser amount.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accent2"/>
              </a:solidFill>
            </a:endParaRPr>
          </a:p>
          <a:p>
            <a:pPr>
              <a:buNone/>
            </a:pPr>
            <a:r>
              <a:rPr lang="en-US" sz="1800" dirty="0"/>
              <a:t>One key compliance issue to watch for is frequency:  </a:t>
            </a:r>
            <a:r>
              <a:rPr lang="en-US" sz="1800" b="0" dirty="0"/>
              <a:t>Substitutions should be the exception, not the norm.  </a:t>
            </a:r>
            <a:r>
              <a:rPr lang="en-US" sz="1800" dirty="0"/>
              <a:t>If VA determines that substitution has become a </a:t>
            </a:r>
            <a:r>
              <a:rPr lang="en-US" sz="1800" b="0" dirty="0"/>
              <a:t>regular practice </a:t>
            </a:r>
            <a:r>
              <a:rPr lang="en-US" sz="1800" dirty="0"/>
              <a:t>rather than an occasional necessity:</a:t>
            </a:r>
          </a:p>
          <a:p>
            <a:pPr marL="171450" indent="-171450">
              <a:buFont typeface="Arial" panose="020B0604020202020204" pitchFamily="34" charset="0"/>
              <a:buChar char="•"/>
            </a:pPr>
            <a:r>
              <a:rPr lang="en-US" sz="1800" b="0" dirty="0"/>
              <a:t>They may suspend payments</a:t>
            </a:r>
          </a:p>
          <a:p>
            <a:pPr marL="171450" indent="-171450">
              <a:buFont typeface="Arial" panose="020B0604020202020204" pitchFamily="34" charset="0"/>
              <a:buChar char="•"/>
            </a:pPr>
            <a:r>
              <a:rPr lang="en-US" sz="1800" b="0" dirty="0"/>
              <a:t>And refer the matter to the State Approving Agency (SAA) for further review</a:t>
            </a:r>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endParaRPr lang="en-US" b="0" i="0" dirty="0"/>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70</a:t>
            </a:fld>
            <a:endParaRPr lang="en-US"/>
          </a:p>
        </p:txBody>
      </p:sp>
    </p:spTree>
    <p:extLst>
      <p:ext uri="{BB962C8B-B14F-4D97-AF65-F5344CB8AC3E}">
        <p14:creationId xmlns:p14="http://schemas.microsoft.com/office/powerpoint/2010/main" val="39646960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accent2"/>
                </a:solidFill>
              </a:rPr>
              <a:t>Another important question we have to answer during the compliance survey fact finding process is:  Is the school following its approved previous training policy?</a:t>
            </a:r>
          </a:p>
          <a:p>
            <a:endParaRPr lang="en-US" sz="1200" dirty="0">
              <a:solidFill>
                <a:schemeClr val="accent2"/>
              </a:solidFill>
            </a:endParaRPr>
          </a:p>
          <a:p>
            <a:r>
              <a:rPr lang="en-US" sz="1200" dirty="0">
                <a:solidFill>
                  <a:schemeClr val="accent2"/>
                </a:solidFill>
              </a:rPr>
              <a:t>The survey specialist will review your school’s policies and individual student records to verify you are following your approved procedures when it comes to granting credit for previous education and training.</a:t>
            </a:r>
          </a:p>
          <a:p>
            <a:endParaRPr lang="en-US" sz="1200" dirty="0">
              <a:solidFill>
                <a:schemeClr val="accent2"/>
              </a:solidFill>
            </a:endParaRPr>
          </a:p>
          <a:p>
            <a:r>
              <a:rPr lang="en-US" sz="1200" dirty="0">
                <a:solidFill>
                  <a:schemeClr val="accent2"/>
                </a:solidFill>
              </a:rPr>
              <a:t>This requirement isn’t optional.  It must be clearly documented in your school catalog VIB.  The policy should include 3 key components:</a:t>
            </a:r>
          </a:p>
          <a:p>
            <a:endParaRPr lang="en-US" sz="1200" dirty="0">
              <a:solidFill>
                <a:schemeClr val="accent2"/>
              </a:solidFill>
            </a:endParaRPr>
          </a:p>
          <a:p>
            <a:pPr marL="342900" indent="-342900">
              <a:buFont typeface="Arial" panose="020B0604020202020204" pitchFamily="34" charset="0"/>
              <a:buChar char="•"/>
            </a:pPr>
            <a:r>
              <a:rPr lang="en-US" sz="1200" dirty="0">
                <a:solidFill>
                  <a:schemeClr val="accent2"/>
                </a:solidFill>
              </a:rPr>
              <a:t>It must state the institution maintains a written record of previous education and training of the eligible person</a:t>
            </a:r>
          </a:p>
          <a:p>
            <a:pPr marL="342900" indent="-342900">
              <a:buFont typeface="Arial" panose="020B0604020202020204" pitchFamily="34" charset="0"/>
              <a:buChar char="•"/>
            </a:pPr>
            <a:r>
              <a:rPr lang="en-US" sz="1200" dirty="0">
                <a:solidFill>
                  <a:schemeClr val="accent2"/>
                </a:solidFill>
              </a:rPr>
              <a:t>It must clearly indicate appropriate credit is given by the institution for previous education and </a:t>
            </a:r>
          </a:p>
          <a:p>
            <a:pPr marL="342900" indent="-342900">
              <a:buFont typeface="Arial" panose="020B0604020202020204" pitchFamily="34" charset="0"/>
              <a:buChar char="•"/>
            </a:pPr>
            <a:r>
              <a:rPr lang="en-US" sz="1200" dirty="0">
                <a:solidFill>
                  <a:schemeClr val="accent2"/>
                </a:solidFill>
              </a:rPr>
              <a:t>It must specify training is shortened proportionately</a:t>
            </a:r>
          </a:p>
          <a:p>
            <a:endParaRPr lang="en-US" dirty="0">
              <a:solidFill>
                <a:schemeClr val="accent2"/>
              </a:solidFill>
            </a:endParaRPr>
          </a:p>
          <a:p>
            <a:r>
              <a:rPr lang="en-US" sz="1200" dirty="0">
                <a:solidFill>
                  <a:schemeClr val="accent2"/>
                </a:solidFill>
              </a:rPr>
              <a:t>Flight schools there is an additional layer:</a:t>
            </a:r>
          </a:p>
          <a:p>
            <a:r>
              <a:rPr lang="en-US" sz="1200" dirty="0">
                <a:solidFill>
                  <a:schemeClr val="accent2"/>
                </a:solidFill>
              </a:rPr>
              <a:t>You must follow the rules in 14 CFR part 141, which restrict how much previous training credit may be granted.  </a:t>
            </a:r>
          </a:p>
          <a:p>
            <a:endParaRPr lang="en-US" b="0" i="0" dirty="0"/>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71</a:t>
            </a:fld>
            <a:endParaRPr lang="en-US"/>
          </a:p>
        </p:txBody>
      </p:sp>
    </p:spTree>
    <p:extLst>
      <p:ext uri="{BB962C8B-B14F-4D97-AF65-F5344CB8AC3E}">
        <p14:creationId xmlns:p14="http://schemas.microsoft.com/office/powerpoint/2010/main" val="36211776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C0504D"/>
                </a:solidFill>
                <a:effectLst/>
                <a:latin typeface="Calibri" panose="020F0502020204030204" pitchFamily="34" charset="0"/>
              </a:rPr>
              <a:t>During a compliance survey, the survey specialist will review school and student records to verify the school is following their approved progress standards. </a:t>
            </a:r>
            <a:r>
              <a:rPr lang="en-US" sz="1800" b="0" i="0" dirty="0">
                <a:solidFill>
                  <a:srgbClr val="000000"/>
                </a:solidFill>
                <a:effectLst/>
                <a:latin typeface="Calibri" panose="020F0502020204030204" pitchFamily="34" charset="0"/>
              </a:rPr>
              <a:t>​</a:t>
            </a:r>
          </a:p>
          <a:p>
            <a:pPr algn="l" rtl="0" fontAlgn="base"/>
            <a:endParaRPr lang="en-US" sz="1800" b="0" i="0" u="none" strike="noStrike" dirty="0">
              <a:solidFill>
                <a:srgbClr val="ED7D31"/>
              </a:solidFill>
              <a:effectLst/>
              <a:latin typeface="Calibri" panose="020F0502020204030204" pitchFamily="34" charset="0"/>
            </a:endParaRPr>
          </a:p>
          <a:p>
            <a:pPr algn="l" rtl="0" fontAlgn="base"/>
            <a:r>
              <a:rPr lang="en-US" sz="1800" b="0" i="0" u="none" strike="noStrike" dirty="0">
                <a:solidFill>
                  <a:srgbClr val="ED7D31"/>
                </a:solidFill>
                <a:effectLst/>
                <a:latin typeface="Calibri" panose="020F0502020204030204" pitchFamily="34" charset="0"/>
              </a:rPr>
              <a:t>All accredited schools must have approved standards of progress and conduct in place. These standards must be published in the approved catalog or VIB and must be followed.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ED7D31"/>
                </a:solidFill>
                <a:effectLst/>
                <a:latin typeface="Calibri" panose="020F0502020204030204" pitchFamily="34" charset="0"/>
              </a:rPr>
              <a:t>Standards of progress </a:t>
            </a:r>
            <a:r>
              <a:rPr lang="en-US" sz="1800" b="0" i="0" u="none" strike="noStrike" dirty="0">
                <a:solidFill>
                  <a:srgbClr val="ED7D31"/>
                </a:solidFill>
                <a:effectLst/>
                <a:latin typeface="Calibri" panose="020F0502020204030204" pitchFamily="34" charset="0"/>
              </a:rPr>
              <a:t>policies must define the grading system of the school, the minimum grades considered satisfactory conditions for interruption for unsatisfactory grades or progress, and a description of the probationary period, if any, allowed by the school, and conditions of re-entrance from students dismissed for unsatisfactory progress. A statement must be made regarding the progress records kept by the school and furnished to the student. Typical standards of progress are tied to stage checks….For example: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ED7D31"/>
                </a:solidFill>
                <a:effectLst/>
                <a:latin typeface="Calibri" panose="020F0502020204030204" pitchFamily="34" charset="0"/>
              </a:rPr>
              <a:t>Failure to pass two (2) stage checks will result in termination of the student’s VA education benefits.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1" i="0" u="none" strike="noStrike" dirty="0">
                <a:solidFill>
                  <a:srgbClr val="ED7D31"/>
                </a:solidFill>
                <a:effectLst/>
                <a:latin typeface="Calibri" panose="020F0502020204030204" pitchFamily="34" charset="0"/>
              </a:rPr>
              <a:t>Standards of Conduct </a:t>
            </a:r>
            <a:r>
              <a:rPr lang="en-US" sz="1800" b="0" i="0" u="none" strike="noStrike" dirty="0">
                <a:solidFill>
                  <a:srgbClr val="ED7D31"/>
                </a:solidFill>
                <a:effectLst/>
                <a:latin typeface="Calibri" panose="020F0502020204030204" pitchFamily="34" charset="0"/>
              </a:rPr>
              <a:t>policies must state the school’s requirements relating to student conduct and provide the conditions for dismissal for unsatisfactory conduct.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ED7D31"/>
                </a:solidFill>
                <a:effectLst/>
                <a:latin typeface="Calibri" panose="020F0502020204030204" pitchFamily="34" charset="0"/>
              </a:rPr>
              <a:t>Adequate records must be kept to show attendance and progress or grades, and satisfactory standards relating to attendance, progress, and conduct are enforced.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ED7D31"/>
                </a:solidFill>
                <a:effectLst/>
                <a:latin typeface="Calibri" panose="020F0502020204030204" pitchFamily="34" charset="0"/>
              </a:rPr>
              <a:t>If you have questions on meeting the requirements for progress and attendance policies, contact your SAA.</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ED7D31"/>
                </a:solidFill>
                <a:effectLst/>
                <a:latin typeface="Calibri" panose="020F0502020204030204" pitchFamily="34" charset="0"/>
              </a:rPr>
              <a:t>Note: in the foundations session for IHLs, we discussed that </a:t>
            </a:r>
            <a:r>
              <a:rPr lang="en-US" sz="1800" b="0" i="0" u="none" strike="noStrike" dirty="0">
                <a:solidFill>
                  <a:srgbClr val="000000"/>
                </a:solidFill>
                <a:effectLst/>
                <a:latin typeface="Graphik"/>
              </a:rPr>
              <a:t>Flight training may be included as part of a </a:t>
            </a:r>
            <a:r>
              <a:rPr lang="en-US" sz="1800" b="1" i="0" u="none" strike="noStrike" dirty="0">
                <a:solidFill>
                  <a:srgbClr val="000000"/>
                </a:solidFill>
                <a:effectLst/>
                <a:latin typeface="Graphik"/>
              </a:rPr>
              <a:t>standard college degree</a:t>
            </a:r>
            <a:r>
              <a:rPr lang="en-US" sz="1800" b="0" i="0" u="none" strike="noStrike" dirty="0">
                <a:solidFill>
                  <a:srgbClr val="000000"/>
                </a:solidFill>
                <a:effectLst/>
                <a:latin typeface="Graphik"/>
              </a:rPr>
              <a:t> only at </a:t>
            </a:r>
            <a:r>
              <a:rPr lang="en-US" sz="1800" b="1" i="0" u="none" strike="noStrike" dirty="0">
                <a:solidFill>
                  <a:srgbClr val="000000"/>
                </a:solidFill>
                <a:effectLst/>
                <a:latin typeface="Graphik"/>
              </a:rPr>
              <a:t>accredited IHLs</a:t>
            </a:r>
            <a:r>
              <a:rPr lang="en-US" sz="1800" b="0" i="0" u="none" strike="noStrike" dirty="0">
                <a:solidFill>
                  <a:srgbClr val="000000"/>
                </a:solidFill>
                <a:effectLst/>
                <a:latin typeface="Graphik"/>
              </a:rPr>
              <a:t>.  Accredited IHLs are not required to have Standards of Attendance. However, if an accredited IHL chooses to include an attendance policy in their approved publications, the policy must be followed and compliance will be verified during a survey.</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72</a:t>
            </a:fld>
            <a:endParaRPr lang="en-US"/>
          </a:p>
        </p:txBody>
      </p:sp>
    </p:spTree>
    <p:extLst>
      <p:ext uri="{BB962C8B-B14F-4D97-AF65-F5344CB8AC3E}">
        <p14:creationId xmlns:p14="http://schemas.microsoft.com/office/powerpoint/2010/main" val="25222957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affecting the school or ANY of the approved courses must be submitted to the SAA in a timely manner; they must be certified true and correct and be signed by the Chief Flight Instructor or owner of the flight school..</a:t>
            </a:r>
          </a:p>
          <a:p>
            <a:endParaRPr lang="en-US" dirty="0"/>
          </a:p>
          <a:p>
            <a:r>
              <a:rPr lang="en-US" dirty="0"/>
              <a:t>These changes include but are not limited to:</a:t>
            </a:r>
            <a:endParaRPr lang="en-US" dirty="0">
              <a:ea typeface="Calibri"/>
              <a:cs typeface="Calibri"/>
            </a:endParaRPr>
          </a:p>
          <a:p>
            <a:endParaRPr lang="en-US" dirty="0"/>
          </a:p>
          <a:p>
            <a:pPr marL="285750" indent="-285750">
              <a:lnSpc>
                <a:spcPct val="150000"/>
              </a:lnSpc>
              <a:buFont typeface="Arial" panose="020B0604020202020204" pitchFamily="34" charset="0"/>
              <a:buChar char="•"/>
            </a:pPr>
            <a:r>
              <a:rPr lang="en-US" dirty="0">
                <a:solidFill>
                  <a:schemeClr val="accent2"/>
                </a:solidFill>
                <a:latin typeface="Calibri"/>
                <a:ea typeface="Calibri"/>
                <a:cs typeface="Calibri"/>
              </a:rPr>
              <a:t>Changes in charges for instruction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schemeClr val="accent2"/>
                </a:solidFill>
                <a:latin typeface="Calibri"/>
                <a:ea typeface="Calibri"/>
                <a:cs typeface="Calibri"/>
              </a:rPr>
              <a:t>Change of ownership</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schemeClr val="accent2"/>
                </a:solidFill>
                <a:latin typeface="Calibri"/>
                <a:ea typeface="Calibri"/>
                <a:cs typeface="Calibri"/>
              </a:rPr>
              <a:t>Changes in Chief Flight Instructor or flight instructors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schemeClr val="accent2"/>
                </a:solidFill>
                <a:latin typeface="Calibri"/>
                <a:ea typeface="Calibri"/>
                <a:cs typeface="Calibri"/>
              </a:rPr>
              <a:t>Any changes to aircraft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schemeClr val="accent2"/>
                </a:solidFill>
                <a:latin typeface="Calibri"/>
                <a:ea typeface="Calibri"/>
                <a:cs typeface="Calibri"/>
              </a:rPr>
              <a:t>Changes of address, name, and/or phone number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schemeClr val="accent2"/>
                </a:solidFill>
                <a:latin typeface="Calibri"/>
                <a:ea typeface="Calibri"/>
                <a:cs typeface="Calibri"/>
              </a:rPr>
              <a:t>Addition or removal of a flight training course and any change to a currently approved course</a:t>
            </a:r>
          </a:p>
          <a:p>
            <a:pPr marL="285750" indent="-285750">
              <a:lnSpc>
                <a:spcPct val="150000"/>
              </a:lnSpc>
              <a:buFont typeface="Arial" panose="020B0604020202020204" pitchFamily="34" charset="0"/>
              <a:buChar char="•"/>
            </a:pPr>
            <a:r>
              <a:rPr lang="en-US" dirty="0">
                <a:solidFill>
                  <a:schemeClr val="accent2"/>
                </a:solidFill>
                <a:latin typeface="Calibri"/>
                <a:ea typeface="Calibri"/>
                <a:cs typeface="Calibri"/>
              </a:rPr>
              <a:t>Publication of a new catalog or bulletin</a:t>
            </a:r>
          </a:p>
          <a:p>
            <a:pPr marL="285750" indent="-285750">
              <a:lnSpc>
                <a:spcPct val="150000"/>
              </a:lnSpc>
              <a:buFont typeface="Arial" panose="020B0604020202020204" pitchFamily="34" charset="0"/>
              <a:buChar char="•"/>
            </a:pPr>
            <a:r>
              <a:rPr lang="en-US" dirty="0">
                <a:solidFill>
                  <a:schemeClr val="accent2"/>
                </a:solidFill>
                <a:latin typeface="Calibri"/>
                <a:ea typeface="Calibri"/>
                <a:cs typeface="Calibri"/>
              </a:rPr>
              <a:t>Any other changes related to the catalog/bulletin (i.e., policies)</a:t>
            </a:r>
          </a:p>
          <a:p>
            <a:endParaRPr lang="en-US" b="0" i="0" dirty="0"/>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73</a:t>
            </a:fld>
            <a:endParaRPr lang="en-US"/>
          </a:p>
        </p:txBody>
      </p:sp>
    </p:spTree>
    <p:extLst>
      <p:ext uri="{BB962C8B-B14F-4D97-AF65-F5344CB8AC3E}">
        <p14:creationId xmlns:p14="http://schemas.microsoft.com/office/powerpoint/2010/main" val="5494992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Graphik"/>
              </a:rPr>
              <a:t>Each of the discrepancies listed here are commonly seen and cited during compliance surveys at IHLs that have been approved to offer flight training:</a:t>
            </a:r>
            <a:r>
              <a:rPr lang="en-US" sz="1800" b="0" i="0" u="none" strike="noStrike" dirty="0">
                <a:solidFill>
                  <a:srgbClr val="444444"/>
                </a:solidFill>
                <a:effectLst/>
                <a:latin typeface="Graphik"/>
              </a:rPr>
              <a:t>.  These can cause significant payment issues for your school and students.  We are going to go through a scenario for each on the following slides. </a:t>
            </a:r>
            <a:endParaRPr lang="en-US"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Graphik"/>
              </a:rPr>
              <a:t>​</a:t>
            </a:r>
            <a:endParaRPr lang="en-US"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4279"/>
                </a:solidFill>
                <a:effectLst/>
                <a:latin typeface="Calibri" panose="020F0502020204030204" pitchFamily="34" charset="0"/>
              </a:rPr>
              <a:t>Course pre-requisites not met and/or violating FAA rules on sequence of training </a:t>
            </a:r>
          </a:p>
          <a:p>
            <a:pPr lvl="1" algn="l" rtl="0" fontAlgn="base">
              <a:buFont typeface="Arial" panose="020B0604020202020204" pitchFamily="34" charset="0"/>
              <a:buChar char="•"/>
            </a:pPr>
            <a:r>
              <a:rPr lang="en-US" sz="1800" b="0" i="0" u="none" strike="noStrike" dirty="0">
                <a:solidFill>
                  <a:srgbClr val="004279"/>
                </a:solidFill>
                <a:effectLst/>
                <a:latin typeface="Calibri" panose="020F0502020204030204" pitchFamily="34" charset="0"/>
              </a:rPr>
              <a:t>  You have a student currently enrolled in your school’s in-house part 141 private pilot course and the student wants to enroll in your instrument course before they complete the private pilot course or obtain the private pilot certificate.  The student cannot enroll in or be certified in the instrument course until they complete the private pilot course and obtain a private pilot certificate – as required by FAA regulations for part 141 programs.</a:t>
            </a:r>
          </a:p>
          <a:p>
            <a:pPr algn="l" rtl="0" fontAlgn="base">
              <a:buFont typeface="Arial" panose="020B0604020202020204" pitchFamily="34" charset="0"/>
              <a:buChar char="•"/>
            </a:pPr>
            <a:r>
              <a:rPr lang="en-US" sz="1800" b="0" i="0" u="none" strike="noStrike" dirty="0">
                <a:solidFill>
                  <a:srgbClr val="004279"/>
                </a:solidFill>
                <a:effectLst/>
                <a:latin typeface="Calibri" panose="020F0502020204030204" pitchFamily="34" charset="0"/>
              </a:rPr>
              <a:t>Dates certified to VA do not reflect actual training dates</a:t>
            </a:r>
            <a:r>
              <a:rPr lang="en-US" sz="1800" b="0" i="0" dirty="0">
                <a:solidFill>
                  <a:srgbClr val="444444"/>
                </a:solidFill>
                <a:effectLst/>
                <a:latin typeface="Calibri" panose="020F0502020204030204" pitchFamily="34" charset="0"/>
              </a:rPr>
              <a:t>​</a:t>
            </a:r>
          </a:p>
          <a:p>
            <a:pPr lvl="1" algn="l" rtl="0" fontAlgn="base">
              <a:buFont typeface="Arial" panose="020B0604020202020204" pitchFamily="34" charset="0"/>
              <a:buChar char="•"/>
            </a:pPr>
            <a:r>
              <a:rPr lang="en-US" sz="1800" b="0" i="0" dirty="0">
                <a:solidFill>
                  <a:srgbClr val="444444"/>
                </a:solidFill>
                <a:effectLst/>
                <a:latin typeface="Calibri" panose="020F0502020204030204" pitchFamily="34" charset="0"/>
              </a:rPr>
              <a:t>  So, students flight training extends beyond the certified term dates – students should complete all flight training within the certified standard term.  If a student is unable to complete the training within the term, you must follow your school’s grading and make-up flight policies.</a:t>
            </a:r>
          </a:p>
          <a:p>
            <a:pPr algn="l" rtl="0" fontAlgn="base">
              <a:buFont typeface="Arial" panose="020B0604020202020204" pitchFamily="34" charset="0"/>
              <a:buChar char="•"/>
            </a:pPr>
            <a:r>
              <a:rPr lang="en-US" sz="1800" b="0" i="0" dirty="0">
                <a:solidFill>
                  <a:srgbClr val="444444"/>
                </a:solidFill>
                <a:effectLst/>
                <a:latin typeface="Calibri" panose="020F0502020204030204" pitchFamily="34" charset="0"/>
              </a:rPr>
              <a:t>Training after an FAA rating has been received</a:t>
            </a:r>
          </a:p>
          <a:p>
            <a:pPr lvl="1" algn="l" rtl="0" fontAlgn="base">
              <a:buFont typeface="Arial" panose="020B0604020202020204" pitchFamily="34" charset="0"/>
              <a:buChar char="•"/>
            </a:pPr>
            <a:r>
              <a:rPr lang="en-US" sz="1800" b="0" i="0" dirty="0">
                <a:solidFill>
                  <a:srgbClr val="444444"/>
                </a:solidFill>
                <a:effectLst/>
                <a:latin typeface="Calibri" panose="020F0502020204030204" pitchFamily="34" charset="0"/>
              </a:rPr>
              <a:t>  A student receives their certificate prior to the end of the certified, standard term…..VA cannot pay benefits for training after a student meets the objective of the course – students should be withdrawn effective the date of receiving their certificate – no flight training designated for a course after the FAA licensure can be paid by VA.</a:t>
            </a:r>
          </a:p>
          <a:p>
            <a:pPr algn="l" rtl="0" fontAlgn="base">
              <a:buFont typeface="Arial" panose="020B0604020202020204" pitchFamily="34" charset="0"/>
              <a:buChar char="•"/>
            </a:pPr>
            <a:r>
              <a:rPr lang="en-US" sz="1800" b="0" i="0" dirty="0">
                <a:solidFill>
                  <a:srgbClr val="444444"/>
                </a:solidFill>
                <a:effectLst/>
                <a:latin typeface="Calibri" panose="020F0502020204030204" pitchFamily="34" charset="0"/>
              </a:rPr>
              <a:t>Failure to follow Incomplete Grade policy and allowing student to train after the end of the term without issuing a grade</a:t>
            </a:r>
          </a:p>
          <a:p>
            <a:pPr lvl="1" algn="l" rtl="0" fontAlgn="base">
              <a:buFont typeface="Arial" panose="020B0604020202020204" pitchFamily="34" charset="0"/>
              <a:buChar char="•"/>
            </a:pPr>
            <a:r>
              <a:rPr lang="en-US" sz="1800" b="0" i="0" dirty="0">
                <a:solidFill>
                  <a:srgbClr val="444444"/>
                </a:solidFill>
                <a:effectLst/>
                <a:latin typeface="Calibri" panose="020F0502020204030204" pitchFamily="34" charset="0"/>
              </a:rPr>
              <a:t>  so your student was enrolled in a flight training course for the spring….there were a lot of weather delays and student could not complete required flight hours by end of term….follow your I grade policy – you are generally going to need to assign an I grade or a punitive passing or failing grade.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444444"/>
                </a:solidFill>
                <a:effectLst/>
                <a:latin typeface="Calibri" panose="020F0502020204030204" pitchFamily="34" charset="0"/>
              </a:rPr>
              <a:t>Utilizing a “grow your own instructors” practice where students </a:t>
            </a:r>
            <a:r>
              <a:rPr lang="en-US" sz="1800" b="0" i="0" u="none" strike="noStrike" dirty="0">
                <a:solidFill>
                  <a:srgbClr val="004279"/>
                </a:solidFill>
                <a:effectLst/>
                <a:latin typeface="Calibri" panose="020F0502020204030204" pitchFamily="34" charset="0"/>
              </a:rPr>
              <a:t>still enrolled and pursuing degree are teaching lower-level students flight training; student teachers do not meet standards to teach college level courses</a:t>
            </a:r>
            <a:r>
              <a:rPr lang="en-US" sz="1800" b="0" i="0" dirty="0">
                <a:solidFill>
                  <a:srgbClr val="444444"/>
                </a:solidFill>
                <a:effectLst/>
                <a:latin typeface="Calibri" panose="020F0502020204030204" pitchFamily="34" charset="0"/>
              </a:rPr>
              <a:t>​</a:t>
            </a:r>
          </a:p>
          <a:p>
            <a:pPr marL="742950" lvl="1"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your institution requires a BS in an aviation field of study, a Certified Flight Instructor (CFI) or Airline Transport Pilot (ATP) certificate, and 500 hours of flight experience. A student obtained their CFI certificate and currently has 250 hours of flight experience. Since the student only has 6 credit hours of non-flight courses remaining to receive their BS, your school hires them as a Private Pilot instructor.  They should not have been hired to teach the Private Pilot course at your school until they met the additional requirements of a BS in an aviation field of study and 500 hours of flight experience. </a:t>
            </a:r>
            <a:endParaRPr lang="en-US" sz="1800" b="0" i="0" dirty="0">
              <a:solidFill>
                <a:srgbClr val="444444"/>
              </a:solidFill>
              <a:effectLst/>
              <a:latin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4279"/>
                </a:solidFill>
                <a:effectLst/>
                <a:latin typeface="Calibri" panose="020F0502020204030204" pitchFamily="34" charset="0"/>
              </a:rPr>
              <a:t>Adequate records not maintained by the SCO (i.e., flight logs for hourly billing, appropriate medical certificate not maintained)</a:t>
            </a:r>
            <a:r>
              <a:rPr lang="en-US" sz="1800" b="0" i="0" dirty="0">
                <a:solidFill>
                  <a:srgbClr val="444444"/>
                </a:solidFill>
                <a:effectLst/>
                <a:latin typeface="Calibri" panose="020F0502020204030204" pitchFamily="34" charset="0"/>
              </a:rPr>
              <a:t>​</a:t>
            </a: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444444"/>
                </a:solidFill>
                <a:effectLst/>
                <a:latin typeface="Calibri" panose="020F0502020204030204" pitchFamily="34" charset="0"/>
              </a:rPr>
              <a:t>  An example of this would be while you are preparing for a compliance survey,  you discover your flight department didn’t keep the pre/post records separate from ground training.  This is inadequate records maintenance – all approved components of the course must be verifiable for VA payment.</a:t>
            </a:r>
            <a:endParaRPr lang="en-US" sz="1800" b="0" i="0" dirty="0">
              <a:solidFill>
                <a:srgbClr val="444444"/>
              </a:solidFill>
              <a:effectLst/>
              <a:latin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4279"/>
                </a:solidFill>
                <a:effectLst/>
                <a:latin typeface="Calibri" panose="020F0502020204030204" pitchFamily="34" charset="0"/>
              </a:rPr>
              <a:t>Billing records provided by school do not accurately reflect flight training provided to students</a:t>
            </a:r>
            <a:r>
              <a:rPr lang="en-US" sz="1800" b="0" i="0" dirty="0">
                <a:solidFill>
                  <a:srgbClr val="444444"/>
                </a:solidFill>
                <a:effectLst/>
                <a:latin typeface="Calibri" panose="020F0502020204030204" pitchFamily="34" charset="0"/>
              </a:rPr>
              <a:t>​</a:t>
            </a: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Calibri" panose="020F0502020204030204" pitchFamily="34" charset="0"/>
              </a:rPr>
              <a:t> so billing records showed a total of 54 hours and $7450 in flight costs, while the actual flight records, consistent with the approved training, indicated 43.9 hours and $6772 in costs – you need to make sure the flight costs billed and certified to VA accurately match the student’s actual training and the approved flight training hours and costs.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4279"/>
                </a:solidFill>
                <a:effectLst/>
                <a:latin typeface="Calibri" panose="020F0502020204030204" pitchFamily="34" charset="0"/>
              </a:rPr>
              <a:t>Schools re-charging tuition and fees for course retakes when student never stopped training</a:t>
            </a:r>
            <a:r>
              <a:rPr lang="en-US" sz="1800" b="0" i="0" dirty="0">
                <a:solidFill>
                  <a:srgbClr val="444444"/>
                </a:solidFill>
                <a:effectLst/>
                <a:latin typeface="Calibri" panose="020F0502020204030204" pitchFamily="34" charset="0"/>
              </a:rPr>
              <a:t>​</a:t>
            </a: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444444"/>
                </a:solidFill>
                <a:effectLst/>
                <a:latin typeface="Calibri" panose="020F0502020204030204" pitchFamily="34" charset="0"/>
              </a:rPr>
              <a:t>  So your student was unable to complete the required flight training hours during the certified standard spring term, you assign an I grade in accordance with your school’s policy and student continues into the summer term.  You re-certified the student for the summer term with additional flight fees for the hours the student flew in the summer.  You should not re-certify the student with additional fees for the summer – the student did not stop training and the fees were already accounted for in the original certification. </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4279"/>
                </a:solidFill>
                <a:effectLst/>
                <a:latin typeface="Calibri" panose="020F0502020204030204" pitchFamily="34" charset="0"/>
              </a:rPr>
              <a:t>Schools certifying students training at contracted flight training providers not approved by SAA of jurisdiction</a:t>
            </a:r>
            <a:r>
              <a:rPr lang="en-US" sz="1800" b="0" i="0" dirty="0">
                <a:solidFill>
                  <a:srgbClr val="444444"/>
                </a:solidFill>
                <a:effectLst/>
                <a:latin typeface="Calibri" panose="020F0502020204030204" pitchFamily="34" charset="0"/>
              </a:rPr>
              <a:t>​</a:t>
            </a:r>
          </a:p>
          <a:p>
            <a:pPr lvl="1" algn="l" rtl="0" fontAlgn="base">
              <a:buFont typeface="Arial" panose="020B0604020202020204" pitchFamily="34" charset="0"/>
              <a:buChar char="•"/>
            </a:pPr>
            <a:r>
              <a:rPr lang="en-US" sz="1800" b="0" i="0" dirty="0">
                <a:solidFill>
                  <a:srgbClr val="444444"/>
                </a:solidFill>
                <a:effectLst/>
                <a:latin typeface="Calibri" panose="020F0502020204030204" pitchFamily="34" charset="0"/>
              </a:rPr>
              <a:t>  The SAA must approve any flight training providers you are contracted with before you certify VA students for training at them.</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4279"/>
                </a:solidFill>
                <a:effectLst/>
                <a:latin typeface="Calibri" panose="020F0502020204030204" pitchFamily="34" charset="0"/>
              </a:rPr>
              <a:t>School approved as Part 141, but is training under Part 61 (training to proficiency as opposed to completion of college level courses with punitive passing or failing grade assigned)</a:t>
            </a:r>
            <a:r>
              <a:rPr lang="en-US" sz="1800" b="0" i="0" dirty="0">
                <a:solidFill>
                  <a:srgbClr val="444444"/>
                </a:solidFill>
                <a:effectLst/>
                <a:latin typeface="Calibri" panose="020F0502020204030204" pitchFamily="34" charset="0"/>
              </a:rPr>
              <a:t>​</a:t>
            </a:r>
            <a:endParaRPr lang="en-US" sz="1800" b="0" i="0" u="none" strike="noStrike" dirty="0">
              <a:solidFill>
                <a:srgbClr val="444444"/>
              </a:solidFill>
              <a:effectLst/>
              <a:latin typeface="Calibri" panose="020F0502020204030204" pitchFamily="34" charset="0"/>
            </a:endParaRPr>
          </a:p>
          <a:p>
            <a:pPr lvl="1"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Two students completed your school’s Part 141-approved Commercial Pilot course, approved for 15 hours of dual, 10 hours of ground, and 5 hours of pre/post. The students completed the program with significantly different training hours:</a:t>
            </a:r>
            <a:r>
              <a:rPr lang="en-US" sz="1800" b="0" i="0" dirty="0">
                <a:solidFill>
                  <a:srgbClr val="444444"/>
                </a:solidFill>
                <a:effectLst/>
                <a:latin typeface="Calibri" panose="020F0502020204030204" pitchFamily="34" charset="0"/>
              </a:rPr>
              <a:t>​</a:t>
            </a:r>
            <a:endParaRPr lang="en-US" sz="2800" b="0" i="0" dirty="0">
              <a:solidFill>
                <a:srgbClr val="444444"/>
              </a:solidFill>
              <a:effectLst/>
              <a:latin typeface="Arial" panose="020B0604020202020204" pitchFamily="34" charset="0"/>
            </a:endParaRPr>
          </a:p>
          <a:p>
            <a:pPr lvl="2"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Student A completed the course with only 10 hours dual and 3 hours pre/post.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lvl="2"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Student B completed the course with 18 hours dual, 15 hours ground, and 9 hours pre/post.</a:t>
            </a:r>
            <a:r>
              <a:rPr lang="en-US" sz="1800" b="0" i="0" dirty="0">
                <a:solidFill>
                  <a:srgbClr val="444444"/>
                </a:solidFill>
                <a:effectLst/>
                <a:latin typeface="Calibri" panose="020F0502020204030204" pitchFamily="34" charset="0"/>
              </a:rPr>
              <a:t>​</a:t>
            </a:r>
          </a:p>
          <a:p>
            <a:pPr lvl="1" algn="l" rtl="0" fontAlgn="base">
              <a:buFont typeface="Arial" panose="020B0604020202020204" pitchFamily="34" charset="0"/>
              <a:buChar char="•"/>
            </a:pPr>
            <a:r>
              <a:rPr lang="en-US" sz="1800" b="0" i="0" dirty="0">
                <a:solidFill>
                  <a:srgbClr val="444444"/>
                </a:solidFill>
                <a:effectLst/>
                <a:latin typeface="Calibri" panose="020F0502020204030204" pitchFamily="34" charset="0"/>
              </a:rPr>
              <a:t>  </a:t>
            </a:r>
            <a:r>
              <a:rPr lang="en-US" sz="2800" b="0" i="0" u="none" strike="noStrike" dirty="0">
                <a:solidFill>
                  <a:srgbClr val="000000"/>
                </a:solidFill>
                <a:effectLst/>
                <a:latin typeface="Calibri" panose="020F0502020204030204" pitchFamily="34" charset="0"/>
              </a:rPr>
              <a:t>Under 14 CFR Part 141, each student must complete the course with the exact number of hours approved in the FAA approved TCO, Syllabus, and SAA approved school publication. For the Commercial Pilot course, this means 15 hours dual, 10 hours ground, and 5 hours pre/post must be completed by every student. Consistency is mandatory, and any deviation from the approved hours is a violation of Part 141 requirements. All student records should reflect completion of the program exactly as approved.</a:t>
            </a:r>
            <a:endParaRPr lang="en-US" sz="1800" b="0" i="0" dirty="0">
              <a:solidFill>
                <a:srgbClr val="444444"/>
              </a:solidFill>
              <a:effectLst/>
              <a:latin typeface="Arial" panose="020B0604020202020204" pitchFamily="34" charset="0"/>
            </a:endParaRPr>
          </a:p>
          <a:p>
            <a:pPr lvl="1" algn="l" rtl="0" fontAlgn="base">
              <a:buFont typeface="Arial" panose="020B0604020202020204" pitchFamily="34" charset="0"/>
              <a:buChar char="•"/>
            </a:pPr>
            <a:endParaRPr lang="en-US" sz="1800" b="0" i="0" dirty="0">
              <a:solidFill>
                <a:srgbClr val="444444"/>
              </a:solidFill>
              <a:effectLst/>
              <a:latin typeface="Calibri" panose="020F0502020204030204" pitchFamily="34" charset="0"/>
            </a:endParaRPr>
          </a:p>
          <a:p>
            <a:pPr algn="l" rtl="0" fontAlgn="base">
              <a:buFont typeface="Arial" panose="020B0604020202020204" pitchFamily="34" charset="0"/>
              <a:buChar char="•"/>
            </a:pPr>
            <a:endParaRPr lang="en-US" sz="1800" b="0" i="0" dirty="0">
              <a:solidFill>
                <a:srgbClr val="444444"/>
              </a:solidFill>
              <a:effectLst/>
              <a:latin typeface="Calibri" panose="020F0502020204030204" pitchFamily="34" charset="0"/>
            </a:endParaRP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74</a:t>
            </a:fld>
            <a:endParaRPr lang="en-US"/>
          </a:p>
        </p:txBody>
      </p:sp>
    </p:spTree>
    <p:extLst>
      <p:ext uri="{BB962C8B-B14F-4D97-AF65-F5344CB8AC3E}">
        <p14:creationId xmlns:p14="http://schemas.microsoft.com/office/powerpoint/2010/main" val="816814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CFFCA-2CF9-1008-69FA-369679E1A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8189A-BC5A-D42F-78B5-1F632AD2D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70837A-7C2F-AD95-AD54-5C9D43B99B2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should </a:t>
            </a:r>
            <a:r>
              <a:rPr lang="en-US" sz="1200"/>
              <a:t>now be </a:t>
            </a:r>
            <a:r>
              <a:rPr lang="en-US" sz="1200" dirty="0"/>
              <a:t>able to discuss an overview of flight programs at IHLS, summarize regulations and identify key documents for approval, and prepare for and participate in a VA compliance survey.</a:t>
            </a:r>
          </a:p>
          <a:p>
            <a:endParaRPr lang="en-US" dirty="0"/>
          </a:p>
        </p:txBody>
      </p:sp>
      <p:sp>
        <p:nvSpPr>
          <p:cNvPr id="4" name="Slide Number Placeholder 3">
            <a:extLst>
              <a:ext uri="{FF2B5EF4-FFF2-40B4-BE49-F238E27FC236}">
                <a16:creationId xmlns:a16="http://schemas.microsoft.com/office/drawing/2014/main" id="{C83F6579-58B8-78A2-8B1E-5497D99E5E31}"/>
              </a:ext>
            </a:extLst>
          </p:cNvPr>
          <p:cNvSpPr>
            <a:spLocks noGrp="1"/>
          </p:cNvSpPr>
          <p:nvPr>
            <p:ph type="sldNum" sz="quarter" idx="5"/>
          </p:nvPr>
        </p:nvSpPr>
        <p:spPr/>
        <p:txBody>
          <a:bodyPr/>
          <a:lstStyle/>
          <a:p>
            <a:fld id="{A263C7BD-EE4B-42E2-A75C-958D06C60C46}" type="slidenum">
              <a:rPr lang="en-US" smtClean="0"/>
              <a:t>75</a:t>
            </a:fld>
            <a:endParaRPr lang="en-US"/>
          </a:p>
        </p:txBody>
      </p:sp>
    </p:spTree>
    <p:extLst>
      <p:ext uri="{BB962C8B-B14F-4D97-AF65-F5344CB8AC3E}">
        <p14:creationId xmlns:p14="http://schemas.microsoft.com/office/powerpoint/2010/main" val="343091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a:solidFill>
                  <a:srgbClr val="000000"/>
                </a:solidFill>
                <a:latin typeface="Graphik"/>
              </a:rPr>
              <a:t>First let's compare the definitions of IHLs and Flight Schools.</a:t>
            </a:r>
          </a:p>
          <a:p>
            <a:endParaRPr lang="en-US" sz="1800">
              <a:solidFill>
                <a:srgbClr val="000000"/>
              </a:solidFill>
              <a:latin typeface="Graphik"/>
            </a:endParaRPr>
          </a:p>
          <a:p>
            <a:pPr algn="l"/>
            <a:r>
              <a:rPr lang="en-US" sz="1800" b="0" i="0" u="none" strike="noStrike">
                <a:solidFill>
                  <a:srgbClr val="000000"/>
                </a:solidFill>
                <a:effectLst/>
                <a:latin typeface="Graphik"/>
              </a:rPr>
              <a:t>An IHL is a college, university, technical, or business school offering post-secondary level academic instruction leading to an Associate Degree or higher.</a:t>
            </a:r>
            <a:endParaRPr lang="en-US"/>
          </a:p>
          <a:p>
            <a:endParaRPr lang="en-US" sz="1800">
              <a:solidFill>
                <a:srgbClr val="000000"/>
              </a:solidFill>
              <a:latin typeface="Graphik"/>
            </a:endParaRPr>
          </a:p>
          <a:p>
            <a:pPr algn="l" rtl="0" fontAlgn="base"/>
            <a:r>
              <a:rPr lang="en-US" sz="1800" b="0" i="0" u="none" strike="noStrike">
                <a:solidFill>
                  <a:srgbClr val="000000"/>
                </a:solidFill>
                <a:effectLst/>
                <a:latin typeface="Graphik"/>
              </a:rPr>
              <a:t>As opposed to a flight school. 38 CFR 21.4263 defines a flight school as a school, </a:t>
            </a:r>
            <a:r>
              <a:rPr lang="en-US" sz="1800" b="0" i="1" u="none" strike="noStrike">
                <a:solidFill>
                  <a:srgbClr val="000000"/>
                </a:solidFill>
                <a:effectLst/>
                <a:latin typeface="Graphik"/>
              </a:rPr>
              <a:t>other than an IHL, </a:t>
            </a:r>
            <a:r>
              <a:rPr lang="en-US" sz="1800" b="0" i="0" u="none" strike="noStrike">
                <a:solidFill>
                  <a:srgbClr val="000000"/>
                </a:solidFill>
                <a:effectLst/>
                <a:latin typeface="Graphik"/>
              </a:rPr>
              <a:t>or an entity such as an aero club, located in a state and meeting one of these three requirements:</a:t>
            </a:r>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Graphik"/>
              </a:rPr>
              <a:t>1. </a:t>
            </a:r>
            <a:r>
              <a:rPr lang="en-US" sz="1800" b="0" i="0" u="none" strike="noStrike">
                <a:solidFill>
                  <a:srgbClr val="00427A"/>
                </a:solidFill>
                <a:effectLst/>
                <a:latin typeface="Calibri"/>
                <a:ea typeface="Calibri"/>
                <a:cs typeface="Calibri"/>
              </a:rPr>
              <a:t>The Federal Aviation Administration (FAA) has issued the school or entity either a pilot school certificate or a provisional pilot school certificate specifying each course the school is approved to offer under </a:t>
            </a:r>
            <a:r>
              <a:rPr lang="en-US" sz="1800" b="0" i="0" u="sng" strike="noStrike">
                <a:solidFill>
                  <a:srgbClr val="0E7BBA"/>
                </a:solidFill>
                <a:effectLst/>
                <a:latin typeface="Calibri"/>
                <a:ea typeface="Calibri"/>
                <a:cs typeface="Calibri"/>
                <a:hlinkClick r:id="rId3"/>
              </a:rPr>
              <a:t>14 CFR part 141</a:t>
            </a:r>
            <a:r>
              <a:rPr lang="en-US" sz="1800" b="0" i="0" u="sng">
                <a:solidFill>
                  <a:srgbClr val="00427A"/>
                </a:solidFill>
                <a:effectLst/>
                <a:latin typeface="Calibri"/>
                <a:ea typeface="Calibri"/>
                <a:cs typeface="Calibri"/>
              </a:rPr>
              <a:t>.</a:t>
            </a:r>
            <a:r>
              <a:rPr lang="en-US" sz="1800" b="0" i="0">
                <a:solidFill>
                  <a:srgbClr val="444444"/>
                </a:solidFill>
                <a:effectLst/>
                <a:latin typeface="Calibri"/>
                <a:ea typeface="Calibri"/>
                <a:cs typeface="Calibri"/>
              </a:rPr>
              <a:t>​</a:t>
            </a:r>
            <a:endParaRPr lang="en-US" b="0" i="0">
              <a:solidFill>
                <a:srgbClr val="444444"/>
              </a:solidFill>
              <a:effectLst/>
              <a:latin typeface="Calibri"/>
              <a:ea typeface="Calibri"/>
              <a:cs typeface="Calibri"/>
            </a:endParaRPr>
          </a:p>
          <a:p>
            <a:pPr algn="l" rtl="0" fontAlgn="base"/>
            <a:r>
              <a:rPr lang="en-US" sz="1800" b="0" i="0" u="none" strike="noStrike">
                <a:solidFill>
                  <a:srgbClr val="000000"/>
                </a:solidFill>
                <a:effectLst/>
                <a:latin typeface="Graphik"/>
              </a:rPr>
              <a:t>2. </a:t>
            </a:r>
            <a:r>
              <a:rPr lang="en-US" sz="1800" b="0" i="0" u="none" strike="noStrike">
                <a:solidFill>
                  <a:srgbClr val="00427A"/>
                </a:solidFill>
                <a:effectLst/>
                <a:latin typeface="Calibri"/>
                <a:ea typeface="Calibri"/>
                <a:cs typeface="Calibri"/>
              </a:rPr>
              <a:t>Is either a flight training center or an air carrier without a pilot school certificate or provisional pilot school certificate issued by the FAA under </a:t>
            </a:r>
            <a:r>
              <a:rPr lang="en-US" sz="1800" b="0" i="0" u="sng" strike="noStrike">
                <a:solidFill>
                  <a:srgbClr val="0E7BBA"/>
                </a:solidFill>
                <a:effectLst/>
                <a:latin typeface="Calibri"/>
                <a:ea typeface="Calibri"/>
                <a:cs typeface="Calibri"/>
                <a:hlinkClick r:id="rId3"/>
              </a:rPr>
              <a:t>14 CFR part 141</a:t>
            </a:r>
            <a:r>
              <a:rPr lang="en-US" sz="1800" b="0" i="0" u="none" strike="noStrike">
                <a:solidFill>
                  <a:srgbClr val="00427A"/>
                </a:solidFill>
                <a:effectLst/>
                <a:latin typeface="Calibri"/>
                <a:ea typeface="Calibri"/>
                <a:cs typeface="Calibri"/>
              </a:rPr>
              <a:t>, but pursuant to a grant of exemption letter issued by the FAA under </a:t>
            </a:r>
            <a:r>
              <a:rPr lang="en-US" sz="1800" b="0" i="0" u="sng" strike="noStrike">
                <a:solidFill>
                  <a:srgbClr val="0E7BBA"/>
                </a:solidFill>
                <a:effectLst/>
                <a:latin typeface="Calibri"/>
                <a:ea typeface="Calibri"/>
                <a:cs typeface="Calibri"/>
                <a:hlinkClick r:id="rId4"/>
              </a:rPr>
              <a:t>14 CFR part 61</a:t>
            </a:r>
            <a:r>
              <a:rPr lang="en-US" sz="1800" b="0" i="0" u="none" strike="noStrike">
                <a:solidFill>
                  <a:srgbClr val="00427A"/>
                </a:solidFill>
                <a:effectLst/>
                <a:latin typeface="Calibri"/>
                <a:ea typeface="Calibri"/>
                <a:cs typeface="Calibri"/>
              </a:rPr>
              <a:t> is permitted to offer training by a flight simulator instead of an aircraft.</a:t>
            </a:r>
            <a:r>
              <a:rPr lang="en-US" sz="1800" b="0" i="0">
                <a:solidFill>
                  <a:srgbClr val="444444"/>
                </a:solidFill>
                <a:effectLst/>
                <a:latin typeface="Calibri"/>
                <a:ea typeface="Calibri"/>
                <a:cs typeface="Calibri"/>
              </a:rPr>
              <a:t>​</a:t>
            </a:r>
            <a:endParaRPr lang="en-US" b="0" i="0">
              <a:solidFill>
                <a:srgbClr val="444444"/>
              </a:solidFill>
              <a:effectLst/>
              <a:latin typeface="Calibri"/>
              <a:ea typeface="Calibri"/>
              <a:cs typeface="Calibri"/>
            </a:endParaRPr>
          </a:p>
          <a:p>
            <a:pPr algn="l" rtl="0" fontAlgn="base"/>
            <a:r>
              <a:rPr lang="en-US" sz="1800" b="0" i="0" u="none" strike="noStrike">
                <a:solidFill>
                  <a:srgbClr val="000000"/>
                </a:solidFill>
                <a:effectLst/>
                <a:latin typeface="Graphik"/>
              </a:rPr>
              <a:t>3. </a:t>
            </a:r>
            <a:r>
              <a:rPr lang="en-US" sz="1800" b="0" i="0" u="none" strike="noStrike">
                <a:solidFill>
                  <a:srgbClr val="00427A"/>
                </a:solidFill>
                <a:effectLst/>
                <a:latin typeface="Calibri"/>
                <a:ea typeface="Calibri"/>
                <a:cs typeface="Calibri"/>
              </a:rPr>
              <a:t>The FAA has issued the school or entity a training center certificate under </a:t>
            </a:r>
            <a:r>
              <a:rPr lang="en-US" sz="1800" b="0" i="0" u="sng" strike="noStrike">
                <a:solidFill>
                  <a:srgbClr val="0E7BBA"/>
                </a:solidFill>
                <a:effectLst/>
                <a:latin typeface="Calibri"/>
                <a:ea typeface="Calibri"/>
                <a:cs typeface="Calibri"/>
                <a:hlinkClick r:id="rId5"/>
              </a:rPr>
              <a:t>14 CFR part 142</a:t>
            </a:r>
            <a:r>
              <a:rPr lang="en-US" sz="1800" b="0" i="0" u="sng">
                <a:solidFill>
                  <a:srgbClr val="00427A"/>
                </a:solidFill>
                <a:effectLst/>
                <a:latin typeface="Calibri"/>
                <a:ea typeface="Calibri"/>
                <a:cs typeface="Calibri"/>
              </a:rPr>
              <a:t>.</a:t>
            </a:r>
            <a:r>
              <a:rPr lang="en-US" sz="1800" b="0" i="0" u="none" strike="noStrike">
                <a:solidFill>
                  <a:srgbClr val="FFFFFF"/>
                </a:solidFill>
                <a:effectLst/>
                <a:latin typeface="Calibri"/>
                <a:ea typeface="Calibri"/>
                <a:cs typeface="Calibri"/>
              </a:rPr>
              <a:t>.</a:t>
            </a:r>
            <a:r>
              <a:rPr lang="en-US" sz="1800" b="0" i="0">
                <a:solidFill>
                  <a:srgbClr val="444444"/>
                </a:solidFill>
                <a:effectLst/>
                <a:latin typeface="Calibri"/>
                <a:ea typeface="Calibri"/>
                <a:cs typeface="Calibri"/>
              </a:rPr>
              <a:t>​</a:t>
            </a:r>
            <a:endParaRPr lang="en-US" b="0" i="0">
              <a:solidFill>
                <a:srgbClr val="444444"/>
              </a:solidFill>
              <a:effectLst/>
              <a:latin typeface="Calibri"/>
              <a:ea typeface="Calibri"/>
              <a:cs typeface="Calibri"/>
            </a:endParaRPr>
          </a:p>
          <a:p>
            <a:pPr algn="l" rtl="0" fontAlgn="base"/>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8</a:t>
            </a:fld>
            <a:endParaRPr lang="en-US"/>
          </a:p>
        </p:txBody>
      </p:sp>
    </p:spTree>
    <p:extLst>
      <p:ext uri="{BB962C8B-B14F-4D97-AF65-F5344CB8AC3E}">
        <p14:creationId xmlns:p14="http://schemas.microsoft.com/office/powerpoint/2010/main" val="1435010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a:solidFill>
                  <a:srgbClr val="000000"/>
                </a:solidFill>
                <a:latin typeface="Graphik"/>
              </a:rPr>
              <a:t>Here are a couple of the basic requirements of flight programs at IHLs. </a:t>
            </a:r>
            <a:endParaRPr lang="en-US">
              <a:solidFill>
                <a:srgbClr val="444444"/>
              </a:solidFill>
              <a:latin typeface="Calibri" panose="020F0502020204030204" pitchFamily="34" charset="0"/>
              <a:ea typeface="Calibri" panose="020F0502020204030204" pitchFamily="34" charset="0"/>
              <a:cs typeface="Calibri" panose="020F0502020204030204" pitchFamily="34" charset="0"/>
            </a:endParaRPr>
          </a:p>
          <a:p>
            <a:endParaRPr lang="en-US" sz="1800">
              <a:solidFill>
                <a:srgbClr val="000000"/>
              </a:solidFill>
              <a:latin typeface="Graphik"/>
            </a:endParaRPr>
          </a:p>
          <a:p>
            <a:r>
              <a:rPr lang="en-US" sz="1800">
                <a:solidFill>
                  <a:srgbClr val="000000"/>
                </a:solidFill>
                <a:latin typeface="Graphik"/>
              </a:rPr>
              <a:t>Flight</a:t>
            </a:r>
            <a:r>
              <a:rPr lang="en-US" sz="1800" b="0" i="0" u="none" strike="noStrike">
                <a:solidFill>
                  <a:srgbClr val="000000"/>
                </a:solidFill>
                <a:effectLst/>
                <a:latin typeface="Graphik"/>
              </a:rPr>
              <a:t> training may be included as part of a </a:t>
            </a:r>
            <a:r>
              <a:rPr lang="en-US" sz="1800" b="1" i="0" u="none" strike="noStrike">
                <a:solidFill>
                  <a:srgbClr val="000000"/>
                </a:solidFill>
                <a:effectLst/>
                <a:latin typeface="Graphik"/>
              </a:rPr>
              <a:t>standard college degree</a:t>
            </a:r>
            <a:r>
              <a:rPr lang="en-US" sz="1800" b="0" i="0" u="none" strike="noStrike">
                <a:solidFill>
                  <a:srgbClr val="000000"/>
                </a:solidFill>
                <a:effectLst/>
                <a:latin typeface="Graphik"/>
              </a:rPr>
              <a:t> only at </a:t>
            </a:r>
            <a:r>
              <a:rPr lang="en-US" sz="1800" b="1" i="0" u="none" strike="noStrike">
                <a:solidFill>
                  <a:srgbClr val="000000"/>
                </a:solidFill>
                <a:effectLst/>
                <a:latin typeface="Graphik"/>
              </a:rPr>
              <a:t>accredited IHLs</a:t>
            </a:r>
            <a:r>
              <a:rPr lang="en-US" sz="1800" b="0" i="0" u="none" strike="noStrike">
                <a:solidFill>
                  <a:srgbClr val="000000"/>
                </a:solidFill>
                <a:effectLst/>
                <a:latin typeface="Graphik"/>
              </a:rPr>
              <a:t>.  </a:t>
            </a:r>
            <a:r>
              <a:rPr lang="en-US" sz="1800" b="0" i="0">
                <a:solidFill>
                  <a:srgbClr val="444444"/>
                </a:solidFill>
                <a:effectLst/>
                <a:latin typeface="Graphik"/>
              </a:rPr>
              <a:t>​</a:t>
            </a:r>
            <a:endParaRPr lang="en-US" b="0" i="0">
              <a:solidFill>
                <a:srgbClr val="444444"/>
              </a:solidFill>
              <a:effectLst/>
              <a:latin typeface="Calibri" panose="020F0502020204030204" pitchFamily="34" charset="0"/>
              <a:ea typeface="Calibri"/>
              <a:cs typeface="Calibri"/>
            </a:endParaRPr>
          </a:p>
          <a:p>
            <a:pPr algn="l" rtl="0" fontAlgn="base"/>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Graphik"/>
              </a:rPr>
              <a:t>College degree programs that contain an element of flight training are treated the same as any other college degree and all the same rules apply. They are standard college degrees, first and foremost. </a:t>
            </a:r>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fontAlgn="base"/>
            <a:r>
              <a:rPr lang="en-US" sz="1800" b="0" i="0" u="none" strike="noStrike">
                <a:solidFill>
                  <a:srgbClr val="000000"/>
                </a:solidFill>
                <a:effectLst/>
                <a:latin typeface="Graphik"/>
              </a:rPr>
              <a:t>Flight training programs must be </a:t>
            </a:r>
            <a:r>
              <a:rPr lang="en-US" sz="1800">
                <a:solidFill>
                  <a:srgbClr val="000000"/>
                </a:solidFill>
                <a:latin typeface="Graphik"/>
              </a:rPr>
              <a:t>standard college</a:t>
            </a:r>
            <a:r>
              <a:rPr lang="en-US" sz="1800" b="0" i="0" u="none" strike="noStrike">
                <a:solidFill>
                  <a:srgbClr val="000000"/>
                </a:solidFill>
                <a:effectLst/>
                <a:latin typeface="Graphik"/>
              </a:rPr>
              <a:t> degree programs. Either:</a:t>
            </a:r>
            <a:r>
              <a:rPr lang="en-US" sz="1800" b="0" i="0">
                <a:solidFill>
                  <a:srgbClr val="444444"/>
                </a:solidFill>
                <a:effectLst/>
                <a:latin typeface="Graphik"/>
              </a:rPr>
              <a:t>​</a:t>
            </a:r>
            <a:endParaRPr lang="en-US" b="0" i="0">
              <a:solidFill>
                <a:srgbClr val="444444"/>
              </a:solidFill>
              <a:effectLst/>
              <a:latin typeface="Calibri" panose="020F0502020204030204" pitchFamily="34" charset="0"/>
            </a:endParaRPr>
          </a:p>
          <a:p>
            <a:pPr algn="l" rtl="0" fontAlgn="base">
              <a:buFont typeface="+mj-lt"/>
              <a:buAutoNum type="arabicPeriod"/>
            </a:pPr>
            <a:r>
              <a:rPr lang="en-US" sz="1800" b="0" i="0" u="none" strike="noStrike">
                <a:solidFill>
                  <a:srgbClr val="000000"/>
                </a:solidFill>
                <a:effectLst/>
                <a:latin typeface="Graphik"/>
              </a:rPr>
              <a:t>Associated Degrees</a:t>
            </a:r>
            <a:r>
              <a:rPr lang="en-US" sz="1800" b="0" i="0">
                <a:solidFill>
                  <a:srgbClr val="444444"/>
                </a:solidFill>
                <a:effectLst/>
                <a:latin typeface="Graphik"/>
              </a:rPr>
              <a:t>​</a:t>
            </a:r>
            <a:endParaRPr lang="en-US" sz="1800" b="0" i="0">
              <a:solidFill>
                <a:srgbClr val="444444"/>
              </a:solidFill>
              <a:effectLst/>
              <a:latin typeface="Arial" panose="020B0604020202020204" pitchFamily="34" charset="0"/>
            </a:endParaRPr>
          </a:p>
          <a:p>
            <a:pPr algn="l" rtl="0" fontAlgn="base">
              <a:buFont typeface="+mj-lt"/>
              <a:buAutoNum type="arabicPeriod"/>
            </a:pPr>
            <a:r>
              <a:rPr lang="en-US" sz="1800" b="0" i="0" u="none" strike="noStrike">
                <a:solidFill>
                  <a:srgbClr val="000000"/>
                </a:solidFill>
                <a:effectLst/>
                <a:latin typeface="Graphik"/>
              </a:rPr>
              <a:t>Bachelors Degrees</a:t>
            </a:r>
            <a:r>
              <a:rPr lang="en-US" sz="1800" b="0" i="0">
                <a:solidFill>
                  <a:srgbClr val="444444"/>
                </a:solidFill>
                <a:effectLst/>
                <a:latin typeface="Graphik"/>
              </a:rPr>
              <a:t>​</a:t>
            </a:r>
            <a:endParaRPr lang="en-US" sz="1800" b="0" i="0">
              <a:solidFill>
                <a:srgbClr val="444444"/>
              </a:solidFill>
              <a:effectLst/>
              <a:latin typeface="Arial" panose="020B0604020202020204" pitchFamily="34" charset="0"/>
            </a:endParaRPr>
          </a:p>
          <a:p>
            <a:pPr algn="l" rtl="0" fontAlgn="base">
              <a:buFont typeface="+mj-lt"/>
              <a:buAutoNum type="arabicPeriod"/>
            </a:pPr>
            <a:r>
              <a:rPr lang="en-US" sz="1800" b="0" i="0" u="none" strike="noStrike">
                <a:solidFill>
                  <a:srgbClr val="000000"/>
                </a:solidFill>
                <a:effectLst/>
                <a:latin typeface="Graphik"/>
              </a:rPr>
              <a:t>Masters Degrees; or </a:t>
            </a:r>
            <a:r>
              <a:rPr lang="en-US" sz="1800" b="0" i="0">
                <a:solidFill>
                  <a:srgbClr val="444444"/>
                </a:solidFill>
                <a:effectLst/>
                <a:latin typeface="Graphik"/>
              </a:rPr>
              <a:t>​</a:t>
            </a:r>
            <a:endParaRPr lang="en-US" sz="1800" b="0" i="0">
              <a:solidFill>
                <a:srgbClr val="444444"/>
              </a:solidFill>
              <a:effectLst/>
              <a:latin typeface="Arial" panose="020B0604020202020204" pitchFamily="34" charset="0"/>
            </a:endParaRPr>
          </a:p>
          <a:p>
            <a:pPr algn="l" rtl="0" fontAlgn="base">
              <a:buFont typeface="+mj-lt"/>
              <a:buAutoNum type="arabicPeriod"/>
            </a:pPr>
            <a:r>
              <a:rPr lang="en-US" sz="1800" b="0" i="0" u="none" strike="noStrike">
                <a:solidFill>
                  <a:srgbClr val="000000"/>
                </a:solidFill>
                <a:effectLst/>
                <a:latin typeface="Graphik"/>
              </a:rPr>
              <a:t>Doctorate Degrees</a:t>
            </a:r>
            <a:endParaRPr lang="en-US" sz="1800" b="0" i="0">
              <a:solidFill>
                <a:srgbClr val="444444"/>
              </a:solidFill>
              <a:effectLst/>
              <a:latin typeface="Arial" panose="020B0604020202020204" pitchFamily="34" charset="0"/>
            </a:endParaRPr>
          </a:p>
          <a:p>
            <a:r>
              <a:rPr lang="en-US" b="0" i="0">
                <a:solidFill>
                  <a:srgbClr val="000000"/>
                </a:solidFill>
                <a:effectLst/>
                <a:latin typeface="Times New Roman"/>
                <a:cs typeface="Times New Roman"/>
              </a:rPr>
              <a:t> </a:t>
            </a:r>
            <a:endParaRPr lang="en-US">
              <a:latin typeface="Times New Roman"/>
              <a:cs typeface="Times New Roman"/>
            </a:endParaRPr>
          </a:p>
        </p:txBody>
      </p:sp>
      <p:sp>
        <p:nvSpPr>
          <p:cNvPr id="4" name="Slide Number Placeholder 3"/>
          <p:cNvSpPr>
            <a:spLocks noGrp="1"/>
          </p:cNvSpPr>
          <p:nvPr>
            <p:ph type="sldNum" sz="quarter" idx="5"/>
          </p:nvPr>
        </p:nvSpPr>
        <p:spPr/>
        <p:txBody>
          <a:bodyPr/>
          <a:lstStyle/>
          <a:p>
            <a:fld id="{A263C7BD-EE4B-42E2-A75C-958D06C60C46}" type="slidenum">
              <a:rPr lang="en-US" smtClean="0"/>
              <a:t>9</a:t>
            </a:fld>
            <a:endParaRPr lang="en-US"/>
          </a:p>
        </p:txBody>
      </p:sp>
    </p:spTree>
    <p:extLst>
      <p:ext uri="{BB962C8B-B14F-4D97-AF65-F5344CB8AC3E}">
        <p14:creationId xmlns:p14="http://schemas.microsoft.com/office/powerpoint/2010/main" val="2315929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ED7D31"/>
                </a:solidFill>
                <a:effectLst/>
                <a:latin typeface="Graphik"/>
              </a:rPr>
              <a:t>There are two ways an IHL may include flight training as part of a standard college degree.</a:t>
            </a:r>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pPr algn="l" rtl="0" fontAlgn="base">
              <a:buFont typeface="+mj-lt"/>
              <a:buAutoNum type="arabicPeriod"/>
            </a:pPr>
            <a:r>
              <a:rPr lang="en-US" sz="1800" b="0" i="0" u="none" strike="noStrike" dirty="0">
                <a:solidFill>
                  <a:srgbClr val="ED7D31"/>
                </a:solidFill>
                <a:effectLst/>
                <a:latin typeface="Graphik"/>
              </a:rPr>
              <a:t>The IHL may offer all flight training courses in-house as part of their flight degree programs.</a:t>
            </a:r>
            <a:r>
              <a:rPr lang="en-US" sz="1800" b="0" i="0" dirty="0">
                <a:solidFill>
                  <a:srgbClr val="444444"/>
                </a:solidFill>
                <a:effectLst/>
                <a:latin typeface="Graphik"/>
              </a:rPr>
              <a:t>​</a:t>
            </a:r>
            <a:endParaRPr lang="en-US" sz="1800" b="0" i="0" dirty="0">
              <a:solidFill>
                <a:srgbClr val="444444"/>
              </a:solidFill>
              <a:effectLst/>
              <a:latin typeface="Arial" panose="020B0604020202020204" pitchFamily="34" charset="0"/>
            </a:endParaRPr>
          </a:p>
          <a:p>
            <a:pPr algn="l" rtl="0" fontAlgn="base">
              <a:buFont typeface="+mj-lt"/>
              <a:buAutoNum type="arabicPeriod"/>
            </a:pPr>
            <a:r>
              <a:rPr lang="en-US" sz="1800" b="0" i="0" u="none" strike="noStrike" dirty="0">
                <a:solidFill>
                  <a:srgbClr val="ED7D31"/>
                </a:solidFill>
                <a:effectLst/>
                <a:latin typeface="Graphik"/>
              </a:rPr>
              <a:t>The IHL may offer the program in whole or in part through contract with a third party.  The IHL may fully contract with a third-part flight school, approved for VA education benefits, to provide the flight portion of the training; The IHL  may fully contract with another IHL, approved for VA education benefits, that offers flight training in-house; or the IHL may offer a combination program – partly contracted and partly in-house.</a:t>
            </a:r>
            <a:r>
              <a:rPr lang="en-US" sz="1800" b="0" i="0" dirty="0">
                <a:solidFill>
                  <a:srgbClr val="444444"/>
                </a:solidFill>
                <a:effectLst/>
                <a:latin typeface="Graphik"/>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Graphik"/>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10</a:t>
            </a:fld>
            <a:endParaRPr lang="en-US"/>
          </a:p>
        </p:txBody>
      </p:sp>
    </p:spTree>
    <p:extLst>
      <p:ext uri="{BB962C8B-B14F-4D97-AF65-F5344CB8AC3E}">
        <p14:creationId xmlns:p14="http://schemas.microsoft.com/office/powerpoint/2010/main" val="2150948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_Title_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5" name="Title 4">
            <a:extLst>
              <a:ext uri="{FF2B5EF4-FFF2-40B4-BE49-F238E27FC236}">
                <a16:creationId xmlns:a16="http://schemas.microsoft.com/office/drawing/2014/main" id="{86BD5E62-EFBC-4F45-99D2-A48D6ED444BF}"/>
              </a:ext>
            </a:extLst>
          </p:cNvPr>
          <p:cNvSpPr>
            <a:spLocks noGrp="1"/>
          </p:cNvSpPr>
          <p:nvPr>
            <p:ph type="title"/>
          </p:nvPr>
        </p:nvSpPr>
        <p:spPr>
          <a:xfrm>
            <a:off x="3667464" y="1083179"/>
            <a:ext cx="4682448" cy="2849563"/>
          </a:xfrm>
        </p:spPr>
        <p:txBody>
          <a:bodyPr>
            <a:noAutofit/>
          </a:bodyPr>
          <a:lstStyle>
            <a:lvl1pPr>
              <a:defRPr sz="5400" b="1">
                <a:solidFill>
                  <a:srgbClr val="0070C0"/>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9C66106D-F75B-4DE4-A4D2-FF9676F51574}"/>
              </a:ext>
            </a:extLst>
          </p:cNvPr>
          <p:cNvSpPr>
            <a:spLocks noGrp="1"/>
          </p:cNvSpPr>
          <p:nvPr>
            <p:ph type="body" sz="quarter" idx="11"/>
          </p:nvPr>
        </p:nvSpPr>
        <p:spPr>
          <a:xfrm>
            <a:off x="2971800" y="4800600"/>
            <a:ext cx="5779008" cy="448056"/>
          </a:xfrm>
        </p:spPr>
        <p:txBody>
          <a:bodyPr/>
          <a:lstStyle>
            <a:lvl1pPr marL="0" indent="0" algn="r">
              <a:buFontTx/>
              <a:buNone/>
              <a:defRPr sz="2000">
                <a:latin typeface="+mj-lt"/>
              </a:defRPr>
            </a:lvl1pPr>
            <a:lvl2pPr marL="457200" indent="0">
              <a:buNone/>
              <a:defRPr/>
            </a:lvl2pPr>
            <a:lvl5pPr marL="1828800" indent="0">
              <a:buNone/>
              <a:defRPr/>
            </a:lvl5pPr>
          </a:lstStyle>
          <a:p>
            <a:pPr lvl="0"/>
            <a:r>
              <a:rPr lang="en-US"/>
              <a:t>Click to edit Master text styles</a:t>
            </a:r>
          </a:p>
        </p:txBody>
      </p:sp>
      <p:grpSp>
        <p:nvGrpSpPr>
          <p:cNvPr id="12" name="Group 11"/>
          <p:cNvGrpSpPr/>
          <p:nvPr userDrawn="1"/>
        </p:nvGrpSpPr>
        <p:grpSpPr>
          <a:xfrm>
            <a:off x="1285686" y="1694038"/>
            <a:ext cx="2217822" cy="1558035"/>
            <a:chOff x="966536" y="1694131"/>
            <a:chExt cx="2217822"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a:solidFill>
                    <a:srgbClr val="003F72">
                      <a:lumMod val="50000"/>
                    </a:srgbClr>
                  </a:solidFill>
                  <a:latin typeface="Myriad Pro"/>
                  <a:cs typeface="Arial" panose="020B0604020202020204" pitchFamily="34" charset="0"/>
                </a:rPr>
                <a:t>VA</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solidFill>
                <a:prstClr val="white"/>
              </a:solidFill>
            </a:endParaRPr>
          </a:p>
        </p:txBody>
      </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ra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10" name="Title 1">
            <a:extLst>
              <a:ext uri="{FF2B5EF4-FFF2-40B4-BE49-F238E27FC236}">
                <a16:creationId xmlns:a16="http://schemas.microsoft.com/office/drawing/2014/main" id="{2951DA1A-BE46-4B09-836B-99A8658EEF10}"/>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CB6428BB-B02B-4F65-BF9B-E59A64BC573E}"/>
              </a:ext>
            </a:extLst>
          </p:cNvPr>
          <p:cNvSpPr>
            <a:spLocks noGrp="1"/>
          </p:cNvSpPr>
          <p:nvPr>
            <p:ph type="body" sz="quarter" idx="14"/>
          </p:nvPr>
        </p:nvSpPr>
        <p:spPr>
          <a:xfrm>
            <a:off x="533400" y="838200"/>
            <a:ext cx="4876800" cy="457200"/>
          </a:xfrm>
        </p:spPr>
        <p:txBody>
          <a:bodyPr/>
          <a:lstStyle>
            <a:lvl1pPr>
              <a:defRPr>
                <a:solidFill>
                  <a:schemeClr val="tx2"/>
                </a:solidFill>
              </a:defRPr>
            </a:lvl1pPr>
          </a:lstStyle>
          <a:p>
            <a:pPr lvl="0"/>
            <a:r>
              <a:rPr lang="en-US"/>
              <a:t>Edit Master text styles</a:t>
            </a:r>
          </a:p>
        </p:txBody>
      </p:sp>
      <p:sp>
        <p:nvSpPr>
          <p:cNvPr id="6" name="Text Placeholder 5">
            <a:extLst>
              <a:ext uri="{FF2B5EF4-FFF2-40B4-BE49-F238E27FC236}">
                <a16:creationId xmlns:a16="http://schemas.microsoft.com/office/drawing/2014/main" id="{41717C34-26A6-4BF5-B3A5-413886FBCEEF}"/>
              </a:ext>
            </a:extLst>
          </p:cNvPr>
          <p:cNvSpPr>
            <a:spLocks noGrp="1"/>
          </p:cNvSpPr>
          <p:nvPr>
            <p:ph type="body" sz="quarter" idx="13" hasCustomPrompt="1"/>
          </p:nvPr>
        </p:nvSpPr>
        <p:spPr>
          <a:xfrm>
            <a:off x="533400" y="1409700"/>
            <a:ext cx="8183217" cy="4038600"/>
          </a:xfrm>
        </p:spPr>
        <p:txBody>
          <a:bodyPr>
            <a:normAutofit/>
          </a:bodyPr>
          <a:lstStyle>
            <a:lvl1pPr marL="0" indent="0">
              <a:buNone/>
              <a:defRPr sz="1800"/>
            </a:lvl1pPr>
          </a:lstStyle>
          <a:p>
            <a:pPr lvl="0"/>
            <a:r>
              <a:rPr lang="en-US"/>
              <a:t>Edit Master text  </a:t>
            </a:r>
          </a:p>
        </p:txBody>
      </p:sp>
      <p:sp>
        <p:nvSpPr>
          <p:cNvPr id="7" name="Picture Placeholder 3">
            <a:extLst>
              <a:ext uri="{FF2B5EF4-FFF2-40B4-BE49-F238E27FC236}">
                <a16:creationId xmlns:a16="http://schemas.microsoft.com/office/drawing/2014/main" id="{8276DFC5-27F8-4DED-965B-3CBC6A7A7282}"/>
              </a:ext>
            </a:extLst>
          </p:cNvPr>
          <p:cNvSpPr>
            <a:spLocks noGrp="1"/>
          </p:cNvSpPr>
          <p:nvPr>
            <p:ph type="pic" sz="quarter" idx="12"/>
          </p:nvPr>
        </p:nvSpPr>
        <p:spPr>
          <a:xfrm>
            <a:off x="4114800" y="1752600"/>
            <a:ext cx="3581400" cy="3352800"/>
          </a:xfrm>
        </p:spPr>
        <p:txBody>
          <a:bodyPr/>
          <a:lstStyle/>
          <a:p>
            <a:endParaRPr lang="en-US"/>
          </a:p>
        </p:txBody>
      </p:sp>
    </p:spTree>
    <p:extLst>
      <p:ext uri="{BB962C8B-B14F-4D97-AF65-F5344CB8AC3E}">
        <p14:creationId xmlns:p14="http://schemas.microsoft.com/office/powerpoint/2010/main" val="3930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_Center_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6" name="Title 1">
            <a:extLst>
              <a:ext uri="{FF2B5EF4-FFF2-40B4-BE49-F238E27FC236}">
                <a16:creationId xmlns:a16="http://schemas.microsoft.com/office/drawing/2014/main" id="{438543BB-2D0B-415A-B1ED-A52B7E5888BA}"/>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5" name="Table Placeholder 4">
            <a:extLst>
              <a:ext uri="{FF2B5EF4-FFF2-40B4-BE49-F238E27FC236}">
                <a16:creationId xmlns:a16="http://schemas.microsoft.com/office/drawing/2014/main" id="{534692E4-D0A6-4F50-9631-722CE1FB00B0}"/>
              </a:ext>
            </a:extLst>
          </p:cNvPr>
          <p:cNvSpPr>
            <a:spLocks noGrp="1"/>
          </p:cNvSpPr>
          <p:nvPr>
            <p:ph type="tbl" sz="quarter" idx="12"/>
          </p:nvPr>
        </p:nvSpPr>
        <p:spPr>
          <a:xfrm>
            <a:off x="1905000" y="1676400"/>
            <a:ext cx="5181600" cy="2362200"/>
          </a:xfrm>
        </p:spPr>
        <p:txBody>
          <a:bodyPr/>
          <a:lstStyle/>
          <a:p>
            <a:endParaRPr lang="en-US"/>
          </a:p>
        </p:txBody>
      </p:sp>
    </p:spTree>
    <p:extLst>
      <p:ext uri="{BB962C8B-B14F-4D97-AF65-F5344CB8AC3E}">
        <p14:creationId xmlns:p14="http://schemas.microsoft.com/office/powerpoint/2010/main" val="3138780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46989027-B0A2-4901-8832-B1EB66E34028}"/>
              </a:ext>
            </a:extLst>
          </p:cNvPr>
          <p:cNvSpPr>
            <a:spLocks noGrp="1"/>
          </p:cNvSpPr>
          <p:nvPr>
            <p:ph type="sldNum" sz="quarter" idx="10"/>
          </p:nvPr>
        </p:nvSpPr>
        <p:spPr>
          <a:xfrm>
            <a:off x="8686800" y="6400232"/>
            <a:ext cx="384630" cy="365125"/>
          </a:xfrm>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6979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8" name="Rectangle 7">
            <a:extLst>
              <a:ext uri="{FF2B5EF4-FFF2-40B4-BE49-F238E27FC236}">
                <a16:creationId xmlns:a16="http://schemas.microsoft.com/office/drawing/2014/main" id="{5688962A-1806-486F-BC71-D81BBC5FD510}"/>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7" name="Title 1">
            <a:extLst>
              <a:ext uri="{FF2B5EF4-FFF2-40B4-BE49-F238E27FC236}">
                <a16:creationId xmlns:a16="http://schemas.microsoft.com/office/drawing/2014/main" id="{BE7379FB-8B62-4FEA-8913-2A0DD54C8AC7}"/>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887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7" name="Rectangle 6">
            <a:extLst>
              <a:ext uri="{FF2B5EF4-FFF2-40B4-BE49-F238E27FC236}">
                <a16:creationId xmlns:a16="http://schemas.microsoft.com/office/drawing/2014/main" id="{0E6B5569-2124-4863-9C89-B99374C57A0B}"/>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4" name="Title 1">
            <a:extLst>
              <a:ext uri="{FF2B5EF4-FFF2-40B4-BE49-F238E27FC236}">
                <a16:creationId xmlns:a16="http://schemas.microsoft.com/office/drawing/2014/main" id="{13287E17-E862-4812-9496-0C95DB7FC31D}"/>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2FA20E12-3F25-43B2-B6EF-90D423A2004E}"/>
              </a:ext>
            </a:extLst>
          </p:cNvPr>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7561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6056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6" name="Title 1">
            <a:extLst>
              <a:ext uri="{FF2B5EF4-FFF2-40B4-BE49-F238E27FC236}">
                <a16:creationId xmlns:a16="http://schemas.microsoft.com/office/drawing/2014/main" id="{FAE1E9DD-1B4A-468F-81C2-D6806365AF25}"/>
              </a:ext>
            </a:extLst>
          </p:cNvPr>
          <p:cNvSpPr>
            <a:spLocks noGrp="1"/>
          </p:cNvSpPr>
          <p:nvPr>
            <p:ph type="title"/>
          </p:nvPr>
        </p:nvSpPr>
        <p:spPr>
          <a:xfrm>
            <a:off x="457200" y="274637"/>
            <a:ext cx="8229600" cy="1143000"/>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A8B5DECD-EBFB-4924-BAEE-F6C3A1AF3CB8}"/>
              </a:ext>
            </a:extLst>
          </p:cNvPr>
          <p:cNvSpPr>
            <a:spLocks noGrp="1"/>
          </p:cNvSpPr>
          <p:nvPr>
            <p:ph idx="1"/>
          </p:nvPr>
        </p:nvSpPr>
        <p:spPr>
          <a:xfrm>
            <a:off x="457200" y="1642370"/>
            <a:ext cx="8229600" cy="3874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0697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1147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7" name="Content Placeholder 2">
            <a:extLst>
              <a:ext uri="{FF2B5EF4-FFF2-40B4-BE49-F238E27FC236}">
                <a16:creationId xmlns:a16="http://schemas.microsoft.com/office/drawing/2014/main" id="{7E7757C5-7CD3-4A12-BD0C-01F14A79836E}"/>
              </a:ext>
            </a:extLst>
          </p:cNvPr>
          <p:cNvSpPr>
            <a:spLocks noGrp="1"/>
          </p:cNvSpPr>
          <p:nvPr>
            <p:ph idx="1"/>
          </p:nvPr>
        </p:nvSpPr>
        <p:spPr>
          <a:xfrm>
            <a:off x="457200" y="1642370"/>
            <a:ext cx="8229600" cy="3874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96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4" name="Rectangle 3"/>
          <p:cNvSpPr/>
          <p:nvPr userDrawn="1"/>
        </p:nvSpPr>
        <p:spPr>
          <a:xfrm>
            <a:off x="0" y="5376861"/>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solidFill>
                <a:prstClr val="white"/>
              </a:solidFill>
            </a:endParaRP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10" name="Title 1">
            <a:extLst>
              <a:ext uri="{FF2B5EF4-FFF2-40B4-BE49-F238E27FC236}">
                <a16:creationId xmlns:a16="http://schemas.microsoft.com/office/drawing/2014/main" id="{6B8CA788-CF29-4498-9895-F59CC1C2B2B6}"/>
              </a:ext>
            </a:extLst>
          </p:cNvPr>
          <p:cNvSpPr>
            <a:spLocks noGrp="1"/>
          </p:cNvSpPr>
          <p:nvPr>
            <p:ph type="ctrTitle"/>
          </p:nvPr>
        </p:nvSpPr>
        <p:spPr>
          <a:xfrm>
            <a:off x="685800" y="2130519"/>
            <a:ext cx="7772400" cy="1470025"/>
          </a:xfrm>
        </p:spPr>
        <p:txBody>
          <a:bodyPr>
            <a:normAutofit/>
          </a:bodyPr>
          <a:lstStyle/>
          <a:p>
            <a:endParaRPr lang="en-US" sz="3600" b="1"/>
          </a:p>
        </p:txBody>
      </p:sp>
      <p:sp>
        <p:nvSpPr>
          <p:cNvPr id="11" name="Subtitle 1">
            <a:extLst>
              <a:ext uri="{FF2B5EF4-FFF2-40B4-BE49-F238E27FC236}">
                <a16:creationId xmlns:a16="http://schemas.microsoft.com/office/drawing/2014/main" id="{366430F6-DA1D-4071-921F-855F6862B88D}"/>
              </a:ext>
            </a:extLst>
          </p:cNvPr>
          <p:cNvSpPr>
            <a:spLocks noGrp="1"/>
          </p:cNvSpPr>
          <p:nvPr>
            <p:ph type="subTitle" idx="1"/>
          </p:nvPr>
        </p:nvSpPr>
        <p:spPr>
          <a:xfrm>
            <a:off x="533400" y="3429000"/>
            <a:ext cx="7955688" cy="1066800"/>
          </a:xfrm>
        </p:spPr>
        <p:txBody>
          <a:bodyPr>
            <a:normAutofit/>
          </a:bodyPr>
          <a:lstStyle>
            <a:lvl1pPr marL="0" indent="0" algn="ctr">
              <a:buNone/>
              <a:defRPr/>
            </a:lvl1pPr>
          </a:lstStyle>
          <a:p>
            <a:endParaRPr lang="en-US" sz="2800" b="1">
              <a:solidFill>
                <a:schemeClr val="tx1">
                  <a:lumMod val="65000"/>
                  <a:lumOff val="35000"/>
                </a:schemeClr>
              </a:solidFill>
            </a:endParaRPr>
          </a:p>
        </p:txBody>
      </p:sp>
      <p:sp>
        <p:nvSpPr>
          <p:cNvPr id="12" name="Text Placeholder 1">
            <a:extLst>
              <a:ext uri="{FF2B5EF4-FFF2-40B4-BE49-F238E27FC236}">
                <a16:creationId xmlns:a16="http://schemas.microsoft.com/office/drawing/2014/main" id="{57C18AA3-587D-42DA-8A11-9E61AD467661}"/>
              </a:ext>
            </a:extLst>
          </p:cNvPr>
          <p:cNvSpPr>
            <a:spLocks noGrp="1"/>
          </p:cNvSpPr>
          <p:nvPr>
            <p:ph type="body" sz="quarter" idx="11"/>
          </p:nvPr>
        </p:nvSpPr>
        <p:spPr>
          <a:xfrm>
            <a:off x="2971800" y="4800600"/>
            <a:ext cx="5779008" cy="448056"/>
          </a:xfrm>
        </p:spPr>
        <p:txBody>
          <a:bodyPr/>
          <a:lstStyle>
            <a:lvl1pPr marL="0" indent="0" algn="r">
              <a:buFontTx/>
              <a:buNone/>
              <a:defRPr sz="2000">
                <a:latin typeface="+mj-lt"/>
              </a:defRPr>
            </a:lvl1pPr>
          </a:lstStyle>
          <a:p>
            <a:pPr lvl="0"/>
            <a:r>
              <a:rPr lang="en-US"/>
              <a:t>Click to edit Master text styles</a:t>
            </a:r>
          </a:p>
        </p:txBody>
      </p:sp>
      <p:sp>
        <p:nvSpPr>
          <p:cNvPr id="19" name="Subtitle 2">
            <a:extLst>
              <a:ext uri="{FF2B5EF4-FFF2-40B4-BE49-F238E27FC236}">
                <a16:creationId xmlns:a16="http://schemas.microsoft.com/office/drawing/2014/main" id="{DE95A4AD-7BED-4A52-9F5B-B3199DB1391F}"/>
              </a:ext>
            </a:extLst>
          </p:cNvPr>
          <p:cNvSpPr txBox="1">
            <a:spLocks/>
          </p:cNvSpPr>
          <p:nvPr userDrawn="1"/>
        </p:nvSpPr>
        <p:spPr>
          <a:xfrm>
            <a:off x="114967" y="5696712"/>
            <a:ext cx="1332833" cy="36576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800" b="1">
                <a:solidFill>
                  <a:schemeClr val="bg1"/>
                </a:solidFill>
                <a:latin typeface="+mj-lt"/>
              </a:rPr>
              <a:t>Briefed by: </a:t>
            </a:r>
          </a:p>
        </p:txBody>
      </p:sp>
      <p:sp>
        <p:nvSpPr>
          <p:cNvPr id="14" name="Text Placeholder 2">
            <a:extLst>
              <a:ext uri="{FF2B5EF4-FFF2-40B4-BE49-F238E27FC236}">
                <a16:creationId xmlns:a16="http://schemas.microsoft.com/office/drawing/2014/main" id="{9E963D3A-9232-4D54-A283-616D7712F39B}"/>
              </a:ext>
            </a:extLst>
          </p:cNvPr>
          <p:cNvSpPr>
            <a:spLocks noGrp="1"/>
          </p:cNvSpPr>
          <p:nvPr>
            <p:ph type="body" sz="quarter" idx="12"/>
          </p:nvPr>
        </p:nvSpPr>
        <p:spPr>
          <a:xfrm>
            <a:off x="1295400" y="5696712"/>
            <a:ext cx="3825875" cy="365760"/>
          </a:xfrm>
        </p:spPr>
        <p:txBody>
          <a:bodyPr>
            <a:normAutofit/>
          </a:bodyPr>
          <a:lstStyle>
            <a:lvl1pPr marL="0" indent="0">
              <a:buNone/>
              <a:defRPr sz="1800" b="1">
                <a:solidFill>
                  <a:schemeClr val="bg1"/>
                </a:solidFill>
              </a:defRPr>
            </a:lvl1pPr>
          </a:lstStyle>
          <a:p>
            <a:pPr lvl="0"/>
            <a:r>
              <a:rPr lang="en-US"/>
              <a:t>Click to edit Master text styles</a:t>
            </a:r>
          </a:p>
        </p:txBody>
      </p:sp>
      <p:sp>
        <p:nvSpPr>
          <p:cNvPr id="20" name="Subtitle 3">
            <a:extLst>
              <a:ext uri="{FF2B5EF4-FFF2-40B4-BE49-F238E27FC236}">
                <a16:creationId xmlns:a16="http://schemas.microsoft.com/office/drawing/2014/main" id="{8C1DDB0D-223E-4AAA-9A10-A018FB827EA7}"/>
              </a:ext>
            </a:extLst>
          </p:cNvPr>
          <p:cNvSpPr txBox="1">
            <a:spLocks/>
          </p:cNvSpPr>
          <p:nvPr userDrawn="1"/>
        </p:nvSpPr>
        <p:spPr>
          <a:xfrm>
            <a:off x="118872" y="6076324"/>
            <a:ext cx="1332833" cy="36512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800" b="1">
                <a:solidFill>
                  <a:schemeClr val="bg1"/>
                </a:solidFill>
                <a:latin typeface="+mj-lt"/>
              </a:rPr>
              <a:t>Name/Title:</a:t>
            </a:r>
          </a:p>
        </p:txBody>
      </p:sp>
      <p:sp>
        <p:nvSpPr>
          <p:cNvPr id="21" name="Text Placeholder 4">
            <a:extLst>
              <a:ext uri="{FF2B5EF4-FFF2-40B4-BE49-F238E27FC236}">
                <a16:creationId xmlns:a16="http://schemas.microsoft.com/office/drawing/2014/main" id="{6D16A68F-F134-47D0-86A1-9B7556A0CC01}"/>
              </a:ext>
            </a:extLst>
          </p:cNvPr>
          <p:cNvSpPr>
            <a:spLocks noGrp="1"/>
          </p:cNvSpPr>
          <p:nvPr>
            <p:ph type="body" sz="quarter" idx="13"/>
          </p:nvPr>
        </p:nvSpPr>
        <p:spPr>
          <a:xfrm>
            <a:off x="1431925" y="6080760"/>
            <a:ext cx="3825875" cy="365760"/>
          </a:xfrm>
        </p:spPr>
        <p:txBody>
          <a:bodyPr>
            <a:normAutofit/>
          </a:bodyPr>
          <a:lstStyle>
            <a:lvl1pPr marL="0" indent="0">
              <a:buNone/>
              <a:defRPr sz="1800" b="1">
                <a:solidFill>
                  <a:schemeClr val="bg1"/>
                </a:solidFill>
              </a:defRPr>
            </a:lvl1pPr>
          </a:lstStyle>
          <a:p>
            <a:pPr lvl="0"/>
            <a:r>
              <a:rPr lang="en-US"/>
              <a:t>Click to edit Master text styles</a:t>
            </a:r>
          </a:p>
        </p:txBody>
      </p:sp>
      <p:pic>
        <p:nvPicPr>
          <p:cNvPr id="18" name="Picture 4" descr="dvaseal">
            <a:extLst>
              <a:ext uri="{FF2B5EF4-FFF2-40B4-BE49-F238E27FC236}">
                <a16:creationId xmlns:a16="http://schemas.microsoft.com/office/drawing/2014/main" id="{27B8CD43-030B-4E92-B392-DADBD0188BB3}"/>
              </a:ext>
            </a:extLst>
          </p:cNvPr>
          <p:cNvPicPr>
            <a:picLocks noChangeAspect="1" noChangeArrowheads="1"/>
          </p:cNvPicPr>
          <p:nvPr userDrawn="1"/>
        </p:nvPicPr>
        <p:blipFill>
          <a:blip r:embed="rId2"/>
          <a:srcRect/>
          <a:stretch>
            <a:fillRect/>
          </a:stretch>
        </p:blipFill>
        <p:spPr bwMode="auto">
          <a:xfrm>
            <a:off x="3886200" y="838200"/>
            <a:ext cx="1371600" cy="1371600"/>
          </a:xfrm>
          <a:prstGeom prst="rect">
            <a:avLst/>
          </a:prstGeom>
          <a:noFill/>
          <a:ln w="9525">
            <a:noFill/>
            <a:miter lim="800000"/>
            <a:headEnd/>
            <a:tailEnd/>
          </a:ln>
        </p:spPr>
      </p:pic>
      <p:pic>
        <p:nvPicPr>
          <p:cNvPr id="1026" name="Picture 2" descr="C:\Users\vacoGrovem\AppData\Local\Microsoft\Windows\Temporary Internet Files\Content.Outlook\83QVOJUE\CHOOSE-VA-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35596653-A993-43E0-8610-CDBDAA5D4BC6}"/>
              </a:ext>
            </a:extLst>
          </p:cNvPr>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Tree>
    <p:extLst>
      <p:ext uri="{BB962C8B-B14F-4D97-AF65-F5344CB8AC3E}">
        <p14:creationId xmlns:p14="http://schemas.microsoft.com/office/powerpoint/2010/main" val="30979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8" name="Rectangle 7">
            <a:extLst>
              <a:ext uri="{FF2B5EF4-FFF2-40B4-BE49-F238E27FC236}">
                <a16:creationId xmlns:a16="http://schemas.microsoft.com/office/drawing/2014/main" id="{B7F04C61-4CBF-47C2-B87E-42E7B1F56EBF}"/>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2" name="Title 1">
            <a:extLst>
              <a:ext uri="{FF2B5EF4-FFF2-40B4-BE49-F238E27FC236}">
                <a16:creationId xmlns:a16="http://schemas.microsoft.com/office/drawing/2014/main" id="{96E9C03B-0565-4945-877F-7865DA2FE5A3}"/>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CC6740E7-9003-401C-B355-CF7A157EF567}"/>
              </a:ext>
            </a:extLst>
          </p:cNvPr>
          <p:cNvSpPr>
            <a:spLocks noGrp="1"/>
          </p:cNvSpPr>
          <p:nvPr>
            <p:ph sz="quarter" idx="11" hasCustomPrompt="1"/>
          </p:nvPr>
        </p:nvSpPr>
        <p:spPr>
          <a:xfrm>
            <a:off x="457200" y="1321804"/>
            <a:ext cx="6096000" cy="3647502"/>
          </a:xfrm>
          <a:solidFill>
            <a:schemeClr val="bg2">
              <a:alpha val="77000"/>
            </a:schemeClr>
          </a:solidFill>
        </p:spPr>
        <p:txBody>
          <a:bodyPr>
            <a:normAutofit/>
          </a:bodyPr>
          <a:lstStyle>
            <a:lvl1pPr>
              <a:defRPr sz="1800"/>
            </a:lvl1pPr>
            <a:lvl2pPr marL="457200" indent="0">
              <a:buNone/>
              <a:defRPr/>
            </a:lvl2pPr>
          </a:lstStyle>
          <a:p>
            <a:pPr lvl="0"/>
            <a:r>
              <a:rPr lang="en-US"/>
              <a:t>Explain….</a:t>
            </a:r>
          </a:p>
          <a:p>
            <a:pPr lvl="0"/>
            <a:r>
              <a:rPr lang="en-US"/>
              <a:t>Summarize….</a:t>
            </a:r>
          </a:p>
          <a:p>
            <a:pPr lvl="0"/>
            <a:r>
              <a:rPr lang="en-US"/>
              <a:t>(Note: This text box is adjustable)</a:t>
            </a:r>
          </a:p>
        </p:txBody>
      </p:sp>
    </p:spTree>
    <p:extLst>
      <p:ext uri="{BB962C8B-B14F-4D97-AF65-F5344CB8AC3E}">
        <p14:creationId xmlns:p14="http://schemas.microsoft.com/office/powerpoint/2010/main" val="381529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clusions_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8" name="Rectangle 7">
            <a:extLst>
              <a:ext uri="{FF2B5EF4-FFF2-40B4-BE49-F238E27FC236}">
                <a16:creationId xmlns:a16="http://schemas.microsoft.com/office/drawing/2014/main" id="{B7F04C61-4CBF-47C2-B87E-42E7B1F56EBF}"/>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4" name="Title 1">
            <a:extLst>
              <a:ext uri="{FF2B5EF4-FFF2-40B4-BE49-F238E27FC236}">
                <a16:creationId xmlns:a16="http://schemas.microsoft.com/office/drawing/2014/main" id="{4E884A74-8A45-4802-99B6-D3217C17CF7B}"/>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7F0341B9-7914-4171-813B-A813E2E27E07}"/>
              </a:ext>
            </a:extLst>
          </p:cNvPr>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710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8" name="Title 1">
            <a:extLst>
              <a:ext uri="{FF2B5EF4-FFF2-40B4-BE49-F238E27FC236}">
                <a16:creationId xmlns:a16="http://schemas.microsoft.com/office/drawing/2014/main" id="{7CF6E81F-0650-4E10-B545-BC24E7FBF566}"/>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A0271A28-272B-4AC7-BB34-2A12AED1E3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800" y="1295400"/>
            <a:ext cx="6096000" cy="3689350"/>
          </a:xfrm>
          <a:prstGeom prst="rect">
            <a:avLst/>
          </a:prstGeom>
        </p:spPr>
      </p:pic>
      <p:sp>
        <p:nvSpPr>
          <p:cNvPr id="7" name="TextBox 6">
            <a:extLst>
              <a:ext uri="{FF2B5EF4-FFF2-40B4-BE49-F238E27FC236}">
                <a16:creationId xmlns:a16="http://schemas.microsoft.com/office/drawing/2014/main" id="{4DADCB00-D3CA-4A8A-9002-14C2023A13A2}"/>
              </a:ext>
            </a:extLst>
          </p:cNvPr>
          <p:cNvSpPr txBox="1"/>
          <p:nvPr userDrawn="1"/>
        </p:nvSpPr>
        <p:spPr>
          <a:xfrm>
            <a:off x="3886200" y="4984750"/>
            <a:ext cx="3810000" cy="369332"/>
          </a:xfrm>
          <a:prstGeom prst="rect">
            <a:avLst/>
          </a:prstGeom>
          <a:noFill/>
        </p:spPr>
        <p:txBody>
          <a:bodyPr wrap="square" rtlCol="0">
            <a:spAutoFit/>
          </a:bodyPr>
          <a:lstStyle/>
          <a:p>
            <a:pPr algn="r"/>
            <a:r>
              <a:rPr lang="en-US" i="1"/>
              <a:t>(Courtesy of </a:t>
            </a:r>
            <a:r>
              <a:rPr lang="en-US" i="1" err="1"/>
              <a:t>Pixabay</a:t>
            </a:r>
            <a:r>
              <a:rPr lang="en-US" i="1"/>
              <a:t>)</a:t>
            </a:r>
          </a:p>
        </p:txBody>
      </p:sp>
    </p:spTree>
    <p:extLst>
      <p:ext uri="{BB962C8B-B14F-4D97-AF65-F5344CB8AC3E}">
        <p14:creationId xmlns:p14="http://schemas.microsoft.com/office/powerpoint/2010/main" val="2285110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8" name="Content Placeholder 2">
            <a:extLst>
              <a:ext uri="{FF2B5EF4-FFF2-40B4-BE49-F238E27FC236}">
                <a16:creationId xmlns:a16="http://schemas.microsoft.com/office/drawing/2014/main" id="{FB3C996D-2CB6-4441-9C10-FBBA19493AC4}"/>
              </a:ext>
            </a:extLst>
          </p:cNvPr>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76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Jusfiti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10" name="Title 1">
            <a:extLst>
              <a:ext uri="{FF2B5EF4-FFF2-40B4-BE49-F238E27FC236}">
                <a16:creationId xmlns:a16="http://schemas.microsoft.com/office/drawing/2014/main" id="{F954BFC4-5727-4341-9D67-CF9A69B55CA2}"/>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CB6428BB-B02B-4F65-BF9B-E59A64BC573E}"/>
              </a:ext>
            </a:extLst>
          </p:cNvPr>
          <p:cNvSpPr>
            <a:spLocks noGrp="1"/>
          </p:cNvSpPr>
          <p:nvPr>
            <p:ph type="body" sz="quarter" idx="14"/>
          </p:nvPr>
        </p:nvSpPr>
        <p:spPr>
          <a:xfrm>
            <a:off x="533400" y="838200"/>
            <a:ext cx="4876800" cy="457200"/>
          </a:xfrm>
        </p:spPr>
        <p:txBody>
          <a:bodyPr/>
          <a:lstStyle>
            <a:lvl1pPr>
              <a:defRPr>
                <a:solidFill>
                  <a:schemeClr val="tx2"/>
                </a:solidFill>
              </a:defRPr>
            </a:lvl1pPr>
          </a:lstStyle>
          <a:p>
            <a:pPr lvl="0"/>
            <a:r>
              <a:rPr lang="en-US"/>
              <a:t>Edit Master text styles</a:t>
            </a:r>
          </a:p>
        </p:txBody>
      </p:sp>
      <p:sp>
        <p:nvSpPr>
          <p:cNvPr id="6" name="Text Placeholder 5">
            <a:extLst>
              <a:ext uri="{FF2B5EF4-FFF2-40B4-BE49-F238E27FC236}">
                <a16:creationId xmlns:a16="http://schemas.microsoft.com/office/drawing/2014/main" id="{41717C34-26A6-4BF5-B3A5-413886FBCEEF}"/>
              </a:ext>
            </a:extLst>
          </p:cNvPr>
          <p:cNvSpPr>
            <a:spLocks noGrp="1"/>
          </p:cNvSpPr>
          <p:nvPr>
            <p:ph type="body" sz="quarter" idx="13" hasCustomPrompt="1"/>
          </p:nvPr>
        </p:nvSpPr>
        <p:spPr>
          <a:xfrm>
            <a:off x="533400" y="1371600"/>
            <a:ext cx="4419600" cy="4572000"/>
          </a:xfrm>
        </p:spPr>
        <p:txBody>
          <a:bodyPr>
            <a:normAutofit/>
          </a:bodyPr>
          <a:lstStyle>
            <a:lvl1pPr marL="0" indent="0">
              <a:buNone/>
              <a:defRPr sz="1800"/>
            </a:lvl1pPr>
          </a:lstStyle>
          <a:p>
            <a:pPr lvl="0"/>
            <a:r>
              <a:rPr lang="en-US"/>
              <a:t>Edit Master text  </a:t>
            </a:r>
          </a:p>
        </p:txBody>
      </p:sp>
      <p:sp>
        <p:nvSpPr>
          <p:cNvPr id="4" name="Picture Placeholder 3">
            <a:extLst>
              <a:ext uri="{FF2B5EF4-FFF2-40B4-BE49-F238E27FC236}">
                <a16:creationId xmlns:a16="http://schemas.microsoft.com/office/drawing/2014/main" id="{77086B31-FDE6-451A-8B97-7904F778283D}"/>
              </a:ext>
            </a:extLst>
          </p:cNvPr>
          <p:cNvSpPr>
            <a:spLocks noGrp="1"/>
          </p:cNvSpPr>
          <p:nvPr>
            <p:ph type="pic" sz="quarter" idx="12"/>
          </p:nvPr>
        </p:nvSpPr>
        <p:spPr>
          <a:xfrm>
            <a:off x="5105400" y="1600200"/>
            <a:ext cx="3505200" cy="3352800"/>
          </a:xfrm>
        </p:spPr>
        <p:txBody>
          <a:bodyPr/>
          <a:lstStyle/>
          <a:p>
            <a:endParaRPr lang="en-US"/>
          </a:p>
        </p:txBody>
      </p:sp>
    </p:spTree>
    <p:extLst>
      <p:ext uri="{BB962C8B-B14F-4D97-AF65-F5344CB8AC3E}">
        <p14:creationId xmlns:p14="http://schemas.microsoft.com/office/powerpoint/2010/main" val="339127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Justifi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10" name="Title 1">
            <a:extLst>
              <a:ext uri="{FF2B5EF4-FFF2-40B4-BE49-F238E27FC236}">
                <a16:creationId xmlns:a16="http://schemas.microsoft.com/office/drawing/2014/main" id="{30F036F6-2387-4C4D-818B-11787283EC55}"/>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CB6428BB-B02B-4F65-BF9B-E59A64BC573E}"/>
              </a:ext>
            </a:extLst>
          </p:cNvPr>
          <p:cNvSpPr>
            <a:spLocks noGrp="1"/>
          </p:cNvSpPr>
          <p:nvPr>
            <p:ph type="body" sz="quarter" idx="14"/>
          </p:nvPr>
        </p:nvSpPr>
        <p:spPr>
          <a:xfrm>
            <a:off x="533400" y="838200"/>
            <a:ext cx="4876800" cy="457200"/>
          </a:xfrm>
        </p:spPr>
        <p:txBody>
          <a:bodyPr/>
          <a:lstStyle>
            <a:lvl1pPr>
              <a:defRPr>
                <a:solidFill>
                  <a:schemeClr val="tx2"/>
                </a:solidFill>
              </a:defRPr>
            </a:lvl1pPr>
          </a:lstStyle>
          <a:p>
            <a:pPr lvl="0"/>
            <a:r>
              <a:rPr lang="en-US"/>
              <a:t>Edit Master text styles</a:t>
            </a:r>
          </a:p>
        </p:txBody>
      </p:sp>
      <p:sp>
        <p:nvSpPr>
          <p:cNvPr id="4" name="Picture Placeholder 3">
            <a:extLst>
              <a:ext uri="{FF2B5EF4-FFF2-40B4-BE49-F238E27FC236}">
                <a16:creationId xmlns:a16="http://schemas.microsoft.com/office/drawing/2014/main" id="{77086B31-FDE6-451A-8B97-7904F778283D}"/>
              </a:ext>
            </a:extLst>
          </p:cNvPr>
          <p:cNvSpPr>
            <a:spLocks noGrp="1"/>
          </p:cNvSpPr>
          <p:nvPr>
            <p:ph type="pic" sz="quarter" idx="12"/>
          </p:nvPr>
        </p:nvSpPr>
        <p:spPr>
          <a:xfrm>
            <a:off x="762000" y="1676400"/>
            <a:ext cx="3581400" cy="3352800"/>
          </a:xfrm>
        </p:spPr>
        <p:txBody>
          <a:bodyPr/>
          <a:lstStyle/>
          <a:p>
            <a:endParaRPr lang="en-US"/>
          </a:p>
        </p:txBody>
      </p:sp>
      <p:sp>
        <p:nvSpPr>
          <p:cNvPr id="6" name="Text Placeholder 5">
            <a:extLst>
              <a:ext uri="{FF2B5EF4-FFF2-40B4-BE49-F238E27FC236}">
                <a16:creationId xmlns:a16="http://schemas.microsoft.com/office/drawing/2014/main" id="{41717C34-26A6-4BF5-B3A5-413886FBCEEF}"/>
              </a:ext>
            </a:extLst>
          </p:cNvPr>
          <p:cNvSpPr>
            <a:spLocks noGrp="1"/>
          </p:cNvSpPr>
          <p:nvPr>
            <p:ph type="body" sz="quarter" idx="13" hasCustomPrompt="1"/>
          </p:nvPr>
        </p:nvSpPr>
        <p:spPr>
          <a:xfrm>
            <a:off x="4747591" y="1409700"/>
            <a:ext cx="3969026" cy="4038600"/>
          </a:xfrm>
        </p:spPr>
        <p:txBody>
          <a:bodyPr>
            <a:normAutofit/>
          </a:bodyPr>
          <a:lstStyle>
            <a:lvl1pPr marL="0" indent="0">
              <a:buNone/>
              <a:defRPr sz="1800"/>
            </a:lvl1pPr>
          </a:lstStyle>
          <a:p>
            <a:pPr lvl="0"/>
            <a:r>
              <a:rPr lang="en-US"/>
              <a:t>Edit Master text  </a:t>
            </a:r>
          </a:p>
        </p:txBody>
      </p:sp>
    </p:spTree>
    <p:extLst>
      <p:ext uri="{BB962C8B-B14F-4D97-AF65-F5344CB8AC3E}">
        <p14:creationId xmlns:p14="http://schemas.microsoft.com/office/powerpoint/2010/main" val="102618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enter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7" name="Title 1">
            <a:extLst>
              <a:ext uri="{FF2B5EF4-FFF2-40B4-BE49-F238E27FC236}">
                <a16:creationId xmlns:a16="http://schemas.microsoft.com/office/drawing/2014/main" id="{F831A0F8-1FA5-4389-8B52-463936A3AC4C}"/>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CB6428BB-B02B-4F65-BF9B-E59A64BC573E}"/>
              </a:ext>
            </a:extLst>
          </p:cNvPr>
          <p:cNvSpPr>
            <a:spLocks noGrp="1"/>
          </p:cNvSpPr>
          <p:nvPr>
            <p:ph type="body" sz="quarter" idx="14"/>
          </p:nvPr>
        </p:nvSpPr>
        <p:spPr>
          <a:xfrm>
            <a:off x="533400" y="838200"/>
            <a:ext cx="4876800" cy="457200"/>
          </a:xfrm>
        </p:spPr>
        <p:txBody>
          <a:bodyPr/>
          <a:lstStyle>
            <a:lvl1pPr>
              <a:defRPr>
                <a:solidFill>
                  <a:schemeClr val="tx2"/>
                </a:solidFill>
              </a:defRPr>
            </a:lvl1pPr>
          </a:lstStyle>
          <a:p>
            <a:pPr lvl="0"/>
            <a:r>
              <a:rPr lang="en-US"/>
              <a:t>Edit Master text styles</a:t>
            </a:r>
          </a:p>
        </p:txBody>
      </p:sp>
      <p:sp>
        <p:nvSpPr>
          <p:cNvPr id="6" name="Text Placeholder 5">
            <a:extLst>
              <a:ext uri="{FF2B5EF4-FFF2-40B4-BE49-F238E27FC236}">
                <a16:creationId xmlns:a16="http://schemas.microsoft.com/office/drawing/2014/main" id="{41717C34-26A6-4BF5-B3A5-413886FBCEEF}"/>
              </a:ext>
            </a:extLst>
          </p:cNvPr>
          <p:cNvSpPr>
            <a:spLocks noGrp="1"/>
          </p:cNvSpPr>
          <p:nvPr>
            <p:ph type="body" sz="quarter" idx="13" hasCustomPrompt="1"/>
          </p:nvPr>
        </p:nvSpPr>
        <p:spPr>
          <a:xfrm>
            <a:off x="533400" y="1409700"/>
            <a:ext cx="8183217" cy="4038600"/>
          </a:xfrm>
        </p:spPr>
        <p:txBody>
          <a:bodyPr>
            <a:normAutofit/>
          </a:bodyPr>
          <a:lstStyle>
            <a:lvl1pPr marL="0" indent="0">
              <a:buNone/>
              <a:defRPr sz="1800"/>
            </a:lvl1pPr>
          </a:lstStyle>
          <a:p>
            <a:pPr lvl="0"/>
            <a:r>
              <a:rPr lang="en-US"/>
              <a:t>Edit Master text  </a:t>
            </a:r>
          </a:p>
        </p:txBody>
      </p:sp>
    </p:spTree>
    <p:extLst>
      <p:ext uri="{BB962C8B-B14F-4D97-AF65-F5344CB8AC3E}">
        <p14:creationId xmlns:p14="http://schemas.microsoft.com/office/powerpoint/2010/main" val="306862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descr="Blue banner with Choose VA logo and U.S. Department of Veterans Affairs Logo">
            <a:extLst>
              <a:ext uri="{C183D7F6-B498-43B3-948B-1728B52AA6E4}">
                <adec:decorative xmlns:adec="http://schemas.microsoft.com/office/drawing/2017/decorative" val="0"/>
              </a:ext>
            </a:extLst>
          </p:cNvPr>
          <p:cNvSpPr/>
          <p:nvPr/>
        </p:nvSpPr>
        <p:spPr>
          <a:xfrm>
            <a:off x="0" y="614068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95" r:id="rId2"/>
    <p:sldLayoutId id="2147483663" r:id="rId3"/>
    <p:sldLayoutId id="2147483696" r:id="rId4"/>
    <p:sldLayoutId id="2147483662" r:id="rId5"/>
    <p:sldLayoutId id="2147483698" r:id="rId6"/>
    <p:sldLayoutId id="2147483699" r:id="rId7"/>
    <p:sldLayoutId id="2147483700" r:id="rId8"/>
    <p:sldLayoutId id="2147483701" r:id="rId9"/>
    <p:sldLayoutId id="2147483702" r:id="rId10"/>
    <p:sldLayoutId id="2147483697" r:id="rId11"/>
    <p:sldLayoutId id="2147483664" r:id="rId12"/>
    <p:sldLayoutId id="2147483665" r:id="rId13"/>
    <p:sldLayoutId id="2147483666" r:id="rId14"/>
    <p:sldLayoutId id="2147483667" r:id="rId15"/>
    <p:sldLayoutId id="2147483668" r:id="rId16"/>
    <p:sldLayoutId id="2147483669" r:id="rId17"/>
    <p:sldLayoutId id="2147483682" r:id="rId18"/>
  </p:sldLayoutIdLst>
  <p:hf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10.svg"/><Relationship Id="rId11" Type="http://schemas.openxmlformats.org/officeDocument/2006/relationships/image" Target="../media/image43.png"/><Relationship Id="rId5" Type="http://schemas.openxmlformats.org/officeDocument/2006/relationships/image" Target="../media/image9.png"/><Relationship Id="rId10" Type="http://schemas.openxmlformats.org/officeDocument/2006/relationships/image" Target="../media/image42.svg"/><Relationship Id="rId4" Type="http://schemas.openxmlformats.org/officeDocument/2006/relationships/image" Target="../media/image38.svg"/><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46.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hyperlink" Target="https://nasaa-vetseducation.com/nasaa-contacts/" TargetMode="External"/><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slides/_rels/slide35.xml.rels><?xml version="1.0" encoding="UTF-8" standalone="yes"?>
<Relationships xmlns="http://schemas.openxmlformats.org/package/2006/relationships"><Relationship Id="rId3" Type="http://schemas.openxmlformats.org/officeDocument/2006/relationships/hyperlink" Target="https://www.law.cornell.edu/cfr/text/38/21.4263"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hyperlink" Target="https://www.law.cornell.edu/uscode/text/38/3672" TargetMode="External"/><Relationship Id="rId5" Type="http://schemas.openxmlformats.org/officeDocument/2006/relationships/hyperlink" Target="https://nasaa-vetseducation.com/nasaa-contacts/" TargetMode="External"/><Relationship Id="rId4" Type="http://schemas.openxmlformats.org/officeDocument/2006/relationships/hyperlink" Target="https://www.law.cornell.edu/cfr/text/38/21.4253"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gcc02.safelinks.protection.outlook.com/?url=https%3A%2F%2Fwww.benefits.va.gov%2Fgibill%2Fforevergibill.asp&amp;data=05%7C01%7C%7C8e1f34a174b94d829b1108da440b1e1f%7Ce95f1b23abaf45ee821db7ab251ab3bf%7C0%7C0%7C637897111778228048%7CUnknown%7CTWFpbGZsb3d8eyJWIjoiMC4wLjAwMDAiLCJQIjoiV2luMzIiLCJBTiI6Ik1haWwiLCJXVCI6Mn0%3D%7C3000%7C%7C%7C&amp;sdata=avLhudlpod5z%2Faq1gWOZaaHi3%2FB6iSL9k8HtAnizdoE%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hyperlink" Target="https://www.benefits.va.gov/gibill/resources/education_resources/school_certifying_officials/covered_institutions.asp" TargetMode="External"/><Relationship Id="rId4" Type="http://schemas.openxmlformats.org/officeDocument/2006/relationships/hyperlink" Target="https://www.benefits.va.gov/gibill/resources/education_resources/school_certifying_officials/online_sco_training.asp"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hyperlink" Target="https://nasaa-vetseducation.com/nasaa-contact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nasaa-vetseducation.com/nasaa-contacts/" TargetMode="External"/><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62.png"/><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hyperlink" Target="https://nasaa-vetseducation.com/nasaa-contact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hyperlink" Target="https://nasaa-vetseducation.com/nasaa-contacts/" TargetMode="Externa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3.xml"/><Relationship Id="rId1" Type="http://schemas.openxmlformats.org/officeDocument/2006/relationships/slideLayout" Target="../slideLayouts/slideLayout1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46.xml"/><Relationship Id="rId1" Type="http://schemas.openxmlformats.org/officeDocument/2006/relationships/slideLayout" Target="../slideLayouts/slideLayout14.xml"/><Relationship Id="rId6" Type="http://schemas.openxmlformats.org/officeDocument/2006/relationships/image" Target="../media/image75.sv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0.xml"/><Relationship Id="rId1" Type="http://schemas.openxmlformats.org/officeDocument/2006/relationships/slideLayout" Target="../slideLayouts/slideLayout14.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81.svg"/></Relationships>
</file>

<file path=ppt/slides/_rels/slide5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image" Target="../media/image8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3.xml"/><Relationship Id="rId1" Type="http://schemas.openxmlformats.org/officeDocument/2006/relationships/slideLayout" Target="../slideLayouts/slideLayout1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5.xml"/><Relationship Id="rId1" Type="http://schemas.openxmlformats.org/officeDocument/2006/relationships/slideLayout" Target="../slideLayouts/slideLayout1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8" Type="http://schemas.openxmlformats.org/officeDocument/2006/relationships/image" Target="../media/image89.svg"/><Relationship Id="rId13" Type="http://schemas.openxmlformats.org/officeDocument/2006/relationships/image" Target="../media/image94.png"/><Relationship Id="rId18" Type="http://schemas.openxmlformats.org/officeDocument/2006/relationships/image" Target="../media/image99.svg"/><Relationship Id="rId3" Type="http://schemas.openxmlformats.org/officeDocument/2006/relationships/image" Target="../media/image84.png"/><Relationship Id="rId21" Type="http://schemas.openxmlformats.org/officeDocument/2006/relationships/image" Target="../media/image102.png"/><Relationship Id="rId7" Type="http://schemas.openxmlformats.org/officeDocument/2006/relationships/image" Target="../media/image88.png"/><Relationship Id="rId12" Type="http://schemas.openxmlformats.org/officeDocument/2006/relationships/image" Target="../media/image93.svg"/><Relationship Id="rId17" Type="http://schemas.openxmlformats.org/officeDocument/2006/relationships/image" Target="../media/image98.png"/><Relationship Id="rId2" Type="http://schemas.openxmlformats.org/officeDocument/2006/relationships/notesSlide" Target="../notesSlides/notesSlide56.xml"/><Relationship Id="rId16" Type="http://schemas.openxmlformats.org/officeDocument/2006/relationships/image" Target="../media/image97.svg"/><Relationship Id="rId20" Type="http://schemas.openxmlformats.org/officeDocument/2006/relationships/image" Target="../media/image101.svg"/><Relationship Id="rId1" Type="http://schemas.openxmlformats.org/officeDocument/2006/relationships/slideLayout" Target="../slideLayouts/slideLayout14.xml"/><Relationship Id="rId6" Type="http://schemas.openxmlformats.org/officeDocument/2006/relationships/image" Target="../media/image87.svg"/><Relationship Id="rId11" Type="http://schemas.openxmlformats.org/officeDocument/2006/relationships/image" Target="../media/image92.png"/><Relationship Id="rId5" Type="http://schemas.openxmlformats.org/officeDocument/2006/relationships/image" Target="../media/image86.png"/><Relationship Id="rId15" Type="http://schemas.openxmlformats.org/officeDocument/2006/relationships/image" Target="../media/image96.png"/><Relationship Id="rId10" Type="http://schemas.openxmlformats.org/officeDocument/2006/relationships/image" Target="../media/image91.svg"/><Relationship Id="rId19" Type="http://schemas.openxmlformats.org/officeDocument/2006/relationships/image" Target="../media/image100.png"/><Relationship Id="rId4" Type="http://schemas.openxmlformats.org/officeDocument/2006/relationships/image" Target="../media/image85.svg"/><Relationship Id="rId9" Type="http://schemas.openxmlformats.org/officeDocument/2006/relationships/image" Target="../media/image90.png"/><Relationship Id="rId14" Type="http://schemas.openxmlformats.org/officeDocument/2006/relationships/image" Target="../media/image95.svg"/><Relationship Id="rId22" Type="http://schemas.openxmlformats.org/officeDocument/2006/relationships/image" Target="../media/image103.svg"/></Relationships>
</file>

<file path=ppt/slides/_rels/slide66.xml.rels><?xml version="1.0" encoding="UTF-8" standalone="yes"?>
<Relationships xmlns="http://schemas.openxmlformats.org/package/2006/relationships"><Relationship Id="rId8" Type="http://schemas.openxmlformats.org/officeDocument/2006/relationships/image" Target="../media/image109.svg"/><Relationship Id="rId13" Type="http://schemas.openxmlformats.org/officeDocument/2006/relationships/image" Target="../media/image114.png"/><Relationship Id="rId3" Type="http://schemas.openxmlformats.org/officeDocument/2006/relationships/image" Target="../media/image104.png"/><Relationship Id="rId7" Type="http://schemas.openxmlformats.org/officeDocument/2006/relationships/image" Target="../media/image108.png"/><Relationship Id="rId12" Type="http://schemas.openxmlformats.org/officeDocument/2006/relationships/image" Target="../media/image113.svg"/><Relationship Id="rId2" Type="http://schemas.openxmlformats.org/officeDocument/2006/relationships/notesSlide" Target="../notesSlides/notesSlide57.xml"/><Relationship Id="rId16" Type="http://schemas.openxmlformats.org/officeDocument/2006/relationships/image" Target="../media/image117.svg"/><Relationship Id="rId1" Type="http://schemas.openxmlformats.org/officeDocument/2006/relationships/slideLayout" Target="../slideLayouts/slideLayout14.xml"/><Relationship Id="rId6" Type="http://schemas.openxmlformats.org/officeDocument/2006/relationships/image" Target="../media/image107.svg"/><Relationship Id="rId11" Type="http://schemas.openxmlformats.org/officeDocument/2006/relationships/image" Target="../media/image112.png"/><Relationship Id="rId5" Type="http://schemas.openxmlformats.org/officeDocument/2006/relationships/image" Target="../media/image106.png"/><Relationship Id="rId15" Type="http://schemas.openxmlformats.org/officeDocument/2006/relationships/image" Target="../media/image116.png"/><Relationship Id="rId10" Type="http://schemas.openxmlformats.org/officeDocument/2006/relationships/image" Target="../media/image111.svg"/><Relationship Id="rId4" Type="http://schemas.openxmlformats.org/officeDocument/2006/relationships/image" Target="../media/image105.svg"/><Relationship Id="rId9" Type="http://schemas.openxmlformats.org/officeDocument/2006/relationships/image" Target="../media/image110.png"/><Relationship Id="rId14" Type="http://schemas.openxmlformats.org/officeDocument/2006/relationships/image" Target="../media/image115.sv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7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62.xml"/><Relationship Id="rId1" Type="http://schemas.openxmlformats.org/officeDocument/2006/relationships/slideLayout" Target="../slideLayouts/slideLayout14.xml"/><Relationship Id="rId4" Type="http://schemas.openxmlformats.org/officeDocument/2006/relationships/image" Target="../media/image119.svg"/></Relationships>
</file>

<file path=ppt/slides/_rels/slide7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63.xml"/><Relationship Id="rId1" Type="http://schemas.openxmlformats.org/officeDocument/2006/relationships/slideLayout" Target="../slideLayouts/slideLayout14.xml"/><Relationship Id="rId4" Type="http://schemas.openxmlformats.org/officeDocument/2006/relationships/image" Target="../media/image121.sv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76.xml.rels><?xml version="1.0" encoding="UTF-8" standalone="yes"?>
<Relationships xmlns="http://schemas.openxmlformats.org/package/2006/relationships"><Relationship Id="rId3" Type="http://schemas.openxmlformats.org/officeDocument/2006/relationships/hyperlink" Target="https://www.surveymonkey.com/r/6W97Z3B" TargetMode="External"/><Relationship Id="rId2" Type="http://schemas.openxmlformats.org/officeDocument/2006/relationships/image" Target="../media/image122.png"/><Relationship Id="rId1" Type="http://schemas.openxmlformats.org/officeDocument/2006/relationships/slideLayout" Target="../slideLayouts/slideLayout4.xml"/><Relationship Id="rId4" Type="http://schemas.openxmlformats.org/officeDocument/2006/relationships/image" Target="../media/image12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FAF37-DB76-0C24-F03C-9E2384AE2F79}"/>
            </a:ext>
          </a:extLst>
        </p:cNvPr>
        <p:cNvGrpSpPr/>
        <p:nvPr/>
      </p:nvGrpSpPr>
      <p:grpSpPr>
        <a:xfrm>
          <a:off x="0" y="0"/>
          <a:ext cx="0" cy="0"/>
          <a:chOff x="0" y="0"/>
          <a:chExt cx="0" cy="0"/>
        </a:xfrm>
      </p:grpSpPr>
      <p:pic>
        <p:nvPicPr>
          <p:cNvPr id="13" name="Picture 12" descr="Department of Veterans Affairs Logo in color">
            <a:extLst>
              <a:ext uri="{FF2B5EF4-FFF2-40B4-BE49-F238E27FC236}">
                <a16:creationId xmlns:a16="http://schemas.microsoft.com/office/drawing/2014/main" id="{C64C6CA6-5E6F-4132-4D1D-447720223D9F}"/>
              </a:ext>
            </a:extLst>
          </p:cNvPr>
          <p:cNvPicPr>
            <a:picLocks noChangeAspect="1"/>
          </p:cNvPicPr>
          <p:nvPr/>
        </p:nvPicPr>
        <p:blipFill>
          <a:blip r:embed="rId3"/>
          <a:stretch>
            <a:fillRect/>
          </a:stretch>
        </p:blipFill>
        <p:spPr>
          <a:xfrm>
            <a:off x="3404750" y="830903"/>
            <a:ext cx="2200275" cy="1857375"/>
          </a:xfrm>
          <a:prstGeom prst="rect">
            <a:avLst/>
          </a:prstGeom>
        </p:spPr>
      </p:pic>
      <p:sp>
        <p:nvSpPr>
          <p:cNvPr id="14" name="Title 2">
            <a:extLst>
              <a:ext uri="{FF2B5EF4-FFF2-40B4-BE49-F238E27FC236}">
                <a16:creationId xmlns:a16="http://schemas.microsoft.com/office/drawing/2014/main" id="{3B951B9D-9B99-79D9-BFCD-E7986FF9719C}"/>
              </a:ext>
            </a:extLst>
          </p:cNvPr>
          <p:cNvSpPr txBox="1">
            <a:spLocks noGrp="1"/>
          </p:cNvSpPr>
          <p:nvPr>
            <p:ph type="title" idx="4294967295"/>
          </p:nvPr>
        </p:nvSpPr>
        <p:spPr>
          <a:xfrm>
            <a:off x="36487" y="2897828"/>
            <a:ext cx="9034943" cy="8587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457200" rtl="0" eaLnBrk="1" latinLnBrk="0" hangingPunct="1">
              <a:spcBef>
                <a:spcPct val="0"/>
              </a:spcBef>
              <a:buNone/>
              <a:defRPr sz="3600" b="1" i="0" u="none" kern="1200">
                <a:solidFill>
                  <a:schemeClr val="bg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U.S. Department of Veterans Affairs</a:t>
            </a:r>
          </a:p>
        </p:txBody>
      </p:sp>
      <p:sp>
        <p:nvSpPr>
          <p:cNvPr id="4" name="Subtitle 2">
            <a:extLst>
              <a:ext uri="{FF2B5EF4-FFF2-40B4-BE49-F238E27FC236}">
                <a16:creationId xmlns:a16="http://schemas.microsoft.com/office/drawing/2014/main" id="{9F09E040-A194-7E66-F03A-7587F2F81F6B}"/>
              </a:ext>
            </a:extLst>
          </p:cNvPr>
          <p:cNvSpPr txBox="1">
            <a:spLocks/>
          </p:cNvSpPr>
          <p:nvPr/>
        </p:nvSpPr>
        <p:spPr>
          <a:xfrm>
            <a:off x="1005840" y="3710358"/>
            <a:ext cx="7370064" cy="136802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dirty="0">
                <a:solidFill>
                  <a:schemeClr val="accent4">
                    <a:lumMod val="75000"/>
                  </a:schemeClr>
                </a:solidFill>
              </a:rPr>
              <a:t>Institutions of Higher Learning (IHL) with Flight Programs</a:t>
            </a:r>
          </a:p>
          <a:p>
            <a:pPr algn="ctr"/>
            <a:endParaRPr lang="en-US" sz="4400" dirty="0">
              <a:solidFill>
                <a:schemeClr val="accent4">
                  <a:lumMod val="75000"/>
                </a:schemeClr>
              </a:solidFill>
            </a:endParaRPr>
          </a:p>
        </p:txBody>
      </p:sp>
      <p:sp>
        <p:nvSpPr>
          <p:cNvPr id="15" name="Subtitle 13">
            <a:extLst>
              <a:ext uri="{FF2B5EF4-FFF2-40B4-BE49-F238E27FC236}">
                <a16:creationId xmlns:a16="http://schemas.microsoft.com/office/drawing/2014/main" id="{68C52CA1-9444-6D52-8880-6C0BAB95C712}"/>
              </a:ext>
            </a:extLst>
          </p:cNvPr>
          <p:cNvSpPr txBox="1">
            <a:spLocks/>
          </p:cNvSpPr>
          <p:nvPr/>
        </p:nvSpPr>
        <p:spPr>
          <a:xfrm>
            <a:off x="109057" y="5090031"/>
            <a:ext cx="4348166" cy="85870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Briefed by:  Education Service</a:t>
            </a:r>
          </a:p>
          <a:p>
            <a:pPr marL="0" indent="0">
              <a:buNone/>
            </a:pPr>
            <a:r>
              <a:rPr lang="en-US" sz="2000" dirty="0"/>
              <a:t>Date</a:t>
            </a:r>
            <a:r>
              <a:rPr lang="en-US" sz="2000"/>
              <a:t>:  July </a:t>
            </a:r>
            <a:r>
              <a:rPr lang="en-US" sz="2000" dirty="0"/>
              <a:t>2025</a:t>
            </a:r>
          </a:p>
        </p:txBody>
      </p:sp>
      <p:sp>
        <p:nvSpPr>
          <p:cNvPr id="3" name="TextBox 2">
            <a:extLst>
              <a:ext uri="{FF2B5EF4-FFF2-40B4-BE49-F238E27FC236}">
                <a16:creationId xmlns:a16="http://schemas.microsoft.com/office/drawing/2014/main" id="{3316E7A5-0644-BC74-9FE8-9D38D9A126A7}"/>
              </a:ext>
            </a:extLst>
          </p:cNvPr>
          <p:cNvSpPr txBox="1"/>
          <p:nvPr/>
        </p:nvSpPr>
        <p:spPr>
          <a:xfrm>
            <a:off x="3017988" y="6306425"/>
            <a:ext cx="2497390" cy="307777"/>
          </a:xfrm>
          <a:prstGeom prst="rect">
            <a:avLst/>
          </a:prstGeom>
          <a:noFill/>
        </p:spPr>
        <p:txBody>
          <a:bodyPr wrap="square" rtlCol="0">
            <a:spAutoFit/>
          </a:bodyPr>
          <a:lstStyle/>
          <a:p>
            <a:pPr algn="ctr"/>
            <a:r>
              <a:rPr lang="en-US" sz="1400" dirty="0">
                <a:solidFill>
                  <a:schemeClr val="bg1"/>
                </a:solidFill>
              </a:rPr>
              <a:t>Pre-Decisional</a:t>
            </a:r>
          </a:p>
        </p:txBody>
      </p:sp>
      <p:sp>
        <p:nvSpPr>
          <p:cNvPr id="2" name="Slide Number Placeholder 1">
            <a:extLst>
              <a:ext uri="{FF2B5EF4-FFF2-40B4-BE49-F238E27FC236}">
                <a16:creationId xmlns:a16="http://schemas.microsoft.com/office/drawing/2014/main" id="{C8D152C1-EA38-9881-5F10-01C8B0E4EF41}"/>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1</a:t>
            </a:fld>
            <a:endParaRPr lang="en-US">
              <a:solidFill>
                <a:prstClr val="white"/>
              </a:solidFill>
            </a:endParaRPr>
          </a:p>
        </p:txBody>
      </p:sp>
    </p:spTree>
    <p:extLst>
      <p:ext uri="{BB962C8B-B14F-4D97-AF65-F5344CB8AC3E}">
        <p14:creationId xmlns:p14="http://schemas.microsoft.com/office/powerpoint/2010/main" val="3789362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D003A4-A56E-2A47-16BE-29383150836C}"/>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a:solidFill>
                <a:prstClr val="white"/>
              </a:solidFill>
            </a:endParaRPr>
          </a:p>
        </p:txBody>
      </p:sp>
      <p:sp>
        <p:nvSpPr>
          <p:cNvPr id="3" name="Title 2">
            <a:extLst>
              <a:ext uri="{FF2B5EF4-FFF2-40B4-BE49-F238E27FC236}">
                <a16:creationId xmlns:a16="http://schemas.microsoft.com/office/drawing/2014/main" id="{8CA69406-249F-1CE9-4B0C-524597DA335A}"/>
              </a:ext>
            </a:extLst>
          </p:cNvPr>
          <p:cNvSpPr>
            <a:spLocks noGrp="1"/>
          </p:cNvSpPr>
          <p:nvPr>
            <p:ph type="title"/>
          </p:nvPr>
        </p:nvSpPr>
        <p:spPr/>
        <p:txBody>
          <a:bodyPr>
            <a:normAutofit fontScale="90000"/>
          </a:bodyPr>
          <a:lstStyle/>
          <a:p>
            <a:r>
              <a:rPr lang="en-US" dirty="0"/>
              <a:t>Flight Training as a Standard College Degree</a:t>
            </a:r>
          </a:p>
        </p:txBody>
      </p:sp>
      <p:sp>
        <p:nvSpPr>
          <p:cNvPr id="6" name="Rectangle 5">
            <a:extLst>
              <a:ext uri="{FF2B5EF4-FFF2-40B4-BE49-F238E27FC236}">
                <a16:creationId xmlns:a16="http://schemas.microsoft.com/office/drawing/2014/main" id="{680ABA08-09A6-4BDB-8DB3-FB28BB7CD1BE}"/>
              </a:ext>
            </a:extLst>
          </p:cNvPr>
          <p:cNvSpPr/>
          <p:nvPr/>
        </p:nvSpPr>
        <p:spPr>
          <a:xfrm>
            <a:off x="657697" y="1404962"/>
            <a:ext cx="7749324" cy="1730814"/>
          </a:xfrm>
          <a:prstGeom prst="rect">
            <a:avLst/>
          </a:prstGeom>
          <a:solidFill>
            <a:schemeClr val="tx2">
              <a:lumMod val="20000"/>
              <a:lumOff val="80000"/>
            </a:schemeClr>
          </a:solidFill>
          <a:ln w="76200" cap="flat" cmpd="sng" algn="ctr">
            <a:solidFill>
              <a:srgbClr val="F2C217"/>
            </a:solidFill>
            <a:prstDash val="solid"/>
            <a:miter lim="800000"/>
          </a:ln>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defRPr/>
            </a:pPr>
            <a:endParaRPr kumimoji="0" lang="en-US" b="0" i="0" u="none" strike="noStrike" kern="1200" cap="none" spc="0" normalizeH="0" baseline="0" noProof="0" dirty="0">
              <a:ln>
                <a:noFill/>
              </a:ln>
              <a:effectLst/>
              <a:uLnTx/>
              <a:uFillTx/>
              <a:ea typeface="+mn-ea"/>
              <a:cs typeface="+mn-cs"/>
            </a:endParaRPr>
          </a:p>
          <a:p>
            <a:pPr lvl="1">
              <a:defRPr/>
            </a:pPr>
            <a:endParaRPr lang="en-US" dirty="0"/>
          </a:p>
          <a:p>
            <a:pPr lvl="1">
              <a:defRPr/>
            </a:pPr>
            <a:r>
              <a:rPr lang="en-US" b="0" i="0" u="none" strike="noStrike" dirty="0">
                <a:solidFill>
                  <a:srgbClr val="112E51"/>
                </a:solidFill>
                <a:effectLst/>
              </a:rPr>
              <a:t>The IHL may offer all flight training courses in-house as part of their flight degree programs.</a:t>
            </a:r>
            <a:endParaRPr kumimoji="0" lang="en-US" b="0" i="0" u="none" strike="noStrike" kern="1200" cap="none" spc="0" normalizeH="0" baseline="0" noProof="0" dirty="0">
              <a:ln>
                <a:noFill/>
              </a:ln>
              <a:effectLst/>
              <a:uLnTx/>
              <a:uFillTx/>
              <a:ea typeface="+mn-ea"/>
              <a:cs typeface="+mn-cs"/>
            </a:endParaRPr>
          </a:p>
        </p:txBody>
      </p:sp>
      <p:pic>
        <p:nvPicPr>
          <p:cNvPr id="8" name="Graphic 4" descr="Checkbox Checked with solid fill">
            <a:extLst>
              <a:ext uri="{FF2B5EF4-FFF2-40B4-BE49-F238E27FC236}">
                <a16:creationId xmlns:a16="http://schemas.microsoft.com/office/drawing/2014/main" id="{A0424772-79A1-75B5-6AD3-DBD57DA467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441" y="857856"/>
            <a:ext cx="1054511" cy="1054511"/>
          </a:xfrm>
          <a:prstGeom prst="rect">
            <a:avLst/>
          </a:prstGeom>
        </p:spPr>
      </p:pic>
      <p:sp>
        <p:nvSpPr>
          <p:cNvPr id="9" name="Rectangle 8">
            <a:extLst>
              <a:ext uri="{FF2B5EF4-FFF2-40B4-BE49-F238E27FC236}">
                <a16:creationId xmlns:a16="http://schemas.microsoft.com/office/drawing/2014/main" id="{30CA13C8-FD33-ADC1-753B-228FCC51A493}"/>
              </a:ext>
            </a:extLst>
          </p:cNvPr>
          <p:cNvSpPr/>
          <p:nvPr/>
        </p:nvSpPr>
        <p:spPr>
          <a:xfrm>
            <a:off x="657697" y="3682882"/>
            <a:ext cx="7749324" cy="1730814"/>
          </a:xfrm>
          <a:prstGeom prst="rect">
            <a:avLst/>
          </a:prstGeom>
          <a:solidFill>
            <a:schemeClr val="tx2">
              <a:lumMod val="20000"/>
              <a:lumOff val="80000"/>
            </a:schemeClr>
          </a:solidFill>
          <a:ln w="76200" cap="flat" cmpd="sng" algn="ctr">
            <a:solidFill>
              <a:srgbClr val="F2C217"/>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defRPr/>
            </a:pPr>
            <a:endParaRPr kumimoji="0" lang="en-US" b="0" i="0" u="none" strike="noStrike" kern="1200" cap="none" spc="0" normalizeH="0" baseline="0" noProof="0" dirty="0">
              <a:ln>
                <a:noFill/>
              </a:ln>
              <a:effectLst/>
              <a:uLnTx/>
              <a:uFillTx/>
              <a:ea typeface="+mn-ea"/>
              <a:cs typeface="+mn-cs"/>
            </a:endParaRPr>
          </a:p>
          <a:p>
            <a:pPr lvl="1">
              <a:defRPr/>
            </a:pPr>
            <a:endParaRPr lang="en-US" dirty="0"/>
          </a:p>
          <a:p>
            <a:pPr lvl="1" fontAlgn="base"/>
            <a:r>
              <a:rPr lang="en-US" b="0" i="0" u="none" strike="noStrike" dirty="0">
                <a:solidFill>
                  <a:srgbClr val="112E51"/>
                </a:solidFill>
                <a:effectLst/>
              </a:rPr>
              <a:t>The IHL may offer flight training programs in whole or in part through contract with a third party.</a:t>
            </a:r>
            <a:endParaRPr lang="en-US" b="0" i="0" dirty="0">
              <a:solidFill>
                <a:srgbClr val="000000"/>
              </a:solidFill>
              <a:effectLst/>
            </a:endParaRPr>
          </a:p>
          <a:p>
            <a:pPr lvl="1">
              <a:defRPr/>
            </a:pPr>
            <a:endParaRPr kumimoji="0" lang="en-US" b="0" i="0" u="none" strike="noStrike" kern="1200" cap="none" spc="0" normalizeH="0" baseline="0" noProof="0" dirty="0">
              <a:ln>
                <a:noFill/>
              </a:ln>
              <a:effectLst/>
              <a:uLnTx/>
              <a:uFillTx/>
              <a:ea typeface="+mn-ea"/>
              <a:cs typeface="+mn-cs"/>
            </a:endParaRPr>
          </a:p>
        </p:txBody>
      </p:sp>
      <p:pic>
        <p:nvPicPr>
          <p:cNvPr id="10" name="Graphic 9" descr="Checkbox Checked with solid fill">
            <a:extLst>
              <a:ext uri="{FF2B5EF4-FFF2-40B4-BE49-F238E27FC236}">
                <a16:creationId xmlns:a16="http://schemas.microsoft.com/office/drawing/2014/main" id="{3AB489D5-8A02-5168-692E-6AF0DB8E30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170" y="3149149"/>
            <a:ext cx="1054511" cy="1054511"/>
          </a:xfrm>
          <a:prstGeom prst="rect">
            <a:avLst/>
          </a:prstGeom>
        </p:spPr>
      </p:pic>
      <p:sp>
        <p:nvSpPr>
          <p:cNvPr id="17" name="TextBox 57">
            <a:extLst>
              <a:ext uri="{FF2B5EF4-FFF2-40B4-BE49-F238E27FC236}">
                <a16:creationId xmlns:a16="http://schemas.microsoft.com/office/drawing/2014/main" id="{B5B7BEB6-4860-BB3D-6835-881F9EC118E1}"/>
              </a:ext>
            </a:extLst>
          </p:cNvPr>
          <p:cNvSpPr txBox="1"/>
          <p:nvPr/>
        </p:nvSpPr>
        <p:spPr>
          <a:xfrm>
            <a:off x="1108976" y="3809218"/>
            <a:ext cx="3916906" cy="523220"/>
          </a:xfrm>
          <a:prstGeom prst="rect">
            <a:avLst/>
          </a:prstGeom>
          <a:noFill/>
        </p:spPr>
        <p:txBody>
          <a:bodyPr wrap="none" rtlCol="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ea typeface="+mn-ea"/>
                <a:cs typeface="Calibri" panose="020F0502020204030204" pitchFamily="34" charset="0"/>
              </a:rPr>
              <a:t>Contracted flight training</a:t>
            </a:r>
          </a:p>
        </p:txBody>
      </p:sp>
      <p:sp>
        <p:nvSpPr>
          <p:cNvPr id="18" name="TextBox 57">
            <a:extLst>
              <a:ext uri="{FF2B5EF4-FFF2-40B4-BE49-F238E27FC236}">
                <a16:creationId xmlns:a16="http://schemas.microsoft.com/office/drawing/2014/main" id="{DB093ECB-39E5-0CBD-02B6-57120BDCCF70}"/>
              </a:ext>
            </a:extLst>
          </p:cNvPr>
          <p:cNvSpPr txBox="1"/>
          <p:nvPr/>
        </p:nvSpPr>
        <p:spPr>
          <a:xfrm>
            <a:off x="1108976" y="1438265"/>
            <a:ext cx="4867658" cy="523220"/>
          </a:xfrm>
          <a:prstGeom prst="rect">
            <a:avLst/>
          </a:prstGeom>
          <a:noFill/>
        </p:spPr>
        <p:txBody>
          <a:bodyPr wrap="square" rtlCol="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ea typeface="+mn-ea"/>
                <a:cs typeface="Calibri" panose="020F0502020204030204" pitchFamily="34" charset="0"/>
              </a:rPr>
              <a:t>In-house flight training</a:t>
            </a:r>
          </a:p>
        </p:txBody>
      </p:sp>
    </p:spTree>
    <p:extLst>
      <p:ext uri="{BB962C8B-B14F-4D97-AF65-F5344CB8AC3E}">
        <p14:creationId xmlns:p14="http://schemas.microsoft.com/office/powerpoint/2010/main" val="3883276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23DD3-D96B-F318-3B0B-4480CAC0C36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F02F5F-35A4-2490-2024-DB43989F831C}"/>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11</a:t>
            </a:fld>
            <a:endParaRPr lang="en-US">
              <a:solidFill>
                <a:prstClr val="white"/>
              </a:solidFill>
            </a:endParaRPr>
          </a:p>
        </p:txBody>
      </p:sp>
      <p:sp>
        <p:nvSpPr>
          <p:cNvPr id="3" name="Title 2">
            <a:extLst>
              <a:ext uri="{FF2B5EF4-FFF2-40B4-BE49-F238E27FC236}">
                <a16:creationId xmlns:a16="http://schemas.microsoft.com/office/drawing/2014/main" id="{0D4C297B-7384-DD86-9D00-BA3670633602}"/>
              </a:ext>
            </a:extLst>
          </p:cNvPr>
          <p:cNvSpPr>
            <a:spLocks noGrp="1"/>
          </p:cNvSpPr>
          <p:nvPr>
            <p:ph type="ctrTitle"/>
          </p:nvPr>
        </p:nvSpPr>
        <p:spPr>
          <a:xfrm>
            <a:off x="279133" y="317634"/>
            <a:ext cx="8537607" cy="5592277"/>
          </a:xfrm>
          <a:solidFill>
            <a:schemeClr val="accent3"/>
          </a:solidFill>
          <a:ln w="38100">
            <a:solidFill>
              <a:schemeClr val="tx2">
                <a:lumMod val="75000"/>
              </a:schemeClr>
            </a:solidFill>
          </a:ln>
          <a:effectLst>
            <a:outerShdw blurRad="63500" sx="102000" sy="102000" algn="ctr" rotWithShape="0">
              <a:prstClr val="black">
                <a:alpha val="40000"/>
              </a:prstClr>
            </a:outerShdw>
          </a:effectLst>
        </p:spPr>
        <p:txBody>
          <a:bodyPr>
            <a:noAutofit/>
          </a:bodyPr>
          <a:lstStyle/>
          <a:p>
            <a:r>
              <a:rPr lang="en-US" sz="8000" dirty="0"/>
              <a:t>VA Student Eligibility Requirements</a:t>
            </a:r>
          </a:p>
        </p:txBody>
      </p:sp>
    </p:spTree>
    <p:extLst>
      <p:ext uri="{BB962C8B-B14F-4D97-AF65-F5344CB8AC3E}">
        <p14:creationId xmlns:p14="http://schemas.microsoft.com/office/powerpoint/2010/main" val="304082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D7F075-9BFD-EB12-AC20-BEA1C9C9F7D7}"/>
              </a:ext>
            </a:extLst>
          </p:cNvPr>
          <p:cNvSpPr>
            <a:spLocks noGrp="1"/>
          </p:cNvSpPr>
          <p:nvPr>
            <p:ph type="sldNum" sz="quarter" idx="10"/>
          </p:nvPr>
        </p:nvSpPr>
        <p:spPr>
          <a:xfrm>
            <a:off x="8686800" y="6400232"/>
            <a:ext cx="384630" cy="365125"/>
          </a:xfrm>
        </p:spPr>
        <p:txBody>
          <a:bodyPr anchor="ctr">
            <a:normAutofit/>
          </a:bodyPr>
          <a:lstStyle/>
          <a:p>
            <a:pPr defTabSz="457200">
              <a:spcAft>
                <a:spcPts val="600"/>
              </a:spcAft>
            </a:pPr>
            <a:fld id="{D983F1FA-211D-3044-9E35-958DFBC26156}" type="slidenum">
              <a:rPr lang="en-US" smtClean="0">
                <a:solidFill>
                  <a:prstClr val="white"/>
                </a:solidFill>
              </a:rPr>
              <a:pPr defTabSz="457200">
                <a:spcAft>
                  <a:spcPts val="600"/>
                </a:spcAft>
              </a:pPr>
              <a:t>12</a:t>
            </a:fld>
            <a:endParaRPr lang="en-US">
              <a:solidFill>
                <a:prstClr val="white"/>
              </a:solidFill>
            </a:endParaRPr>
          </a:p>
        </p:txBody>
      </p:sp>
      <p:sp>
        <p:nvSpPr>
          <p:cNvPr id="3" name="Title 2">
            <a:extLst>
              <a:ext uri="{FF2B5EF4-FFF2-40B4-BE49-F238E27FC236}">
                <a16:creationId xmlns:a16="http://schemas.microsoft.com/office/drawing/2014/main" id="{D86DEE76-6671-10E4-0CCD-796D18157E46}"/>
              </a:ext>
            </a:extLst>
          </p:cNvPr>
          <p:cNvSpPr>
            <a:spLocks noGrp="1"/>
          </p:cNvSpPr>
          <p:nvPr>
            <p:ph type="title"/>
          </p:nvPr>
        </p:nvSpPr>
        <p:spPr>
          <a:xfrm>
            <a:off x="457200" y="0"/>
            <a:ext cx="8229600" cy="731520"/>
          </a:xfrm>
        </p:spPr>
        <p:txBody>
          <a:bodyPr anchor="ctr">
            <a:normAutofit/>
          </a:bodyPr>
          <a:lstStyle/>
          <a:p>
            <a:r>
              <a:rPr lang="en-US"/>
              <a:t>VA Eligibility Requirements</a:t>
            </a:r>
          </a:p>
        </p:txBody>
      </p:sp>
      <p:graphicFrame>
        <p:nvGraphicFramePr>
          <p:cNvPr id="5" name="Content Placeholder 2">
            <a:extLst>
              <a:ext uri="{FF2B5EF4-FFF2-40B4-BE49-F238E27FC236}">
                <a16:creationId xmlns:a16="http://schemas.microsoft.com/office/drawing/2014/main" id="{B6E706AE-6043-BFE5-7896-73C77FEC7638}"/>
              </a:ext>
            </a:extLst>
          </p:cNvPr>
          <p:cNvGraphicFramePr>
            <a:graphicFrameLocks/>
          </p:cNvGraphicFramePr>
          <p:nvPr/>
        </p:nvGraphicFramePr>
        <p:xfrm>
          <a:off x="457199" y="1321803"/>
          <a:ext cx="8112035" cy="4151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6500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59656B-1392-D6E2-0F29-734279AD253B}"/>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13</a:t>
            </a:fld>
            <a:endParaRPr lang="en-US">
              <a:solidFill>
                <a:prstClr val="white"/>
              </a:solidFill>
            </a:endParaRPr>
          </a:p>
        </p:txBody>
      </p:sp>
      <p:sp>
        <p:nvSpPr>
          <p:cNvPr id="3" name="Title 2">
            <a:extLst>
              <a:ext uri="{FF2B5EF4-FFF2-40B4-BE49-F238E27FC236}">
                <a16:creationId xmlns:a16="http://schemas.microsoft.com/office/drawing/2014/main" id="{167F2D2F-9984-2BB6-2A97-BB020023C98B}"/>
              </a:ext>
            </a:extLst>
          </p:cNvPr>
          <p:cNvSpPr>
            <a:spLocks noGrp="1"/>
          </p:cNvSpPr>
          <p:nvPr>
            <p:ph type="title"/>
          </p:nvPr>
        </p:nvSpPr>
        <p:spPr/>
        <p:txBody>
          <a:bodyPr/>
          <a:lstStyle/>
          <a:p>
            <a:r>
              <a:rPr lang="en-US"/>
              <a:t>Medical Certificates</a:t>
            </a:r>
          </a:p>
        </p:txBody>
      </p:sp>
      <p:sp>
        <p:nvSpPr>
          <p:cNvPr id="5" name="Rectangle: Rounded Corners 4">
            <a:extLst>
              <a:ext uri="{FF2B5EF4-FFF2-40B4-BE49-F238E27FC236}">
                <a16:creationId xmlns:a16="http://schemas.microsoft.com/office/drawing/2014/main" id="{FE89A1BF-0CD2-A997-C307-F51D88E614CE}"/>
              </a:ext>
            </a:extLst>
          </p:cNvPr>
          <p:cNvSpPr/>
          <p:nvPr/>
        </p:nvSpPr>
        <p:spPr>
          <a:xfrm>
            <a:off x="4667527" y="3305116"/>
            <a:ext cx="4211588" cy="2697478"/>
          </a:xfrm>
          <a:prstGeom prst="roundRect">
            <a:avLst>
              <a:gd name="adj" fmla="val 3771"/>
            </a:avLst>
          </a:prstGeom>
          <a:solidFill>
            <a:schemeClr val="tx2">
              <a:lumMod val="20000"/>
              <a:lumOff val="80000"/>
            </a:schemeClr>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rPr>
              <a:t>Required for all flight training courses but ATP and ATP/CTP</a:t>
            </a:r>
          </a:p>
          <a:p>
            <a:pPr>
              <a:spcBef>
                <a:spcPts val="1200"/>
              </a:spcBef>
            </a:pPr>
            <a:r>
              <a:rPr lang="en-US" sz="1600">
                <a:solidFill>
                  <a:schemeClr val="tx1"/>
                </a:solidFill>
              </a:rPr>
              <a:t>Valid for remainder of the month of issue; plus</a:t>
            </a:r>
          </a:p>
          <a:p>
            <a:pPr marL="285750" indent="-285750">
              <a:buFont typeface="Arial" panose="020B0604020202020204" pitchFamily="34" charset="0"/>
              <a:buChar char="•"/>
            </a:pPr>
            <a:r>
              <a:rPr lang="en-US" sz="1600">
                <a:solidFill>
                  <a:schemeClr val="tx1"/>
                </a:solidFill>
              </a:rPr>
              <a:t>12 calendar months for operations requiring a second-class medical certificate</a:t>
            </a:r>
          </a:p>
          <a:p>
            <a:pPr marL="285750" indent="-285750">
              <a:buFont typeface="Arial" panose="020B0604020202020204" pitchFamily="34" charset="0"/>
              <a:buChar char="•"/>
            </a:pPr>
            <a:r>
              <a:rPr lang="en-US" sz="1600">
                <a:solidFill>
                  <a:schemeClr val="tx1"/>
                </a:solidFill>
              </a:rPr>
              <a:t>After 12 months, the certificate reverts to a third-class medical certificate</a:t>
            </a:r>
          </a:p>
          <a:p>
            <a:pPr marL="285750"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endParaRPr lang="en-US" sz="1600">
              <a:solidFill>
                <a:schemeClr val="tx1"/>
              </a:solidFill>
            </a:endParaRPr>
          </a:p>
        </p:txBody>
      </p:sp>
      <p:sp>
        <p:nvSpPr>
          <p:cNvPr id="7" name="Rectangle: Rounded Corners 6">
            <a:extLst>
              <a:ext uri="{FF2B5EF4-FFF2-40B4-BE49-F238E27FC236}">
                <a16:creationId xmlns:a16="http://schemas.microsoft.com/office/drawing/2014/main" id="{F0C4F0C6-5C33-34F7-6DF4-244239912517}"/>
              </a:ext>
            </a:extLst>
          </p:cNvPr>
          <p:cNvSpPr/>
          <p:nvPr/>
        </p:nvSpPr>
        <p:spPr>
          <a:xfrm>
            <a:off x="5162829" y="2907553"/>
            <a:ext cx="3312900" cy="496500"/>
          </a:xfrm>
          <a:prstGeom prst="roundRect">
            <a:avLst>
              <a:gd name="adj" fmla="val 10000"/>
            </a:avLst>
          </a:prstGeom>
          <a:solidFill>
            <a:schemeClr val="tx2">
              <a:lumMod val="75000"/>
            </a:schemeClr>
          </a:solidFill>
          <a:ln w="25400">
            <a:noFill/>
          </a:ln>
        </p:spPr>
        <p:style>
          <a:lnRef idx="0">
            <a:scrgbClr r="0" g="0" b="0"/>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txBody>
          <a:bodyPr anchor="ctr"/>
          <a:lstStyle/>
          <a:p>
            <a:pPr lvl="0" algn="ctr">
              <a:lnSpc>
                <a:spcPct val="100000"/>
              </a:lnSpc>
            </a:pPr>
            <a:r>
              <a:rPr lang="en-US">
                <a:solidFill>
                  <a:schemeClr val="bg1"/>
                </a:solidFill>
                <a:ea typeface="Lato" panose="020F0502020204030203" pitchFamily="34" charset="0"/>
                <a:cs typeface="Lato" panose="020F0502020204030203" pitchFamily="34" charset="0"/>
              </a:rPr>
              <a:t>Second Class Medical Certificate</a:t>
            </a:r>
          </a:p>
        </p:txBody>
      </p:sp>
      <p:grpSp>
        <p:nvGrpSpPr>
          <p:cNvPr id="8" name="Group 7">
            <a:extLst>
              <a:ext uri="{FF2B5EF4-FFF2-40B4-BE49-F238E27FC236}">
                <a16:creationId xmlns:a16="http://schemas.microsoft.com/office/drawing/2014/main" id="{F47895A4-3956-5947-A83B-CA6A2A5E7D01}"/>
              </a:ext>
            </a:extLst>
          </p:cNvPr>
          <p:cNvGrpSpPr/>
          <p:nvPr/>
        </p:nvGrpSpPr>
        <p:grpSpPr>
          <a:xfrm>
            <a:off x="295154" y="986775"/>
            <a:ext cx="8553691" cy="1630669"/>
            <a:chOff x="1045970" y="1157735"/>
            <a:chExt cx="10100060" cy="1724339"/>
          </a:xfrm>
        </p:grpSpPr>
        <p:sp>
          <p:nvSpPr>
            <p:cNvPr id="9" name="Rectangle: Rounded Corners 8">
              <a:extLst>
                <a:ext uri="{FF2B5EF4-FFF2-40B4-BE49-F238E27FC236}">
                  <a16:creationId xmlns:a16="http://schemas.microsoft.com/office/drawing/2014/main" id="{BA95B855-C27E-F0DC-F3AA-267E4F74ACC4}"/>
                </a:ext>
              </a:extLst>
            </p:cNvPr>
            <p:cNvSpPr/>
            <p:nvPr/>
          </p:nvSpPr>
          <p:spPr>
            <a:xfrm>
              <a:off x="1045970" y="1157735"/>
              <a:ext cx="10100060" cy="1724339"/>
            </a:xfrm>
            <a:prstGeom prst="roundRect">
              <a:avLst/>
            </a:prstGeom>
            <a:solidFill>
              <a:schemeClr val="bg1">
                <a:lumMod val="95000"/>
              </a:schemeClr>
            </a:solidFill>
            <a:ln w="28575" cap="flat" cmpd="sng" algn="ctr">
              <a:solidFill>
                <a:schemeClr val="tx2">
                  <a:lumMod val="75000"/>
                </a:schemeClr>
              </a:solidFill>
              <a:prstDash val="solid"/>
              <a:miter lim="800000"/>
            </a:ln>
            <a:effectLst/>
          </p:spPr>
          <p:txBody>
            <a:bodyPr rtlCol="0" anchor="ctr"/>
            <a:lstStyle/>
            <a:p>
              <a:pPr lvl="1"/>
              <a:r>
                <a:rPr kumimoji="0" lang="en-US" b="0" i="0" u="none" strike="noStrike" kern="0" cap="none" spc="0" normalizeH="0" baseline="0" noProof="0">
                  <a:ln>
                    <a:noFill/>
                  </a:ln>
                  <a:effectLst/>
                  <a:uLnTx/>
                  <a:uFillTx/>
                  <a:ea typeface="Lato" panose="020F0502020204030203" pitchFamily="34" charset="0"/>
                  <a:cs typeface="Lato" panose="020F0502020204030203" pitchFamily="34" charset="0"/>
                </a:rPr>
                <a:t>VA students must hold a medical certificate</a:t>
              </a:r>
              <a:r>
                <a:rPr kumimoji="0" lang="en-US" b="0" i="0" u="none" strike="noStrike" kern="0" cap="none" spc="0" normalizeH="0" noProof="0">
                  <a:ln>
                    <a:noFill/>
                  </a:ln>
                  <a:effectLst/>
                  <a:uLnTx/>
                  <a:uFillTx/>
                  <a:ea typeface="Lato" panose="020F0502020204030203" pitchFamily="34" charset="0"/>
                  <a:cs typeface="Lato" panose="020F0502020204030203" pitchFamily="34" charset="0"/>
                </a:rPr>
                <a:t> valid for appropriate privileges prior to the start of each flight training course.</a:t>
              </a:r>
            </a:p>
            <a:p>
              <a:pPr lvl="1"/>
              <a:endParaRPr lang="en-US" kern="0" baseline="0">
                <a:ea typeface="Lato" panose="020F0502020204030203" pitchFamily="34" charset="0"/>
                <a:cs typeface="Lato" panose="020F0502020204030203" pitchFamily="34" charset="0"/>
              </a:endParaRPr>
            </a:p>
            <a:p>
              <a:pPr lvl="1"/>
              <a:r>
                <a:rPr kumimoji="0" lang="en-US" b="0" i="0" u="none" strike="noStrike" kern="0" cap="none" spc="0" normalizeH="0" noProof="0">
                  <a:ln>
                    <a:noFill/>
                  </a:ln>
                  <a:effectLst/>
                  <a:uLnTx/>
                  <a:uFillTx/>
                  <a:ea typeface="Lato" panose="020F0502020204030203" pitchFamily="34" charset="0"/>
                  <a:cs typeface="Lato" panose="020F0502020204030203" pitchFamily="34" charset="0"/>
                </a:rPr>
                <a:t>The medical certificate may revert to the next lower certificate or expire before the end of the course without penalty.</a:t>
              </a:r>
            </a:p>
          </p:txBody>
        </p:sp>
        <p:sp>
          <p:nvSpPr>
            <p:cNvPr id="10" name="Rectangle 9" descr="Medical with solid fill">
              <a:extLst>
                <a:ext uri="{FF2B5EF4-FFF2-40B4-BE49-F238E27FC236}">
                  <a16:creationId xmlns:a16="http://schemas.microsoft.com/office/drawing/2014/main" id="{A0515BBA-B38E-F662-BBA7-86459F5AD2D5}"/>
                </a:ext>
              </a:extLst>
            </p:cNvPr>
            <p:cNvSpPr/>
            <p:nvPr/>
          </p:nvSpPr>
          <p:spPr>
            <a:xfrm>
              <a:off x="1045970" y="1295089"/>
              <a:ext cx="755796" cy="676848"/>
            </a:xfrm>
            <a:prstGeom prst="rect">
              <a:avLst/>
            </a:prstGeom>
            <a:blipFill>
              <a:blip r:embed="rId3">
                <a:extLst>
                  <a:ext uri="{96DAC541-7B7A-43D3-8B79-37D633B846F1}">
                    <asvg:svgBlip xmlns:asvg="http://schemas.microsoft.com/office/drawing/2016/SVG/main" r:embed="rId4"/>
                  </a:ext>
                </a:extLst>
              </a:blip>
              <a:stretch>
                <a:fillRect/>
              </a:stretch>
            </a:blipFill>
          </p:spPr>
          <p:style>
            <a:lnRef idx="2">
              <a:schemeClr val="lt1">
                <a:alpha val="0"/>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1" name="Rectangle 10" descr="Medical with solid fill">
              <a:extLst>
                <a:ext uri="{FF2B5EF4-FFF2-40B4-BE49-F238E27FC236}">
                  <a16:creationId xmlns:a16="http://schemas.microsoft.com/office/drawing/2014/main" id="{1F873000-97AE-3E7E-D134-2765186904D1}"/>
                </a:ext>
              </a:extLst>
            </p:cNvPr>
            <p:cNvSpPr/>
            <p:nvPr/>
          </p:nvSpPr>
          <p:spPr>
            <a:xfrm>
              <a:off x="1045970" y="2107067"/>
              <a:ext cx="755796" cy="676848"/>
            </a:xfrm>
            <a:prstGeom prst="rect">
              <a:avLst/>
            </a:prstGeom>
            <a:blipFill>
              <a:blip r:embed="rId3">
                <a:extLst>
                  <a:ext uri="{96DAC541-7B7A-43D3-8B79-37D633B846F1}">
                    <asvg:svgBlip xmlns:asvg="http://schemas.microsoft.com/office/drawing/2016/SVG/main" r:embed="rId4"/>
                  </a:ext>
                </a:extLst>
              </a:blip>
              <a:stretch>
                <a:fillRect/>
              </a:stretch>
            </a:blipFill>
          </p:spPr>
          <p:style>
            <a:lnRef idx="2">
              <a:schemeClr val="lt1">
                <a:alpha val="0"/>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grpSp>
      <p:sp>
        <p:nvSpPr>
          <p:cNvPr id="6" name="Rectangle: Rounded Corners 5">
            <a:extLst>
              <a:ext uri="{FF2B5EF4-FFF2-40B4-BE49-F238E27FC236}">
                <a16:creationId xmlns:a16="http://schemas.microsoft.com/office/drawing/2014/main" id="{7D81CCB5-E64F-2E44-B429-C79AB4E8F5A2}"/>
              </a:ext>
            </a:extLst>
          </p:cNvPr>
          <p:cNvSpPr/>
          <p:nvPr/>
        </p:nvSpPr>
        <p:spPr>
          <a:xfrm>
            <a:off x="264885" y="3305116"/>
            <a:ext cx="4211588" cy="2697478"/>
          </a:xfrm>
          <a:prstGeom prst="roundRect">
            <a:avLst>
              <a:gd name="adj" fmla="val 2974"/>
            </a:avLst>
          </a:prstGeom>
          <a:solidFill>
            <a:schemeClr val="tx2">
              <a:lumMod val="20000"/>
              <a:lumOff val="80000"/>
            </a:schemeClr>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rPr>
              <a:t>Required for Airline Transport Pilot (ATP) and Airline Transport Pilot Certification Training Program (ATP/CTP)</a:t>
            </a:r>
          </a:p>
          <a:p>
            <a:pPr>
              <a:spcBef>
                <a:spcPts val="1200"/>
              </a:spcBef>
            </a:pPr>
            <a:r>
              <a:rPr lang="en-US" sz="1600">
                <a:solidFill>
                  <a:schemeClr val="tx1"/>
                </a:solidFill>
              </a:rPr>
              <a:t>Valid for remainder of the month of issue; plus</a:t>
            </a:r>
          </a:p>
          <a:p>
            <a:pPr marL="285750" indent="-285750">
              <a:buFont typeface="Arial" panose="020B0604020202020204" pitchFamily="34" charset="0"/>
              <a:buChar char="•"/>
            </a:pPr>
            <a:r>
              <a:rPr lang="en-US" sz="1600">
                <a:solidFill>
                  <a:schemeClr val="tx1"/>
                </a:solidFill>
              </a:rPr>
              <a:t>12/6 calendar months for operations requiring a first-class medical certificate, based on age</a:t>
            </a:r>
          </a:p>
          <a:p>
            <a:pPr marL="285750" indent="-285750">
              <a:buFont typeface="Arial" panose="020B0604020202020204" pitchFamily="34" charset="0"/>
              <a:buChar char="•"/>
            </a:pPr>
            <a:r>
              <a:rPr lang="en-US" sz="1600">
                <a:solidFill>
                  <a:schemeClr val="tx1"/>
                </a:solidFill>
              </a:rPr>
              <a:t>After 12/6 months, the certificate reverts to a second-class medical certificate that is valid for 6 additional months</a:t>
            </a:r>
          </a:p>
        </p:txBody>
      </p:sp>
      <p:sp>
        <p:nvSpPr>
          <p:cNvPr id="12" name="Rectangle: Rounded Corners 11">
            <a:extLst>
              <a:ext uri="{FF2B5EF4-FFF2-40B4-BE49-F238E27FC236}">
                <a16:creationId xmlns:a16="http://schemas.microsoft.com/office/drawing/2014/main" id="{CAB1FFE4-40C2-7AAA-8DCE-33424A20951F}"/>
              </a:ext>
            </a:extLst>
          </p:cNvPr>
          <p:cNvSpPr/>
          <p:nvPr/>
        </p:nvSpPr>
        <p:spPr>
          <a:xfrm>
            <a:off x="763468" y="2895828"/>
            <a:ext cx="3309926" cy="496501"/>
          </a:xfrm>
          <a:prstGeom prst="roundRect">
            <a:avLst>
              <a:gd name="adj" fmla="val 10000"/>
            </a:avLst>
          </a:prstGeom>
          <a:solidFill>
            <a:schemeClr val="tx2">
              <a:lumMod val="75000"/>
            </a:schemeClr>
          </a:solidFill>
          <a:ln w="25400">
            <a:noFill/>
          </a:ln>
        </p:spPr>
        <p:style>
          <a:lnRef idx="0">
            <a:scrgbClr r="0" g="0" b="0"/>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txBody>
          <a:bodyPr anchor="ctr"/>
          <a:lstStyle/>
          <a:p>
            <a:pPr lvl="0" algn="ctr">
              <a:lnSpc>
                <a:spcPct val="100000"/>
              </a:lnSpc>
            </a:pPr>
            <a:r>
              <a:rPr lang="en-US">
                <a:solidFill>
                  <a:schemeClr val="bg1"/>
                </a:solidFill>
                <a:ea typeface="Lato" panose="020F0502020204030203" pitchFamily="34" charset="0"/>
                <a:cs typeface="Lato" panose="020F0502020204030203" pitchFamily="34" charset="0"/>
              </a:rPr>
              <a:t>First Class Medical Certificate</a:t>
            </a:r>
          </a:p>
        </p:txBody>
      </p:sp>
    </p:spTree>
    <p:extLst>
      <p:ext uri="{BB962C8B-B14F-4D97-AF65-F5344CB8AC3E}">
        <p14:creationId xmlns:p14="http://schemas.microsoft.com/office/powerpoint/2010/main" val="957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C5CF2-41E5-40C9-B94C-8AB16142B1F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6B7C6C-D71E-BE5E-5BF0-1E733A6ADEE1}"/>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14</a:t>
            </a:fld>
            <a:endParaRPr lang="en-US">
              <a:solidFill>
                <a:prstClr val="white"/>
              </a:solidFill>
            </a:endParaRPr>
          </a:p>
        </p:txBody>
      </p:sp>
      <p:sp>
        <p:nvSpPr>
          <p:cNvPr id="3" name="Title 2">
            <a:extLst>
              <a:ext uri="{FF2B5EF4-FFF2-40B4-BE49-F238E27FC236}">
                <a16:creationId xmlns:a16="http://schemas.microsoft.com/office/drawing/2014/main" id="{5C1DAC15-1983-1E09-C47C-C82F78A19F43}"/>
              </a:ext>
            </a:extLst>
          </p:cNvPr>
          <p:cNvSpPr>
            <a:spLocks noGrp="1"/>
          </p:cNvSpPr>
          <p:nvPr>
            <p:ph type="ctrTitle"/>
          </p:nvPr>
        </p:nvSpPr>
        <p:spPr>
          <a:xfrm>
            <a:off x="279133" y="317634"/>
            <a:ext cx="8537607" cy="5592277"/>
          </a:xfrm>
          <a:solidFill>
            <a:schemeClr val="accent3"/>
          </a:solidFill>
          <a:ln w="38100">
            <a:solidFill>
              <a:schemeClr val="tx2">
                <a:lumMod val="75000"/>
              </a:schemeClr>
            </a:solidFill>
          </a:ln>
          <a:effectLst>
            <a:outerShdw blurRad="63500" sx="102000" sy="102000" algn="ctr" rotWithShape="0">
              <a:prstClr val="black">
                <a:alpha val="40000"/>
              </a:prstClr>
            </a:outerShdw>
          </a:effectLst>
        </p:spPr>
        <p:txBody>
          <a:bodyPr>
            <a:noAutofit/>
          </a:bodyPr>
          <a:lstStyle/>
          <a:p>
            <a:r>
              <a:rPr lang="en-US" sz="8000" dirty="0"/>
              <a:t>Flight Courses</a:t>
            </a:r>
          </a:p>
        </p:txBody>
      </p:sp>
    </p:spTree>
    <p:extLst>
      <p:ext uri="{BB962C8B-B14F-4D97-AF65-F5344CB8AC3E}">
        <p14:creationId xmlns:p14="http://schemas.microsoft.com/office/powerpoint/2010/main" val="2457287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4B4BD9-2D92-ABF4-4FED-3771396B0311}"/>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15</a:t>
            </a:fld>
            <a:endParaRPr lang="en-US">
              <a:solidFill>
                <a:prstClr val="white"/>
              </a:solidFill>
            </a:endParaRPr>
          </a:p>
        </p:txBody>
      </p:sp>
      <p:sp>
        <p:nvSpPr>
          <p:cNvPr id="3" name="Title 2">
            <a:extLst>
              <a:ext uri="{FF2B5EF4-FFF2-40B4-BE49-F238E27FC236}">
                <a16:creationId xmlns:a16="http://schemas.microsoft.com/office/drawing/2014/main" id="{CE5E0C57-821E-7E33-F1BF-7772F1D8675F}"/>
              </a:ext>
            </a:extLst>
          </p:cNvPr>
          <p:cNvSpPr>
            <a:spLocks noGrp="1"/>
          </p:cNvSpPr>
          <p:nvPr>
            <p:ph type="title"/>
          </p:nvPr>
        </p:nvSpPr>
        <p:spPr/>
        <p:txBody>
          <a:bodyPr/>
          <a:lstStyle/>
          <a:p>
            <a:r>
              <a:rPr lang="en-US" dirty="0"/>
              <a:t>Flight Training Courses</a:t>
            </a:r>
          </a:p>
        </p:txBody>
      </p:sp>
      <p:graphicFrame>
        <p:nvGraphicFramePr>
          <p:cNvPr id="5" name="Diagram 4">
            <a:extLst>
              <a:ext uri="{FF2B5EF4-FFF2-40B4-BE49-F238E27FC236}">
                <a16:creationId xmlns:a16="http://schemas.microsoft.com/office/drawing/2014/main" id="{2BF74F5D-FEB8-1006-DF09-B2DECA3C6C29}"/>
              </a:ext>
            </a:extLst>
          </p:cNvPr>
          <p:cNvGraphicFramePr/>
          <p:nvPr/>
        </p:nvGraphicFramePr>
        <p:xfrm>
          <a:off x="1" y="826432"/>
          <a:ext cx="9143999" cy="5195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771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6693A3-03C1-B0D8-55DB-FA425B5EE291}"/>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16</a:t>
            </a:fld>
            <a:endParaRPr lang="en-US">
              <a:solidFill>
                <a:prstClr val="white"/>
              </a:solidFill>
            </a:endParaRPr>
          </a:p>
        </p:txBody>
      </p:sp>
      <p:sp>
        <p:nvSpPr>
          <p:cNvPr id="8" name="Title 2">
            <a:extLst>
              <a:ext uri="{FF2B5EF4-FFF2-40B4-BE49-F238E27FC236}">
                <a16:creationId xmlns:a16="http://schemas.microsoft.com/office/drawing/2014/main" id="{1CB20E52-E510-D0C0-9075-88AD9C2D260C}"/>
              </a:ext>
            </a:extLst>
          </p:cNvPr>
          <p:cNvSpPr txBox="1">
            <a:spLocks/>
          </p:cNvSpPr>
          <p:nvPr/>
        </p:nvSpPr>
        <p:spPr>
          <a:xfrm>
            <a:off x="457200" y="15047"/>
            <a:ext cx="8229600" cy="7315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i="0" u="none" kern="1200">
                <a:solidFill>
                  <a:schemeClr val="bg1"/>
                </a:solidFill>
                <a:latin typeface="+mj-lt"/>
                <a:ea typeface="+mj-ea"/>
                <a:cs typeface="+mj-cs"/>
              </a:defRPr>
            </a:lvl1pPr>
          </a:lstStyle>
          <a:p>
            <a:r>
              <a:rPr lang="en-US"/>
              <a:t>Private Pilot</a:t>
            </a:r>
          </a:p>
        </p:txBody>
      </p:sp>
      <p:sp>
        <p:nvSpPr>
          <p:cNvPr id="4" name="Content Placeholder 7">
            <a:extLst>
              <a:ext uri="{FF2B5EF4-FFF2-40B4-BE49-F238E27FC236}">
                <a16:creationId xmlns:a16="http://schemas.microsoft.com/office/drawing/2014/main" id="{5E74D503-D289-4D11-86B7-B566BF50354C}"/>
              </a:ext>
            </a:extLst>
          </p:cNvPr>
          <p:cNvSpPr txBox="1">
            <a:spLocks/>
          </p:cNvSpPr>
          <p:nvPr/>
        </p:nvSpPr>
        <p:spPr>
          <a:xfrm>
            <a:off x="117401" y="5184523"/>
            <a:ext cx="8909198" cy="1105663"/>
          </a:xfrm>
          <a:prstGeom prst="rect">
            <a:avLst/>
          </a:prstGeom>
        </p:spPr>
        <p:txBody>
          <a:bodyPr vert="horz" lIns="0" tIns="0" rIns="0" bIns="0" rtlCol="0" anchor="ctr">
            <a:noAutofit/>
          </a:bodyPr>
          <a:lstStyle>
            <a:defPPr>
              <a:defRPr lang="en-US"/>
            </a:defPPr>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algn="ctr"/>
            <a:r>
              <a:rPr lang="en-US" sz="1800">
                <a:latin typeface="+mn-lt"/>
                <a:ea typeface="Lato" panose="020F0502020204030203" pitchFamily="34" charset="0"/>
                <a:cs typeface="Lato" panose="020F0502020204030203" pitchFamily="34" charset="0"/>
              </a:rPr>
              <a:t>Note:  Private pilot courses may be accounted for as pre-requisites to the first flight course as part of a standard college degree.</a:t>
            </a:r>
          </a:p>
        </p:txBody>
      </p:sp>
      <p:graphicFrame>
        <p:nvGraphicFramePr>
          <p:cNvPr id="6" name="Content Placeholder 2">
            <a:extLst>
              <a:ext uri="{FF2B5EF4-FFF2-40B4-BE49-F238E27FC236}">
                <a16:creationId xmlns:a16="http://schemas.microsoft.com/office/drawing/2014/main" id="{6DB235D9-1295-5B8A-0A48-8011DDAA5C6A}"/>
              </a:ext>
            </a:extLst>
          </p:cNvPr>
          <p:cNvGraphicFramePr>
            <a:graphicFrameLocks/>
          </p:cNvGraphicFramePr>
          <p:nvPr/>
        </p:nvGraphicFramePr>
        <p:xfrm>
          <a:off x="457200" y="1334492"/>
          <a:ext cx="8229600" cy="3774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8334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578EC5-970C-0CF3-1B54-C3048B0E735C}"/>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17</a:t>
            </a:fld>
            <a:endParaRPr lang="en-US">
              <a:solidFill>
                <a:prstClr val="white"/>
              </a:solidFill>
            </a:endParaRPr>
          </a:p>
        </p:txBody>
      </p:sp>
      <p:sp>
        <p:nvSpPr>
          <p:cNvPr id="3" name="Title 2">
            <a:extLst>
              <a:ext uri="{FF2B5EF4-FFF2-40B4-BE49-F238E27FC236}">
                <a16:creationId xmlns:a16="http://schemas.microsoft.com/office/drawing/2014/main" id="{82E85566-A2B4-927F-12CE-95814358E47E}"/>
              </a:ext>
            </a:extLst>
          </p:cNvPr>
          <p:cNvSpPr>
            <a:spLocks noGrp="1"/>
          </p:cNvSpPr>
          <p:nvPr>
            <p:ph type="title"/>
          </p:nvPr>
        </p:nvSpPr>
        <p:spPr/>
        <p:txBody>
          <a:bodyPr/>
          <a:lstStyle/>
          <a:p>
            <a:r>
              <a:rPr lang="en-US" dirty="0"/>
              <a:t>Ground Training</a:t>
            </a:r>
          </a:p>
        </p:txBody>
      </p:sp>
      <p:sp>
        <p:nvSpPr>
          <p:cNvPr id="6" name="Rectangle: Rounded Corners 5">
            <a:extLst>
              <a:ext uri="{FF2B5EF4-FFF2-40B4-BE49-F238E27FC236}">
                <a16:creationId xmlns:a16="http://schemas.microsoft.com/office/drawing/2014/main" id="{80B42901-07B3-06C0-CBD4-15B35CC9A67B}"/>
              </a:ext>
            </a:extLst>
          </p:cNvPr>
          <p:cNvSpPr/>
          <p:nvPr/>
        </p:nvSpPr>
        <p:spPr>
          <a:xfrm>
            <a:off x="111480" y="2178470"/>
            <a:ext cx="4389120" cy="3706855"/>
          </a:xfrm>
          <a:prstGeom prst="roundRect">
            <a:avLst/>
          </a:prstGeom>
          <a:solidFill>
            <a:schemeClr val="tx2">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In-residence</a:t>
            </a:r>
          </a:p>
          <a:p>
            <a:pPr marL="285750" indent="-285750">
              <a:buFont typeface="Arial" panose="020B0604020202020204" pitchFamily="34" charset="0"/>
              <a:buChar char="•"/>
            </a:pPr>
            <a:r>
              <a:rPr lang="en-US" dirty="0">
                <a:solidFill>
                  <a:schemeClr val="tx1"/>
                </a:solidFill>
              </a:rPr>
              <a:t>Under the direction and supervision of a qualified instructor</a:t>
            </a:r>
          </a:p>
          <a:p>
            <a:pPr marL="285750" indent="-285750">
              <a:buFont typeface="Arial" panose="020B0604020202020204" pitchFamily="34" charset="0"/>
              <a:buChar char="•"/>
            </a:pPr>
            <a:r>
              <a:rPr lang="en-US" dirty="0">
                <a:solidFill>
                  <a:schemeClr val="tx1"/>
                </a:solidFill>
              </a:rPr>
              <a:t>Interaction between student and instructor</a:t>
            </a:r>
          </a:p>
          <a:p>
            <a:pPr marL="285750" indent="-285750">
              <a:buFont typeface="Arial" panose="020B0604020202020204" pitchFamily="34" charset="0"/>
              <a:buChar char="•"/>
            </a:pPr>
            <a:r>
              <a:rPr lang="en-US" dirty="0">
                <a:solidFill>
                  <a:schemeClr val="tx1"/>
                </a:solidFill>
              </a:rPr>
              <a:t>May use audiovisual equipment, personal computers, quizzes, and exams</a:t>
            </a:r>
          </a:p>
          <a:p>
            <a:r>
              <a:rPr lang="en-US" b="1" dirty="0">
                <a:solidFill>
                  <a:schemeClr val="tx1"/>
                </a:solidFill>
              </a:rPr>
              <a:t>Note</a:t>
            </a:r>
            <a:r>
              <a:rPr lang="en-US" dirty="0">
                <a:solidFill>
                  <a:schemeClr val="tx1"/>
                </a:solidFill>
              </a:rPr>
              <a:t>:  Simply providing access to an instructor for questions does not meet requirements</a:t>
            </a:r>
          </a:p>
        </p:txBody>
      </p:sp>
      <p:sp>
        <p:nvSpPr>
          <p:cNvPr id="7" name="Rectangle: Rounded Corners 6">
            <a:extLst>
              <a:ext uri="{FF2B5EF4-FFF2-40B4-BE49-F238E27FC236}">
                <a16:creationId xmlns:a16="http://schemas.microsoft.com/office/drawing/2014/main" id="{58E2BA5E-EEF8-B38B-E7DB-26DB8D5C7B3E}"/>
              </a:ext>
            </a:extLst>
          </p:cNvPr>
          <p:cNvSpPr/>
          <p:nvPr/>
        </p:nvSpPr>
        <p:spPr>
          <a:xfrm>
            <a:off x="4643402" y="2178470"/>
            <a:ext cx="4391500" cy="3706855"/>
          </a:xfrm>
          <a:prstGeom prst="roundRect">
            <a:avLst/>
          </a:prstGeom>
          <a:solidFill>
            <a:schemeClr val="tx2">
              <a:lumMod val="20000"/>
              <a:lumOff val="8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Pre-flight Briefings</a:t>
            </a:r>
          </a:p>
          <a:p>
            <a:pPr marL="742950" lvl="1" indent="-285750">
              <a:buFont typeface="Arial" panose="020B0604020202020204" pitchFamily="34" charset="0"/>
              <a:buChar char="•"/>
            </a:pPr>
            <a:r>
              <a:rPr lang="en-US" dirty="0">
                <a:solidFill>
                  <a:schemeClr val="tx1"/>
                </a:solidFill>
              </a:rPr>
              <a:t>Review the objectives, and maneuvers to be performed during the upcoming flight</a:t>
            </a:r>
          </a:p>
          <a:p>
            <a:pPr marL="285750" indent="-285750">
              <a:buFont typeface="Arial" panose="020B0604020202020204" pitchFamily="34" charset="0"/>
              <a:buChar char="•"/>
            </a:pPr>
            <a:r>
              <a:rPr lang="en-US" dirty="0">
                <a:solidFill>
                  <a:schemeClr val="tx1"/>
                </a:solidFill>
              </a:rPr>
              <a:t>Post-flight Critiques</a:t>
            </a:r>
          </a:p>
          <a:p>
            <a:pPr marL="742950" lvl="1" indent="-285750">
              <a:buFont typeface="Arial" panose="020B0604020202020204" pitchFamily="34" charset="0"/>
              <a:buChar char="•"/>
            </a:pPr>
            <a:r>
              <a:rPr lang="en-US" dirty="0">
                <a:solidFill>
                  <a:schemeClr val="tx1"/>
                </a:solidFill>
              </a:rPr>
              <a:t>Assess and discuss the student’s performance during the preceding flight</a:t>
            </a:r>
          </a:p>
          <a:p>
            <a:r>
              <a:rPr lang="en-US" b="1" dirty="0">
                <a:solidFill>
                  <a:schemeClr val="tx1"/>
                </a:solidFill>
              </a:rPr>
              <a:t>Note</a:t>
            </a:r>
            <a:r>
              <a:rPr lang="en-US" dirty="0">
                <a:solidFill>
                  <a:schemeClr val="tx1"/>
                </a:solidFill>
              </a:rPr>
              <a:t>:  Must always be associated with a flight and cannot be interchanged with ground school</a:t>
            </a:r>
          </a:p>
        </p:txBody>
      </p:sp>
      <p:sp>
        <p:nvSpPr>
          <p:cNvPr id="9" name="Rectangle: Rounded Corners 8">
            <a:extLst>
              <a:ext uri="{FF2B5EF4-FFF2-40B4-BE49-F238E27FC236}">
                <a16:creationId xmlns:a16="http://schemas.microsoft.com/office/drawing/2014/main" id="{E1AF5311-D23C-9C88-6720-B5152602CCA2}"/>
              </a:ext>
            </a:extLst>
          </p:cNvPr>
          <p:cNvSpPr/>
          <p:nvPr/>
        </p:nvSpPr>
        <p:spPr>
          <a:xfrm>
            <a:off x="477240" y="1620548"/>
            <a:ext cx="3657600" cy="731520"/>
          </a:xfrm>
          <a:prstGeom prst="roundRect">
            <a:avLst>
              <a:gd name="adj" fmla="val 10000"/>
            </a:avLst>
          </a:prstGeom>
          <a:solidFill>
            <a:schemeClr val="accent3"/>
          </a:solidFill>
          <a:ln w="28575">
            <a:solidFill>
              <a:schemeClr val="accent5"/>
            </a:solidFill>
          </a:ln>
        </p:spPr>
        <p:style>
          <a:lnRef idx="0">
            <a:scrgbClr r="0" g="0" b="0"/>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txBody>
          <a:bodyPr anchor="ctr"/>
          <a:lstStyle/>
          <a:p>
            <a:pPr lvl="0" algn="ctr">
              <a:lnSpc>
                <a:spcPct val="100000"/>
              </a:lnSpc>
            </a:pPr>
            <a:r>
              <a:rPr lang="en-US" sz="2000" dirty="0">
                <a:solidFill>
                  <a:schemeClr val="tx1"/>
                </a:solidFill>
                <a:ea typeface="Lato" panose="020F0502020204030203" pitchFamily="34" charset="0"/>
                <a:cs typeface="Lato" panose="020F0502020204030203" pitchFamily="34" charset="0"/>
              </a:rPr>
              <a:t>Ground </a:t>
            </a:r>
          </a:p>
          <a:p>
            <a:pPr lvl="0" algn="ctr">
              <a:lnSpc>
                <a:spcPct val="100000"/>
              </a:lnSpc>
            </a:pPr>
            <a:r>
              <a:rPr lang="en-US" sz="2000" dirty="0">
                <a:solidFill>
                  <a:schemeClr val="tx1"/>
                </a:solidFill>
                <a:ea typeface="Lato" panose="020F0502020204030203" pitchFamily="34" charset="0"/>
                <a:cs typeface="Lato" panose="020F0502020204030203" pitchFamily="34" charset="0"/>
              </a:rPr>
              <a:t>School</a:t>
            </a:r>
          </a:p>
        </p:txBody>
      </p:sp>
      <p:sp>
        <p:nvSpPr>
          <p:cNvPr id="10" name="Rectangle: Rounded Corners 9">
            <a:extLst>
              <a:ext uri="{FF2B5EF4-FFF2-40B4-BE49-F238E27FC236}">
                <a16:creationId xmlns:a16="http://schemas.microsoft.com/office/drawing/2014/main" id="{92C6A862-5BE0-1E1B-2C4B-3626F89EACFE}"/>
              </a:ext>
            </a:extLst>
          </p:cNvPr>
          <p:cNvSpPr/>
          <p:nvPr/>
        </p:nvSpPr>
        <p:spPr>
          <a:xfrm>
            <a:off x="4973044" y="1620548"/>
            <a:ext cx="3657600" cy="731520"/>
          </a:xfrm>
          <a:prstGeom prst="roundRect">
            <a:avLst>
              <a:gd name="adj" fmla="val 10000"/>
            </a:avLst>
          </a:prstGeom>
          <a:solidFill>
            <a:schemeClr val="accent3"/>
          </a:solidFill>
          <a:ln w="28575">
            <a:solidFill>
              <a:schemeClr val="accent5"/>
            </a:solidFill>
          </a:ln>
        </p:spPr>
        <p:style>
          <a:lnRef idx="0">
            <a:scrgbClr r="0" g="0" b="0"/>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txBody>
          <a:bodyPr anchor="ctr"/>
          <a:lstStyle/>
          <a:p>
            <a:pPr lvl="0" algn="ctr">
              <a:lnSpc>
                <a:spcPct val="100000"/>
              </a:lnSpc>
            </a:pPr>
            <a:r>
              <a:rPr lang="en-US" sz="2000" dirty="0">
                <a:solidFill>
                  <a:schemeClr val="tx1"/>
                </a:solidFill>
                <a:ea typeface="Lato" panose="020F0502020204030203" pitchFamily="34" charset="0"/>
                <a:cs typeface="Lato" panose="020F0502020204030203" pitchFamily="34" charset="0"/>
              </a:rPr>
              <a:t>Pre-flight Briefings/Post-flight Critiques</a:t>
            </a:r>
          </a:p>
        </p:txBody>
      </p:sp>
      <p:sp>
        <p:nvSpPr>
          <p:cNvPr id="11" name="Rectangle: Rounded Corners 10">
            <a:extLst>
              <a:ext uri="{FF2B5EF4-FFF2-40B4-BE49-F238E27FC236}">
                <a16:creationId xmlns:a16="http://schemas.microsoft.com/office/drawing/2014/main" id="{FF10F908-48BF-40DA-9134-71ABD8B56640}"/>
              </a:ext>
            </a:extLst>
          </p:cNvPr>
          <p:cNvSpPr/>
          <p:nvPr/>
        </p:nvSpPr>
        <p:spPr>
          <a:xfrm>
            <a:off x="0" y="886228"/>
            <a:ext cx="9144000" cy="757990"/>
          </a:xfrm>
          <a:prstGeom prst="roundRect">
            <a:avLst/>
          </a:prstGeom>
          <a:noFill/>
          <a:ln w="28575" cap="flat" cmpd="sng" algn="ctr">
            <a:noFill/>
            <a:prstDash val="solid"/>
            <a:miter lim="800000"/>
          </a:ln>
          <a:effectLst/>
        </p:spPr>
        <p:txBody>
          <a:bodyPr rtlCol="0" anchor="ctr"/>
          <a:lstStyle/>
          <a:p>
            <a:pPr algn="ctr"/>
            <a:r>
              <a:rPr kumimoji="0" lang="en-US" sz="2000" b="0" i="0" u="none" strike="noStrike" kern="0" cap="none" spc="0" normalizeH="0" noProof="0" dirty="0">
                <a:ln>
                  <a:noFill/>
                </a:ln>
                <a:effectLst/>
                <a:uLnTx/>
                <a:uFillTx/>
                <a:ea typeface="Lato" panose="020F0502020204030203" pitchFamily="34" charset="0"/>
                <a:cs typeface="Lato" panose="020F0502020204030203" pitchFamily="34" charset="0"/>
              </a:rPr>
              <a:t>38 CFR 21.4263(i)(2) allows for two forms of ground training in a flight course:</a:t>
            </a:r>
          </a:p>
        </p:txBody>
      </p:sp>
    </p:spTree>
    <p:extLst>
      <p:ext uri="{BB962C8B-B14F-4D97-AF65-F5344CB8AC3E}">
        <p14:creationId xmlns:p14="http://schemas.microsoft.com/office/powerpoint/2010/main" val="3426287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CFE930-835E-F2C1-4590-58C5D88DF786}"/>
              </a:ext>
            </a:extLst>
          </p:cNvPr>
          <p:cNvSpPr>
            <a:spLocks noGrp="1"/>
          </p:cNvSpPr>
          <p:nvPr>
            <p:ph type="sldNum" sz="quarter" idx="12"/>
          </p:nvPr>
        </p:nvSpPr>
        <p:spPr/>
        <p:txBody>
          <a:bodyPr/>
          <a:lstStyle/>
          <a:p>
            <a:fld id="{D983F1FA-211D-3044-9E35-958DFBC26156}" type="slidenum">
              <a:rPr lang="en-US" smtClean="0">
                <a:solidFill>
                  <a:prstClr val="white"/>
                </a:solidFill>
              </a:rPr>
              <a:pPr/>
              <a:t>18</a:t>
            </a:fld>
            <a:endParaRPr lang="en-US">
              <a:solidFill>
                <a:prstClr val="white"/>
              </a:solidFill>
            </a:endParaRPr>
          </a:p>
        </p:txBody>
      </p:sp>
      <p:sp>
        <p:nvSpPr>
          <p:cNvPr id="3" name="Title 2">
            <a:extLst>
              <a:ext uri="{FF2B5EF4-FFF2-40B4-BE49-F238E27FC236}">
                <a16:creationId xmlns:a16="http://schemas.microsoft.com/office/drawing/2014/main" id="{A900FFE3-0283-B7FC-0386-504FB3169D22}"/>
              </a:ext>
            </a:extLst>
          </p:cNvPr>
          <p:cNvSpPr>
            <a:spLocks noGrp="1"/>
          </p:cNvSpPr>
          <p:nvPr>
            <p:ph type="title"/>
          </p:nvPr>
        </p:nvSpPr>
        <p:spPr/>
        <p:txBody>
          <a:bodyPr/>
          <a:lstStyle/>
          <a:p>
            <a:r>
              <a:rPr lang="en-US"/>
              <a:t>Course Descriptions</a:t>
            </a:r>
          </a:p>
        </p:txBody>
      </p:sp>
      <p:pic>
        <p:nvPicPr>
          <p:cNvPr id="19" name="Graphic 18" descr="Office worker male with solid fill">
            <a:extLst>
              <a:ext uri="{FF2B5EF4-FFF2-40B4-BE49-F238E27FC236}">
                <a16:creationId xmlns:a16="http://schemas.microsoft.com/office/drawing/2014/main" id="{C90879A4-135A-2A0C-1A64-E122582BB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95582" y="1407146"/>
            <a:ext cx="925112" cy="980406"/>
          </a:xfrm>
          <a:prstGeom prst="rect">
            <a:avLst/>
          </a:prstGeom>
        </p:spPr>
      </p:pic>
      <p:pic>
        <p:nvPicPr>
          <p:cNvPr id="20" name="Graphic 19" descr="Dance outline">
            <a:extLst>
              <a:ext uri="{FF2B5EF4-FFF2-40B4-BE49-F238E27FC236}">
                <a16:creationId xmlns:a16="http://schemas.microsoft.com/office/drawing/2014/main" id="{91F6D2F1-9DE9-8D03-A4DD-8987D5A44B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95582" y="2784442"/>
            <a:ext cx="925112" cy="980406"/>
          </a:xfrm>
          <a:prstGeom prst="rect">
            <a:avLst/>
          </a:prstGeom>
        </p:spPr>
      </p:pic>
      <p:pic>
        <p:nvPicPr>
          <p:cNvPr id="21" name="Graphic 20" descr="Agriculture with solid fill">
            <a:extLst>
              <a:ext uri="{FF2B5EF4-FFF2-40B4-BE49-F238E27FC236}">
                <a16:creationId xmlns:a16="http://schemas.microsoft.com/office/drawing/2014/main" id="{191ED33E-6AC7-B57B-9847-CAF87B069F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95582" y="4354856"/>
            <a:ext cx="925112" cy="980406"/>
          </a:xfrm>
          <a:prstGeom prst="rect">
            <a:avLst/>
          </a:prstGeom>
        </p:spPr>
      </p:pic>
      <p:pic>
        <p:nvPicPr>
          <p:cNvPr id="22" name="Graphic 21" descr="Flying Money with solid fill">
            <a:extLst>
              <a:ext uri="{FF2B5EF4-FFF2-40B4-BE49-F238E27FC236}">
                <a16:creationId xmlns:a16="http://schemas.microsoft.com/office/drawing/2014/main" id="{8E976217-BE05-EA27-2B40-55737920A3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51527" y="2963162"/>
            <a:ext cx="925112" cy="980406"/>
          </a:xfrm>
          <a:prstGeom prst="rect">
            <a:avLst/>
          </a:prstGeom>
        </p:spPr>
      </p:pic>
      <p:pic>
        <p:nvPicPr>
          <p:cNvPr id="23" name="Graphic 22" descr="Piggy Bank with solid fill">
            <a:extLst>
              <a:ext uri="{FF2B5EF4-FFF2-40B4-BE49-F238E27FC236}">
                <a16:creationId xmlns:a16="http://schemas.microsoft.com/office/drawing/2014/main" id="{606246FC-4164-8802-5ACC-5A2DFB0A80D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83911" y="4458503"/>
            <a:ext cx="925112" cy="980406"/>
          </a:xfrm>
          <a:prstGeom prst="rect">
            <a:avLst/>
          </a:prstGeom>
        </p:spPr>
      </p:pic>
      <p:sp>
        <p:nvSpPr>
          <p:cNvPr id="24" name="TextBox 23">
            <a:extLst>
              <a:ext uri="{FF2B5EF4-FFF2-40B4-BE49-F238E27FC236}">
                <a16:creationId xmlns:a16="http://schemas.microsoft.com/office/drawing/2014/main" id="{FC8A9299-B018-6569-A144-C2488808ACF1}"/>
              </a:ext>
            </a:extLst>
          </p:cNvPr>
          <p:cNvSpPr txBox="1"/>
          <p:nvPr/>
        </p:nvSpPr>
        <p:spPr>
          <a:xfrm>
            <a:off x="2732812" y="1560832"/>
            <a:ext cx="1276905" cy="465740"/>
          </a:xfrm>
          <a:prstGeom prst="rect">
            <a:avLst/>
          </a:prstGeom>
          <a:noFill/>
        </p:spPr>
        <p:txBody>
          <a:bodyPr wrap="square" lIns="0" tIns="0" rIns="0" bIns="0" rtlCol="0">
            <a:noAutofit/>
          </a:bodyPr>
          <a:lstStyle/>
          <a:p>
            <a:pPr algn="l" defTabSz="228600">
              <a:spcAft>
                <a:spcPts val="1200"/>
              </a:spcAft>
            </a:pPr>
            <a:r>
              <a:rPr lang="en-US" sz="2400">
                <a:cs typeface="Calibri" panose="020F0502020204030204" pitchFamily="34" charset="0"/>
              </a:rPr>
              <a:t>Solo Hours</a:t>
            </a:r>
            <a:endParaRPr lang="en-US" sz="2400" noProof="0">
              <a:cs typeface="Calibri" panose="020F0502020204030204" pitchFamily="34" charset="0"/>
            </a:endParaRPr>
          </a:p>
        </p:txBody>
      </p:sp>
      <p:sp>
        <p:nvSpPr>
          <p:cNvPr id="25" name="TextBox 24">
            <a:extLst>
              <a:ext uri="{FF2B5EF4-FFF2-40B4-BE49-F238E27FC236}">
                <a16:creationId xmlns:a16="http://schemas.microsoft.com/office/drawing/2014/main" id="{C1B5DBD2-7564-94E0-86D7-AB68F38C00D1}"/>
              </a:ext>
            </a:extLst>
          </p:cNvPr>
          <p:cNvSpPr txBox="1"/>
          <p:nvPr/>
        </p:nvSpPr>
        <p:spPr>
          <a:xfrm>
            <a:off x="2662845" y="3019750"/>
            <a:ext cx="1276905" cy="465740"/>
          </a:xfrm>
          <a:prstGeom prst="rect">
            <a:avLst/>
          </a:prstGeom>
          <a:noFill/>
        </p:spPr>
        <p:txBody>
          <a:bodyPr wrap="square" lIns="0" tIns="0" rIns="0" bIns="0" rtlCol="0">
            <a:noAutofit/>
          </a:bodyPr>
          <a:lstStyle/>
          <a:p>
            <a:pPr algn="l" defTabSz="228600">
              <a:spcAft>
                <a:spcPts val="1200"/>
              </a:spcAft>
            </a:pPr>
            <a:r>
              <a:rPr lang="en-US" sz="2400">
                <a:cs typeface="Calibri" panose="020F0502020204030204" pitchFamily="34" charset="0"/>
              </a:rPr>
              <a:t>Dual Hours</a:t>
            </a:r>
            <a:endParaRPr lang="en-US" sz="2400" noProof="0">
              <a:cs typeface="Calibri" panose="020F0502020204030204" pitchFamily="34" charset="0"/>
            </a:endParaRPr>
          </a:p>
        </p:txBody>
      </p:sp>
      <p:sp>
        <p:nvSpPr>
          <p:cNvPr id="26" name="TextBox 25">
            <a:extLst>
              <a:ext uri="{FF2B5EF4-FFF2-40B4-BE49-F238E27FC236}">
                <a16:creationId xmlns:a16="http://schemas.microsoft.com/office/drawing/2014/main" id="{DF381768-1715-C5ED-DB1E-81F9F8D00B1B}"/>
              </a:ext>
            </a:extLst>
          </p:cNvPr>
          <p:cNvSpPr txBox="1"/>
          <p:nvPr/>
        </p:nvSpPr>
        <p:spPr>
          <a:xfrm>
            <a:off x="6065928" y="1664479"/>
            <a:ext cx="1412247" cy="465740"/>
          </a:xfrm>
          <a:prstGeom prst="rect">
            <a:avLst/>
          </a:prstGeom>
          <a:noFill/>
        </p:spPr>
        <p:txBody>
          <a:bodyPr wrap="square" lIns="0" tIns="0" rIns="0" bIns="0" rtlCol="0">
            <a:noAutofit/>
          </a:bodyPr>
          <a:lstStyle/>
          <a:p>
            <a:pPr algn="l" defTabSz="228600">
              <a:spcAft>
                <a:spcPts val="1200"/>
              </a:spcAft>
            </a:pPr>
            <a:r>
              <a:rPr lang="en-US" sz="2400">
                <a:cs typeface="Calibri" panose="020F0502020204030204" pitchFamily="34" charset="0"/>
              </a:rPr>
              <a:t>Simulator Hours</a:t>
            </a:r>
            <a:endParaRPr lang="en-US" sz="2400" noProof="0">
              <a:cs typeface="Calibri" panose="020F0502020204030204" pitchFamily="34" charset="0"/>
            </a:endParaRPr>
          </a:p>
        </p:txBody>
      </p:sp>
      <p:sp>
        <p:nvSpPr>
          <p:cNvPr id="27" name="TextBox 26">
            <a:extLst>
              <a:ext uri="{FF2B5EF4-FFF2-40B4-BE49-F238E27FC236}">
                <a16:creationId xmlns:a16="http://schemas.microsoft.com/office/drawing/2014/main" id="{C1125794-029C-E177-BFA3-77254C0A63A0}"/>
              </a:ext>
            </a:extLst>
          </p:cNvPr>
          <p:cNvSpPr txBox="1"/>
          <p:nvPr/>
        </p:nvSpPr>
        <p:spPr>
          <a:xfrm>
            <a:off x="6133598" y="3274645"/>
            <a:ext cx="1276905" cy="465740"/>
          </a:xfrm>
          <a:prstGeom prst="rect">
            <a:avLst/>
          </a:prstGeom>
          <a:noFill/>
        </p:spPr>
        <p:txBody>
          <a:bodyPr wrap="square" lIns="0" tIns="0" rIns="0" bIns="0" rtlCol="0">
            <a:noAutofit/>
          </a:bodyPr>
          <a:lstStyle/>
          <a:p>
            <a:pPr algn="l" defTabSz="228600">
              <a:spcAft>
                <a:spcPts val="1200"/>
              </a:spcAft>
            </a:pPr>
            <a:r>
              <a:rPr lang="en-US" sz="2400">
                <a:cs typeface="Calibri" panose="020F0502020204030204" pitchFamily="34" charset="0"/>
              </a:rPr>
              <a:t>Aircraft</a:t>
            </a:r>
            <a:endParaRPr lang="en-US" sz="2400" noProof="0">
              <a:cs typeface="Calibri" panose="020F0502020204030204" pitchFamily="34" charset="0"/>
            </a:endParaRPr>
          </a:p>
        </p:txBody>
      </p:sp>
      <p:sp>
        <p:nvSpPr>
          <p:cNvPr id="28" name="TextBox 27">
            <a:extLst>
              <a:ext uri="{FF2B5EF4-FFF2-40B4-BE49-F238E27FC236}">
                <a16:creationId xmlns:a16="http://schemas.microsoft.com/office/drawing/2014/main" id="{4566A756-541B-E132-EE3C-3863012A72A9}"/>
              </a:ext>
            </a:extLst>
          </p:cNvPr>
          <p:cNvSpPr txBox="1"/>
          <p:nvPr/>
        </p:nvSpPr>
        <p:spPr>
          <a:xfrm>
            <a:off x="2714220" y="4644082"/>
            <a:ext cx="1276905" cy="465740"/>
          </a:xfrm>
          <a:prstGeom prst="rect">
            <a:avLst/>
          </a:prstGeom>
          <a:noFill/>
        </p:spPr>
        <p:txBody>
          <a:bodyPr wrap="square" lIns="0" tIns="0" rIns="0" bIns="0" rtlCol="0">
            <a:noAutofit/>
          </a:bodyPr>
          <a:lstStyle/>
          <a:p>
            <a:pPr algn="l" defTabSz="228600">
              <a:spcAft>
                <a:spcPts val="1200"/>
              </a:spcAft>
            </a:pPr>
            <a:r>
              <a:rPr lang="en-US" sz="2400">
                <a:cs typeface="Calibri" panose="020F0502020204030204" pitchFamily="34" charset="0"/>
              </a:rPr>
              <a:t>Ground Hours</a:t>
            </a:r>
            <a:endParaRPr lang="en-US" sz="2400" noProof="0">
              <a:cs typeface="Calibri" panose="020F0502020204030204" pitchFamily="34" charset="0"/>
            </a:endParaRPr>
          </a:p>
        </p:txBody>
      </p:sp>
      <p:sp>
        <p:nvSpPr>
          <p:cNvPr id="29" name="TextBox 28">
            <a:extLst>
              <a:ext uri="{FF2B5EF4-FFF2-40B4-BE49-F238E27FC236}">
                <a16:creationId xmlns:a16="http://schemas.microsoft.com/office/drawing/2014/main" id="{D7277885-546A-3472-5851-050782C4F353}"/>
              </a:ext>
            </a:extLst>
          </p:cNvPr>
          <p:cNvSpPr txBox="1"/>
          <p:nvPr/>
        </p:nvSpPr>
        <p:spPr>
          <a:xfrm>
            <a:off x="6155864" y="4702516"/>
            <a:ext cx="1468385" cy="465740"/>
          </a:xfrm>
          <a:prstGeom prst="rect">
            <a:avLst/>
          </a:prstGeom>
          <a:noFill/>
        </p:spPr>
        <p:txBody>
          <a:bodyPr wrap="square" lIns="0" tIns="0" rIns="0" bIns="0" rtlCol="0">
            <a:noAutofit/>
          </a:bodyPr>
          <a:lstStyle/>
          <a:p>
            <a:pPr algn="l" defTabSz="228600">
              <a:spcAft>
                <a:spcPts val="1200"/>
              </a:spcAft>
            </a:pPr>
            <a:r>
              <a:rPr lang="en-US" sz="2400">
                <a:cs typeface="Calibri" panose="020F0502020204030204" pitchFamily="34" charset="0"/>
              </a:rPr>
              <a:t>Charges</a:t>
            </a:r>
            <a:endParaRPr lang="en-US" sz="2400" noProof="0">
              <a:cs typeface="Calibri" panose="020F0502020204030204" pitchFamily="34" charset="0"/>
            </a:endParaRPr>
          </a:p>
        </p:txBody>
      </p:sp>
      <p:pic>
        <p:nvPicPr>
          <p:cNvPr id="30" name="Graphic 29" descr="Airplane with solid fill">
            <a:extLst>
              <a:ext uri="{FF2B5EF4-FFF2-40B4-BE49-F238E27FC236}">
                <a16:creationId xmlns:a16="http://schemas.microsoft.com/office/drawing/2014/main" id="{EB192494-BB53-AC2B-B336-2A65F9AF26D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078014" y="1383354"/>
            <a:ext cx="925112" cy="980406"/>
          </a:xfrm>
          <a:prstGeom prst="rect">
            <a:avLst/>
          </a:prstGeom>
        </p:spPr>
      </p:pic>
    </p:spTree>
    <p:extLst>
      <p:ext uri="{BB962C8B-B14F-4D97-AF65-F5344CB8AC3E}">
        <p14:creationId xmlns:p14="http://schemas.microsoft.com/office/powerpoint/2010/main" val="1203133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3">
            <a:extLst>
              <a:ext uri="{FF2B5EF4-FFF2-40B4-BE49-F238E27FC236}">
                <a16:creationId xmlns:a16="http://schemas.microsoft.com/office/drawing/2014/main" id="{FD70A349-824C-5306-E891-791EB9FAB73F}"/>
              </a:ext>
            </a:extLst>
          </p:cNvPr>
          <p:cNvSpPr/>
          <p:nvPr/>
        </p:nvSpPr>
        <p:spPr>
          <a:xfrm>
            <a:off x="158202" y="832576"/>
            <a:ext cx="8827595" cy="5192848"/>
          </a:xfrm>
          <a:custGeom>
            <a:avLst/>
            <a:gdLst/>
            <a:ahLst/>
            <a:cxnLst/>
            <a:rect l="l" t="t" r="r" b="b"/>
            <a:pathLst>
              <a:path w="4816592" h="1153542">
                <a:moveTo>
                  <a:pt x="0" y="0"/>
                </a:moveTo>
                <a:lnTo>
                  <a:pt x="4816592" y="0"/>
                </a:lnTo>
                <a:lnTo>
                  <a:pt x="4816592" y="1153542"/>
                </a:lnTo>
                <a:lnTo>
                  <a:pt x="0" y="1153542"/>
                </a:lnTo>
                <a:close/>
              </a:path>
            </a:pathLst>
          </a:custGeom>
          <a:solidFill>
            <a:schemeClr val="accent4">
              <a:lumMod val="50000"/>
            </a:schemeClr>
          </a:solidFill>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2" name="Slide Number Placeholder 1">
            <a:extLst>
              <a:ext uri="{FF2B5EF4-FFF2-40B4-BE49-F238E27FC236}">
                <a16:creationId xmlns:a16="http://schemas.microsoft.com/office/drawing/2014/main" id="{C2701F4D-0CF1-75EF-3687-11196EDD598D}"/>
              </a:ext>
            </a:extLst>
          </p:cNvPr>
          <p:cNvSpPr>
            <a:spLocks noGrp="1"/>
          </p:cNvSpPr>
          <p:nvPr>
            <p:ph type="sldNum" sz="quarter" idx="12"/>
          </p:nvPr>
        </p:nvSpPr>
        <p:spPr/>
        <p:txBody>
          <a:bodyPr/>
          <a:lstStyle/>
          <a:p>
            <a:fld id="{D983F1FA-211D-3044-9E35-958DFBC26156}" type="slidenum">
              <a:rPr lang="en-US" smtClean="0">
                <a:solidFill>
                  <a:prstClr val="white"/>
                </a:solidFill>
              </a:rPr>
              <a:pPr/>
              <a:t>19</a:t>
            </a:fld>
            <a:endParaRPr lang="en-US">
              <a:solidFill>
                <a:prstClr val="white"/>
              </a:solidFill>
            </a:endParaRPr>
          </a:p>
        </p:txBody>
      </p:sp>
      <p:sp>
        <p:nvSpPr>
          <p:cNvPr id="3" name="Title 2">
            <a:extLst>
              <a:ext uri="{FF2B5EF4-FFF2-40B4-BE49-F238E27FC236}">
                <a16:creationId xmlns:a16="http://schemas.microsoft.com/office/drawing/2014/main" id="{D7B57A8E-1E31-8753-6ACE-B0C1E1BB4AE7}"/>
              </a:ext>
            </a:extLst>
          </p:cNvPr>
          <p:cNvSpPr>
            <a:spLocks noGrp="1"/>
          </p:cNvSpPr>
          <p:nvPr>
            <p:ph type="title"/>
          </p:nvPr>
        </p:nvSpPr>
        <p:spPr/>
        <p:txBody>
          <a:bodyPr/>
          <a:lstStyle/>
          <a:p>
            <a:r>
              <a:rPr lang="en-US"/>
              <a:t>Course Description Example</a:t>
            </a:r>
          </a:p>
        </p:txBody>
      </p:sp>
      <p:pic>
        <p:nvPicPr>
          <p:cNvPr id="10" name="Picture 9">
            <a:extLst>
              <a:ext uri="{FF2B5EF4-FFF2-40B4-BE49-F238E27FC236}">
                <a16:creationId xmlns:a16="http://schemas.microsoft.com/office/drawing/2014/main" id="{251333F1-3E76-0100-C2C0-204A27E93E6F}"/>
              </a:ext>
            </a:extLst>
          </p:cNvPr>
          <p:cNvPicPr>
            <a:picLocks noChangeAspect="1"/>
          </p:cNvPicPr>
          <p:nvPr/>
        </p:nvPicPr>
        <p:blipFill>
          <a:blip r:embed="rId3"/>
          <a:stretch>
            <a:fillRect/>
          </a:stretch>
        </p:blipFill>
        <p:spPr>
          <a:xfrm>
            <a:off x="309711" y="916384"/>
            <a:ext cx="4476407" cy="5062686"/>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F932E6B9-FFC8-3AA8-3FB2-E617746A22FB}"/>
              </a:ext>
            </a:extLst>
          </p:cNvPr>
          <p:cNvSpPr txBox="1"/>
          <p:nvPr/>
        </p:nvSpPr>
        <p:spPr>
          <a:xfrm>
            <a:off x="5238105" y="916384"/>
            <a:ext cx="3596184" cy="1344501"/>
          </a:xfrm>
          <a:prstGeom prst="rect">
            <a:avLst/>
          </a:prstGeom>
          <a:noFill/>
        </p:spPr>
        <p:txBody>
          <a:bodyPr wrap="square" lIns="0" tIns="0" rIns="0" bIns="0" rtlCol="0">
            <a:noAutofit/>
          </a:bodyPr>
          <a:lstStyle/>
          <a:p>
            <a:pPr algn="l" defTabSz="228600"/>
            <a:r>
              <a:rPr lang="en-US" sz="2000" b="1">
                <a:solidFill>
                  <a:schemeClr val="bg1"/>
                </a:solidFill>
                <a:cs typeface="Calibri" panose="020F0502020204030204" pitchFamily="34" charset="0"/>
              </a:rPr>
              <a:t>Theory-based Portion:</a:t>
            </a:r>
          </a:p>
          <a:p>
            <a:pPr marL="342900" indent="-342900" algn="l" defTabSz="228600">
              <a:buFont typeface="Arial" panose="020B0604020202020204" pitchFamily="34" charset="0"/>
              <a:buChar char="•"/>
            </a:pPr>
            <a:r>
              <a:rPr lang="en-US" sz="2000" noProof="0">
                <a:solidFill>
                  <a:schemeClr val="bg1"/>
                </a:solidFill>
                <a:cs typeface="Calibri" panose="020F0502020204030204" pitchFamily="34" charset="0"/>
              </a:rPr>
              <a:t>Name</a:t>
            </a:r>
          </a:p>
          <a:p>
            <a:pPr marL="342900" indent="-342900" algn="l" defTabSz="228600">
              <a:buFont typeface="Arial" panose="020B0604020202020204" pitchFamily="34" charset="0"/>
              <a:buChar char="•"/>
            </a:pPr>
            <a:r>
              <a:rPr lang="en-US" sz="2000">
                <a:solidFill>
                  <a:schemeClr val="bg1"/>
                </a:solidFill>
                <a:cs typeface="Calibri" panose="020F0502020204030204" pitchFamily="34" charset="0"/>
              </a:rPr>
              <a:t>Credits</a:t>
            </a:r>
          </a:p>
          <a:p>
            <a:pPr marL="342900" indent="-342900" algn="l" defTabSz="228600">
              <a:buFont typeface="Arial" panose="020B0604020202020204" pitchFamily="34" charset="0"/>
              <a:buChar char="•"/>
            </a:pPr>
            <a:r>
              <a:rPr lang="en-US" sz="2000">
                <a:solidFill>
                  <a:schemeClr val="bg1"/>
                </a:solidFill>
                <a:cs typeface="Calibri" panose="020F0502020204030204" pitchFamily="34" charset="0"/>
              </a:rPr>
              <a:t>Description</a:t>
            </a:r>
          </a:p>
          <a:p>
            <a:pPr marL="342900" indent="-342900" algn="l" defTabSz="228600">
              <a:buFont typeface="Arial" panose="020B0604020202020204" pitchFamily="34" charset="0"/>
              <a:buChar char="•"/>
            </a:pPr>
            <a:r>
              <a:rPr lang="en-US" sz="2000" noProof="0">
                <a:solidFill>
                  <a:schemeClr val="bg1"/>
                </a:solidFill>
                <a:cs typeface="Calibri" panose="020F0502020204030204" pitchFamily="34" charset="0"/>
              </a:rPr>
              <a:t>Pre-requisites</a:t>
            </a:r>
          </a:p>
        </p:txBody>
      </p:sp>
      <p:sp>
        <p:nvSpPr>
          <p:cNvPr id="12" name="TextBox 11">
            <a:extLst>
              <a:ext uri="{FF2B5EF4-FFF2-40B4-BE49-F238E27FC236}">
                <a16:creationId xmlns:a16="http://schemas.microsoft.com/office/drawing/2014/main" id="{6BB06D03-C34D-FD88-15D2-AEFB4019C14C}"/>
              </a:ext>
            </a:extLst>
          </p:cNvPr>
          <p:cNvSpPr txBox="1"/>
          <p:nvPr/>
        </p:nvSpPr>
        <p:spPr>
          <a:xfrm>
            <a:off x="5238105" y="2902222"/>
            <a:ext cx="3596184" cy="1344501"/>
          </a:xfrm>
          <a:prstGeom prst="rect">
            <a:avLst/>
          </a:prstGeom>
          <a:noFill/>
        </p:spPr>
        <p:txBody>
          <a:bodyPr wrap="square" lIns="0" tIns="0" rIns="0" bIns="0" rtlCol="0">
            <a:noAutofit/>
          </a:bodyPr>
          <a:lstStyle/>
          <a:p>
            <a:pPr algn="l" defTabSz="228600"/>
            <a:r>
              <a:rPr lang="en-US" sz="2000" b="1">
                <a:solidFill>
                  <a:schemeClr val="bg1"/>
                </a:solidFill>
                <a:cs typeface="Calibri" panose="020F0502020204030204" pitchFamily="34" charset="0"/>
              </a:rPr>
              <a:t>Lab-based Portion:</a:t>
            </a:r>
          </a:p>
          <a:p>
            <a:pPr marL="342900" indent="-342900" algn="l" defTabSz="228600">
              <a:buFont typeface="Arial" panose="020B0604020202020204" pitchFamily="34" charset="0"/>
              <a:buChar char="•"/>
            </a:pPr>
            <a:r>
              <a:rPr lang="en-US" sz="2000" noProof="0">
                <a:solidFill>
                  <a:schemeClr val="bg1"/>
                </a:solidFill>
                <a:cs typeface="Calibri" panose="020F0502020204030204" pitchFamily="34" charset="0"/>
              </a:rPr>
              <a:t>Name</a:t>
            </a:r>
          </a:p>
          <a:p>
            <a:pPr marL="342900" indent="-342900" algn="l" defTabSz="228600">
              <a:buFont typeface="Arial" panose="020B0604020202020204" pitchFamily="34" charset="0"/>
              <a:buChar char="•"/>
            </a:pPr>
            <a:r>
              <a:rPr lang="en-US" sz="2000">
                <a:solidFill>
                  <a:schemeClr val="bg1"/>
                </a:solidFill>
                <a:cs typeface="Calibri" panose="020F0502020204030204" pitchFamily="34" charset="0"/>
              </a:rPr>
              <a:t>Contact Hours</a:t>
            </a:r>
          </a:p>
          <a:p>
            <a:pPr marL="342900" indent="-342900" algn="l" defTabSz="228600">
              <a:buFont typeface="Arial" panose="020B0604020202020204" pitchFamily="34" charset="0"/>
              <a:buChar char="•"/>
            </a:pPr>
            <a:r>
              <a:rPr lang="en-US" sz="2000">
                <a:solidFill>
                  <a:schemeClr val="bg1"/>
                </a:solidFill>
                <a:cs typeface="Calibri" panose="020F0502020204030204" pitchFamily="34" charset="0"/>
              </a:rPr>
              <a:t>Approved Aircraft</a:t>
            </a:r>
          </a:p>
          <a:p>
            <a:pPr marL="342900" indent="-342900" algn="l" defTabSz="228600">
              <a:buFont typeface="Arial" panose="020B0604020202020204" pitchFamily="34" charset="0"/>
              <a:buChar char="•"/>
            </a:pPr>
            <a:r>
              <a:rPr lang="en-US" sz="2000">
                <a:solidFill>
                  <a:schemeClr val="bg1"/>
                </a:solidFill>
                <a:cs typeface="Calibri" panose="020F0502020204030204" pitchFamily="34" charset="0"/>
              </a:rPr>
              <a:t>Total Flight Hours</a:t>
            </a:r>
          </a:p>
          <a:p>
            <a:pPr marL="342900" indent="-342900" algn="l" defTabSz="228600">
              <a:buFont typeface="Arial" panose="020B0604020202020204" pitchFamily="34" charset="0"/>
              <a:buChar char="•"/>
            </a:pPr>
            <a:r>
              <a:rPr lang="en-US" sz="2000" noProof="0">
                <a:solidFill>
                  <a:schemeClr val="bg1"/>
                </a:solidFill>
                <a:cs typeface="Calibri" panose="020F0502020204030204" pitchFamily="34" charset="0"/>
              </a:rPr>
              <a:t>Description</a:t>
            </a:r>
          </a:p>
          <a:p>
            <a:pPr marL="342900" indent="-342900" algn="l" defTabSz="228600">
              <a:buFont typeface="Arial" panose="020B0604020202020204" pitchFamily="34" charset="0"/>
              <a:buChar char="•"/>
            </a:pPr>
            <a:r>
              <a:rPr lang="en-US" sz="2000">
                <a:solidFill>
                  <a:schemeClr val="bg1"/>
                </a:solidFill>
                <a:cs typeface="Calibri" panose="020F0502020204030204" pitchFamily="34" charset="0"/>
              </a:rPr>
              <a:t>Pre-requisites</a:t>
            </a:r>
          </a:p>
          <a:p>
            <a:pPr marL="342900" indent="-342900" algn="l" defTabSz="228600">
              <a:buFont typeface="Arial" panose="020B0604020202020204" pitchFamily="34" charset="0"/>
              <a:buChar char="•"/>
            </a:pPr>
            <a:r>
              <a:rPr lang="en-US" sz="2000" noProof="0">
                <a:solidFill>
                  <a:schemeClr val="bg1"/>
                </a:solidFill>
                <a:cs typeface="Calibri" panose="020F0502020204030204" pitchFamily="34" charset="0"/>
              </a:rPr>
              <a:t>Required </a:t>
            </a:r>
            <a:r>
              <a:rPr lang="en-US" sz="2000">
                <a:solidFill>
                  <a:schemeClr val="bg1"/>
                </a:solidFill>
                <a:cs typeface="Calibri" panose="020F0502020204030204" pitchFamily="34" charset="0"/>
              </a:rPr>
              <a:t>hours breakdown with all costs</a:t>
            </a:r>
            <a:endParaRPr lang="en-US" sz="2000" noProof="0">
              <a:solidFill>
                <a:schemeClr val="bg1"/>
              </a:solidFill>
              <a:cs typeface="Calibri" panose="020F0502020204030204" pitchFamily="34" charset="0"/>
            </a:endParaRPr>
          </a:p>
        </p:txBody>
      </p:sp>
      <p:sp>
        <p:nvSpPr>
          <p:cNvPr id="4" name="Rectangle 3">
            <a:extLst>
              <a:ext uri="{FF2B5EF4-FFF2-40B4-BE49-F238E27FC236}">
                <a16:creationId xmlns:a16="http://schemas.microsoft.com/office/drawing/2014/main" id="{CCA15FA6-567F-6F5E-7173-58711C9FC477}"/>
              </a:ext>
            </a:extLst>
          </p:cNvPr>
          <p:cNvSpPr/>
          <p:nvPr/>
        </p:nvSpPr>
        <p:spPr>
          <a:xfrm>
            <a:off x="530352" y="1904104"/>
            <a:ext cx="4023360" cy="820270"/>
          </a:xfrm>
          <a:prstGeom prst="rect">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EDAFBB1-9EF3-ADBC-6E71-665CC41C7785}"/>
              </a:ext>
            </a:extLst>
          </p:cNvPr>
          <p:cNvSpPr/>
          <p:nvPr/>
        </p:nvSpPr>
        <p:spPr>
          <a:xfrm>
            <a:off x="530352" y="2944368"/>
            <a:ext cx="4023360" cy="2719545"/>
          </a:xfrm>
          <a:prstGeom prst="rect">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70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19483811-CE1A-44EF-9A37-46D614CA35E0}"/>
              </a:ext>
            </a:extLst>
          </p:cNvPr>
          <p:cNvSpPr>
            <a:spLocks noGrp="1"/>
          </p:cNvSpPr>
          <p:nvPr>
            <p:ph type="sldNum" sz="quarter" idx="10"/>
          </p:nvPr>
        </p:nvSpPr>
        <p:spPr>
          <a:xfrm>
            <a:off x="8686800" y="6400232"/>
            <a:ext cx="38463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983F1FA-211D-3044-9E35-958DFBC26156}"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4" name="Title 3">
            <a:extLst>
              <a:ext uri="{FF2B5EF4-FFF2-40B4-BE49-F238E27FC236}">
                <a16:creationId xmlns:a16="http://schemas.microsoft.com/office/drawing/2014/main" id="{82535C43-889A-7824-5AFC-48F868B92ADC}"/>
              </a:ext>
            </a:extLst>
          </p:cNvPr>
          <p:cNvSpPr>
            <a:spLocks noGrp="1"/>
          </p:cNvSpPr>
          <p:nvPr>
            <p:ph type="ctrTitle"/>
          </p:nvPr>
        </p:nvSpPr>
        <p:spPr>
          <a:xfrm>
            <a:off x="115897" y="129122"/>
            <a:ext cx="7772400" cy="916366"/>
          </a:xfrm>
        </p:spPr>
        <p:txBody>
          <a:bodyPr>
            <a:noAutofit/>
          </a:bodyPr>
          <a:lstStyle/>
          <a:p>
            <a:pPr algn="l"/>
            <a:r>
              <a:rPr lang="en-US" b="1"/>
              <a:t>Heather Cates</a:t>
            </a:r>
          </a:p>
        </p:txBody>
      </p:sp>
      <p:sp>
        <p:nvSpPr>
          <p:cNvPr id="6" name="Rectangle: Rounded Corners 5">
            <a:extLst>
              <a:ext uri="{FF2B5EF4-FFF2-40B4-BE49-F238E27FC236}">
                <a16:creationId xmlns:a16="http://schemas.microsoft.com/office/drawing/2014/main" id="{9C1D4204-313D-7665-DC57-9F14E53E8569}"/>
              </a:ext>
            </a:extLst>
          </p:cNvPr>
          <p:cNvSpPr/>
          <p:nvPr/>
        </p:nvSpPr>
        <p:spPr>
          <a:xfrm>
            <a:off x="3326400" y="1174103"/>
            <a:ext cx="6935734" cy="3965788"/>
          </a:xfrm>
          <a:prstGeom prst="roundRect">
            <a:avLst>
              <a:gd name="adj" fmla="val 2762"/>
            </a:avLst>
          </a:prstGeom>
          <a:solidFill>
            <a:schemeClr val="bg2"/>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Calibri"/>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7F8A437D-D463-2D80-48E4-4A8661B044CE}"/>
              </a:ext>
            </a:extLst>
          </p:cNvPr>
          <p:cNvSpPr txBox="1"/>
          <p:nvPr/>
        </p:nvSpPr>
        <p:spPr>
          <a:xfrm>
            <a:off x="115897" y="3076721"/>
            <a:ext cx="3210503" cy="148962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sng" strike="noStrike" kern="0" cap="none" spc="0" normalizeH="0" baseline="0" noProof="0">
                <a:ln>
                  <a:noFill/>
                </a:ln>
                <a:effectLst/>
                <a:uLnTx/>
                <a:uFillTx/>
                <a:latin typeface="Calibri"/>
                <a:ea typeface="Lato" panose="020F0502020204030203" pitchFamily="34" charset="0"/>
                <a:cs typeface="Lato" panose="020F0502020204030203" pitchFamily="34" charset="0"/>
              </a:rPr>
              <a:t>Education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a:ln>
                  <a:noFill/>
                </a:ln>
                <a:effectLst/>
                <a:uLnTx/>
                <a:uFillTx/>
                <a:latin typeface="Calibri"/>
                <a:ea typeface="Lato" panose="020F0502020204030203" pitchFamily="34" charset="0"/>
                <a:cs typeface="Lato" panose="020F0502020204030203" pitchFamily="34" charset="0"/>
              </a:rPr>
              <a:t>University of Oklahoma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a:ln>
                  <a:noFill/>
                </a:ln>
                <a:effectLst/>
                <a:uLnTx/>
                <a:uFillTx/>
                <a:latin typeface="Calibri"/>
                <a:ea typeface="Lato" panose="020F0502020204030203" pitchFamily="34" charset="0"/>
                <a:cs typeface="Lato" panose="020F0502020204030203" pitchFamily="34" charset="0"/>
              </a:rPr>
              <a:t>Bachelor of Arts, Political Science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a:ln>
                  <a:noFill/>
                </a:ln>
                <a:effectLst/>
                <a:uLnTx/>
                <a:uFillTx/>
                <a:latin typeface="Calibri"/>
                <a:ea typeface="Lato" panose="020F0502020204030203" pitchFamily="34" charset="0"/>
                <a:cs typeface="Lato" panose="020F0502020204030203" pitchFamily="34" charset="0"/>
              </a:rPr>
              <a:t>Juris Doctor, Law</a:t>
            </a:r>
          </a:p>
        </p:txBody>
      </p:sp>
      <p:sp>
        <p:nvSpPr>
          <p:cNvPr id="8" name="TextBox 7">
            <a:extLst>
              <a:ext uri="{FF2B5EF4-FFF2-40B4-BE49-F238E27FC236}">
                <a16:creationId xmlns:a16="http://schemas.microsoft.com/office/drawing/2014/main" id="{399D9B05-8249-FDAF-7B4A-9C5B3D1B9F1B}"/>
              </a:ext>
            </a:extLst>
          </p:cNvPr>
          <p:cNvSpPr txBox="1"/>
          <p:nvPr/>
        </p:nvSpPr>
        <p:spPr>
          <a:xfrm>
            <a:off x="3424215" y="1266366"/>
            <a:ext cx="5599088" cy="3748396"/>
          </a:xfrm>
          <a:prstGeom prst="rect">
            <a:avLst/>
          </a:prstGeom>
          <a:noFill/>
          <a:ln w="38100">
            <a:noFill/>
          </a:ln>
        </p:spPr>
        <p:txBody>
          <a:bodyPr wrap="square" lIns="0" tIns="0" rIns="0" bIns="0" rtlCol="0" anchor="ctr">
            <a:noAutofit/>
          </a:bodyPr>
          <a:lstStyle/>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2000" b="1" i="0" u="sng" strike="noStrike" kern="0" cap="none" spc="0" normalizeH="0" baseline="0" noProof="0">
                <a:ln>
                  <a:noFill/>
                </a:ln>
                <a:solidFill>
                  <a:srgbClr val="000000"/>
                </a:solidFill>
                <a:effectLst/>
                <a:uLnTx/>
                <a:uFillTx/>
                <a:latin typeface="Calibri"/>
                <a:ea typeface="Lato" panose="020F0502020204030203" pitchFamily="34" charset="0"/>
                <a:cs typeface="Lato" panose="020F0502020204030203" pitchFamily="34" charset="0"/>
              </a:rPr>
              <a:t>Experience</a:t>
            </a:r>
          </a:p>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800" b="1" i="0" u="none" strike="noStrike" kern="0" cap="none" spc="0" normalizeH="0" baseline="0" noProof="0">
                <a:ln>
                  <a:noFill/>
                </a:ln>
                <a:solidFill>
                  <a:srgbClr val="000000"/>
                </a:solidFill>
                <a:effectLst/>
                <a:uLnTx/>
                <a:uFillTx/>
                <a:latin typeface="Calibri"/>
                <a:ea typeface="Lato" panose="020F0502020204030203" pitchFamily="34" charset="0"/>
                <a:cs typeface="Lato" panose="020F0502020204030203" pitchFamily="34" charset="0"/>
              </a:rPr>
              <a:t>2009 to present:  Department of Veteran’s Affairs</a:t>
            </a:r>
          </a:p>
          <a:p>
            <a:pPr marL="342900" marR="0" lvl="0" indent="-342900" algn="l" defTabSz="2286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800" b="0" i="1" u="none" strike="noStrike" kern="0" cap="none" spc="0" normalizeH="0" baseline="0" noProof="0">
                <a:ln>
                  <a:noFill/>
                </a:ln>
                <a:solidFill>
                  <a:srgbClr val="000000"/>
                </a:solidFill>
                <a:effectLst/>
                <a:uLnTx/>
                <a:uFillTx/>
                <a:latin typeface="Calibri"/>
                <a:ea typeface="Lato" panose="020F0502020204030203" pitchFamily="34" charset="0"/>
                <a:cs typeface="Lato" panose="020F0502020204030203" pitchFamily="34" charset="0"/>
              </a:rPr>
              <a:t>Veterans’ Claims Examiner</a:t>
            </a:r>
          </a:p>
          <a:p>
            <a:pPr marL="342900" marR="0" lvl="0" indent="-342900" algn="l" defTabSz="2286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800" b="0" i="1" u="none" strike="noStrike" kern="0" cap="none" spc="0" normalizeH="0" baseline="0" noProof="0">
                <a:ln>
                  <a:noFill/>
                </a:ln>
                <a:solidFill>
                  <a:srgbClr val="000000"/>
                </a:solidFill>
                <a:effectLst/>
                <a:uLnTx/>
                <a:uFillTx/>
                <a:latin typeface="Calibri"/>
                <a:ea typeface="Lato" panose="020F0502020204030203" pitchFamily="34" charset="0"/>
                <a:cs typeface="Lato" panose="020F0502020204030203" pitchFamily="34" charset="0"/>
              </a:rPr>
              <a:t>Sr. Veterans’ Claims Examiner</a:t>
            </a:r>
          </a:p>
          <a:p>
            <a:pPr marL="342900" marR="0" lvl="0" indent="-342900" algn="l" defTabSz="2286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800" b="0" i="1" u="none" strike="noStrike" kern="0" cap="none" spc="0" normalizeH="0" baseline="0" noProof="0">
                <a:ln>
                  <a:noFill/>
                </a:ln>
                <a:solidFill>
                  <a:srgbClr val="000000"/>
                </a:solidFill>
                <a:effectLst/>
                <a:uLnTx/>
                <a:uFillTx/>
                <a:latin typeface="Calibri"/>
                <a:ea typeface="Lato" panose="020F0502020204030203" pitchFamily="34" charset="0"/>
                <a:cs typeface="Lato" panose="020F0502020204030203" pitchFamily="34" charset="0"/>
              </a:rPr>
              <a:t>Education Compliance Survey Specialist</a:t>
            </a:r>
          </a:p>
          <a:p>
            <a:pPr marL="342900" marR="0" lvl="0" indent="-342900" algn="l" defTabSz="2286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800" b="0" i="1" u="none" strike="noStrike" kern="0" cap="none" spc="0" normalizeH="0" baseline="0" noProof="0">
                <a:ln>
                  <a:noFill/>
                </a:ln>
                <a:solidFill>
                  <a:srgbClr val="000000"/>
                </a:solidFill>
                <a:effectLst/>
                <a:uLnTx/>
                <a:uFillTx/>
                <a:latin typeface="Calibri"/>
                <a:ea typeface="Lato" panose="020F0502020204030203" pitchFamily="34" charset="0"/>
                <a:cs typeface="Lato" panose="020F0502020204030203" pitchFamily="34" charset="0"/>
              </a:rPr>
              <a:t>Education Liaison Representative (Idaho &amp; Alaska)</a:t>
            </a:r>
          </a:p>
          <a:p>
            <a:pPr marL="342900" marR="0" lvl="0" indent="-342900" algn="l" defTabSz="2286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800" b="0" i="1" u="none" strike="noStrike" kern="0" cap="none" spc="0" normalizeH="0" baseline="0" noProof="0">
                <a:ln>
                  <a:noFill/>
                </a:ln>
                <a:solidFill>
                  <a:srgbClr val="000000"/>
                </a:solidFill>
                <a:effectLst/>
                <a:uLnTx/>
                <a:uFillTx/>
                <a:latin typeface="Calibri"/>
                <a:ea typeface="Lato" panose="020F0502020204030203" pitchFamily="34" charset="0"/>
                <a:cs typeface="Lato" panose="020F0502020204030203" pitchFamily="34" charset="0"/>
              </a:rPr>
              <a:t>National Flight Work Group</a:t>
            </a:r>
          </a:p>
          <a:p>
            <a:pPr marL="342900" marR="0" lvl="0" indent="-342900" algn="l" defTabSz="2286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800" b="0" i="1" u="none" strike="noStrike" kern="0" cap="none" spc="0" normalizeH="0" baseline="0" noProof="0">
                <a:ln>
                  <a:noFill/>
                </a:ln>
                <a:solidFill>
                  <a:srgbClr val="000000"/>
                </a:solidFill>
                <a:effectLst/>
                <a:uLnTx/>
                <a:uFillTx/>
                <a:latin typeface="Calibri"/>
                <a:ea typeface="Lato" panose="020F0502020204030203" pitchFamily="34" charset="0"/>
                <a:cs typeface="Lato" panose="020F0502020204030203" pitchFamily="34" charset="0"/>
              </a:rPr>
              <a:t>Training Specialist – National Training Team Compliance</a:t>
            </a:r>
          </a:p>
          <a:p>
            <a:pPr marL="342900" marR="0" lvl="0" indent="-342900" algn="l" defTabSz="2286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800" b="0" i="1" u="none" strike="noStrike" kern="0" cap="none" spc="0" normalizeH="0" baseline="0" noProof="0">
                <a:ln>
                  <a:noFill/>
                </a:ln>
                <a:solidFill>
                  <a:srgbClr val="000000"/>
                </a:solidFill>
                <a:effectLst/>
                <a:uLnTx/>
                <a:uFillTx/>
                <a:latin typeface="Calibri"/>
                <a:ea typeface="Lato" panose="020F0502020204030203" pitchFamily="34" charset="0"/>
                <a:cs typeface="Lato" panose="020F0502020204030203" pitchFamily="34" charset="0"/>
              </a:rPr>
              <a:t>Training Specialist – National Training Team Schools</a:t>
            </a:r>
          </a:p>
        </p:txBody>
      </p:sp>
      <p:sp>
        <p:nvSpPr>
          <p:cNvPr id="9" name="TextBox 8">
            <a:extLst>
              <a:ext uri="{FF2B5EF4-FFF2-40B4-BE49-F238E27FC236}">
                <a16:creationId xmlns:a16="http://schemas.microsoft.com/office/drawing/2014/main" id="{B7734CAF-4C10-A96D-1B92-F3CD4E09AFF3}"/>
              </a:ext>
            </a:extLst>
          </p:cNvPr>
          <p:cNvSpPr txBox="1"/>
          <p:nvPr/>
        </p:nvSpPr>
        <p:spPr>
          <a:xfrm>
            <a:off x="118872" y="5175504"/>
            <a:ext cx="8907406" cy="1588737"/>
          </a:xfrm>
          <a:prstGeom prst="rect">
            <a:avLst/>
          </a:prstGeom>
          <a:noFill/>
        </p:spPr>
        <p:txBody>
          <a:bodyPr wrap="square" lIns="0" tIns="0" rIns="0" bIns="0" rtlCol="0">
            <a:noAutofit/>
          </a:bodyPr>
          <a:lstStyle/>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2000" b="1" i="0" u="sng" strike="noStrike" kern="0" cap="none" spc="0" normalizeH="0" baseline="0" noProof="0">
                <a:ln>
                  <a:noFill/>
                </a:ln>
                <a:effectLst/>
                <a:uLnTx/>
                <a:uFillTx/>
                <a:latin typeface="Calibri"/>
                <a:ea typeface="Lato" panose="020F0502020204030203" pitchFamily="34" charset="0"/>
                <a:cs typeface="Lato" panose="020F0502020204030203" pitchFamily="34" charset="0"/>
              </a:rPr>
              <a:t>A little about me….</a:t>
            </a:r>
          </a:p>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a:ln>
                  <a:noFill/>
                </a:ln>
                <a:effectLst/>
                <a:uLnTx/>
                <a:uFillTx/>
                <a:latin typeface="Calibri"/>
                <a:ea typeface="Lato" panose="020F0502020204030203" pitchFamily="34" charset="0"/>
                <a:cs typeface="Lato" panose="020F0502020204030203" pitchFamily="34" charset="0"/>
              </a:rPr>
              <a:t>I am a dedicated Sooners fan and enjoy spending time with my family and three German Shepherds, volunteering for CASA and at a local horse rescue, and beekeeping.</a:t>
            </a:r>
            <a:endParaRPr kumimoji="0" lang="en-US" sz="1800" b="1" i="0" u="none" strike="noStrike" kern="0" cap="none" spc="0" normalizeH="0" baseline="0" noProof="0">
              <a:ln>
                <a:noFill/>
              </a:ln>
              <a:effectLst/>
              <a:uLnTx/>
              <a:uFillTx/>
              <a:latin typeface="Calibri"/>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467D0B08-7405-850F-7227-2A3A1BCB65C9}"/>
              </a:ext>
            </a:extLst>
          </p:cNvPr>
          <p:cNvPicPr>
            <a:picLocks noChangeAspect="1"/>
          </p:cNvPicPr>
          <p:nvPr/>
        </p:nvPicPr>
        <p:blipFill>
          <a:blip r:embed="rId3">
            <a:extLst>
              <a:ext uri="{28A0092B-C50C-407E-A947-70E740481C1C}">
                <a14:useLocalDpi xmlns:a14="http://schemas.microsoft.com/office/drawing/2010/main" val="0"/>
              </a:ext>
            </a:extLst>
          </a:blip>
          <a:srcRect t="3579" b="3579"/>
          <a:stretch/>
        </p:blipFill>
        <p:spPr>
          <a:xfrm>
            <a:off x="626022" y="1156490"/>
            <a:ext cx="1832857" cy="18103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10421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FD70A349-824C-5306-E891-791EB9FAB73F}"/>
              </a:ext>
            </a:extLst>
          </p:cNvPr>
          <p:cNvSpPr/>
          <p:nvPr/>
        </p:nvSpPr>
        <p:spPr>
          <a:xfrm>
            <a:off x="158202" y="832576"/>
            <a:ext cx="8827595" cy="5192848"/>
          </a:xfrm>
          <a:custGeom>
            <a:avLst/>
            <a:gdLst/>
            <a:ahLst/>
            <a:cxnLst/>
            <a:rect l="l" t="t" r="r" b="b"/>
            <a:pathLst>
              <a:path w="4816592" h="1153542">
                <a:moveTo>
                  <a:pt x="0" y="0"/>
                </a:moveTo>
                <a:lnTo>
                  <a:pt x="4816592" y="0"/>
                </a:lnTo>
                <a:lnTo>
                  <a:pt x="4816592" y="1153542"/>
                </a:lnTo>
                <a:lnTo>
                  <a:pt x="0" y="1153542"/>
                </a:lnTo>
                <a:close/>
              </a:path>
            </a:pathLst>
          </a:custGeom>
          <a:solidFill>
            <a:schemeClr val="accent4">
              <a:lumMod val="50000"/>
            </a:schemeClr>
          </a:solidFill>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2" name="Slide Number Placeholder 1">
            <a:extLst>
              <a:ext uri="{FF2B5EF4-FFF2-40B4-BE49-F238E27FC236}">
                <a16:creationId xmlns:a16="http://schemas.microsoft.com/office/drawing/2014/main" id="{0E148D22-7D1E-1499-89F5-717F80DA8A21}"/>
              </a:ext>
            </a:extLst>
          </p:cNvPr>
          <p:cNvSpPr>
            <a:spLocks noGrp="1"/>
          </p:cNvSpPr>
          <p:nvPr>
            <p:ph type="sldNum" sz="quarter" idx="12"/>
          </p:nvPr>
        </p:nvSpPr>
        <p:spPr/>
        <p:txBody>
          <a:bodyPr/>
          <a:lstStyle/>
          <a:p>
            <a:fld id="{D983F1FA-211D-3044-9E35-958DFBC26156}" type="slidenum">
              <a:rPr lang="en-US" smtClean="0">
                <a:solidFill>
                  <a:prstClr val="white"/>
                </a:solidFill>
              </a:rPr>
              <a:pPr/>
              <a:t>20</a:t>
            </a:fld>
            <a:endParaRPr lang="en-US">
              <a:solidFill>
                <a:prstClr val="white"/>
              </a:solidFill>
            </a:endParaRPr>
          </a:p>
        </p:txBody>
      </p:sp>
      <p:sp>
        <p:nvSpPr>
          <p:cNvPr id="3" name="Title 2">
            <a:extLst>
              <a:ext uri="{FF2B5EF4-FFF2-40B4-BE49-F238E27FC236}">
                <a16:creationId xmlns:a16="http://schemas.microsoft.com/office/drawing/2014/main" id="{87248445-57BF-FC70-EEE0-C0D65EF1A9E4}"/>
              </a:ext>
            </a:extLst>
          </p:cNvPr>
          <p:cNvSpPr>
            <a:spLocks noGrp="1"/>
          </p:cNvSpPr>
          <p:nvPr>
            <p:ph type="title"/>
          </p:nvPr>
        </p:nvSpPr>
        <p:spPr/>
        <p:txBody>
          <a:bodyPr/>
          <a:lstStyle/>
          <a:p>
            <a:r>
              <a:rPr lang="en-US"/>
              <a:t>Course Description Example</a:t>
            </a:r>
          </a:p>
        </p:txBody>
      </p:sp>
      <p:pic>
        <p:nvPicPr>
          <p:cNvPr id="6" name="Picture 5">
            <a:extLst>
              <a:ext uri="{FF2B5EF4-FFF2-40B4-BE49-F238E27FC236}">
                <a16:creationId xmlns:a16="http://schemas.microsoft.com/office/drawing/2014/main" id="{00719CA7-1E3C-EC63-1B73-2C7FADC4F73F}"/>
              </a:ext>
            </a:extLst>
          </p:cNvPr>
          <p:cNvPicPr>
            <a:picLocks noChangeAspect="1"/>
          </p:cNvPicPr>
          <p:nvPr/>
        </p:nvPicPr>
        <p:blipFill>
          <a:blip r:embed="rId3"/>
          <a:stretch>
            <a:fillRect/>
          </a:stretch>
        </p:blipFill>
        <p:spPr>
          <a:xfrm>
            <a:off x="327307" y="955963"/>
            <a:ext cx="4268096" cy="4966855"/>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D0D358F6-4209-1585-0F04-86E7F7926A6E}"/>
              </a:ext>
            </a:extLst>
          </p:cNvPr>
          <p:cNvSpPr txBox="1"/>
          <p:nvPr/>
        </p:nvSpPr>
        <p:spPr>
          <a:xfrm>
            <a:off x="4780904" y="1228112"/>
            <a:ext cx="4035789" cy="1026715"/>
          </a:xfrm>
          <a:prstGeom prst="rect">
            <a:avLst/>
          </a:prstGeom>
          <a:noFill/>
        </p:spPr>
        <p:txBody>
          <a:bodyPr wrap="square" lIns="0" tIns="0" rIns="0" bIns="0" rtlCol="0" anchor="ctr">
            <a:noAutofit/>
          </a:bodyPr>
          <a:lstStyle/>
          <a:p>
            <a:pPr algn="l" defTabSz="228600"/>
            <a:r>
              <a:rPr lang="en-US" sz="2000" noProof="0">
                <a:solidFill>
                  <a:schemeClr val="bg1"/>
                </a:solidFill>
                <a:cs typeface="Calibri" panose="020F0502020204030204" pitchFamily="34" charset="0"/>
              </a:rPr>
              <a:t>Students must take all three courses in this order to obtain their rating.</a:t>
            </a:r>
          </a:p>
        </p:txBody>
      </p:sp>
      <p:sp>
        <p:nvSpPr>
          <p:cNvPr id="9" name="TextBox 8">
            <a:extLst>
              <a:ext uri="{FF2B5EF4-FFF2-40B4-BE49-F238E27FC236}">
                <a16:creationId xmlns:a16="http://schemas.microsoft.com/office/drawing/2014/main" id="{7B1E1D2D-59C2-7356-9A92-0AF2B8A0F6B6}"/>
              </a:ext>
            </a:extLst>
          </p:cNvPr>
          <p:cNvSpPr txBox="1"/>
          <p:nvPr/>
        </p:nvSpPr>
        <p:spPr>
          <a:xfrm>
            <a:off x="4764508" y="2254827"/>
            <a:ext cx="4035789" cy="1621751"/>
          </a:xfrm>
          <a:prstGeom prst="rect">
            <a:avLst/>
          </a:prstGeom>
          <a:noFill/>
        </p:spPr>
        <p:txBody>
          <a:bodyPr wrap="square" lIns="0" tIns="0" rIns="0" bIns="0" rtlCol="0" anchor="ctr">
            <a:noAutofit/>
          </a:bodyPr>
          <a:lstStyle/>
          <a:p>
            <a:pPr algn="l" defTabSz="228600"/>
            <a:r>
              <a:rPr lang="en-US" sz="2000" noProof="0">
                <a:solidFill>
                  <a:schemeClr val="bg1"/>
                </a:solidFill>
                <a:cs typeface="Calibri" panose="020F0502020204030204" pitchFamily="34" charset="0"/>
              </a:rPr>
              <a:t>Each course description includes the name and credits, a breakdown of required hours, course completion requirements, and clearly indicates the order for the courses. </a:t>
            </a:r>
          </a:p>
        </p:txBody>
      </p:sp>
      <p:sp>
        <p:nvSpPr>
          <p:cNvPr id="10" name="TextBox 9">
            <a:extLst>
              <a:ext uri="{FF2B5EF4-FFF2-40B4-BE49-F238E27FC236}">
                <a16:creationId xmlns:a16="http://schemas.microsoft.com/office/drawing/2014/main" id="{311B2389-5B3F-9409-AF6B-208B4AE39018}"/>
              </a:ext>
            </a:extLst>
          </p:cNvPr>
          <p:cNvSpPr txBox="1"/>
          <p:nvPr/>
        </p:nvSpPr>
        <p:spPr>
          <a:xfrm>
            <a:off x="4772705" y="4092417"/>
            <a:ext cx="4035789" cy="1621751"/>
          </a:xfrm>
          <a:prstGeom prst="rect">
            <a:avLst/>
          </a:prstGeom>
          <a:noFill/>
        </p:spPr>
        <p:txBody>
          <a:bodyPr wrap="square" lIns="0" tIns="0" rIns="0" bIns="0" rtlCol="0" anchor="ctr">
            <a:noAutofit/>
          </a:bodyPr>
          <a:lstStyle/>
          <a:p>
            <a:pPr algn="l" defTabSz="228600"/>
            <a:r>
              <a:rPr lang="en-US" sz="2000" noProof="0">
                <a:solidFill>
                  <a:schemeClr val="bg1"/>
                </a:solidFill>
                <a:cs typeface="Calibri" panose="020F0502020204030204" pitchFamily="34" charset="0"/>
              </a:rPr>
              <a:t>An Approved Aircraft list and breakdown of total hours and costs required for the three series is also included. </a:t>
            </a:r>
          </a:p>
        </p:txBody>
      </p:sp>
      <p:sp>
        <p:nvSpPr>
          <p:cNvPr id="4" name="Rectangle 3">
            <a:extLst>
              <a:ext uri="{FF2B5EF4-FFF2-40B4-BE49-F238E27FC236}">
                <a16:creationId xmlns:a16="http://schemas.microsoft.com/office/drawing/2014/main" id="{5BFAFF8E-C828-61D6-FF58-99A0C0F7B2DA}"/>
              </a:ext>
            </a:extLst>
          </p:cNvPr>
          <p:cNvSpPr/>
          <p:nvPr/>
        </p:nvSpPr>
        <p:spPr>
          <a:xfrm>
            <a:off x="484632" y="4346089"/>
            <a:ext cx="3950208" cy="1368910"/>
          </a:xfrm>
          <a:prstGeom prst="rect">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F56D2ED-26E9-0C6B-7E07-712487D2875A}"/>
              </a:ext>
            </a:extLst>
          </p:cNvPr>
          <p:cNvSpPr/>
          <p:nvPr/>
        </p:nvSpPr>
        <p:spPr>
          <a:xfrm>
            <a:off x="484632" y="3679115"/>
            <a:ext cx="3950208" cy="666974"/>
          </a:xfrm>
          <a:prstGeom prst="rect">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90FBC5-6964-66DB-3488-E16F4E38E16D}"/>
              </a:ext>
            </a:extLst>
          </p:cNvPr>
          <p:cNvSpPr/>
          <p:nvPr/>
        </p:nvSpPr>
        <p:spPr>
          <a:xfrm>
            <a:off x="484632" y="2732213"/>
            <a:ext cx="3950208" cy="795528"/>
          </a:xfrm>
          <a:prstGeom prst="rect">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F4073-1C06-2ECD-053F-BBF5F4C737A9}"/>
              </a:ext>
            </a:extLst>
          </p:cNvPr>
          <p:cNvSpPr/>
          <p:nvPr/>
        </p:nvSpPr>
        <p:spPr>
          <a:xfrm>
            <a:off x="484632" y="1755647"/>
            <a:ext cx="3950208" cy="795528"/>
          </a:xfrm>
          <a:prstGeom prst="rect">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993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A0CE4-24C2-095B-3549-702977FCFF8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359D5B-3F24-19FE-66A0-6F2ED9B34ECE}"/>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21</a:t>
            </a:fld>
            <a:endParaRPr lang="en-US">
              <a:solidFill>
                <a:prstClr val="white"/>
              </a:solidFill>
            </a:endParaRPr>
          </a:p>
        </p:txBody>
      </p:sp>
      <p:sp>
        <p:nvSpPr>
          <p:cNvPr id="3" name="Title 2">
            <a:extLst>
              <a:ext uri="{FF2B5EF4-FFF2-40B4-BE49-F238E27FC236}">
                <a16:creationId xmlns:a16="http://schemas.microsoft.com/office/drawing/2014/main" id="{5E2D80C4-8B08-F20F-7FCA-0E793BB06948}"/>
              </a:ext>
            </a:extLst>
          </p:cNvPr>
          <p:cNvSpPr>
            <a:spLocks noGrp="1"/>
          </p:cNvSpPr>
          <p:nvPr>
            <p:ph type="ctrTitle"/>
          </p:nvPr>
        </p:nvSpPr>
        <p:spPr>
          <a:xfrm>
            <a:off x="279133" y="317634"/>
            <a:ext cx="8537607" cy="5592277"/>
          </a:xfrm>
          <a:solidFill>
            <a:schemeClr val="accent3"/>
          </a:solidFill>
          <a:ln w="38100">
            <a:solidFill>
              <a:schemeClr val="tx2">
                <a:lumMod val="75000"/>
              </a:schemeClr>
            </a:solidFill>
          </a:ln>
          <a:effectLst>
            <a:outerShdw blurRad="63500" sx="102000" sy="102000" algn="ctr" rotWithShape="0">
              <a:prstClr val="black">
                <a:alpha val="40000"/>
              </a:prstClr>
            </a:outerShdw>
          </a:effectLst>
        </p:spPr>
        <p:txBody>
          <a:bodyPr>
            <a:noAutofit/>
          </a:bodyPr>
          <a:lstStyle/>
          <a:p>
            <a:r>
              <a:rPr lang="en-US" sz="8000" dirty="0"/>
              <a:t>In-house </a:t>
            </a:r>
            <a:br>
              <a:rPr lang="en-US" sz="8000" dirty="0"/>
            </a:br>
            <a:r>
              <a:rPr lang="en-US" sz="8000" dirty="0"/>
              <a:t>Flight Training</a:t>
            </a:r>
          </a:p>
        </p:txBody>
      </p:sp>
    </p:spTree>
    <p:extLst>
      <p:ext uri="{BB962C8B-B14F-4D97-AF65-F5344CB8AC3E}">
        <p14:creationId xmlns:p14="http://schemas.microsoft.com/office/powerpoint/2010/main" val="1281224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F5EA7B-124D-FB40-8F4F-77FD67F942FE}"/>
              </a:ext>
            </a:extLst>
          </p:cNvPr>
          <p:cNvSpPr>
            <a:spLocks noGrp="1"/>
          </p:cNvSpPr>
          <p:nvPr>
            <p:ph type="sldNum" sz="quarter" idx="12"/>
          </p:nvPr>
        </p:nvSpPr>
        <p:spPr/>
        <p:txBody>
          <a:bodyPr/>
          <a:lstStyle/>
          <a:p>
            <a:fld id="{D983F1FA-211D-3044-9E35-958DFBC26156}" type="slidenum">
              <a:rPr lang="en-US" smtClean="0">
                <a:solidFill>
                  <a:prstClr val="white"/>
                </a:solidFill>
              </a:rPr>
              <a:pPr/>
              <a:t>22</a:t>
            </a:fld>
            <a:endParaRPr lang="en-US">
              <a:solidFill>
                <a:prstClr val="white"/>
              </a:solidFill>
            </a:endParaRPr>
          </a:p>
        </p:txBody>
      </p:sp>
      <p:sp>
        <p:nvSpPr>
          <p:cNvPr id="3" name="Title 2">
            <a:extLst>
              <a:ext uri="{FF2B5EF4-FFF2-40B4-BE49-F238E27FC236}">
                <a16:creationId xmlns:a16="http://schemas.microsoft.com/office/drawing/2014/main" id="{D8AEBA59-4611-3357-834C-721A9F3C405C}"/>
              </a:ext>
            </a:extLst>
          </p:cNvPr>
          <p:cNvSpPr>
            <a:spLocks noGrp="1"/>
          </p:cNvSpPr>
          <p:nvPr>
            <p:ph type="title"/>
          </p:nvPr>
        </p:nvSpPr>
        <p:spPr/>
        <p:txBody>
          <a:bodyPr/>
          <a:lstStyle/>
          <a:p>
            <a:r>
              <a:rPr lang="en-US"/>
              <a:t>Requirements</a:t>
            </a:r>
          </a:p>
        </p:txBody>
      </p:sp>
      <p:sp>
        <p:nvSpPr>
          <p:cNvPr id="20" name="Text Placeholder 3">
            <a:extLst>
              <a:ext uri="{FF2B5EF4-FFF2-40B4-BE49-F238E27FC236}">
                <a16:creationId xmlns:a16="http://schemas.microsoft.com/office/drawing/2014/main" id="{BE39C431-7672-854E-3A62-4279451245AA}"/>
              </a:ext>
            </a:extLst>
          </p:cNvPr>
          <p:cNvSpPr txBox="1">
            <a:spLocks/>
          </p:cNvSpPr>
          <p:nvPr/>
        </p:nvSpPr>
        <p:spPr>
          <a:xfrm>
            <a:off x="67795" y="3406075"/>
            <a:ext cx="1920240" cy="2296626"/>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accent1"/>
                </a:solidFill>
                <a:latin typeface="+mn-lt"/>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accent1"/>
                </a:solidFill>
                <a:latin typeface="+mn-lt"/>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accent1"/>
                </a:solidFill>
                <a:latin typeface="+mn-lt"/>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accent1"/>
                </a:solidFill>
                <a:latin typeface="+mn-lt"/>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accent1"/>
                </a:solidFill>
                <a:latin typeface="+mn-lt"/>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accent1"/>
                </a:solidFill>
                <a:latin typeface="+mn-lt"/>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accent1"/>
                </a:solidFill>
                <a:latin typeface="+mn-lt"/>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accent1"/>
                </a:solidFill>
                <a:latin typeface="+mn-lt"/>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accent1"/>
                </a:solidFill>
                <a:latin typeface="+mn-lt"/>
                <a:ea typeface="+mn-ea"/>
                <a:cs typeface="Calibri" panose="020F0502020204030204" pitchFamily="34" charset="0"/>
              </a:defRPr>
            </a:lvl9pPr>
          </a:lstStyle>
          <a:p>
            <a:pPr algn="ctr"/>
            <a:r>
              <a:rPr lang="en-US" sz="1800">
                <a:solidFill>
                  <a:schemeClr val="tx1"/>
                </a:solidFill>
              </a:rPr>
              <a:t>IHL must own flight syllabi and course outlines and must teach the program from start to finish</a:t>
            </a:r>
          </a:p>
        </p:txBody>
      </p:sp>
      <p:sp>
        <p:nvSpPr>
          <p:cNvPr id="21" name="Text Placeholder 4">
            <a:extLst>
              <a:ext uri="{FF2B5EF4-FFF2-40B4-BE49-F238E27FC236}">
                <a16:creationId xmlns:a16="http://schemas.microsoft.com/office/drawing/2014/main" id="{8532A36B-43C0-8321-2FD9-E4B28D440BD1}"/>
              </a:ext>
            </a:extLst>
          </p:cNvPr>
          <p:cNvSpPr txBox="1">
            <a:spLocks/>
          </p:cNvSpPr>
          <p:nvPr/>
        </p:nvSpPr>
        <p:spPr>
          <a:xfrm>
            <a:off x="1856786" y="3417502"/>
            <a:ext cx="1920240" cy="2296626"/>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accent1"/>
                </a:solidFill>
                <a:latin typeface="+mn-lt"/>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accent1"/>
                </a:solidFill>
                <a:latin typeface="+mn-lt"/>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accent1"/>
                </a:solidFill>
                <a:latin typeface="+mn-lt"/>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accent1"/>
                </a:solidFill>
                <a:latin typeface="+mn-lt"/>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accent1"/>
                </a:solidFill>
                <a:latin typeface="+mn-lt"/>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accent1"/>
                </a:solidFill>
                <a:latin typeface="+mn-lt"/>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accent1"/>
                </a:solidFill>
                <a:latin typeface="+mn-lt"/>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accent1"/>
                </a:solidFill>
                <a:latin typeface="+mn-lt"/>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accent1"/>
                </a:solidFill>
                <a:latin typeface="+mn-lt"/>
                <a:ea typeface="+mn-ea"/>
                <a:cs typeface="Calibri" panose="020F0502020204030204" pitchFamily="34" charset="0"/>
              </a:defRPr>
            </a:lvl9pPr>
          </a:lstStyle>
          <a:p>
            <a:pPr algn="ctr"/>
            <a:r>
              <a:rPr lang="en-US" sz="1800">
                <a:solidFill>
                  <a:schemeClr val="tx1"/>
                </a:solidFill>
              </a:rPr>
              <a:t>IHL must own or lease all aircraft.</a:t>
            </a:r>
          </a:p>
        </p:txBody>
      </p:sp>
      <p:sp>
        <p:nvSpPr>
          <p:cNvPr id="22" name="Text Placeholder 5">
            <a:extLst>
              <a:ext uri="{FF2B5EF4-FFF2-40B4-BE49-F238E27FC236}">
                <a16:creationId xmlns:a16="http://schemas.microsoft.com/office/drawing/2014/main" id="{9F2C1A17-98D6-E852-3DB8-2174F87697D4}"/>
              </a:ext>
            </a:extLst>
          </p:cNvPr>
          <p:cNvSpPr txBox="1">
            <a:spLocks/>
          </p:cNvSpPr>
          <p:nvPr/>
        </p:nvSpPr>
        <p:spPr>
          <a:xfrm>
            <a:off x="3645777" y="3417501"/>
            <a:ext cx="1920240" cy="2296627"/>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accent1"/>
                </a:solidFill>
                <a:latin typeface="+mn-lt"/>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accent1"/>
                </a:solidFill>
                <a:latin typeface="+mn-lt"/>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accent1"/>
                </a:solidFill>
                <a:latin typeface="+mn-lt"/>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accent1"/>
                </a:solidFill>
                <a:latin typeface="+mn-lt"/>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accent1"/>
                </a:solidFill>
                <a:latin typeface="+mn-lt"/>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accent1"/>
                </a:solidFill>
                <a:latin typeface="+mn-lt"/>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accent1"/>
                </a:solidFill>
                <a:latin typeface="+mn-lt"/>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accent1"/>
                </a:solidFill>
                <a:latin typeface="+mn-lt"/>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accent1"/>
                </a:solidFill>
                <a:latin typeface="+mn-lt"/>
                <a:ea typeface="+mn-ea"/>
                <a:cs typeface="Calibri" panose="020F0502020204030204" pitchFamily="34" charset="0"/>
              </a:defRPr>
            </a:lvl9pPr>
          </a:lstStyle>
          <a:p>
            <a:pPr algn="ctr"/>
            <a:r>
              <a:rPr lang="en-US" sz="1800">
                <a:solidFill>
                  <a:schemeClr val="tx1"/>
                </a:solidFill>
              </a:rPr>
              <a:t>Instructors must be hired and paid by the IHL.</a:t>
            </a:r>
          </a:p>
        </p:txBody>
      </p:sp>
      <p:sp>
        <p:nvSpPr>
          <p:cNvPr id="23" name="Text Placeholder 6">
            <a:extLst>
              <a:ext uri="{FF2B5EF4-FFF2-40B4-BE49-F238E27FC236}">
                <a16:creationId xmlns:a16="http://schemas.microsoft.com/office/drawing/2014/main" id="{8EFBC524-88B7-F6AD-11C0-6743490776A1}"/>
              </a:ext>
            </a:extLst>
          </p:cNvPr>
          <p:cNvSpPr txBox="1">
            <a:spLocks/>
          </p:cNvSpPr>
          <p:nvPr/>
        </p:nvSpPr>
        <p:spPr>
          <a:xfrm>
            <a:off x="5434768" y="3417500"/>
            <a:ext cx="1920240" cy="2296626"/>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accent1"/>
                </a:solidFill>
                <a:latin typeface="+mn-lt"/>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accent1"/>
                </a:solidFill>
                <a:latin typeface="+mn-lt"/>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accent1"/>
                </a:solidFill>
                <a:latin typeface="+mn-lt"/>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accent1"/>
                </a:solidFill>
                <a:latin typeface="+mn-lt"/>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accent1"/>
                </a:solidFill>
                <a:latin typeface="+mn-lt"/>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accent1"/>
                </a:solidFill>
                <a:latin typeface="+mn-lt"/>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accent1"/>
                </a:solidFill>
                <a:latin typeface="+mn-lt"/>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accent1"/>
                </a:solidFill>
                <a:latin typeface="+mn-lt"/>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accent1"/>
                </a:solidFill>
                <a:latin typeface="+mn-lt"/>
                <a:ea typeface="+mn-ea"/>
                <a:cs typeface="Calibri" panose="020F0502020204030204" pitchFamily="34" charset="0"/>
              </a:defRPr>
            </a:lvl9pPr>
          </a:lstStyle>
          <a:p>
            <a:pPr algn="ctr"/>
            <a:r>
              <a:rPr lang="en-US" sz="1800">
                <a:solidFill>
                  <a:schemeClr val="tx1"/>
                </a:solidFill>
              </a:rPr>
              <a:t>Flight and ground training facilities must be owned or leased by the IHL.</a:t>
            </a:r>
          </a:p>
        </p:txBody>
      </p:sp>
      <p:sp>
        <p:nvSpPr>
          <p:cNvPr id="24" name="Text Placeholder 7">
            <a:extLst>
              <a:ext uri="{FF2B5EF4-FFF2-40B4-BE49-F238E27FC236}">
                <a16:creationId xmlns:a16="http://schemas.microsoft.com/office/drawing/2014/main" id="{D2DA69A7-A23B-BBE7-F61F-EC4A2363374B}"/>
              </a:ext>
            </a:extLst>
          </p:cNvPr>
          <p:cNvSpPr txBox="1">
            <a:spLocks/>
          </p:cNvSpPr>
          <p:nvPr/>
        </p:nvSpPr>
        <p:spPr>
          <a:xfrm>
            <a:off x="7223760" y="3430447"/>
            <a:ext cx="1920240" cy="1677926"/>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accent1"/>
                </a:solidFill>
                <a:latin typeface="+mn-lt"/>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accent1"/>
                </a:solidFill>
                <a:latin typeface="+mn-lt"/>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accent1"/>
                </a:solidFill>
                <a:latin typeface="+mn-lt"/>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accent1"/>
                </a:solidFill>
                <a:latin typeface="+mn-lt"/>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accent1"/>
                </a:solidFill>
                <a:latin typeface="+mn-lt"/>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accent1"/>
                </a:solidFill>
                <a:latin typeface="+mn-lt"/>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accent1"/>
                </a:solidFill>
                <a:latin typeface="+mn-lt"/>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accent1"/>
                </a:solidFill>
                <a:latin typeface="+mn-lt"/>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accent1"/>
                </a:solidFill>
                <a:latin typeface="+mn-lt"/>
                <a:ea typeface="+mn-ea"/>
                <a:cs typeface="Calibri" panose="020F0502020204030204" pitchFamily="34" charset="0"/>
              </a:defRPr>
            </a:lvl9pPr>
          </a:lstStyle>
          <a:p>
            <a:pPr algn="ctr"/>
            <a:r>
              <a:rPr lang="en-US" sz="1800">
                <a:solidFill>
                  <a:schemeClr val="tx1"/>
                </a:solidFill>
              </a:rPr>
              <a:t>IHL must have administrative capabilities to administer the flight degree program.</a:t>
            </a:r>
          </a:p>
        </p:txBody>
      </p:sp>
      <p:pic>
        <p:nvPicPr>
          <p:cNvPr id="25" name="Graphic 24" descr="Books on shelf with solid fill">
            <a:extLst>
              <a:ext uri="{FF2B5EF4-FFF2-40B4-BE49-F238E27FC236}">
                <a16:creationId xmlns:a16="http://schemas.microsoft.com/office/drawing/2014/main" id="{C2A4BD23-C3A6-853A-ADE2-4AFD062570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7835" y="1889273"/>
            <a:ext cx="1280160" cy="1280160"/>
          </a:xfrm>
          <a:prstGeom prst="rect">
            <a:avLst/>
          </a:prstGeom>
        </p:spPr>
      </p:pic>
      <p:pic>
        <p:nvPicPr>
          <p:cNvPr id="26" name="Graphic 25" descr="Airplane with solid fill">
            <a:extLst>
              <a:ext uri="{FF2B5EF4-FFF2-40B4-BE49-F238E27FC236}">
                <a16:creationId xmlns:a16="http://schemas.microsoft.com/office/drawing/2014/main" id="{9555C921-434C-1698-10A9-9A88AB0710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76826" y="1889273"/>
            <a:ext cx="1280160" cy="1280160"/>
          </a:xfrm>
          <a:prstGeom prst="rect">
            <a:avLst/>
          </a:prstGeom>
        </p:spPr>
      </p:pic>
      <p:pic>
        <p:nvPicPr>
          <p:cNvPr id="27" name="Graphic 26" descr="Pilot male with solid fill">
            <a:extLst>
              <a:ext uri="{FF2B5EF4-FFF2-40B4-BE49-F238E27FC236}">
                <a16:creationId xmlns:a16="http://schemas.microsoft.com/office/drawing/2014/main" id="{304BB8A6-A767-D63F-BA1C-9FDF0DEDA8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31920" y="1889273"/>
            <a:ext cx="1280160" cy="1280160"/>
          </a:xfrm>
          <a:prstGeom prst="rect">
            <a:avLst/>
          </a:prstGeom>
        </p:spPr>
      </p:pic>
      <p:pic>
        <p:nvPicPr>
          <p:cNvPr id="28" name="Graphic 27" descr="Warehouse with solid fill">
            <a:extLst>
              <a:ext uri="{FF2B5EF4-FFF2-40B4-BE49-F238E27FC236}">
                <a16:creationId xmlns:a16="http://schemas.microsoft.com/office/drawing/2014/main" id="{5683CFC4-B4DD-42C4-5BCE-80970D38F9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54808" y="1889273"/>
            <a:ext cx="1280160" cy="1280160"/>
          </a:xfrm>
          <a:prstGeom prst="rect">
            <a:avLst/>
          </a:prstGeom>
        </p:spPr>
      </p:pic>
      <p:pic>
        <p:nvPicPr>
          <p:cNvPr id="29" name="Graphic 28" descr="Target Audience with solid fill">
            <a:extLst>
              <a:ext uri="{FF2B5EF4-FFF2-40B4-BE49-F238E27FC236}">
                <a16:creationId xmlns:a16="http://schemas.microsoft.com/office/drawing/2014/main" id="{2F08A6BE-19FA-D495-3BC6-7B4CFA8AA00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43800" y="1889273"/>
            <a:ext cx="1280160" cy="1280160"/>
          </a:xfrm>
          <a:prstGeom prst="rect">
            <a:avLst/>
          </a:prstGeom>
        </p:spPr>
      </p:pic>
    </p:spTree>
    <p:extLst>
      <p:ext uri="{BB962C8B-B14F-4D97-AF65-F5344CB8AC3E}">
        <p14:creationId xmlns:p14="http://schemas.microsoft.com/office/powerpoint/2010/main" val="422796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275AD5-D16B-3AFF-9F89-A99A233EBAC4}"/>
              </a:ext>
            </a:extLst>
          </p:cNvPr>
          <p:cNvSpPr>
            <a:spLocks noGrp="1"/>
          </p:cNvSpPr>
          <p:nvPr>
            <p:ph type="sldNum" sz="quarter" idx="12"/>
          </p:nvPr>
        </p:nvSpPr>
        <p:spPr/>
        <p:txBody>
          <a:bodyPr/>
          <a:lstStyle/>
          <a:p>
            <a:fld id="{D983F1FA-211D-3044-9E35-958DFBC26156}" type="slidenum">
              <a:rPr lang="en-US" smtClean="0">
                <a:solidFill>
                  <a:prstClr val="white"/>
                </a:solidFill>
              </a:rPr>
              <a:pPr/>
              <a:t>23</a:t>
            </a:fld>
            <a:endParaRPr lang="en-US">
              <a:solidFill>
                <a:prstClr val="white"/>
              </a:solidFill>
            </a:endParaRPr>
          </a:p>
        </p:txBody>
      </p:sp>
      <p:sp>
        <p:nvSpPr>
          <p:cNvPr id="3" name="Title 2">
            <a:extLst>
              <a:ext uri="{FF2B5EF4-FFF2-40B4-BE49-F238E27FC236}">
                <a16:creationId xmlns:a16="http://schemas.microsoft.com/office/drawing/2014/main" id="{6854AD2E-4D1F-DFFF-F3C9-DE4788B5C551}"/>
              </a:ext>
            </a:extLst>
          </p:cNvPr>
          <p:cNvSpPr>
            <a:spLocks noGrp="1"/>
          </p:cNvSpPr>
          <p:nvPr>
            <p:ph type="title"/>
          </p:nvPr>
        </p:nvSpPr>
        <p:spPr/>
        <p:txBody>
          <a:bodyPr/>
          <a:lstStyle/>
          <a:p>
            <a:r>
              <a:rPr lang="en-US"/>
              <a:t>14 CFR part 61 – Additional Requirements</a:t>
            </a:r>
          </a:p>
        </p:txBody>
      </p:sp>
      <p:grpSp>
        <p:nvGrpSpPr>
          <p:cNvPr id="4" name="Group 3">
            <a:extLst>
              <a:ext uri="{FF2B5EF4-FFF2-40B4-BE49-F238E27FC236}">
                <a16:creationId xmlns:a16="http://schemas.microsoft.com/office/drawing/2014/main" id="{5EE4EF53-6D45-C035-1BA0-BA07EF5975A9}"/>
              </a:ext>
            </a:extLst>
          </p:cNvPr>
          <p:cNvGrpSpPr/>
          <p:nvPr/>
        </p:nvGrpSpPr>
        <p:grpSpPr>
          <a:xfrm>
            <a:off x="2041574" y="1048177"/>
            <a:ext cx="5060852" cy="707886"/>
            <a:chOff x="228600" y="1042411"/>
            <a:chExt cx="5060852" cy="707886"/>
          </a:xfrm>
        </p:grpSpPr>
        <p:sp>
          <p:nvSpPr>
            <p:cNvPr id="29" name="Rectangle 28">
              <a:extLst>
                <a:ext uri="{FF2B5EF4-FFF2-40B4-BE49-F238E27FC236}">
                  <a16:creationId xmlns:a16="http://schemas.microsoft.com/office/drawing/2014/main" id="{3D88AB92-944D-7A56-7FA4-B062E19E7FBF}"/>
                </a:ext>
              </a:extLst>
            </p:cNvPr>
            <p:cNvSpPr/>
            <p:nvPr/>
          </p:nvSpPr>
          <p:spPr>
            <a:xfrm flipH="1">
              <a:off x="228600" y="1042411"/>
              <a:ext cx="5060852" cy="707886"/>
            </a:xfrm>
            <a:prstGeom prst="rect">
              <a:avLst/>
            </a:prstGeom>
            <a:solidFill>
              <a:schemeClr val="bg1"/>
            </a:solidFill>
            <a:ln w="28575">
              <a:solidFill>
                <a:schemeClr val="tx2">
                  <a:lumMod val="75000"/>
                </a:schemeClr>
              </a:solidFill>
            </a:ln>
          </p:spPr>
          <p:txBody>
            <a:bodyPr wrap="square" lIns="91440" tIns="45720" rIns="91440" bIns="45720" anchor="ctr">
              <a:spAutoFit/>
            </a:bodyPr>
            <a:lstStyle/>
            <a:p>
              <a:pPr lvl="2"/>
              <a:r>
                <a:rPr lang="en-IN" sz="2000">
                  <a:latin typeface="Calibri"/>
                  <a:ea typeface="Calibri"/>
                  <a:cs typeface="Calibri"/>
                </a:rPr>
                <a:t>Publish all hours and costs in catalog, addendum or other publication</a:t>
              </a:r>
            </a:p>
          </p:txBody>
        </p:sp>
        <p:sp>
          <p:nvSpPr>
            <p:cNvPr id="30" name="Rectangle 29" descr="Badge Tick1 with solid fill">
              <a:extLst>
                <a:ext uri="{FF2B5EF4-FFF2-40B4-BE49-F238E27FC236}">
                  <a16:creationId xmlns:a16="http://schemas.microsoft.com/office/drawing/2014/main" id="{4338D02F-4100-C4A3-B1FA-68677E6A6D95}"/>
                </a:ext>
              </a:extLst>
            </p:cNvPr>
            <p:cNvSpPr/>
            <p:nvPr/>
          </p:nvSpPr>
          <p:spPr>
            <a:xfrm>
              <a:off x="319978" y="1068128"/>
              <a:ext cx="656452" cy="656452"/>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alpha val="0"/>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grpSp>
      <p:grpSp>
        <p:nvGrpSpPr>
          <p:cNvPr id="5" name="Group 4">
            <a:extLst>
              <a:ext uri="{FF2B5EF4-FFF2-40B4-BE49-F238E27FC236}">
                <a16:creationId xmlns:a16="http://schemas.microsoft.com/office/drawing/2014/main" id="{4394253D-7A94-EF76-EB3E-29F4820BCAEE}"/>
              </a:ext>
            </a:extLst>
          </p:cNvPr>
          <p:cNvGrpSpPr/>
          <p:nvPr/>
        </p:nvGrpSpPr>
        <p:grpSpPr>
          <a:xfrm>
            <a:off x="2041574" y="2080380"/>
            <a:ext cx="5060852" cy="707886"/>
            <a:chOff x="228600" y="2082051"/>
            <a:chExt cx="5060852" cy="707886"/>
          </a:xfrm>
        </p:grpSpPr>
        <p:sp>
          <p:nvSpPr>
            <p:cNvPr id="28" name="Rectangle 27">
              <a:extLst>
                <a:ext uri="{FF2B5EF4-FFF2-40B4-BE49-F238E27FC236}">
                  <a16:creationId xmlns:a16="http://schemas.microsoft.com/office/drawing/2014/main" id="{E08A9D60-E6AE-6646-E653-B9DA5AEA3692}"/>
                </a:ext>
              </a:extLst>
            </p:cNvPr>
            <p:cNvSpPr/>
            <p:nvPr/>
          </p:nvSpPr>
          <p:spPr>
            <a:xfrm flipH="1">
              <a:off x="228600" y="2082051"/>
              <a:ext cx="5060852" cy="707886"/>
            </a:xfrm>
            <a:prstGeom prst="rect">
              <a:avLst/>
            </a:prstGeom>
            <a:solidFill>
              <a:schemeClr val="bg1"/>
            </a:solidFill>
            <a:ln w="28575">
              <a:solidFill>
                <a:schemeClr val="tx2">
                  <a:lumMod val="75000"/>
                </a:schemeClr>
              </a:solidFill>
            </a:ln>
          </p:spPr>
          <p:txBody>
            <a:bodyPr wrap="square" anchor="ctr">
              <a:spAutoFit/>
            </a:bodyPr>
            <a:lstStyle/>
            <a:p>
              <a:pPr lvl="2"/>
              <a:r>
                <a:rPr lang="en-IN" sz="2000">
                  <a:latin typeface="Calibri" panose="020F0502020204030204" pitchFamily="34" charset="0"/>
                  <a:cs typeface="Calibri" panose="020F0502020204030204" pitchFamily="34" charset="0"/>
                </a:rPr>
                <a:t>Write its own TCO and syllabus for all flight courses</a:t>
              </a:r>
            </a:p>
          </p:txBody>
        </p:sp>
        <p:sp>
          <p:nvSpPr>
            <p:cNvPr id="31" name="Rectangle 30" descr="Badge Tick1 with solid fill">
              <a:extLst>
                <a:ext uri="{FF2B5EF4-FFF2-40B4-BE49-F238E27FC236}">
                  <a16:creationId xmlns:a16="http://schemas.microsoft.com/office/drawing/2014/main" id="{0E5B9124-F9ED-0324-5F9A-F3232F394686}"/>
                </a:ext>
              </a:extLst>
            </p:cNvPr>
            <p:cNvSpPr/>
            <p:nvPr/>
          </p:nvSpPr>
          <p:spPr>
            <a:xfrm>
              <a:off x="319978" y="2107768"/>
              <a:ext cx="656452" cy="656452"/>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alpha val="0"/>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grpSp>
      <p:grpSp>
        <p:nvGrpSpPr>
          <p:cNvPr id="6" name="Group 5">
            <a:extLst>
              <a:ext uri="{FF2B5EF4-FFF2-40B4-BE49-F238E27FC236}">
                <a16:creationId xmlns:a16="http://schemas.microsoft.com/office/drawing/2014/main" id="{CAC5D068-1184-DD2C-C5FA-DD2C7F501056}"/>
              </a:ext>
            </a:extLst>
          </p:cNvPr>
          <p:cNvGrpSpPr/>
          <p:nvPr/>
        </p:nvGrpSpPr>
        <p:grpSpPr>
          <a:xfrm>
            <a:off x="2041574" y="3112583"/>
            <a:ext cx="5060852" cy="707886"/>
            <a:chOff x="228600" y="3121691"/>
            <a:chExt cx="5060852" cy="707886"/>
          </a:xfrm>
        </p:grpSpPr>
        <p:sp>
          <p:nvSpPr>
            <p:cNvPr id="27" name="Rectangle 26">
              <a:extLst>
                <a:ext uri="{FF2B5EF4-FFF2-40B4-BE49-F238E27FC236}">
                  <a16:creationId xmlns:a16="http://schemas.microsoft.com/office/drawing/2014/main" id="{D2012B83-98E0-1826-BE69-458C08745C99}"/>
                </a:ext>
              </a:extLst>
            </p:cNvPr>
            <p:cNvSpPr/>
            <p:nvPr/>
          </p:nvSpPr>
          <p:spPr>
            <a:xfrm flipH="1">
              <a:off x="228600" y="3121691"/>
              <a:ext cx="5060852" cy="707886"/>
            </a:xfrm>
            <a:prstGeom prst="rect">
              <a:avLst/>
            </a:prstGeom>
            <a:solidFill>
              <a:schemeClr val="bg1"/>
            </a:solidFill>
            <a:ln w="28575">
              <a:solidFill>
                <a:schemeClr val="tx2">
                  <a:lumMod val="75000"/>
                </a:schemeClr>
              </a:solidFill>
            </a:ln>
          </p:spPr>
          <p:txBody>
            <a:bodyPr wrap="square" anchor="ctr">
              <a:spAutoFit/>
            </a:bodyPr>
            <a:lstStyle/>
            <a:p>
              <a:pPr lvl="2"/>
              <a:r>
                <a:rPr lang="en-IN" sz="2000">
                  <a:latin typeface="Calibri" panose="020F0502020204030204" pitchFamily="34" charset="0"/>
                  <a:cs typeface="Calibri" panose="020F0502020204030204" pitchFamily="34" charset="0"/>
                </a:rPr>
                <a:t>Cannot contract with a vocational flight school for part 61 instruction</a:t>
              </a:r>
            </a:p>
          </p:txBody>
        </p:sp>
        <p:sp>
          <p:nvSpPr>
            <p:cNvPr id="32" name="Rectangle 31" descr="Badge Tick1 with solid fill">
              <a:extLst>
                <a:ext uri="{FF2B5EF4-FFF2-40B4-BE49-F238E27FC236}">
                  <a16:creationId xmlns:a16="http://schemas.microsoft.com/office/drawing/2014/main" id="{CA8FC9C6-AC45-676D-DF38-9D644B9A8D70}"/>
                </a:ext>
              </a:extLst>
            </p:cNvPr>
            <p:cNvSpPr/>
            <p:nvPr/>
          </p:nvSpPr>
          <p:spPr>
            <a:xfrm>
              <a:off x="319978" y="3147408"/>
              <a:ext cx="656452" cy="656452"/>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alpha val="0"/>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grpSp>
      <p:grpSp>
        <p:nvGrpSpPr>
          <p:cNvPr id="7" name="Group 6">
            <a:extLst>
              <a:ext uri="{FF2B5EF4-FFF2-40B4-BE49-F238E27FC236}">
                <a16:creationId xmlns:a16="http://schemas.microsoft.com/office/drawing/2014/main" id="{94189064-B066-0E47-40DF-100F37265322}"/>
              </a:ext>
            </a:extLst>
          </p:cNvPr>
          <p:cNvGrpSpPr/>
          <p:nvPr/>
        </p:nvGrpSpPr>
        <p:grpSpPr>
          <a:xfrm>
            <a:off x="2041574" y="4144786"/>
            <a:ext cx="5060852" cy="707886"/>
            <a:chOff x="228600" y="4161332"/>
            <a:chExt cx="5060852" cy="707886"/>
          </a:xfrm>
        </p:grpSpPr>
        <p:sp>
          <p:nvSpPr>
            <p:cNvPr id="26" name="Rectangle 25">
              <a:extLst>
                <a:ext uri="{FF2B5EF4-FFF2-40B4-BE49-F238E27FC236}">
                  <a16:creationId xmlns:a16="http://schemas.microsoft.com/office/drawing/2014/main" id="{5494F5C9-ADAD-F51C-7BE2-9C5D747AB119}"/>
                </a:ext>
              </a:extLst>
            </p:cNvPr>
            <p:cNvSpPr/>
            <p:nvPr/>
          </p:nvSpPr>
          <p:spPr>
            <a:xfrm flipH="1">
              <a:off x="228600" y="4161332"/>
              <a:ext cx="5060852" cy="707886"/>
            </a:xfrm>
            <a:prstGeom prst="rect">
              <a:avLst/>
            </a:prstGeom>
            <a:solidFill>
              <a:schemeClr val="bg1"/>
            </a:solidFill>
            <a:ln w="28575">
              <a:solidFill>
                <a:schemeClr val="tx2">
                  <a:lumMod val="75000"/>
                </a:schemeClr>
              </a:solidFill>
            </a:ln>
          </p:spPr>
          <p:txBody>
            <a:bodyPr wrap="square" anchor="ctr">
              <a:spAutoFit/>
            </a:bodyPr>
            <a:lstStyle/>
            <a:p>
              <a:pPr lvl="2"/>
              <a:r>
                <a:rPr lang="en-IN" sz="2000">
                  <a:latin typeface="Calibri" panose="020F0502020204030204" pitchFamily="34" charset="0"/>
                  <a:cs typeface="Calibri" panose="020F0502020204030204" pitchFamily="34" charset="0"/>
                </a:rPr>
                <a:t>Instructors must meet qualifications to teach at their institution</a:t>
              </a:r>
            </a:p>
          </p:txBody>
        </p:sp>
        <p:sp>
          <p:nvSpPr>
            <p:cNvPr id="33" name="Rectangle 32" descr="Badge Tick1 with solid fill">
              <a:extLst>
                <a:ext uri="{FF2B5EF4-FFF2-40B4-BE49-F238E27FC236}">
                  <a16:creationId xmlns:a16="http://schemas.microsoft.com/office/drawing/2014/main" id="{8D78B414-18B8-86BA-74B1-B713EA1A9C2E}"/>
                </a:ext>
              </a:extLst>
            </p:cNvPr>
            <p:cNvSpPr/>
            <p:nvPr/>
          </p:nvSpPr>
          <p:spPr>
            <a:xfrm>
              <a:off x="319978" y="4187049"/>
              <a:ext cx="656452" cy="656452"/>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alpha val="0"/>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grpSp>
      <p:grpSp>
        <p:nvGrpSpPr>
          <p:cNvPr id="8" name="Group 7">
            <a:extLst>
              <a:ext uri="{FF2B5EF4-FFF2-40B4-BE49-F238E27FC236}">
                <a16:creationId xmlns:a16="http://schemas.microsoft.com/office/drawing/2014/main" id="{9C7AD8A4-209B-333A-BF28-439B70AAA4E0}"/>
              </a:ext>
            </a:extLst>
          </p:cNvPr>
          <p:cNvGrpSpPr/>
          <p:nvPr/>
        </p:nvGrpSpPr>
        <p:grpSpPr>
          <a:xfrm>
            <a:off x="2041575" y="5176988"/>
            <a:ext cx="5060851" cy="707886"/>
            <a:chOff x="228601" y="5176988"/>
            <a:chExt cx="5060851" cy="707886"/>
          </a:xfrm>
        </p:grpSpPr>
        <p:sp>
          <p:nvSpPr>
            <p:cNvPr id="25" name="Rectangle 24">
              <a:extLst>
                <a:ext uri="{FF2B5EF4-FFF2-40B4-BE49-F238E27FC236}">
                  <a16:creationId xmlns:a16="http://schemas.microsoft.com/office/drawing/2014/main" id="{F61073AC-F272-92EA-DAE1-B0CB16E14A6B}"/>
                </a:ext>
              </a:extLst>
            </p:cNvPr>
            <p:cNvSpPr/>
            <p:nvPr/>
          </p:nvSpPr>
          <p:spPr>
            <a:xfrm flipH="1">
              <a:off x="228601" y="5176988"/>
              <a:ext cx="5060851" cy="707886"/>
            </a:xfrm>
            <a:prstGeom prst="rect">
              <a:avLst/>
            </a:prstGeom>
            <a:solidFill>
              <a:schemeClr val="bg1"/>
            </a:solidFill>
            <a:ln w="28575">
              <a:solidFill>
                <a:schemeClr val="tx2">
                  <a:lumMod val="75000"/>
                </a:schemeClr>
              </a:solidFill>
            </a:ln>
          </p:spPr>
          <p:txBody>
            <a:bodyPr wrap="square" anchor="ctr">
              <a:spAutoFit/>
            </a:bodyPr>
            <a:lstStyle/>
            <a:p>
              <a:pPr lvl="2"/>
              <a:r>
                <a:rPr lang="en-IN" sz="2000">
                  <a:latin typeface="Calibri" panose="020F0502020204030204" pitchFamily="34" charset="0"/>
                  <a:cs typeface="Calibri" panose="020F0502020204030204" pitchFamily="34" charset="0"/>
                </a:rPr>
                <a:t>Flight instructors must have teaching credentials from FAA</a:t>
              </a:r>
            </a:p>
          </p:txBody>
        </p:sp>
        <p:sp>
          <p:nvSpPr>
            <p:cNvPr id="34" name="Rectangle 33" descr="Badge Tick1 with solid fill">
              <a:extLst>
                <a:ext uri="{FF2B5EF4-FFF2-40B4-BE49-F238E27FC236}">
                  <a16:creationId xmlns:a16="http://schemas.microsoft.com/office/drawing/2014/main" id="{20C46FF9-C082-CC7C-264A-EFC0DFBC9344}"/>
                </a:ext>
              </a:extLst>
            </p:cNvPr>
            <p:cNvSpPr/>
            <p:nvPr/>
          </p:nvSpPr>
          <p:spPr>
            <a:xfrm>
              <a:off x="319978" y="5202705"/>
              <a:ext cx="656452" cy="656452"/>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alpha val="0"/>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grpSp>
    </p:spTree>
    <p:extLst>
      <p:ext uri="{BB962C8B-B14F-4D97-AF65-F5344CB8AC3E}">
        <p14:creationId xmlns:p14="http://schemas.microsoft.com/office/powerpoint/2010/main" val="2017345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D818E9-0343-3FC2-B0F3-5568E91FC5DC}"/>
              </a:ext>
            </a:extLst>
          </p:cNvPr>
          <p:cNvSpPr>
            <a:spLocks noGrp="1"/>
          </p:cNvSpPr>
          <p:nvPr>
            <p:ph type="sldNum" sz="quarter" idx="12"/>
          </p:nvPr>
        </p:nvSpPr>
        <p:spPr/>
        <p:txBody>
          <a:bodyPr/>
          <a:lstStyle/>
          <a:p>
            <a:fld id="{D983F1FA-211D-3044-9E35-958DFBC26156}" type="slidenum">
              <a:rPr lang="en-US" smtClean="0">
                <a:solidFill>
                  <a:prstClr val="white"/>
                </a:solidFill>
              </a:rPr>
              <a:pPr/>
              <a:t>24</a:t>
            </a:fld>
            <a:endParaRPr lang="en-US">
              <a:solidFill>
                <a:prstClr val="white"/>
              </a:solidFill>
            </a:endParaRPr>
          </a:p>
        </p:txBody>
      </p:sp>
      <p:sp>
        <p:nvSpPr>
          <p:cNvPr id="3" name="Title 2">
            <a:extLst>
              <a:ext uri="{FF2B5EF4-FFF2-40B4-BE49-F238E27FC236}">
                <a16:creationId xmlns:a16="http://schemas.microsoft.com/office/drawing/2014/main" id="{52C1F1D1-38EB-31CC-AA7F-4414EFA9F9CC}"/>
              </a:ext>
            </a:extLst>
          </p:cNvPr>
          <p:cNvSpPr>
            <a:spLocks noGrp="1"/>
          </p:cNvSpPr>
          <p:nvPr>
            <p:ph type="title"/>
          </p:nvPr>
        </p:nvSpPr>
        <p:spPr>
          <a:xfrm>
            <a:off x="211015" y="0"/>
            <a:ext cx="8665699" cy="731520"/>
          </a:xfrm>
        </p:spPr>
        <p:txBody>
          <a:bodyPr>
            <a:normAutofit/>
          </a:bodyPr>
          <a:lstStyle/>
          <a:p>
            <a:r>
              <a:rPr lang="en-US"/>
              <a:t>14 CFR part 141 - Additional Requirements</a:t>
            </a:r>
          </a:p>
        </p:txBody>
      </p:sp>
      <p:sp>
        <p:nvSpPr>
          <p:cNvPr id="5" name="Rectangle 4">
            <a:extLst>
              <a:ext uri="{FF2B5EF4-FFF2-40B4-BE49-F238E27FC236}">
                <a16:creationId xmlns:a16="http://schemas.microsoft.com/office/drawing/2014/main" id="{FF37DE91-FD60-6DEE-D047-48EF16B5730B}"/>
              </a:ext>
            </a:extLst>
          </p:cNvPr>
          <p:cNvSpPr/>
          <p:nvPr/>
        </p:nvSpPr>
        <p:spPr>
          <a:xfrm>
            <a:off x="848495" y="1493568"/>
            <a:ext cx="2377440" cy="1554480"/>
          </a:xfrm>
          <a:prstGeom prst="rect">
            <a:avLst/>
          </a:prstGeom>
          <a:solidFill>
            <a:srgbClr val="FFFFFF">
              <a:lumMod val="95000"/>
            </a:srgbClr>
          </a:solidFill>
          <a:ln w="57150" cap="flat" cmpd="sng" algn="ctr">
            <a:solidFill>
              <a:schemeClr val="tx2">
                <a:lumMod val="75000"/>
              </a:scheme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Aft>
                <a:spcPts val="0"/>
              </a:spcAft>
              <a:buClrTx/>
              <a:buSzTx/>
              <a:buFontTx/>
              <a:buNone/>
              <a:tabLst/>
              <a:defRPr/>
            </a:pPr>
            <a:r>
              <a:rPr kumimoji="0" lang="en-US" sz="2800" b="1" i="0" u="none" strike="noStrike" kern="0" cap="none" spc="0" normalizeH="0" baseline="0" noProof="0">
                <a:ln>
                  <a:noFill/>
                </a:ln>
                <a:effectLst/>
                <a:uLnTx/>
                <a:uFillTx/>
                <a:ea typeface="+mn-ea"/>
                <a:cs typeface="Calibri" panose="020F0502020204030204" pitchFamily="34" charset="0"/>
              </a:rPr>
              <a:t>Current FAA approval to teach</a:t>
            </a:r>
          </a:p>
        </p:txBody>
      </p:sp>
      <p:sp>
        <p:nvSpPr>
          <p:cNvPr id="6" name="Rectangle 5">
            <a:extLst>
              <a:ext uri="{FF2B5EF4-FFF2-40B4-BE49-F238E27FC236}">
                <a16:creationId xmlns:a16="http://schemas.microsoft.com/office/drawing/2014/main" id="{F8552DB0-A3D4-FDEC-FE48-38755D164054}"/>
              </a:ext>
            </a:extLst>
          </p:cNvPr>
          <p:cNvSpPr/>
          <p:nvPr/>
        </p:nvSpPr>
        <p:spPr>
          <a:xfrm>
            <a:off x="4465577" y="1445172"/>
            <a:ext cx="2377440" cy="1554480"/>
          </a:xfrm>
          <a:prstGeom prst="rect">
            <a:avLst/>
          </a:prstGeom>
          <a:solidFill>
            <a:srgbClr val="FFFFFF">
              <a:lumMod val="95000"/>
            </a:srgbClr>
          </a:solidFill>
          <a:ln w="57150" cap="flat" cmpd="sng" algn="ctr">
            <a:solidFill>
              <a:schemeClr val="tx2">
                <a:lumMod val="75000"/>
              </a:scheme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Aft>
                <a:spcPts val="0"/>
              </a:spcAft>
              <a:buClrTx/>
              <a:buSzTx/>
              <a:buFontTx/>
              <a:buNone/>
              <a:tabLst/>
              <a:defRPr/>
            </a:pPr>
            <a:r>
              <a:rPr kumimoji="0" lang="en-US" sz="2800" b="1" i="0" u="none" strike="noStrike" kern="0" cap="none" spc="0" normalizeH="0" baseline="0" noProof="0">
                <a:ln>
                  <a:noFill/>
                </a:ln>
                <a:effectLst/>
                <a:uLnTx/>
                <a:uFillTx/>
                <a:ea typeface="+mn-ea"/>
                <a:cs typeface="Calibri" panose="020F0502020204030204" pitchFamily="34" charset="0"/>
              </a:rPr>
              <a:t>TCO &amp; Syllabus</a:t>
            </a:r>
          </a:p>
        </p:txBody>
      </p:sp>
      <p:sp>
        <p:nvSpPr>
          <p:cNvPr id="7" name="Rectangle 6">
            <a:extLst>
              <a:ext uri="{FF2B5EF4-FFF2-40B4-BE49-F238E27FC236}">
                <a16:creationId xmlns:a16="http://schemas.microsoft.com/office/drawing/2014/main" id="{9670A6AC-A2AF-C3BD-D1DC-8656AD57344C}"/>
              </a:ext>
            </a:extLst>
          </p:cNvPr>
          <p:cNvSpPr/>
          <p:nvPr/>
        </p:nvSpPr>
        <p:spPr>
          <a:xfrm>
            <a:off x="1889504" y="3809952"/>
            <a:ext cx="2377440" cy="1554480"/>
          </a:xfrm>
          <a:prstGeom prst="rect">
            <a:avLst/>
          </a:prstGeom>
          <a:solidFill>
            <a:srgbClr val="FFFFFF">
              <a:lumMod val="95000"/>
            </a:srgbClr>
          </a:solidFill>
          <a:ln w="57150" cap="flat" cmpd="sng" algn="ctr">
            <a:solidFill>
              <a:schemeClr val="tx2">
                <a:lumMod val="75000"/>
              </a:scheme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effectLst/>
                <a:uLnTx/>
                <a:uFillTx/>
                <a:ea typeface="+mn-ea"/>
                <a:cs typeface="Calibri" panose="020F0502020204030204" pitchFamily="34" charset="0"/>
              </a:rPr>
              <a:t>Chief Flight Instructor as Faculty</a:t>
            </a:r>
          </a:p>
        </p:txBody>
      </p:sp>
      <p:sp>
        <p:nvSpPr>
          <p:cNvPr id="8" name="Rectangle 7">
            <a:extLst>
              <a:ext uri="{FF2B5EF4-FFF2-40B4-BE49-F238E27FC236}">
                <a16:creationId xmlns:a16="http://schemas.microsoft.com/office/drawing/2014/main" id="{CD299D70-9DC9-2FD5-05FF-84C25E4C35CC}"/>
              </a:ext>
            </a:extLst>
          </p:cNvPr>
          <p:cNvSpPr/>
          <p:nvPr/>
        </p:nvSpPr>
        <p:spPr>
          <a:xfrm>
            <a:off x="5654297" y="3809952"/>
            <a:ext cx="2377440" cy="1554480"/>
          </a:xfrm>
          <a:prstGeom prst="rect">
            <a:avLst/>
          </a:prstGeom>
          <a:solidFill>
            <a:srgbClr val="FFFFFF">
              <a:lumMod val="95000"/>
            </a:srgbClr>
          </a:solidFill>
          <a:ln w="57150" cap="flat" cmpd="sng" algn="ctr">
            <a:solidFill>
              <a:schemeClr val="tx2">
                <a:lumMod val="75000"/>
              </a:scheme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effectLst/>
                <a:uLnTx/>
                <a:uFillTx/>
                <a:ea typeface="+mn-ea"/>
                <a:cs typeface="Calibri" panose="020F0502020204030204" pitchFamily="34" charset="0"/>
              </a:rPr>
              <a:t>Qualified Flight Instructors</a:t>
            </a:r>
          </a:p>
        </p:txBody>
      </p:sp>
    </p:spTree>
    <p:extLst>
      <p:ext uri="{BB962C8B-B14F-4D97-AF65-F5344CB8AC3E}">
        <p14:creationId xmlns:p14="http://schemas.microsoft.com/office/powerpoint/2010/main" val="150609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C8AD3-3A2F-445A-A836-2F042F43154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2FEF5A-6F3B-3AB6-0255-9F0C4A7ED299}"/>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25</a:t>
            </a:fld>
            <a:endParaRPr lang="en-US">
              <a:solidFill>
                <a:prstClr val="white"/>
              </a:solidFill>
            </a:endParaRPr>
          </a:p>
        </p:txBody>
      </p:sp>
      <p:sp>
        <p:nvSpPr>
          <p:cNvPr id="3" name="Title 2">
            <a:extLst>
              <a:ext uri="{FF2B5EF4-FFF2-40B4-BE49-F238E27FC236}">
                <a16:creationId xmlns:a16="http://schemas.microsoft.com/office/drawing/2014/main" id="{DF795950-C6B0-030D-9EF0-ABF1E41B4B3B}"/>
              </a:ext>
            </a:extLst>
          </p:cNvPr>
          <p:cNvSpPr>
            <a:spLocks noGrp="1"/>
          </p:cNvSpPr>
          <p:nvPr>
            <p:ph type="ctrTitle"/>
          </p:nvPr>
        </p:nvSpPr>
        <p:spPr>
          <a:xfrm>
            <a:off x="279133" y="317634"/>
            <a:ext cx="8537607" cy="5592277"/>
          </a:xfrm>
          <a:solidFill>
            <a:schemeClr val="accent3"/>
          </a:solidFill>
          <a:ln w="38100">
            <a:solidFill>
              <a:schemeClr val="tx2">
                <a:lumMod val="75000"/>
              </a:schemeClr>
            </a:solidFill>
          </a:ln>
          <a:effectLst>
            <a:outerShdw blurRad="63500" sx="102000" sy="102000" algn="ctr" rotWithShape="0">
              <a:prstClr val="black">
                <a:alpha val="40000"/>
              </a:prstClr>
            </a:outerShdw>
          </a:effectLst>
        </p:spPr>
        <p:txBody>
          <a:bodyPr>
            <a:noAutofit/>
          </a:bodyPr>
          <a:lstStyle/>
          <a:p>
            <a:r>
              <a:rPr lang="en-US" sz="8000" dirty="0"/>
              <a:t>Contracted</a:t>
            </a:r>
            <a:br>
              <a:rPr lang="en-US" sz="8000" dirty="0"/>
            </a:br>
            <a:r>
              <a:rPr lang="en-US" sz="8000" dirty="0"/>
              <a:t>Flight Training</a:t>
            </a:r>
          </a:p>
        </p:txBody>
      </p:sp>
    </p:spTree>
    <p:extLst>
      <p:ext uri="{BB962C8B-B14F-4D97-AF65-F5344CB8AC3E}">
        <p14:creationId xmlns:p14="http://schemas.microsoft.com/office/powerpoint/2010/main" val="134543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BCCDF5-161E-E494-2E70-E6EB594A5D9D}"/>
              </a:ext>
            </a:extLst>
          </p:cNvPr>
          <p:cNvSpPr>
            <a:spLocks noGrp="1"/>
          </p:cNvSpPr>
          <p:nvPr>
            <p:ph type="sldNum" sz="quarter" idx="12"/>
          </p:nvPr>
        </p:nvSpPr>
        <p:spPr/>
        <p:txBody>
          <a:bodyPr/>
          <a:lstStyle/>
          <a:p>
            <a:fld id="{D983F1FA-211D-3044-9E35-958DFBC26156}" type="slidenum">
              <a:rPr lang="en-US" smtClean="0">
                <a:solidFill>
                  <a:prstClr val="white"/>
                </a:solidFill>
              </a:rPr>
              <a:pPr/>
              <a:t>26</a:t>
            </a:fld>
            <a:endParaRPr lang="en-US">
              <a:solidFill>
                <a:prstClr val="white"/>
              </a:solidFill>
            </a:endParaRPr>
          </a:p>
        </p:txBody>
      </p:sp>
      <p:sp>
        <p:nvSpPr>
          <p:cNvPr id="3" name="Title 2">
            <a:extLst>
              <a:ext uri="{FF2B5EF4-FFF2-40B4-BE49-F238E27FC236}">
                <a16:creationId xmlns:a16="http://schemas.microsoft.com/office/drawing/2014/main" id="{51122120-4320-60E5-79A0-C36741A366D6}"/>
              </a:ext>
            </a:extLst>
          </p:cNvPr>
          <p:cNvSpPr>
            <a:spLocks noGrp="1"/>
          </p:cNvSpPr>
          <p:nvPr>
            <p:ph type="title"/>
          </p:nvPr>
        </p:nvSpPr>
        <p:spPr/>
        <p:txBody>
          <a:bodyPr/>
          <a:lstStyle/>
          <a:p>
            <a:r>
              <a:rPr lang="en-US"/>
              <a:t>Contracted Training Important Reminders</a:t>
            </a:r>
          </a:p>
        </p:txBody>
      </p:sp>
      <p:graphicFrame>
        <p:nvGraphicFramePr>
          <p:cNvPr id="4" name="Content Placeholder 2">
            <a:extLst>
              <a:ext uri="{FF2B5EF4-FFF2-40B4-BE49-F238E27FC236}">
                <a16:creationId xmlns:a16="http://schemas.microsoft.com/office/drawing/2014/main" id="{432E485C-8E66-A3E5-68C3-21EC5F075269}"/>
              </a:ext>
            </a:extLst>
          </p:cNvPr>
          <p:cNvGraphicFramePr>
            <a:graphicFrameLocks/>
          </p:cNvGraphicFramePr>
          <p:nvPr/>
        </p:nvGraphicFramePr>
        <p:xfrm>
          <a:off x="457199" y="1321803"/>
          <a:ext cx="8112035" cy="4151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337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AD83E-BBDD-33EF-43BB-F78934F73EF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B378A5-8D40-8604-2897-26D621E7926A}"/>
              </a:ext>
            </a:extLst>
          </p:cNvPr>
          <p:cNvSpPr>
            <a:spLocks noGrp="1"/>
          </p:cNvSpPr>
          <p:nvPr>
            <p:ph type="sldNum" sz="quarter" idx="12"/>
          </p:nvPr>
        </p:nvSpPr>
        <p:spPr/>
        <p:txBody>
          <a:bodyPr/>
          <a:lstStyle/>
          <a:p>
            <a:fld id="{D983F1FA-211D-3044-9E35-958DFBC26156}" type="slidenum">
              <a:rPr lang="en-US" smtClean="0">
                <a:solidFill>
                  <a:prstClr val="white"/>
                </a:solidFill>
              </a:rPr>
              <a:pPr/>
              <a:t>27</a:t>
            </a:fld>
            <a:endParaRPr lang="en-US">
              <a:solidFill>
                <a:prstClr val="white"/>
              </a:solidFill>
            </a:endParaRPr>
          </a:p>
        </p:txBody>
      </p:sp>
      <p:sp>
        <p:nvSpPr>
          <p:cNvPr id="3" name="Title 2">
            <a:extLst>
              <a:ext uri="{FF2B5EF4-FFF2-40B4-BE49-F238E27FC236}">
                <a16:creationId xmlns:a16="http://schemas.microsoft.com/office/drawing/2014/main" id="{C8F90512-AB3F-D9CC-726C-4C856A9B62A9}"/>
              </a:ext>
            </a:extLst>
          </p:cNvPr>
          <p:cNvSpPr>
            <a:spLocks noGrp="1"/>
          </p:cNvSpPr>
          <p:nvPr>
            <p:ph type="title"/>
          </p:nvPr>
        </p:nvSpPr>
        <p:spPr/>
        <p:txBody>
          <a:bodyPr/>
          <a:lstStyle/>
          <a:p>
            <a:r>
              <a:rPr lang="en-US"/>
              <a:t>Contract with 14 CFR part 61 Flight School</a:t>
            </a:r>
          </a:p>
        </p:txBody>
      </p:sp>
      <p:sp>
        <p:nvSpPr>
          <p:cNvPr id="5" name="TextBox 3">
            <a:extLst>
              <a:ext uri="{FF2B5EF4-FFF2-40B4-BE49-F238E27FC236}">
                <a16:creationId xmlns:a16="http://schemas.microsoft.com/office/drawing/2014/main" id="{19CF9FDE-5F18-01E8-1909-DBFB334538B8}"/>
              </a:ext>
            </a:extLst>
          </p:cNvPr>
          <p:cNvSpPr txBox="1"/>
          <p:nvPr/>
        </p:nvSpPr>
        <p:spPr>
          <a:xfrm>
            <a:off x="203981" y="1292469"/>
            <a:ext cx="8736038" cy="4273061"/>
          </a:xfrm>
          <a:prstGeom prst="rect">
            <a:avLst/>
          </a:prstGeom>
          <a:noFill/>
        </p:spPr>
        <p:txBody>
          <a:bodyPr wrap="square"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0" lang="en-US" sz="5400" b="1" i="0" u="none" strike="noStrike" kern="1200" cap="none" spc="0" normalizeH="0" baseline="0" noProof="0">
                <a:ln>
                  <a:noFill/>
                </a:ln>
                <a:solidFill>
                  <a:srgbClr val="C00000"/>
                </a:solidFill>
                <a:effectLst/>
                <a:uLnTx/>
                <a:uFillTx/>
                <a:ea typeface="+mn-ea"/>
                <a:cs typeface="Calibri"/>
              </a:rPr>
              <a:t>An IHL can NEVER </a:t>
            </a:r>
          </a:p>
          <a:p>
            <a:pPr algn="ctr">
              <a:defRPr/>
            </a:pPr>
            <a:r>
              <a:rPr kumimoji="0" lang="en-US" sz="5400" b="1" i="0" u="none" strike="noStrike" kern="1200" cap="none" spc="0" normalizeH="0" baseline="0" noProof="0">
                <a:ln>
                  <a:noFill/>
                </a:ln>
                <a:solidFill>
                  <a:srgbClr val="C00000"/>
                </a:solidFill>
                <a:effectLst/>
                <a:uLnTx/>
                <a:uFillTx/>
                <a:ea typeface="+mn-ea"/>
                <a:cs typeface="Calibri"/>
              </a:rPr>
              <a:t>contract </a:t>
            </a:r>
            <a:r>
              <a:rPr lang="en-US" sz="5400" b="1">
                <a:solidFill>
                  <a:srgbClr val="C00000"/>
                </a:solidFill>
                <a:cs typeface="Calibri"/>
              </a:rPr>
              <a:t>with a vocational flight school </a:t>
            </a:r>
            <a:r>
              <a:rPr kumimoji="0" lang="en-US" sz="5400" b="1" i="0" u="none" strike="noStrike" kern="1200" cap="none" spc="0" normalizeH="0" baseline="0" noProof="0">
                <a:ln>
                  <a:noFill/>
                </a:ln>
                <a:solidFill>
                  <a:srgbClr val="C00000"/>
                </a:solidFill>
                <a:effectLst/>
                <a:uLnTx/>
                <a:uFillTx/>
                <a:ea typeface="+mn-ea"/>
                <a:cs typeface="Calibri"/>
              </a:rPr>
              <a:t>under 14 CFR PART 61 and receive VA payment</a:t>
            </a:r>
            <a:endParaRPr lang="en-US" sz="2400">
              <a:solidFill>
                <a:schemeClr val="tx2">
                  <a:lumMod val="60000"/>
                  <a:lumOff val="40000"/>
                </a:schemeClr>
              </a:solidFill>
              <a:ea typeface="Lato" panose="020F0502020204030203" pitchFamily="34" charset="0"/>
              <a:cs typeface="Calibri"/>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2400" b="0" i="0" u="none" strike="noStrike" kern="1200" cap="none" spc="0" normalizeH="0" baseline="0" noProof="0">
              <a:ln>
                <a:noFill/>
              </a:ln>
              <a:effectLst/>
              <a:uLnTx/>
              <a:uFillTx/>
              <a:ea typeface="+mn-ea"/>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2400" b="0" i="0" u="none" strike="noStrike" kern="1200" cap="none" spc="0" normalizeH="0" baseline="0" noProof="0">
              <a:ln>
                <a:noFill/>
              </a:ln>
              <a:solidFill>
                <a:schemeClr val="accent1"/>
              </a:solidFill>
              <a:effectLst/>
              <a:uLnTx/>
              <a:uFillTx/>
              <a:ea typeface="+mn-ea"/>
              <a:cs typeface="Calibri" panose="020F0502020204030204" pitchFamily="34" charset="0"/>
            </a:endParaRPr>
          </a:p>
        </p:txBody>
      </p:sp>
    </p:spTree>
    <p:extLst>
      <p:ext uri="{BB962C8B-B14F-4D97-AF65-F5344CB8AC3E}">
        <p14:creationId xmlns:p14="http://schemas.microsoft.com/office/powerpoint/2010/main" val="2534861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5F46AA-27DE-873F-A842-6D6A2D4F8221}"/>
              </a:ext>
            </a:extLst>
          </p:cNvPr>
          <p:cNvSpPr>
            <a:spLocks noGrp="1"/>
          </p:cNvSpPr>
          <p:nvPr>
            <p:ph type="sldNum" sz="quarter" idx="12"/>
          </p:nvPr>
        </p:nvSpPr>
        <p:spPr/>
        <p:txBody>
          <a:bodyPr/>
          <a:lstStyle/>
          <a:p>
            <a:fld id="{D983F1FA-211D-3044-9E35-958DFBC26156}" type="slidenum">
              <a:rPr lang="en-US" smtClean="0">
                <a:solidFill>
                  <a:prstClr val="white"/>
                </a:solidFill>
              </a:rPr>
              <a:pPr/>
              <a:t>28</a:t>
            </a:fld>
            <a:endParaRPr lang="en-US">
              <a:solidFill>
                <a:prstClr val="white"/>
              </a:solidFill>
            </a:endParaRPr>
          </a:p>
        </p:txBody>
      </p:sp>
      <p:sp>
        <p:nvSpPr>
          <p:cNvPr id="3" name="Title 2">
            <a:extLst>
              <a:ext uri="{FF2B5EF4-FFF2-40B4-BE49-F238E27FC236}">
                <a16:creationId xmlns:a16="http://schemas.microsoft.com/office/drawing/2014/main" id="{354BC431-8DA2-1EDB-8C82-6E958BA5F5BE}"/>
              </a:ext>
            </a:extLst>
          </p:cNvPr>
          <p:cNvSpPr>
            <a:spLocks noGrp="1"/>
          </p:cNvSpPr>
          <p:nvPr>
            <p:ph type="title"/>
          </p:nvPr>
        </p:nvSpPr>
        <p:spPr>
          <a:xfrm>
            <a:off x="0" y="0"/>
            <a:ext cx="9144000" cy="731520"/>
          </a:xfrm>
        </p:spPr>
        <p:txBody>
          <a:bodyPr>
            <a:noAutofit/>
          </a:bodyPr>
          <a:lstStyle/>
          <a:p>
            <a:r>
              <a:rPr lang="en-US"/>
              <a:t>Full Contract with 14 CFR part 141 Flight School</a:t>
            </a:r>
          </a:p>
        </p:txBody>
      </p:sp>
      <p:sp>
        <p:nvSpPr>
          <p:cNvPr id="6" name="TextBox 3">
            <a:extLst>
              <a:ext uri="{FF2B5EF4-FFF2-40B4-BE49-F238E27FC236}">
                <a16:creationId xmlns:a16="http://schemas.microsoft.com/office/drawing/2014/main" id="{2EF5ACF7-1817-2EF2-5D73-24670E1E89DB}"/>
              </a:ext>
            </a:extLst>
          </p:cNvPr>
          <p:cNvSpPr txBox="1"/>
          <p:nvPr/>
        </p:nvSpPr>
        <p:spPr>
          <a:xfrm>
            <a:off x="154745" y="4778755"/>
            <a:ext cx="8792306" cy="1323439"/>
          </a:xfrm>
          <a:prstGeom prst="rect">
            <a:avLst/>
          </a:prstGeom>
          <a:solidFill>
            <a:schemeClr val="bg1"/>
          </a:solidFill>
          <a:ln w="38100">
            <a:solidFill>
              <a:schemeClr val="accent4">
                <a:lumMod val="50000"/>
              </a:schemeClr>
            </a:solidFill>
          </a:ln>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987">
              <a:defRPr/>
            </a:pPr>
            <a:endParaRPr lang="en-US" sz="2000" kern="0">
              <a:ea typeface="Open Sans" panose="020B0606030504020204" pitchFamily="34" charset="0"/>
              <a:cs typeface="Open Sans" panose="020B0606030504020204" pitchFamily="34" charset="0"/>
            </a:endParaRPr>
          </a:p>
          <a:p>
            <a:pPr algn="ctr" defTabSz="1218987">
              <a:defRPr/>
            </a:pPr>
            <a:r>
              <a:rPr lang="en-US" sz="2000" kern="0">
                <a:ea typeface="Open Sans" panose="020B0606030504020204" pitchFamily="34" charset="0"/>
                <a:cs typeface="Open Sans" panose="020B0606030504020204" pitchFamily="34" charset="0"/>
              </a:rPr>
              <a:t>IHL is responsible for collecting payments, maintaining student progress, invoices, and any other pertinent records pertaining to flight training.</a:t>
            </a:r>
          </a:p>
          <a:p>
            <a:pPr algn="ctr" defTabSz="1218987">
              <a:defRPr/>
            </a:pPr>
            <a:endParaRPr lang="en-US" sz="2000" kern="0">
              <a:ea typeface="Open Sans" panose="020B0606030504020204" pitchFamily="34" charset="0"/>
              <a:cs typeface="Open Sans" panose="020B0606030504020204" pitchFamily="34" charset="0"/>
            </a:endParaRPr>
          </a:p>
        </p:txBody>
      </p:sp>
      <p:sp>
        <p:nvSpPr>
          <p:cNvPr id="7" name="TextBox 4">
            <a:extLst>
              <a:ext uri="{FF2B5EF4-FFF2-40B4-BE49-F238E27FC236}">
                <a16:creationId xmlns:a16="http://schemas.microsoft.com/office/drawing/2014/main" id="{262C731A-0CB4-F32A-87C2-810A7BDEEC26}"/>
              </a:ext>
            </a:extLst>
          </p:cNvPr>
          <p:cNvSpPr txBox="1"/>
          <p:nvPr/>
        </p:nvSpPr>
        <p:spPr>
          <a:xfrm>
            <a:off x="3955058" y="1921393"/>
            <a:ext cx="5013095" cy="1261884"/>
          </a:xfrm>
          <a:prstGeom prst="rect">
            <a:avLst/>
          </a:prstGeom>
          <a:solidFill>
            <a:schemeClr val="bg1"/>
          </a:solidFill>
          <a:ln w="38100">
            <a:solidFill>
              <a:schemeClr val="accent4">
                <a:lumMod val="50000"/>
              </a:schemeClr>
            </a:solidFill>
          </a:ln>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987">
              <a:defRPr/>
            </a:pPr>
            <a:endParaRPr lang="en-US" sz="2000" kern="0">
              <a:ea typeface="Open Sans" panose="020B0606030504020204" pitchFamily="34" charset="0"/>
              <a:cs typeface="Open Sans" panose="020B0606030504020204" pitchFamily="34" charset="0"/>
            </a:endParaRPr>
          </a:p>
          <a:p>
            <a:pPr algn="ctr" defTabSz="1218987">
              <a:defRPr/>
            </a:pPr>
            <a:r>
              <a:rPr lang="en-US" sz="2000" kern="0">
                <a:ea typeface="Open Sans" panose="020B0606030504020204" pitchFamily="34" charset="0"/>
                <a:cs typeface="Open Sans" panose="020B0606030504020204" pitchFamily="34" charset="0"/>
              </a:rPr>
              <a:t>Degree programs at IHLs with contracted flight training cannot be deemed approved</a:t>
            </a:r>
            <a:r>
              <a:rPr lang="en-US" sz="1600" kern="0">
                <a:ea typeface="Open Sans" panose="020B0606030504020204" pitchFamily="34" charset="0"/>
                <a:cs typeface="Open Sans" panose="020B0606030504020204" pitchFamily="34" charset="0"/>
              </a:rPr>
              <a:t>.</a:t>
            </a:r>
          </a:p>
          <a:p>
            <a:pPr algn="ctr" defTabSz="1218987">
              <a:defRPr/>
            </a:pPr>
            <a:endParaRPr lang="en-US" sz="1600" kern="0">
              <a:ea typeface="Open Sans" panose="020B0606030504020204" pitchFamily="34" charset="0"/>
              <a:cs typeface="Open Sans" panose="020B0606030504020204" pitchFamily="34" charset="0"/>
            </a:endParaRPr>
          </a:p>
        </p:txBody>
      </p:sp>
      <p:sp>
        <p:nvSpPr>
          <p:cNvPr id="8" name="TextBox 5">
            <a:extLst>
              <a:ext uri="{FF2B5EF4-FFF2-40B4-BE49-F238E27FC236}">
                <a16:creationId xmlns:a16="http://schemas.microsoft.com/office/drawing/2014/main" id="{DF66DA7E-4A9D-2D00-682F-2921A2E616BB}"/>
              </a:ext>
            </a:extLst>
          </p:cNvPr>
          <p:cNvSpPr txBox="1"/>
          <p:nvPr/>
        </p:nvSpPr>
        <p:spPr>
          <a:xfrm>
            <a:off x="4974470" y="3665351"/>
            <a:ext cx="3972581" cy="707886"/>
          </a:xfrm>
          <a:prstGeom prst="rect">
            <a:avLst/>
          </a:prstGeom>
          <a:solidFill>
            <a:schemeClr val="bg1"/>
          </a:solidFill>
          <a:ln w="38100">
            <a:noFill/>
          </a:ln>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987">
              <a:spcBef>
                <a:spcPts val="1200"/>
              </a:spcBef>
              <a:defRPr/>
            </a:pPr>
            <a:r>
              <a:rPr lang="en-US" sz="2000" kern="0">
                <a:ea typeface="Open Sans" panose="020B0606030504020204" pitchFamily="34" charset="0"/>
                <a:cs typeface="Open Sans" panose="020B0606030504020204" pitchFamily="34" charset="0"/>
              </a:rPr>
              <a:t>Private pilot cannot be part of the degree program</a:t>
            </a:r>
          </a:p>
        </p:txBody>
      </p:sp>
      <p:sp>
        <p:nvSpPr>
          <p:cNvPr id="9" name="TextBox 6">
            <a:extLst>
              <a:ext uri="{FF2B5EF4-FFF2-40B4-BE49-F238E27FC236}">
                <a16:creationId xmlns:a16="http://schemas.microsoft.com/office/drawing/2014/main" id="{6ACC4D3C-D79F-9973-2377-B98E7EF6775C}"/>
              </a:ext>
            </a:extLst>
          </p:cNvPr>
          <p:cNvSpPr txBox="1"/>
          <p:nvPr/>
        </p:nvSpPr>
        <p:spPr>
          <a:xfrm>
            <a:off x="175846" y="769710"/>
            <a:ext cx="8792307" cy="1015663"/>
          </a:xfrm>
          <a:prstGeom prst="rect">
            <a:avLst/>
          </a:prstGeom>
          <a:solidFill>
            <a:schemeClr val="bg1"/>
          </a:solidFill>
          <a:ln w="38100">
            <a:solidFill>
              <a:schemeClr val="accent4">
                <a:lumMod val="50000"/>
              </a:schemeClr>
            </a:solidFill>
          </a:ln>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987">
              <a:defRPr/>
            </a:pPr>
            <a:endParaRPr lang="en-US" sz="2000" kern="0">
              <a:ea typeface="Open Sans" panose="020B0606030504020204" pitchFamily="34" charset="0"/>
              <a:cs typeface="Open Sans" panose="020B0606030504020204" pitchFamily="34" charset="0"/>
            </a:endParaRPr>
          </a:p>
          <a:p>
            <a:pPr algn="ctr" defTabSz="1218987">
              <a:defRPr/>
            </a:pPr>
            <a:r>
              <a:rPr lang="en-US" sz="2000" kern="0">
                <a:ea typeface="Open Sans" panose="020B0606030504020204" pitchFamily="34" charset="0"/>
                <a:cs typeface="Open Sans" panose="020B0606030504020204" pitchFamily="34" charset="0"/>
              </a:rPr>
              <a:t>Flight school must have FAA approval under 14 CFR part 141</a:t>
            </a:r>
          </a:p>
          <a:p>
            <a:pPr algn="ctr" defTabSz="1218987">
              <a:defRPr/>
            </a:pPr>
            <a:endParaRPr lang="en-US" sz="2000" kern="0">
              <a:ea typeface="Open Sans" panose="020B0606030504020204" pitchFamily="34" charset="0"/>
              <a:cs typeface="Open Sans" panose="020B0606030504020204" pitchFamily="34" charset="0"/>
            </a:endParaRPr>
          </a:p>
        </p:txBody>
      </p:sp>
      <p:sp>
        <p:nvSpPr>
          <p:cNvPr id="10" name="TextBox 7">
            <a:extLst>
              <a:ext uri="{FF2B5EF4-FFF2-40B4-BE49-F238E27FC236}">
                <a16:creationId xmlns:a16="http://schemas.microsoft.com/office/drawing/2014/main" id="{6FF4169B-F94B-CFBF-1C03-A8D85D9D1A73}"/>
              </a:ext>
            </a:extLst>
          </p:cNvPr>
          <p:cNvSpPr txBox="1"/>
          <p:nvPr/>
        </p:nvSpPr>
        <p:spPr>
          <a:xfrm>
            <a:off x="175846" y="3309037"/>
            <a:ext cx="4670473" cy="1323439"/>
          </a:xfrm>
          <a:prstGeom prst="rect">
            <a:avLst/>
          </a:prstGeom>
          <a:solidFill>
            <a:schemeClr val="bg1"/>
          </a:solidFill>
          <a:ln w="38100">
            <a:solidFill>
              <a:schemeClr val="accent4">
                <a:lumMod val="50000"/>
              </a:schemeClr>
            </a:solidFill>
          </a:ln>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987">
              <a:defRPr/>
            </a:pPr>
            <a:endParaRPr lang="en-US" sz="2000" kern="0">
              <a:ea typeface="Open Sans" panose="020B0606030504020204" pitchFamily="34" charset="0"/>
              <a:cs typeface="Open Sans" panose="020B0606030504020204" pitchFamily="34" charset="0"/>
            </a:endParaRPr>
          </a:p>
          <a:p>
            <a:pPr algn="ctr" defTabSz="1218987">
              <a:defRPr/>
            </a:pPr>
            <a:r>
              <a:rPr lang="en-US" sz="2000" kern="0">
                <a:ea typeface="Open Sans" panose="020B0606030504020204" pitchFamily="34" charset="0"/>
                <a:cs typeface="Open Sans" panose="020B0606030504020204" pitchFamily="34" charset="0"/>
              </a:rPr>
              <a:t>IHL cannot alter the contracted flight school’s hours as approved in the TCO</a:t>
            </a:r>
          </a:p>
          <a:p>
            <a:pPr algn="ctr" defTabSz="1218987">
              <a:defRPr/>
            </a:pPr>
            <a:endParaRPr lang="en-US" sz="2000" kern="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61315ADF-EEF4-E8BD-C99D-D2AB340DE09B}"/>
              </a:ext>
            </a:extLst>
          </p:cNvPr>
          <p:cNvSpPr/>
          <p:nvPr/>
        </p:nvSpPr>
        <p:spPr>
          <a:xfrm>
            <a:off x="175846" y="1911132"/>
            <a:ext cx="3631050" cy="1251626"/>
          </a:xfrm>
          <a:prstGeom prst="rect">
            <a:avLst/>
          </a:prstGeom>
          <a:ln w="3810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2">
            <a:extLst>
              <a:ext uri="{FF2B5EF4-FFF2-40B4-BE49-F238E27FC236}">
                <a16:creationId xmlns:a16="http://schemas.microsoft.com/office/drawing/2014/main" id="{86065C1F-76BF-8E5C-3AE0-217F36035858}"/>
              </a:ext>
            </a:extLst>
          </p:cNvPr>
          <p:cNvSpPr txBox="1"/>
          <p:nvPr/>
        </p:nvSpPr>
        <p:spPr>
          <a:xfrm>
            <a:off x="289085" y="2039373"/>
            <a:ext cx="3404572" cy="1015663"/>
          </a:xfrm>
          <a:prstGeom prst="rect">
            <a:avLst/>
          </a:prstGeom>
          <a:solidFill>
            <a:schemeClr val="bg1"/>
          </a:solidFill>
          <a:ln w="38100">
            <a:noFill/>
          </a:ln>
        </p:spPr>
        <p:txBody>
          <a:bodyPr wrap="square" lIns="0" tIns="45720" rIns="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987">
              <a:defRPr/>
            </a:pPr>
            <a:r>
              <a:rPr lang="en-US" sz="2000" kern="0">
                <a:ea typeface="Open Sans"/>
                <a:cs typeface="Open Sans"/>
              </a:rPr>
              <a:t>IHL programs and flight school programs approved by SAA of jurisdiction</a:t>
            </a:r>
          </a:p>
        </p:txBody>
      </p:sp>
      <p:sp>
        <p:nvSpPr>
          <p:cNvPr id="12" name="Rectangle 11">
            <a:extLst>
              <a:ext uri="{FF2B5EF4-FFF2-40B4-BE49-F238E27FC236}">
                <a16:creationId xmlns:a16="http://schemas.microsoft.com/office/drawing/2014/main" id="{05DB2F58-1872-2E37-DBAC-FD0EE6905D62}"/>
              </a:ext>
            </a:extLst>
          </p:cNvPr>
          <p:cNvSpPr/>
          <p:nvPr/>
        </p:nvSpPr>
        <p:spPr>
          <a:xfrm>
            <a:off x="4974469" y="3309037"/>
            <a:ext cx="3972582" cy="1323439"/>
          </a:xfrm>
          <a:prstGeom prst="rect">
            <a:avLst/>
          </a:prstGeom>
          <a:noFill/>
          <a:ln w="28575">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067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CCD11C-2E8D-E883-1EEF-82FBAADFAFFB}"/>
              </a:ext>
            </a:extLst>
          </p:cNvPr>
          <p:cNvSpPr>
            <a:spLocks noGrp="1"/>
          </p:cNvSpPr>
          <p:nvPr>
            <p:ph type="sldNum" sz="quarter" idx="12"/>
          </p:nvPr>
        </p:nvSpPr>
        <p:spPr/>
        <p:txBody>
          <a:bodyPr/>
          <a:lstStyle/>
          <a:p>
            <a:fld id="{D983F1FA-211D-3044-9E35-958DFBC26156}" type="slidenum">
              <a:rPr lang="en-US" smtClean="0">
                <a:solidFill>
                  <a:prstClr val="white"/>
                </a:solidFill>
              </a:rPr>
              <a:pPr/>
              <a:t>29</a:t>
            </a:fld>
            <a:endParaRPr lang="en-US">
              <a:solidFill>
                <a:prstClr val="white"/>
              </a:solidFill>
            </a:endParaRPr>
          </a:p>
        </p:txBody>
      </p:sp>
      <p:sp>
        <p:nvSpPr>
          <p:cNvPr id="3" name="Title 2">
            <a:extLst>
              <a:ext uri="{FF2B5EF4-FFF2-40B4-BE49-F238E27FC236}">
                <a16:creationId xmlns:a16="http://schemas.microsoft.com/office/drawing/2014/main" id="{30398CAB-AE59-DA03-C469-7D7E5FBB3843}"/>
              </a:ext>
            </a:extLst>
          </p:cNvPr>
          <p:cNvSpPr>
            <a:spLocks noGrp="1"/>
          </p:cNvSpPr>
          <p:nvPr>
            <p:ph type="title"/>
          </p:nvPr>
        </p:nvSpPr>
        <p:spPr/>
        <p:txBody>
          <a:bodyPr/>
          <a:lstStyle/>
          <a:p>
            <a:r>
              <a:rPr lang="en-US"/>
              <a:t>Full Contract with a 141 IHL</a:t>
            </a:r>
          </a:p>
        </p:txBody>
      </p:sp>
      <p:graphicFrame>
        <p:nvGraphicFramePr>
          <p:cNvPr id="5" name="Diagram 4">
            <a:extLst>
              <a:ext uri="{FF2B5EF4-FFF2-40B4-BE49-F238E27FC236}">
                <a16:creationId xmlns:a16="http://schemas.microsoft.com/office/drawing/2014/main" id="{E3B788B6-DE88-AC21-0A71-C3F34A6B0020}"/>
              </a:ext>
            </a:extLst>
          </p:cNvPr>
          <p:cNvGraphicFramePr/>
          <p:nvPr/>
        </p:nvGraphicFramePr>
        <p:xfrm>
          <a:off x="295421" y="903849"/>
          <a:ext cx="8553157" cy="5050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9233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19483811-CE1A-44EF-9A37-46D614CA35E0}"/>
              </a:ext>
            </a:extLst>
          </p:cNvPr>
          <p:cNvSpPr>
            <a:spLocks noGrp="1"/>
          </p:cNvSpPr>
          <p:nvPr>
            <p:ph type="sldNum" sz="quarter" idx="10"/>
          </p:nvPr>
        </p:nvSpPr>
        <p:spPr>
          <a:xfrm>
            <a:off x="8686800" y="6400232"/>
            <a:ext cx="384630" cy="365125"/>
          </a:xfrm>
        </p:spPr>
        <p:txBody>
          <a:bodyPr anchor="ctr">
            <a:normAutofit/>
          </a:bodyPr>
          <a:lstStyle/>
          <a:p>
            <a:pPr defTabSz="457200">
              <a:spcAft>
                <a:spcPts val="600"/>
              </a:spcAft>
            </a:pPr>
            <a:fld id="{D983F1FA-211D-3044-9E35-958DFBC26156}" type="slidenum">
              <a:rPr lang="en-US" smtClean="0">
                <a:solidFill>
                  <a:prstClr val="white"/>
                </a:solidFill>
              </a:rPr>
              <a:pPr defTabSz="457200">
                <a:spcAft>
                  <a:spcPts val="600"/>
                </a:spcAft>
              </a:pPr>
              <a:t>3</a:t>
            </a:fld>
            <a:endParaRPr lang="en-US">
              <a:solidFill>
                <a:prstClr val="white"/>
              </a:solidFill>
            </a:endParaRPr>
          </a:p>
        </p:txBody>
      </p:sp>
      <p:sp>
        <p:nvSpPr>
          <p:cNvPr id="4" name="Title 3">
            <a:extLst>
              <a:ext uri="{FF2B5EF4-FFF2-40B4-BE49-F238E27FC236}">
                <a16:creationId xmlns:a16="http://schemas.microsoft.com/office/drawing/2014/main" id="{82535C43-889A-7824-5AFC-48F868B92ADC}"/>
              </a:ext>
            </a:extLst>
          </p:cNvPr>
          <p:cNvSpPr>
            <a:spLocks noGrp="1"/>
          </p:cNvSpPr>
          <p:nvPr>
            <p:ph type="ctrTitle"/>
          </p:nvPr>
        </p:nvSpPr>
        <p:spPr>
          <a:xfrm>
            <a:off x="685800" y="917735"/>
            <a:ext cx="7772400" cy="1470025"/>
          </a:xfrm>
        </p:spPr>
        <p:txBody>
          <a:bodyPr>
            <a:noAutofit/>
          </a:bodyPr>
          <a:lstStyle/>
          <a:p>
            <a:r>
              <a:rPr lang="en-US" sz="9600" b="1"/>
              <a:t>Disclaimer</a:t>
            </a:r>
          </a:p>
        </p:txBody>
      </p:sp>
      <p:sp>
        <p:nvSpPr>
          <p:cNvPr id="5" name="Title 3">
            <a:extLst>
              <a:ext uri="{FF2B5EF4-FFF2-40B4-BE49-F238E27FC236}">
                <a16:creationId xmlns:a16="http://schemas.microsoft.com/office/drawing/2014/main" id="{9E8A86DB-6153-D5BF-DC09-DCE7F87D5EDE}"/>
              </a:ext>
            </a:extLst>
          </p:cNvPr>
          <p:cNvSpPr txBox="1">
            <a:spLocks/>
          </p:cNvSpPr>
          <p:nvPr/>
        </p:nvSpPr>
        <p:spPr>
          <a:xfrm>
            <a:off x="788133" y="3134082"/>
            <a:ext cx="7567732"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0" i="0" u="none" kern="1200">
                <a:solidFill>
                  <a:schemeClr val="tx1"/>
                </a:solidFill>
                <a:latin typeface="+mj-lt"/>
                <a:ea typeface="+mj-ea"/>
                <a:cs typeface="+mj-cs"/>
              </a:defRPr>
            </a:lvl1pPr>
          </a:lstStyle>
          <a:p>
            <a:pPr defTabSz="914400">
              <a:spcBef>
                <a:spcPts val="0"/>
              </a:spcBef>
              <a:defRPr/>
            </a:pPr>
            <a:r>
              <a:rPr kumimoji="0" lang="en-US" sz="2400" i="0" u="none" strike="noStrike" kern="1200" cap="none" spc="0" normalizeH="0" baseline="0" noProof="0" dirty="0">
                <a:ln>
                  <a:noFill/>
                </a:ln>
                <a:effectLst/>
                <a:uLnTx/>
                <a:uFillTx/>
                <a:ea typeface="Lato"/>
                <a:cs typeface="Lato"/>
              </a:rPr>
              <a:t>The information </a:t>
            </a:r>
            <a:r>
              <a:rPr lang="en-US" sz="2400" dirty="0">
                <a:ea typeface="Lato"/>
                <a:cs typeface="Lato"/>
              </a:rPr>
              <a:t>shared in</a:t>
            </a:r>
            <a:r>
              <a:rPr kumimoji="0" lang="en-US" sz="2400" i="0" u="none" strike="noStrike" kern="1200" cap="none" spc="0" normalizeH="0" baseline="0" noProof="0" dirty="0">
                <a:ln>
                  <a:noFill/>
                </a:ln>
                <a:effectLst/>
                <a:uLnTx/>
                <a:uFillTx/>
                <a:ea typeface="Lato"/>
                <a:cs typeface="Lato"/>
              </a:rPr>
              <a:t> </a:t>
            </a:r>
            <a:r>
              <a:rPr lang="en-US" sz="2400" dirty="0">
                <a:ea typeface="Lato"/>
                <a:cs typeface="Lato"/>
              </a:rPr>
              <a:t>this</a:t>
            </a:r>
            <a:r>
              <a:rPr kumimoji="0" lang="en-US" sz="2400" i="0" u="none" strike="noStrike" kern="1200" cap="none" spc="0" normalizeH="0" baseline="0" noProof="0" dirty="0">
                <a:ln>
                  <a:noFill/>
                </a:ln>
                <a:effectLst/>
                <a:uLnTx/>
                <a:uFillTx/>
                <a:ea typeface="Lato"/>
                <a:cs typeface="Lato"/>
              </a:rPr>
              <a:t> </a:t>
            </a:r>
            <a:r>
              <a:rPr lang="en-US" sz="2400" dirty="0">
                <a:ea typeface="Lato"/>
                <a:cs typeface="Lato"/>
              </a:rPr>
              <a:t>training </a:t>
            </a:r>
            <a:r>
              <a:rPr kumimoji="0" lang="en-US" sz="2400" i="0" u="none" strike="noStrike" kern="1200" cap="none" spc="0" normalizeH="0" baseline="0" noProof="0" dirty="0">
                <a:ln>
                  <a:noFill/>
                </a:ln>
                <a:effectLst/>
                <a:uLnTx/>
                <a:uFillTx/>
                <a:ea typeface="Lato"/>
                <a:cs typeface="Lato"/>
              </a:rPr>
              <a:t>should be considered talking points for discussion and information sharing. More comprehensive information may be available through other Veterans Affairs resources. </a:t>
            </a:r>
            <a:endParaRPr lang="en-US" sz="2400" dirty="0"/>
          </a:p>
          <a:p>
            <a:pPr defTabSz="914400">
              <a:spcBef>
                <a:spcPts val="0"/>
              </a:spcBef>
              <a:defRPr/>
            </a:pPr>
            <a:endParaRPr lang="en-US" sz="2400" dirty="0">
              <a:ea typeface="Lato"/>
              <a:cs typeface="Lato"/>
            </a:endParaRPr>
          </a:p>
          <a:p>
            <a:pPr defTabSz="914400">
              <a:spcBef>
                <a:spcPts val="0"/>
              </a:spcBef>
              <a:defRPr/>
            </a:pPr>
            <a:r>
              <a:rPr kumimoji="0" lang="en-US" sz="2400" i="0" u="none" strike="noStrike" kern="1200" cap="none" spc="0" normalizeH="0" baseline="0" noProof="0" dirty="0">
                <a:ln>
                  <a:noFill/>
                </a:ln>
                <a:effectLst/>
                <a:uLnTx/>
                <a:uFillTx/>
                <a:ea typeface="Lato"/>
                <a:cs typeface="Lato"/>
              </a:rPr>
              <a:t>Information in this presentation was </a:t>
            </a:r>
            <a:endParaRPr lang="en-US" sz="2400" dirty="0">
              <a:ea typeface="Calibri"/>
              <a:cs typeface="Calibri"/>
            </a:endParaRPr>
          </a:p>
          <a:p>
            <a:pPr defTabSz="914400">
              <a:spcBef>
                <a:spcPts val="0"/>
              </a:spcBef>
              <a:defRPr/>
            </a:pPr>
            <a:r>
              <a:rPr kumimoji="0" lang="en-US" sz="2400" i="0" u="none" strike="noStrike" kern="1200" cap="none" spc="0" normalizeH="0" baseline="0" noProof="0" dirty="0">
                <a:ln>
                  <a:noFill/>
                </a:ln>
                <a:effectLst/>
                <a:uLnTx/>
                <a:uFillTx/>
                <a:ea typeface="Lato"/>
                <a:cs typeface="Lato"/>
              </a:rPr>
              <a:t>current and correct on the date given.</a:t>
            </a:r>
            <a:endParaRPr lang="en-US" sz="2400" dirty="0">
              <a:ea typeface="Calibri"/>
              <a:cs typeface="Calibri"/>
            </a:endParaRPr>
          </a:p>
        </p:txBody>
      </p:sp>
    </p:spTree>
    <p:extLst>
      <p:ext uri="{BB962C8B-B14F-4D97-AF65-F5344CB8AC3E}">
        <p14:creationId xmlns:p14="http://schemas.microsoft.com/office/powerpoint/2010/main" val="2939818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D927F-93F0-1B9A-80AB-26FA20EB3F4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3E2EF-FCE9-2880-6B9B-9B3F07F6E407}"/>
              </a:ext>
            </a:extLst>
          </p:cNvPr>
          <p:cNvSpPr>
            <a:spLocks noGrp="1"/>
          </p:cNvSpPr>
          <p:nvPr>
            <p:ph type="sldNum" sz="quarter" idx="12"/>
          </p:nvPr>
        </p:nvSpPr>
        <p:spPr/>
        <p:txBody>
          <a:bodyPr/>
          <a:lstStyle/>
          <a:p>
            <a:fld id="{D983F1FA-211D-3044-9E35-958DFBC26156}" type="slidenum">
              <a:rPr lang="en-US" smtClean="0">
                <a:solidFill>
                  <a:prstClr val="white"/>
                </a:solidFill>
              </a:rPr>
              <a:pPr/>
              <a:t>30</a:t>
            </a:fld>
            <a:endParaRPr lang="en-US">
              <a:solidFill>
                <a:prstClr val="white"/>
              </a:solidFill>
            </a:endParaRPr>
          </a:p>
        </p:txBody>
      </p:sp>
      <p:sp>
        <p:nvSpPr>
          <p:cNvPr id="3" name="Title 2">
            <a:extLst>
              <a:ext uri="{FF2B5EF4-FFF2-40B4-BE49-F238E27FC236}">
                <a16:creationId xmlns:a16="http://schemas.microsoft.com/office/drawing/2014/main" id="{2618FC60-5AEF-755D-5966-70A024507CA0}"/>
              </a:ext>
            </a:extLst>
          </p:cNvPr>
          <p:cNvSpPr>
            <a:spLocks noGrp="1"/>
          </p:cNvSpPr>
          <p:nvPr>
            <p:ph type="title"/>
          </p:nvPr>
        </p:nvSpPr>
        <p:spPr>
          <a:xfrm>
            <a:off x="457200" y="0"/>
            <a:ext cx="8229600" cy="1222122"/>
          </a:xfrm>
        </p:spPr>
        <p:txBody>
          <a:bodyPr/>
          <a:lstStyle/>
          <a:p>
            <a:r>
              <a:rPr lang="en-US" sz="2900">
                <a:ea typeface="Calibri"/>
                <a:cs typeface="Calibri"/>
              </a:rPr>
              <a:t>IHL contract with an IHL under part 61</a:t>
            </a:r>
            <a:endParaRPr lang="en-US" sz="2900" b="0">
              <a:ea typeface="Calibri"/>
              <a:cs typeface="Calibri"/>
            </a:endParaRPr>
          </a:p>
          <a:p>
            <a:endParaRPr lang="en-US">
              <a:ea typeface="Calibri"/>
              <a:cs typeface="Calibri"/>
            </a:endParaRPr>
          </a:p>
        </p:txBody>
      </p:sp>
      <p:graphicFrame>
        <p:nvGraphicFramePr>
          <p:cNvPr id="5" name="Diagram 4">
            <a:extLst>
              <a:ext uri="{FF2B5EF4-FFF2-40B4-BE49-F238E27FC236}">
                <a16:creationId xmlns:a16="http://schemas.microsoft.com/office/drawing/2014/main" id="{7CF39163-EE5A-DE89-7036-D3498C958874}"/>
              </a:ext>
            </a:extLst>
          </p:cNvPr>
          <p:cNvGraphicFramePr/>
          <p:nvPr/>
        </p:nvGraphicFramePr>
        <p:xfrm>
          <a:off x="295421" y="903849"/>
          <a:ext cx="8553157" cy="5050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3535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EDF5F2-A59A-1E0A-C1C2-22EAF2AEFF64}"/>
              </a:ext>
            </a:extLst>
          </p:cNvPr>
          <p:cNvSpPr>
            <a:spLocks noGrp="1"/>
          </p:cNvSpPr>
          <p:nvPr>
            <p:ph type="sldNum" sz="quarter" idx="12"/>
          </p:nvPr>
        </p:nvSpPr>
        <p:spPr/>
        <p:txBody>
          <a:bodyPr/>
          <a:lstStyle/>
          <a:p>
            <a:fld id="{D983F1FA-211D-3044-9E35-958DFBC26156}" type="slidenum">
              <a:rPr lang="en-US" smtClean="0">
                <a:solidFill>
                  <a:prstClr val="white"/>
                </a:solidFill>
              </a:rPr>
              <a:pPr/>
              <a:t>31</a:t>
            </a:fld>
            <a:endParaRPr lang="en-US">
              <a:solidFill>
                <a:prstClr val="white"/>
              </a:solidFill>
            </a:endParaRPr>
          </a:p>
        </p:txBody>
      </p:sp>
      <p:sp>
        <p:nvSpPr>
          <p:cNvPr id="3" name="Title 2">
            <a:extLst>
              <a:ext uri="{FF2B5EF4-FFF2-40B4-BE49-F238E27FC236}">
                <a16:creationId xmlns:a16="http://schemas.microsoft.com/office/drawing/2014/main" id="{4D126393-F558-098A-BD83-083841773664}"/>
              </a:ext>
            </a:extLst>
          </p:cNvPr>
          <p:cNvSpPr>
            <a:spLocks noGrp="1"/>
          </p:cNvSpPr>
          <p:nvPr>
            <p:ph type="title"/>
          </p:nvPr>
        </p:nvSpPr>
        <p:spPr/>
        <p:txBody>
          <a:bodyPr/>
          <a:lstStyle/>
          <a:p>
            <a:r>
              <a:rPr lang="en-US"/>
              <a:t>Combination Contracted</a:t>
            </a:r>
          </a:p>
        </p:txBody>
      </p:sp>
      <p:sp>
        <p:nvSpPr>
          <p:cNvPr id="5" name="Rectangle 4">
            <a:extLst>
              <a:ext uri="{FF2B5EF4-FFF2-40B4-BE49-F238E27FC236}">
                <a16:creationId xmlns:a16="http://schemas.microsoft.com/office/drawing/2014/main" id="{BC3334E4-C5B4-6906-4268-8DD0FF135E6F}"/>
              </a:ext>
            </a:extLst>
          </p:cNvPr>
          <p:cNvSpPr/>
          <p:nvPr/>
        </p:nvSpPr>
        <p:spPr>
          <a:xfrm>
            <a:off x="4809826" y="1255316"/>
            <a:ext cx="3036547" cy="297105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C96B6D3-A167-18DA-98CD-F6ABB1AC7332}"/>
              </a:ext>
            </a:extLst>
          </p:cNvPr>
          <p:cNvSpPr/>
          <p:nvPr/>
        </p:nvSpPr>
        <p:spPr>
          <a:xfrm>
            <a:off x="1128817" y="1262668"/>
            <a:ext cx="3036547" cy="297105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43C063F-3583-8AA7-6D03-24AD1481B789}"/>
              </a:ext>
            </a:extLst>
          </p:cNvPr>
          <p:cNvSpPr txBox="1"/>
          <p:nvPr/>
        </p:nvSpPr>
        <p:spPr>
          <a:xfrm>
            <a:off x="4937760" y="1371393"/>
            <a:ext cx="2788753" cy="2736372"/>
          </a:xfrm>
          <a:prstGeom prst="rect">
            <a:avLst/>
          </a:prstGeom>
          <a:no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chemeClr val="accent2">
                    <a:lumMod val="60000"/>
                    <a:lumOff val="40000"/>
                  </a:schemeClr>
                </a:solidFill>
                <a:effectLst/>
                <a:uLnTx/>
                <a:uFillTx/>
              </a:rPr>
              <a:t>Contracted Flight Courses</a:t>
            </a:r>
            <a:endParaRPr lang="en-US" sz="2800" kern="0">
              <a:solidFill>
                <a:schemeClr val="bg1"/>
              </a:solidFill>
            </a:endParaRPr>
          </a:p>
        </p:txBody>
      </p:sp>
      <p:sp>
        <p:nvSpPr>
          <p:cNvPr id="8" name="TextBox 7">
            <a:extLst>
              <a:ext uri="{FF2B5EF4-FFF2-40B4-BE49-F238E27FC236}">
                <a16:creationId xmlns:a16="http://schemas.microsoft.com/office/drawing/2014/main" id="{5711DC1B-B5BA-9774-341F-177D03D2648F}"/>
              </a:ext>
            </a:extLst>
          </p:cNvPr>
          <p:cNvSpPr txBox="1"/>
          <p:nvPr/>
        </p:nvSpPr>
        <p:spPr>
          <a:xfrm>
            <a:off x="1240877" y="1384366"/>
            <a:ext cx="2824686" cy="2723399"/>
          </a:xfrm>
          <a:prstGeom prst="rect">
            <a:avLst/>
          </a:prstGeom>
          <a:noFill/>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chemeClr val="accent2">
                    <a:lumMod val="60000"/>
                    <a:lumOff val="40000"/>
                  </a:schemeClr>
                </a:solidFill>
                <a:effectLst/>
                <a:uLnTx/>
                <a:uFillTx/>
              </a:rPr>
              <a:t>In-house Flight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chemeClr val="accent2">
                    <a:lumMod val="60000"/>
                    <a:lumOff val="40000"/>
                  </a:schemeClr>
                </a:solidFill>
                <a:effectLst/>
                <a:uLnTx/>
                <a:uFillTx/>
              </a:rPr>
              <a:t>Courses</a:t>
            </a:r>
            <a:endParaRPr kumimoji="0" lang="en-US" sz="2800" b="0" i="0" u="none" strike="noStrike" kern="0" cap="none" spc="0" normalizeH="0" baseline="0" noProof="0">
              <a:ln>
                <a:noFill/>
              </a:ln>
              <a:solidFill>
                <a:schemeClr val="bg1"/>
              </a:solidFill>
              <a:effectLst/>
              <a:uLnTx/>
              <a:uFillTx/>
            </a:endParaRPr>
          </a:p>
        </p:txBody>
      </p:sp>
      <p:grpSp>
        <p:nvGrpSpPr>
          <p:cNvPr id="9" name="Group 8">
            <a:extLst>
              <a:ext uri="{FF2B5EF4-FFF2-40B4-BE49-F238E27FC236}">
                <a16:creationId xmlns:a16="http://schemas.microsoft.com/office/drawing/2014/main" id="{1770A0DA-2699-FB42-2ED7-47DCD0C41C6F}"/>
              </a:ext>
            </a:extLst>
          </p:cNvPr>
          <p:cNvGrpSpPr/>
          <p:nvPr/>
        </p:nvGrpSpPr>
        <p:grpSpPr>
          <a:xfrm flipH="1">
            <a:off x="7513319" y="931454"/>
            <a:ext cx="456796" cy="647723"/>
            <a:chOff x="3937586" y="1152029"/>
            <a:chExt cx="720805" cy="1240402"/>
          </a:xfrm>
        </p:grpSpPr>
        <p:sp>
          <p:nvSpPr>
            <p:cNvPr id="10" name="Freeform: Shape 9">
              <a:extLst>
                <a:ext uri="{FF2B5EF4-FFF2-40B4-BE49-F238E27FC236}">
                  <a16:creationId xmlns:a16="http://schemas.microsoft.com/office/drawing/2014/main" id="{BCFCF6D6-C5D4-3182-DC4E-D9AE025E6B0D}"/>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11" name="Freeform: Shape 10">
              <a:extLst>
                <a:ext uri="{FF2B5EF4-FFF2-40B4-BE49-F238E27FC236}">
                  <a16:creationId xmlns:a16="http://schemas.microsoft.com/office/drawing/2014/main" id="{83F11054-919C-445B-2AE4-B9541BE7672D}"/>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12" name="Freeform: Shape 11">
              <a:extLst>
                <a:ext uri="{FF2B5EF4-FFF2-40B4-BE49-F238E27FC236}">
                  <a16:creationId xmlns:a16="http://schemas.microsoft.com/office/drawing/2014/main" id="{B6C63531-7C04-FA8C-98EC-65179456DE3B}"/>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chemeClr val="accent3"/>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13" name="Freeform: Shape 12">
              <a:extLst>
                <a:ext uri="{FF2B5EF4-FFF2-40B4-BE49-F238E27FC236}">
                  <a16:creationId xmlns:a16="http://schemas.microsoft.com/office/drawing/2014/main" id="{41E376AE-7902-E8B4-6924-EE27FFA2605E}"/>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solidFill>
              <a:schemeClr val="accent3">
                <a:lumMod val="75000"/>
              </a:schemeClr>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14" name="Freeform: Shape 13">
              <a:extLst>
                <a:ext uri="{FF2B5EF4-FFF2-40B4-BE49-F238E27FC236}">
                  <a16:creationId xmlns:a16="http://schemas.microsoft.com/office/drawing/2014/main" id="{B63C465E-2D0B-AD23-1F70-F209F94FC8DE}"/>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chemeClr val="accent6">
                <a:lumMod val="60000"/>
                <a:lumOff val="40000"/>
              </a:schemeClr>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15" name="Freeform: Shape 14">
              <a:extLst>
                <a:ext uri="{FF2B5EF4-FFF2-40B4-BE49-F238E27FC236}">
                  <a16:creationId xmlns:a16="http://schemas.microsoft.com/office/drawing/2014/main" id="{2F73578D-DF28-A0B9-B7A3-71B605880F0F}"/>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chemeClr val="accent3"/>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grpSp>
      <p:grpSp>
        <p:nvGrpSpPr>
          <p:cNvPr id="16" name="Group 15">
            <a:extLst>
              <a:ext uri="{FF2B5EF4-FFF2-40B4-BE49-F238E27FC236}">
                <a16:creationId xmlns:a16="http://schemas.microsoft.com/office/drawing/2014/main" id="{D16E4580-CA11-FC9F-6450-B12488EDD048}"/>
              </a:ext>
            </a:extLst>
          </p:cNvPr>
          <p:cNvGrpSpPr/>
          <p:nvPr/>
        </p:nvGrpSpPr>
        <p:grpSpPr>
          <a:xfrm>
            <a:off x="1123815" y="952955"/>
            <a:ext cx="456796" cy="647723"/>
            <a:chOff x="3937586" y="1152029"/>
            <a:chExt cx="720805" cy="1240402"/>
          </a:xfrm>
        </p:grpSpPr>
        <p:sp>
          <p:nvSpPr>
            <p:cNvPr id="17" name="Freeform: Shape 16">
              <a:extLst>
                <a:ext uri="{FF2B5EF4-FFF2-40B4-BE49-F238E27FC236}">
                  <a16:creationId xmlns:a16="http://schemas.microsoft.com/office/drawing/2014/main" id="{6C7E6524-0D35-6722-0541-2B9E055CEC57}"/>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18" name="Freeform: Shape 17">
              <a:extLst>
                <a:ext uri="{FF2B5EF4-FFF2-40B4-BE49-F238E27FC236}">
                  <a16:creationId xmlns:a16="http://schemas.microsoft.com/office/drawing/2014/main" id="{305BB9F8-C0B6-46AD-9EB7-348ADFD27E17}"/>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19" name="Freeform: Shape 18">
              <a:extLst>
                <a:ext uri="{FF2B5EF4-FFF2-40B4-BE49-F238E27FC236}">
                  <a16:creationId xmlns:a16="http://schemas.microsoft.com/office/drawing/2014/main" id="{0F19C50A-ECC5-F8D4-BBBF-BDDF8CF339CA}"/>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chemeClr val="accent3"/>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20" name="Freeform: Shape 19">
              <a:extLst>
                <a:ext uri="{FF2B5EF4-FFF2-40B4-BE49-F238E27FC236}">
                  <a16:creationId xmlns:a16="http://schemas.microsoft.com/office/drawing/2014/main" id="{8AB5B854-F56B-EAA0-8AF6-9E52AE231515}"/>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solidFill>
              <a:schemeClr val="accent3">
                <a:lumMod val="75000"/>
              </a:schemeClr>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21" name="Freeform: Shape 20">
              <a:extLst>
                <a:ext uri="{FF2B5EF4-FFF2-40B4-BE49-F238E27FC236}">
                  <a16:creationId xmlns:a16="http://schemas.microsoft.com/office/drawing/2014/main" id="{F8108EB7-631C-F648-2F2E-CD97BA93EA0A}"/>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chemeClr val="accent6">
                <a:lumMod val="60000"/>
                <a:lumOff val="40000"/>
              </a:schemeClr>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22" name="Freeform: Shape 21">
              <a:extLst>
                <a:ext uri="{FF2B5EF4-FFF2-40B4-BE49-F238E27FC236}">
                  <a16:creationId xmlns:a16="http://schemas.microsoft.com/office/drawing/2014/main" id="{B17DD302-1643-B636-A5C1-5FB036CFA2BE}"/>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chemeClr val="accent3"/>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grpSp>
      <p:sp>
        <p:nvSpPr>
          <p:cNvPr id="23" name="TextBox 137">
            <a:extLst>
              <a:ext uri="{FF2B5EF4-FFF2-40B4-BE49-F238E27FC236}">
                <a16:creationId xmlns:a16="http://schemas.microsoft.com/office/drawing/2014/main" id="{25B5FF18-122A-796F-B212-04335F1C26F8}"/>
              </a:ext>
            </a:extLst>
          </p:cNvPr>
          <p:cNvSpPr txBox="1"/>
          <p:nvPr/>
        </p:nvSpPr>
        <p:spPr>
          <a:xfrm>
            <a:off x="323557" y="4328299"/>
            <a:ext cx="8496886" cy="1842508"/>
          </a:xfrm>
          <a:prstGeom prst="rect">
            <a:avLst/>
          </a:prstGeom>
          <a:no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228600">
              <a:spcAft>
                <a:spcPts val="1200"/>
              </a:spcAft>
            </a:pPr>
            <a:r>
              <a:rPr lang="en-US" sz="2000" noProof="0">
                <a:solidFill>
                  <a:srgbClr val="00427A"/>
                </a:solidFill>
              </a:rPr>
              <a:t>Example:</a:t>
            </a:r>
          </a:p>
          <a:p>
            <a:pPr algn="l" defTabSz="228600">
              <a:spcAft>
                <a:spcPts val="1200"/>
              </a:spcAft>
            </a:pPr>
            <a:r>
              <a:rPr lang="en-US" sz="2000">
                <a:solidFill>
                  <a:srgbClr val="00427A"/>
                </a:solidFill>
              </a:rPr>
              <a:t>A part 61 or 141 IHL provides Commercial Pilot and Instrument Rating training in-house and contracts with a part 141 flight school for Chief Flight Instructor Training.</a:t>
            </a:r>
            <a:endParaRPr lang="en-US" sz="2000" noProof="0">
              <a:solidFill>
                <a:srgbClr val="00427A"/>
              </a:solidFill>
            </a:endParaRPr>
          </a:p>
        </p:txBody>
      </p:sp>
    </p:spTree>
    <p:extLst>
      <p:ext uri="{BB962C8B-B14F-4D97-AF65-F5344CB8AC3E}">
        <p14:creationId xmlns:p14="http://schemas.microsoft.com/office/powerpoint/2010/main" val="3314529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596F0-FABB-C237-510B-D3007CC8598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1D12C9B-3877-603F-500E-BB2B9B88D357}"/>
              </a:ext>
            </a:extLst>
          </p:cNvPr>
          <p:cNvSpPr/>
          <p:nvPr/>
        </p:nvSpPr>
        <p:spPr>
          <a:xfrm>
            <a:off x="640356" y="1182757"/>
            <a:ext cx="7863287" cy="4840356"/>
          </a:xfrm>
          <a:prstGeom prst="roundRect">
            <a:avLst>
              <a:gd name="adj" fmla="val 1472"/>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580A8D9E-D7DE-B675-A1D5-5283AC089EFE}"/>
              </a:ext>
            </a:extLst>
          </p:cNvPr>
          <p:cNvSpPr>
            <a:spLocks noGrp="1"/>
          </p:cNvSpPr>
          <p:nvPr>
            <p:ph type="sldNum" sz="quarter" idx="10"/>
          </p:nvPr>
        </p:nvSpPr>
        <p:spPr>
          <a:xfrm>
            <a:off x="8686800" y="6400232"/>
            <a:ext cx="384630" cy="365125"/>
          </a:xfrm>
        </p:spPr>
        <p:txBody>
          <a:bodyPr anchor="ctr">
            <a:normAutofit/>
          </a:bodyPr>
          <a:lstStyle/>
          <a:p>
            <a:pPr defTabSz="457200">
              <a:spcAft>
                <a:spcPts val="600"/>
              </a:spcAft>
            </a:pPr>
            <a:fld id="{D983F1FA-211D-3044-9E35-958DFBC26156}" type="slidenum">
              <a:rPr lang="en-US" smtClean="0">
                <a:solidFill>
                  <a:prstClr val="white"/>
                </a:solidFill>
              </a:rPr>
              <a:pPr defTabSz="457200">
                <a:spcAft>
                  <a:spcPts val="600"/>
                </a:spcAft>
              </a:pPr>
              <a:t>32</a:t>
            </a:fld>
            <a:endParaRPr lang="en-US">
              <a:solidFill>
                <a:prstClr val="white"/>
              </a:solidFill>
            </a:endParaRPr>
          </a:p>
        </p:txBody>
      </p:sp>
      <p:sp>
        <p:nvSpPr>
          <p:cNvPr id="4" name="Title 3">
            <a:extLst>
              <a:ext uri="{FF2B5EF4-FFF2-40B4-BE49-F238E27FC236}">
                <a16:creationId xmlns:a16="http://schemas.microsoft.com/office/drawing/2014/main" id="{DDD690A8-2E7A-BD88-0C5D-659725759B80}"/>
              </a:ext>
            </a:extLst>
          </p:cNvPr>
          <p:cNvSpPr>
            <a:spLocks noGrp="1"/>
          </p:cNvSpPr>
          <p:nvPr>
            <p:ph type="ctrTitle"/>
          </p:nvPr>
        </p:nvSpPr>
        <p:spPr>
          <a:xfrm>
            <a:off x="0" y="29060"/>
            <a:ext cx="9144000" cy="1470025"/>
          </a:xfrm>
        </p:spPr>
        <p:txBody>
          <a:bodyPr>
            <a:noAutofit/>
          </a:bodyPr>
          <a:lstStyle/>
          <a:p>
            <a:pPr>
              <a:lnSpc>
                <a:spcPts val="4600"/>
              </a:lnSpc>
            </a:pPr>
            <a:r>
              <a:rPr lang="en-US" b="1" dirty="0"/>
              <a:t>Approval</a:t>
            </a:r>
          </a:p>
        </p:txBody>
      </p:sp>
      <p:sp>
        <p:nvSpPr>
          <p:cNvPr id="3" name="Title 2">
            <a:extLst>
              <a:ext uri="{FF2B5EF4-FFF2-40B4-BE49-F238E27FC236}">
                <a16:creationId xmlns:a16="http://schemas.microsoft.com/office/drawing/2014/main" id="{61DE34F2-711F-6FDC-EED9-2C741BB8DAC3}"/>
              </a:ext>
            </a:extLst>
          </p:cNvPr>
          <p:cNvSpPr txBox="1">
            <a:spLocks/>
          </p:cNvSpPr>
          <p:nvPr/>
        </p:nvSpPr>
        <p:spPr>
          <a:xfrm>
            <a:off x="888834" y="1329580"/>
            <a:ext cx="3426105" cy="674346"/>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5400" b="1" i="0" kern="1200">
                <a:solidFill>
                  <a:schemeClr val="tx1"/>
                </a:solidFill>
                <a:latin typeface="+mj-lt"/>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mn-lt"/>
              </a:rPr>
              <a:t>In this section, we will discuss:</a:t>
            </a:r>
          </a:p>
        </p:txBody>
      </p:sp>
      <p:graphicFrame>
        <p:nvGraphicFramePr>
          <p:cNvPr id="5" name="Content Placeholder 2">
            <a:extLst>
              <a:ext uri="{FF2B5EF4-FFF2-40B4-BE49-F238E27FC236}">
                <a16:creationId xmlns:a16="http://schemas.microsoft.com/office/drawing/2014/main" id="{97251920-48E1-4FBC-7D8F-59BD858C877D}"/>
              </a:ext>
            </a:extLst>
          </p:cNvPr>
          <p:cNvGraphicFramePr>
            <a:graphicFrameLocks/>
          </p:cNvGraphicFramePr>
          <p:nvPr>
            <p:extLst>
              <p:ext uri="{D42A27DB-BD31-4B8C-83A1-F6EECF244321}">
                <p14:modId xmlns:p14="http://schemas.microsoft.com/office/powerpoint/2010/main" val="3571523687"/>
              </p:ext>
            </p:extLst>
          </p:nvPr>
        </p:nvGraphicFramePr>
        <p:xfrm>
          <a:off x="1808572" y="2003925"/>
          <a:ext cx="5526857" cy="3765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3159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A40BA-031A-029D-886B-FD5ADD4F13C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9AFD2E-557D-7AB4-BEA2-D1FD57055A88}"/>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33</a:t>
            </a:fld>
            <a:endParaRPr lang="en-US">
              <a:solidFill>
                <a:prstClr val="white"/>
              </a:solidFill>
            </a:endParaRPr>
          </a:p>
        </p:txBody>
      </p:sp>
      <p:sp>
        <p:nvSpPr>
          <p:cNvPr id="3" name="Title 2">
            <a:extLst>
              <a:ext uri="{FF2B5EF4-FFF2-40B4-BE49-F238E27FC236}">
                <a16:creationId xmlns:a16="http://schemas.microsoft.com/office/drawing/2014/main" id="{C3FFBD0B-78B6-FDCB-0661-E9CAB2CB35CF}"/>
              </a:ext>
            </a:extLst>
          </p:cNvPr>
          <p:cNvSpPr>
            <a:spLocks noGrp="1"/>
          </p:cNvSpPr>
          <p:nvPr>
            <p:ph type="ctrTitle"/>
          </p:nvPr>
        </p:nvSpPr>
        <p:spPr>
          <a:xfrm>
            <a:off x="279133" y="317634"/>
            <a:ext cx="8537607" cy="5592277"/>
          </a:xfrm>
          <a:solidFill>
            <a:schemeClr val="accent3"/>
          </a:solidFill>
          <a:ln w="38100">
            <a:solidFill>
              <a:schemeClr val="tx2">
                <a:lumMod val="75000"/>
              </a:schemeClr>
            </a:solidFill>
          </a:ln>
          <a:effectLst>
            <a:outerShdw blurRad="63500" sx="102000" sy="102000" algn="ctr" rotWithShape="0">
              <a:prstClr val="black">
                <a:alpha val="40000"/>
              </a:prstClr>
            </a:outerShdw>
          </a:effectLst>
        </p:spPr>
        <p:txBody>
          <a:bodyPr>
            <a:noAutofit/>
          </a:bodyPr>
          <a:lstStyle/>
          <a:p>
            <a:r>
              <a:rPr lang="en-US" sz="8000" dirty="0"/>
              <a:t>Legal Authority </a:t>
            </a:r>
            <a:br>
              <a:rPr lang="en-US" sz="8000" dirty="0"/>
            </a:br>
            <a:r>
              <a:rPr lang="en-US" sz="8000" dirty="0"/>
              <a:t>for Approval</a:t>
            </a:r>
          </a:p>
        </p:txBody>
      </p:sp>
    </p:spTree>
    <p:extLst>
      <p:ext uri="{BB962C8B-B14F-4D97-AF65-F5344CB8AC3E}">
        <p14:creationId xmlns:p14="http://schemas.microsoft.com/office/powerpoint/2010/main" val="1934036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0EEDF3-EB7C-7740-B97F-1CD7A843C73A}"/>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34</a:t>
            </a:fld>
            <a:endParaRPr lang="en-US">
              <a:solidFill>
                <a:prstClr val="white"/>
              </a:solidFill>
            </a:endParaRPr>
          </a:p>
        </p:txBody>
      </p:sp>
      <p:sp>
        <p:nvSpPr>
          <p:cNvPr id="3" name="Title 2">
            <a:extLst>
              <a:ext uri="{FF2B5EF4-FFF2-40B4-BE49-F238E27FC236}">
                <a16:creationId xmlns:a16="http://schemas.microsoft.com/office/drawing/2014/main" id="{7ADDB3A8-9518-7B73-534E-ED79071132F1}"/>
              </a:ext>
            </a:extLst>
          </p:cNvPr>
          <p:cNvSpPr>
            <a:spLocks noGrp="1"/>
          </p:cNvSpPr>
          <p:nvPr>
            <p:ph type="title"/>
          </p:nvPr>
        </p:nvSpPr>
        <p:spPr>
          <a:noFill/>
        </p:spPr>
        <p:txBody>
          <a:bodyPr/>
          <a:lstStyle/>
          <a:p>
            <a:r>
              <a:rPr lang="en-US"/>
              <a:t>Areas of Responsibility</a:t>
            </a:r>
          </a:p>
        </p:txBody>
      </p:sp>
      <p:grpSp>
        <p:nvGrpSpPr>
          <p:cNvPr id="24" name="Group 23">
            <a:extLst>
              <a:ext uri="{FF2B5EF4-FFF2-40B4-BE49-F238E27FC236}">
                <a16:creationId xmlns:a16="http://schemas.microsoft.com/office/drawing/2014/main" id="{37F3CF4B-3F2B-C956-D74A-FB7CEAB1E9FA}"/>
              </a:ext>
            </a:extLst>
          </p:cNvPr>
          <p:cNvGrpSpPr/>
          <p:nvPr/>
        </p:nvGrpSpPr>
        <p:grpSpPr>
          <a:xfrm>
            <a:off x="129515" y="937151"/>
            <a:ext cx="8884969" cy="4983697"/>
            <a:chOff x="186461" y="809224"/>
            <a:chExt cx="8884969" cy="4983697"/>
          </a:xfrm>
        </p:grpSpPr>
        <p:grpSp>
          <p:nvGrpSpPr>
            <p:cNvPr id="31" name="Group 30">
              <a:extLst>
                <a:ext uri="{FF2B5EF4-FFF2-40B4-BE49-F238E27FC236}">
                  <a16:creationId xmlns:a16="http://schemas.microsoft.com/office/drawing/2014/main" id="{20BA24AD-552D-4CAD-E5DF-8A63F45B502E}"/>
                </a:ext>
              </a:extLst>
            </p:cNvPr>
            <p:cNvGrpSpPr/>
            <p:nvPr/>
          </p:nvGrpSpPr>
          <p:grpSpPr>
            <a:xfrm>
              <a:off x="1946249" y="2877508"/>
              <a:ext cx="2472154" cy="1673454"/>
              <a:chOff x="2447088" y="3541751"/>
              <a:chExt cx="2472154" cy="1453702"/>
            </a:xfrm>
            <a:solidFill>
              <a:schemeClr val="bg1">
                <a:lumMod val="95000"/>
              </a:schemeClr>
            </a:solidFill>
          </p:grpSpPr>
          <p:sp>
            <p:nvSpPr>
              <p:cNvPr id="7" name="Rectangle 6">
                <a:extLst>
                  <a:ext uri="{FF2B5EF4-FFF2-40B4-BE49-F238E27FC236}">
                    <a16:creationId xmlns:a16="http://schemas.microsoft.com/office/drawing/2014/main" id="{D17FFF1E-ED5D-5411-D79F-0021940C4124}"/>
                  </a:ext>
                </a:extLst>
              </p:cNvPr>
              <p:cNvSpPr/>
              <p:nvPr/>
            </p:nvSpPr>
            <p:spPr>
              <a:xfrm>
                <a:off x="2447088" y="3624112"/>
                <a:ext cx="2472154" cy="1289976"/>
              </a:xfrm>
              <a:prstGeom prst="rect">
                <a:avLst/>
              </a:prstGeom>
              <a:grpFill/>
              <a:ln w="38100" cap="flat" cmpd="sng" algn="ctr">
                <a:solidFill>
                  <a:schemeClr val="tx2"/>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a typeface="+mn-ea"/>
                  <a:cs typeface="+mn-cs"/>
                </a:endParaRPr>
              </a:p>
            </p:txBody>
          </p:sp>
          <p:sp>
            <p:nvSpPr>
              <p:cNvPr id="8" name="TextBox 7">
                <a:extLst>
                  <a:ext uri="{FF2B5EF4-FFF2-40B4-BE49-F238E27FC236}">
                    <a16:creationId xmlns:a16="http://schemas.microsoft.com/office/drawing/2014/main" id="{BAF0B8D9-134C-BA8E-A13C-1A57E9213208}"/>
                  </a:ext>
                </a:extLst>
              </p:cNvPr>
              <p:cNvSpPr txBox="1"/>
              <p:nvPr/>
            </p:nvSpPr>
            <p:spPr>
              <a:xfrm>
                <a:off x="2472729" y="3541751"/>
                <a:ext cx="2420871" cy="1453702"/>
              </a:xfrm>
              <a:custGeom>
                <a:avLst/>
                <a:gdLst>
                  <a:gd name="connsiteX0" fmla="*/ 0 w 3114261"/>
                  <a:gd name="connsiteY0" fmla="*/ 0 h 864641"/>
                  <a:gd name="connsiteX1" fmla="*/ 3114261 w 3114261"/>
                  <a:gd name="connsiteY1" fmla="*/ 0 h 864641"/>
                  <a:gd name="connsiteX2" fmla="*/ 3114261 w 3114261"/>
                  <a:gd name="connsiteY2" fmla="*/ 864641 h 864641"/>
                  <a:gd name="connsiteX3" fmla="*/ 0 w 3114261"/>
                  <a:gd name="connsiteY3" fmla="*/ 864641 h 864641"/>
                  <a:gd name="connsiteX4" fmla="*/ 0 w 3114261"/>
                  <a:gd name="connsiteY4" fmla="*/ 0 h 864641"/>
                  <a:gd name="connsiteX0" fmla="*/ 265043 w 3114261"/>
                  <a:gd name="connsiteY0" fmla="*/ 0 h 1381476"/>
                  <a:gd name="connsiteX1" fmla="*/ 3114261 w 3114261"/>
                  <a:gd name="connsiteY1" fmla="*/ 516835 h 1381476"/>
                  <a:gd name="connsiteX2" fmla="*/ 3114261 w 3114261"/>
                  <a:gd name="connsiteY2" fmla="*/ 1381476 h 1381476"/>
                  <a:gd name="connsiteX3" fmla="*/ 0 w 3114261"/>
                  <a:gd name="connsiteY3" fmla="*/ 1381476 h 1381476"/>
                  <a:gd name="connsiteX4" fmla="*/ 265043 w 3114261"/>
                  <a:gd name="connsiteY4" fmla="*/ 0 h 1381476"/>
                  <a:gd name="connsiteX0" fmla="*/ 238538 w 3114261"/>
                  <a:gd name="connsiteY0" fmla="*/ 0 h 1248954"/>
                  <a:gd name="connsiteX1" fmla="*/ 3114261 w 3114261"/>
                  <a:gd name="connsiteY1" fmla="*/ 384313 h 1248954"/>
                  <a:gd name="connsiteX2" fmla="*/ 3114261 w 3114261"/>
                  <a:gd name="connsiteY2" fmla="*/ 1248954 h 1248954"/>
                  <a:gd name="connsiteX3" fmla="*/ 0 w 3114261"/>
                  <a:gd name="connsiteY3" fmla="*/ 1248954 h 1248954"/>
                  <a:gd name="connsiteX4" fmla="*/ 238538 w 3114261"/>
                  <a:gd name="connsiteY4" fmla="*/ 0 h 1248954"/>
                  <a:gd name="connsiteX0" fmla="*/ 92764 w 2968487"/>
                  <a:gd name="connsiteY0" fmla="*/ 0 h 1646519"/>
                  <a:gd name="connsiteX1" fmla="*/ 2968487 w 2968487"/>
                  <a:gd name="connsiteY1" fmla="*/ 384313 h 1646519"/>
                  <a:gd name="connsiteX2" fmla="*/ 2968487 w 2968487"/>
                  <a:gd name="connsiteY2" fmla="*/ 1248954 h 1646519"/>
                  <a:gd name="connsiteX3" fmla="*/ 0 w 2968487"/>
                  <a:gd name="connsiteY3" fmla="*/ 1646519 h 1646519"/>
                  <a:gd name="connsiteX4" fmla="*/ 92764 w 2968487"/>
                  <a:gd name="connsiteY4" fmla="*/ 0 h 1646519"/>
                  <a:gd name="connsiteX0" fmla="*/ 92764 w 2968487"/>
                  <a:gd name="connsiteY0" fmla="*/ 0 h 1699528"/>
                  <a:gd name="connsiteX1" fmla="*/ 2968487 w 2968487"/>
                  <a:gd name="connsiteY1" fmla="*/ 384313 h 1699528"/>
                  <a:gd name="connsiteX2" fmla="*/ 2822714 w 2968487"/>
                  <a:gd name="connsiteY2" fmla="*/ 1699528 h 1699528"/>
                  <a:gd name="connsiteX3" fmla="*/ 0 w 2968487"/>
                  <a:gd name="connsiteY3" fmla="*/ 1646519 h 1699528"/>
                  <a:gd name="connsiteX4" fmla="*/ 92764 w 2968487"/>
                  <a:gd name="connsiteY4" fmla="*/ 0 h 1699528"/>
                  <a:gd name="connsiteX0" fmla="*/ 92764 w 2822714"/>
                  <a:gd name="connsiteY0" fmla="*/ 172279 h 1871807"/>
                  <a:gd name="connsiteX1" fmla="*/ 2610678 w 2822714"/>
                  <a:gd name="connsiteY1" fmla="*/ 0 h 1871807"/>
                  <a:gd name="connsiteX2" fmla="*/ 2822714 w 2822714"/>
                  <a:gd name="connsiteY2" fmla="*/ 1871807 h 1871807"/>
                  <a:gd name="connsiteX3" fmla="*/ 0 w 2822714"/>
                  <a:gd name="connsiteY3" fmla="*/ 1818798 h 1871807"/>
                  <a:gd name="connsiteX4" fmla="*/ 92764 w 2822714"/>
                  <a:gd name="connsiteY4" fmla="*/ 172279 h 1871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2714" h="1871807">
                    <a:moveTo>
                      <a:pt x="92764" y="172279"/>
                    </a:moveTo>
                    <a:lnTo>
                      <a:pt x="2610678" y="0"/>
                    </a:lnTo>
                    <a:lnTo>
                      <a:pt x="2822714" y="1871807"/>
                    </a:lnTo>
                    <a:lnTo>
                      <a:pt x="0" y="1818798"/>
                    </a:lnTo>
                    <a:lnTo>
                      <a:pt x="92764" y="172279"/>
                    </a:lnTo>
                    <a:close/>
                  </a:path>
                </a:pathLst>
              </a:custGeom>
              <a:noFill/>
            </p:spPr>
            <p:txBody>
              <a:bodyPr wrap="square" lIns="0" tIns="0" rIns="0" bIns="0" rtlCol="0" anchor="ctr">
                <a:noAutofit/>
              </a:bodyPr>
              <a:lstStyle/>
              <a:p>
                <a:pPr algn="ctr" defTabSz="228600">
                  <a:spcAft>
                    <a:spcPts val="1200"/>
                  </a:spcAft>
                </a:pPr>
                <a:r>
                  <a:rPr lang="en-US">
                    <a:cs typeface="Calibri" panose="020F0502020204030204" pitchFamily="34" charset="0"/>
                  </a:rPr>
                  <a:t>SAAs approve courses at private profit and non-profit flight schools and public flight schools that are not aero clubs.</a:t>
                </a:r>
              </a:p>
            </p:txBody>
          </p:sp>
        </p:grpSp>
        <p:sp>
          <p:nvSpPr>
            <p:cNvPr id="9" name="Rectangle: Rounded Corners 8">
              <a:extLst>
                <a:ext uri="{FF2B5EF4-FFF2-40B4-BE49-F238E27FC236}">
                  <a16:creationId xmlns:a16="http://schemas.microsoft.com/office/drawing/2014/main" id="{4A4B497F-8156-0E6A-F8BD-430AFDBE6BE2}"/>
                </a:ext>
              </a:extLst>
            </p:cNvPr>
            <p:cNvSpPr/>
            <p:nvPr/>
          </p:nvSpPr>
          <p:spPr>
            <a:xfrm>
              <a:off x="238885" y="3204839"/>
              <a:ext cx="1609975" cy="927858"/>
            </a:xfrm>
            <a:prstGeom prst="roundRect">
              <a:avLst/>
            </a:prstGeom>
            <a:solidFill>
              <a:schemeClr val="bg1">
                <a:lumMod val="95000"/>
              </a:schemeClr>
            </a:solidFill>
            <a:ln w="381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a typeface="+mn-ea"/>
                <a:cs typeface="Calibri" panose="020F0502020204030204" pitchFamily="34" charset="0"/>
              </a:endParaRPr>
            </a:p>
          </p:txBody>
        </p:sp>
        <p:sp>
          <p:nvSpPr>
            <p:cNvPr id="10" name="TextBox 9">
              <a:extLst>
                <a:ext uri="{FF2B5EF4-FFF2-40B4-BE49-F238E27FC236}">
                  <a16:creationId xmlns:a16="http://schemas.microsoft.com/office/drawing/2014/main" id="{D581AFC3-2309-8A2A-8FDD-827C1428C9F0}"/>
                </a:ext>
              </a:extLst>
            </p:cNvPr>
            <p:cNvSpPr txBox="1"/>
            <p:nvPr/>
          </p:nvSpPr>
          <p:spPr>
            <a:xfrm>
              <a:off x="415904" y="3418206"/>
              <a:ext cx="1255936" cy="501124"/>
            </a:xfrm>
            <a:prstGeom prst="rect">
              <a:avLst/>
            </a:prstGeom>
            <a:solidFill>
              <a:schemeClr val="bg1">
                <a:lumMod val="95000"/>
              </a:schemeClr>
            </a:solidFill>
            <a:ln>
              <a:noFill/>
            </a:ln>
          </p:spPr>
          <p:txBody>
            <a:bodyPr wrap="square" lIns="0" tIns="0" rIns="0" bIns="0" rtlCol="0" anchor="ctr">
              <a:noAutofit/>
            </a:bodyPr>
            <a:lstStyle/>
            <a:p>
              <a:pPr algn="ctr" defTabSz="228600">
                <a:spcAft>
                  <a:spcPts val="1200"/>
                </a:spcAft>
              </a:pPr>
              <a:r>
                <a:rPr lang="en-US" sz="2400" b="1">
                  <a:cs typeface="Calibri" panose="020F0502020204030204" pitchFamily="34" charset="0"/>
                </a:rPr>
                <a:t>SAA Approval</a:t>
              </a:r>
            </a:p>
          </p:txBody>
        </p:sp>
        <p:grpSp>
          <p:nvGrpSpPr>
            <p:cNvPr id="32" name="Group 31">
              <a:extLst>
                <a:ext uri="{FF2B5EF4-FFF2-40B4-BE49-F238E27FC236}">
                  <a16:creationId xmlns:a16="http://schemas.microsoft.com/office/drawing/2014/main" id="{24BF09DC-1A84-D1B7-A916-E7BD8EE37AE8}"/>
                </a:ext>
              </a:extLst>
            </p:cNvPr>
            <p:cNvGrpSpPr/>
            <p:nvPr/>
          </p:nvGrpSpPr>
          <p:grpSpPr>
            <a:xfrm>
              <a:off x="238885" y="4827531"/>
              <a:ext cx="3614490" cy="890939"/>
              <a:chOff x="141696" y="4923243"/>
              <a:chExt cx="5111633" cy="1125234"/>
            </a:xfrm>
            <a:solidFill>
              <a:schemeClr val="bg1">
                <a:lumMod val="95000"/>
              </a:schemeClr>
            </a:solidFill>
          </p:grpSpPr>
          <p:sp>
            <p:nvSpPr>
              <p:cNvPr id="11" name="Rectangle 10">
                <a:extLst>
                  <a:ext uri="{FF2B5EF4-FFF2-40B4-BE49-F238E27FC236}">
                    <a16:creationId xmlns:a16="http://schemas.microsoft.com/office/drawing/2014/main" id="{84FCE553-B464-E7DF-7B97-F5E7560688F9}"/>
                  </a:ext>
                </a:extLst>
              </p:cNvPr>
              <p:cNvSpPr/>
              <p:nvPr/>
            </p:nvSpPr>
            <p:spPr>
              <a:xfrm>
                <a:off x="141696" y="4923243"/>
                <a:ext cx="5105708" cy="1125234"/>
              </a:xfrm>
              <a:prstGeom prst="rect">
                <a:avLst/>
              </a:prstGeom>
              <a:grpFill/>
              <a:ln w="38100" cap="flat" cmpd="sng" algn="ctr">
                <a:solidFill>
                  <a:schemeClr val="tx2"/>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a typeface="+mn-ea"/>
                  <a:cs typeface="Calibri" panose="020F0502020204030204" pitchFamily="34" charset="0"/>
                </a:endParaRPr>
              </a:p>
            </p:txBody>
          </p:sp>
          <p:sp>
            <p:nvSpPr>
              <p:cNvPr id="5" name="TextBox 4">
                <a:extLst>
                  <a:ext uri="{FF2B5EF4-FFF2-40B4-BE49-F238E27FC236}">
                    <a16:creationId xmlns:a16="http://schemas.microsoft.com/office/drawing/2014/main" id="{3282C816-5E84-0680-BC5B-6372E8232C9A}"/>
                  </a:ext>
                </a:extLst>
              </p:cNvPr>
              <p:cNvSpPr txBox="1"/>
              <p:nvPr/>
            </p:nvSpPr>
            <p:spPr>
              <a:xfrm>
                <a:off x="257289" y="4978838"/>
                <a:ext cx="4996040" cy="1003186"/>
              </a:xfrm>
              <a:prstGeom prst="rect">
                <a:avLst/>
              </a:prstGeom>
              <a:noFill/>
            </p:spPr>
            <p:txBody>
              <a:bodyPr wrap="square" lIns="0" tIns="0" rIns="0" bIns="0" rtlCol="0" anchor="ctr">
                <a:noAutofit/>
              </a:bodyPr>
              <a:lstStyle/>
              <a:p>
                <a:pPr algn="ctr" defTabSz="228600">
                  <a:spcAft>
                    <a:spcPts val="1200"/>
                  </a:spcAft>
                </a:pPr>
                <a:r>
                  <a:rPr lang="en-US">
                    <a:cs typeface="Calibri"/>
                  </a:rPr>
                  <a:t>SAAs conducts initial inspection visits, as required, and determines if school and courses meet approval criteria</a:t>
                </a:r>
              </a:p>
            </p:txBody>
          </p:sp>
        </p:grpSp>
        <p:grpSp>
          <p:nvGrpSpPr>
            <p:cNvPr id="15" name="Group 14">
              <a:extLst>
                <a:ext uri="{FF2B5EF4-FFF2-40B4-BE49-F238E27FC236}">
                  <a16:creationId xmlns:a16="http://schemas.microsoft.com/office/drawing/2014/main" id="{BC7F9233-460E-9CA4-BF53-7A9B2D7320A6}"/>
                </a:ext>
              </a:extLst>
            </p:cNvPr>
            <p:cNvGrpSpPr/>
            <p:nvPr/>
          </p:nvGrpSpPr>
          <p:grpSpPr>
            <a:xfrm>
              <a:off x="4541864" y="3741307"/>
              <a:ext cx="1558478" cy="890938"/>
              <a:chOff x="6826499" y="2019184"/>
              <a:chExt cx="2062814" cy="1473750"/>
            </a:xfrm>
            <a:solidFill>
              <a:schemeClr val="bg1">
                <a:lumMod val="95000"/>
              </a:schemeClr>
            </a:solidFill>
          </p:grpSpPr>
          <p:sp>
            <p:nvSpPr>
              <p:cNvPr id="16" name="Rectangle: Rounded Corners 15">
                <a:extLst>
                  <a:ext uri="{FF2B5EF4-FFF2-40B4-BE49-F238E27FC236}">
                    <a16:creationId xmlns:a16="http://schemas.microsoft.com/office/drawing/2014/main" id="{5F542AF2-2CB2-7383-8F07-12DBF01286D3}"/>
                  </a:ext>
                </a:extLst>
              </p:cNvPr>
              <p:cNvSpPr/>
              <p:nvPr/>
            </p:nvSpPr>
            <p:spPr>
              <a:xfrm>
                <a:off x="6826499" y="2019184"/>
                <a:ext cx="2062814" cy="1473750"/>
              </a:xfrm>
              <a:prstGeom prst="roundRect">
                <a:avLst/>
              </a:prstGeom>
              <a:grpFill/>
              <a:ln w="38100" cap="flat" cmpd="sng" algn="ctr">
                <a:solidFill>
                  <a:schemeClr val="accent4">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a typeface="+mn-ea"/>
                  <a:cs typeface="+mn-cs"/>
                </a:endParaRPr>
              </a:p>
            </p:txBody>
          </p:sp>
          <p:sp>
            <p:nvSpPr>
              <p:cNvPr id="17" name="TextBox 16">
                <a:extLst>
                  <a:ext uri="{FF2B5EF4-FFF2-40B4-BE49-F238E27FC236}">
                    <a16:creationId xmlns:a16="http://schemas.microsoft.com/office/drawing/2014/main" id="{C957F1F6-8201-BC5B-CD74-FF85EAE8A06C}"/>
                  </a:ext>
                </a:extLst>
              </p:cNvPr>
              <p:cNvSpPr txBox="1"/>
              <p:nvPr/>
            </p:nvSpPr>
            <p:spPr>
              <a:xfrm>
                <a:off x="7062869" y="2421116"/>
                <a:ext cx="1532696" cy="501124"/>
              </a:xfrm>
              <a:prstGeom prst="rect">
                <a:avLst/>
              </a:prstGeom>
              <a:grpFill/>
              <a:ln>
                <a:noFill/>
              </a:ln>
            </p:spPr>
            <p:txBody>
              <a:bodyPr wrap="square" lIns="0" tIns="0" rIns="0" bIns="0" rtlCol="0" anchor="ctr">
                <a:noAutofit/>
              </a:bodyPr>
              <a:lstStyle/>
              <a:p>
                <a:pPr marL="0" marR="0" lvl="0" indent="0" algn="ctr" defTabSz="228600" eaLnBrk="1" fontAlgn="auto" latinLnBrk="0" hangingPunct="1">
                  <a:lnSpc>
                    <a:spcPct val="100000"/>
                  </a:lnSpc>
                  <a:spcBef>
                    <a:spcPts val="0"/>
                  </a:spcBef>
                  <a:spcAft>
                    <a:spcPts val="1200"/>
                  </a:spcAft>
                  <a:buClrTx/>
                  <a:buSzTx/>
                  <a:buFontTx/>
                  <a:buNone/>
                  <a:tabLst/>
                  <a:defRPr/>
                </a:pPr>
                <a:r>
                  <a:rPr kumimoji="0" lang="en-US" sz="2400" b="1" i="0" u="none" strike="noStrike" kern="0" cap="none" spc="0" normalizeH="0" baseline="0" noProof="0">
                    <a:ln>
                      <a:noFill/>
                    </a:ln>
                    <a:effectLst/>
                    <a:uLnTx/>
                    <a:uFillTx/>
                    <a:cs typeface="Calibri" panose="020F0502020204030204" pitchFamily="34" charset="0"/>
                  </a:rPr>
                  <a:t>VA Approval</a:t>
                </a:r>
              </a:p>
            </p:txBody>
          </p:sp>
        </p:grpSp>
        <p:grpSp>
          <p:nvGrpSpPr>
            <p:cNvPr id="29" name="Group 28">
              <a:extLst>
                <a:ext uri="{FF2B5EF4-FFF2-40B4-BE49-F238E27FC236}">
                  <a16:creationId xmlns:a16="http://schemas.microsoft.com/office/drawing/2014/main" id="{7349366A-DEA5-25B0-EEF5-8D1CC5A30151}"/>
                </a:ext>
              </a:extLst>
            </p:cNvPr>
            <p:cNvGrpSpPr/>
            <p:nvPr/>
          </p:nvGrpSpPr>
          <p:grpSpPr>
            <a:xfrm>
              <a:off x="6198162" y="3195558"/>
              <a:ext cx="2808785" cy="1436687"/>
              <a:chOff x="8916303" y="3291075"/>
              <a:chExt cx="3066691" cy="1595555"/>
            </a:xfrm>
            <a:solidFill>
              <a:schemeClr val="bg1">
                <a:lumMod val="95000"/>
              </a:schemeClr>
            </a:solidFill>
          </p:grpSpPr>
          <p:sp>
            <p:nvSpPr>
              <p:cNvPr id="20" name="Rectangle 19">
                <a:extLst>
                  <a:ext uri="{FF2B5EF4-FFF2-40B4-BE49-F238E27FC236}">
                    <a16:creationId xmlns:a16="http://schemas.microsoft.com/office/drawing/2014/main" id="{D6CCE266-97C0-7233-DF66-15298AA908AC}"/>
                  </a:ext>
                </a:extLst>
              </p:cNvPr>
              <p:cNvSpPr/>
              <p:nvPr/>
            </p:nvSpPr>
            <p:spPr>
              <a:xfrm>
                <a:off x="8916303" y="3291075"/>
                <a:ext cx="3066691" cy="1595555"/>
              </a:xfrm>
              <a:prstGeom prst="rect">
                <a:avLst/>
              </a:prstGeom>
              <a:grpFill/>
              <a:ln w="38100" cap="flat" cmpd="sng" algn="ctr">
                <a:solidFill>
                  <a:schemeClr val="accent4">
                    <a:lumMod val="50000"/>
                  </a:scheme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a typeface="+mn-ea"/>
                  <a:cs typeface="+mn-cs"/>
                </a:endParaRPr>
              </a:p>
            </p:txBody>
          </p:sp>
          <p:sp>
            <p:nvSpPr>
              <p:cNvPr id="13" name="TextBox 12">
                <a:extLst>
                  <a:ext uri="{FF2B5EF4-FFF2-40B4-BE49-F238E27FC236}">
                    <a16:creationId xmlns:a16="http://schemas.microsoft.com/office/drawing/2014/main" id="{DF315190-9C2F-C4A5-48F0-BF91FA550BD6}"/>
                  </a:ext>
                </a:extLst>
              </p:cNvPr>
              <p:cNvSpPr txBox="1"/>
              <p:nvPr/>
            </p:nvSpPr>
            <p:spPr>
              <a:xfrm>
                <a:off x="9005148" y="3475223"/>
                <a:ext cx="2816518" cy="1181973"/>
              </a:xfrm>
              <a:prstGeom prst="rect">
                <a:avLst/>
              </a:prstGeom>
              <a:grpFill/>
            </p:spPr>
            <p:txBody>
              <a:bodyPr wrap="square" lIns="0" tIns="0" rIns="0" bIns="0" rtlCol="0" anchor="ctr">
                <a:noAutofit/>
              </a:bodyPr>
              <a:lstStyle/>
              <a:p>
                <a:pPr algn="ctr" defTabSz="228600"/>
                <a:r>
                  <a:rPr lang="en-US">
                    <a:cs typeface="Calibri" panose="020F0502020204030204" pitchFamily="34" charset="0"/>
                  </a:rPr>
                  <a:t>VA has exclusive jurisdiction over approval of flight courses offered by aero clubs and acts as the SAA for these schools</a:t>
                </a:r>
              </a:p>
            </p:txBody>
          </p:sp>
        </p:grpSp>
        <p:grpSp>
          <p:nvGrpSpPr>
            <p:cNvPr id="30" name="Group 29">
              <a:extLst>
                <a:ext uri="{FF2B5EF4-FFF2-40B4-BE49-F238E27FC236}">
                  <a16:creationId xmlns:a16="http://schemas.microsoft.com/office/drawing/2014/main" id="{B4D0A3B4-130E-8690-67A8-732F95E03BFC}"/>
                </a:ext>
              </a:extLst>
            </p:cNvPr>
            <p:cNvGrpSpPr/>
            <p:nvPr/>
          </p:nvGrpSpPr>
          <p:grpSpPr>
            <a:xfrm>
              <a:off x="4261476" y="4860110"/>
              <a:ext cx="4809954" cy="932811"/>
              <a:chOff x="7302773" y="5069566"/>
              <a:chExt cx="3584683" cy="1249984"/>
            </a:xfrm>
            <a:solidFill>
              <a:schemeClr val="bg1">
                <a:lumMod val="95000"/>
              </a:schemeClr>
            </a:solidFill>
          </p:grpSpPr>
          <p:sp>
            <p:nvSpPr>
              <p:cNvPr id="21" name="Rectangle 20">
                <a:extLst>
                  <a:ext uri="{FF2B5EF4-FFF2-40B4-BE49-F238E27FC236}">
                    <a16:creationId xmlns:a16="http://schemas.microsoft.com/office/drawing/2014/main" id="{AC492A0F-1B98-DB06-DDD0-A256F99606E1}"/>
                  </a:ext>
                </a:extLst>
              </p:cNvPr>
              <p:cNvSpPr/>
              <p:nvPr/>
            </p:nvSpPr>
            <p:spPr>
              <a:xfrm>
                <a:off x="7302773" y="5069566"/>
                <a:ext cx="3584683" cy="1249984"/>
              </a:xfrm>
              <a:prstGeom prst="rect">
                <a:avLst/>
              </a:prstGeom>
              <a:grpFill/>
              <a:ln w="38100" cap="flat" cmpd="sng" algn="ctr">
                <a:solidFill>
                  <a:schemeClr val="accent4">
                    <a:lumMod val="50000"/>
                  </a:scheme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a typeface="+mn-ea"/>
                  <a:cs typeface="+mn-cs"/>
                </a:endParaRPr>
              </a:p>
            </p:txBody>
          </p:sp>
          <p:sp>
            <p:nvSpPr>
              <p:cNvPr id="14" name="TextBox 13">
                <a:extLst>
                  <a:ext uri="{FF2B5EF4-FFF2-40B4-BE49-F238E27FC236}">
                    <a16:creationId xmlns:a16="http://schemas.microsoft.com/office/drawing/2014/main" id="{64E33991-5C19-698E-C491-8F3206AA09FC}"/>
                  </a:ext>
                </a:extLst>
              </p:cNvPr>
              <p:cNvSpPr txBox="1"/>
              <p:nvPr/>
            </p:nvSpPr>
            <p:spPr>
              <a:xfrm>
                <a:off x="7476347" y="5187761"/>
                <a:ext cx="3336479" cy="1032023"/>
              </a:xfrm>
              <a:prstGeom prst="rect">
                <a:avLst/>
              </a:prstGeom>
              <a:grpFill/>
            </p:spPr>
            <p:txBody>
              <a:bodyPr wrap="square" lIns="0" tIns="0" rIns="0" bIns="0" rtlCol="0" anchor="ctr">
                <a:noAutofit/>
              </a:bodyPr>
              <a:lstStyle/>
              <a:p>
                <a:pPr algn="ctr" defTabSz="228600">
                  <a:spcAft>
                    <a:spcPts val="1200"/>
                  </a:spcAft>
                </a:pPr>
                <a:r>
                  <a:rPr lang="en-US">
                    <a:cs typeface="Calibri" panose="020F0502020204030204" pitchFamily="34" charset="0"/>
                  </a:rPr>
                  <a:t>VA may also act as the SAA if the state elects not to designate an SAA or does not accept the VA Cooperative Agreement.</a:t>
                </a:r>
              </a:p>
            </p:txBody>
          </p:sp>
        </p:grpSp>
        <p:pic>
          <p:nvPicPr>
            <p:cNvPr id="22" name="Graphic 21">
              <a:extLst>
                <a:ext uri="{FF2B5EF4-FFF2-40B4-BE49-F238E27FC236}">
                  <a16:creationId xmlns:a16="http://schemas.microsoft.com/office/drawing/2014/main" id="{7DFA5396-B5C8-2E3F-4B2F-67C89F7F03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113101" flipV="1">
              <a:off x="1604990" y="3124026"/>
              <a:ext cx="296444" cy="759778"/>
            </a:xfrm>
            <a:prstGeom prst="rect">
              <a:avLst/>
            </a:prstGeom>
          </p:spPr>
        </p:pic>
        <p:sp>
          <p:nvSpPr>
            <p:cNvPr id="23" name="Rectangle: Rounded Corners 22">
              <a:extLst>
                <a:ext uri="{FF2B5EF4-FFF2-40B4-BE49-F238E27FC236}">
                  <a16:creationId xmlns:a16="http://schemas.microsoft.com/office/drawing/2014/main" id="{FF93CBC1-4E9F-AE92-F5D5-1A32359D6ED7}"/>
                </a:ext>
              </a:extLst>
            </p:cNvPr>
            <p:cNvSpPr/>
            <p:nvPr/>
          </p:nvSpPr>
          <p:spPr>
            <a:xfrm>
              <a:off x="186461" y="1069881"/>
              <a:ext cx="1497143" cy="894152"/>
            </a:xfrm>
            <a:prstGeom prst="roundRect">
              <a:avLst/>
            </a:prstGeom>
            <a:solidFill>
              <a:schemeClr val="bg1">
                <a:lumMod val="95000"/>
              </a:schemeClr>
            </a:solidFill>
            <a:ln w="38100" cap="flat" cmpd="sng" algn="ctr">
              <a:solidFill>
                <a:srgbClr val="F4A81B"/>
              </a:solidFill>
              <a:prstDash val="solid"/>
              <a:miter lim="800000"/>
            </a:ln>
            <a:effectLst/>
          </p:spPr>
          <p:txBody>
            <a:bodyPr rtlCol="0" anchor="ctr"/>
            <a:lstStyle/>
            <a:p>
              <a:pPr marL="0" marR="0" lvl="0" indent="0" algn="ctr" defTabSz="228600" eaLnBrk="1" fontAlgn="auto" latinLnBrk="0" hangingPunct="1">
                <a:lnSpc>
                  <a:spcPct val="100000"/>
                </a:lnSpc>
                <a:spcBef>
                  <a:spcPts val="0"/>
                </a:spcBef>
                <a:spcAft>
                  <a:spcPts val="1200"/>
                </a:spcAft>
                <a:buClrTx/>
                <a:buSzTx/>
                <a:buFontTx/>
                <a:buNone/>
                <a:tabLst/>
                <a:defRPr/>
              </a:pPr>
              <a:r>
                <a:rPr kumimoji="0" lang="en-US" sz="2400" b="1" i="0" u="none" strike="noStrike" kern="0" cap="none" spc="0" normalizeH="0" baseline="0" noProof="0">
                  <a:ln>
                    <a:noFill/>
                  </a:ln>
                  <a:effectLst/>
                  <a:uLnTx/>
                  <a:uFillTx/>
                  <a:ea typeface="+mn-ea"/>
                  <a:cs typeface="Calibri" panose="020F0502020204030204" pitchFamily="34" charset="0"/>
                </a:rPr>
                <a:t>FAA Approval</a:t>
              </a:r>
            </a:p>
          </p:txBody>
        </p:sp>
        <p:sp>
          <p:nvSpPr>
            <p:cNvPr id="26" name="TextBox 25">
              <a:extLst>
                <a:ext uri="{FF2B5EF4-FFF2-40B4-BE49-F238E27FC236}">
                  <a16:creationId xmlns:a16="http://schemas.microsoft.com/office/drawing/2014/main" id="{3F537C9E-662B-9AB7-9486-AADA1C7DF1E2}"/>
                </a:ext>
              </a:extLst>
            </p:cNvPr>
            <p:cNvSpPr txBox="1"/>
            <p:nvPr/>
          </p:nvSpPr>
          <p:spPr>
            <a:xfrm>
              <a:off x="1848860" y="959624"/>
              <a:ext cx="3859595" cy="1779425"/>
            </a:xfrm>
            <a:prstGeom prst="rect">
              <a:avLst/>
            </a:prstGeom>
            <a:solidFill>
              <a:schemeClr val="bg1">
                <a:lumMod val="95000"/>
              </a:schemeClr>
            </a:solidFill>
            <a:ln w="38100">
              <a:solidFill>
                <a:schemeClr val="accent3"/>
              </a:solidFill>
              <a:prstDash val="dash"/>
            </a:ln>
          </p:spPr>
          <p:txBody>
            <a:bodyPr wrap="square" lIns="0" tIns="0" rIns="0" bIns="0" rtlCol="0" anchor="ctr">
              <a:noAutofit/>
            </a:bodyPr>
            <a:lstStyle/>
            <a:p>
              <a:pPr algn="ctr" defTabSz="228600">
                <a:spcAft>
                  <a:spcPts val="1200"/>
                </a:spcAft>
              </a:pPr>
              <a:r>
                <a:rPr lang="en-US">
                  <a:cs typeface="Calibri" panose="020F0502020204030204" pitchFamily="34" charset="0"/>
                </a:rPr>
                <a:t>Flight schools must have a FAA approved Training Course Outline (TCO) with syllabus and an AAC with Letter of Authorization (</a:t>
              </a:r>
              <a:r>
                <a:rPr lang="en-US" err="1">
                  <a:cs typeface="Calibri" panose="020F0502020204030204" pitchFamily="34" charset="0"/>
                </a:rPr>
                <a:t>LoA</a:t>
              </a:r>
              <a:r>
                <a:rPr lang="en-US">
                  <a:cs typeface="Calibri" panose="020F0502020204030204" pitchFamily="34" charset="0"/>
                </a:rPr>
                <a:t>) issues by the FAA prior to application for approval of VA education benefits.</a:t>
              </a:r>
            </a:p>
          </p:txBody>
        </p:sp>
        <p:sp>
          <p:nvSpPr>
            <p:cNvPr id="28" name="TextBox 27">
              <a:extLst>
                <a:ext uri="{FF2B5EF4-FFF2-40B4-BE49-F238E27FC236}">
                  <a16:creationId xmlns:a16="http://schemas.microsoft.com/office/drawing/2014/main" id="{1B264790-E741-BDD3-B1F7-1CFB9E0B6EC4}"/>
                </a:ext>
              </a:extLst>
            </p:cNvPr>
            <p:cNvSpPr txBox="1"/>
            <p:nvPr/>
          </p:nvSpPr>
          <p:spPr>
            <a:xfrm>
              <a:off x="5878843" y="936442"/>
              <a:ext cx="3128104" cy="2111755"/>
            </a:xfrm>
            <a:prstGeom prst="rect">
              <a:avLst/>
            </a:prstGeom>
            <a:solidFill>
              <a:schemeClr val="bg1">
                <a:lumMod val="95000"/>
              </a:schemeClr>
            </a:solidFill>
            <a:ln w="38100">
              <a:solidFill>
                <a:schemeClr val="accent3"/>
              </a:solidFill>
              <a:prstDash val="dash"/>
            </a:ln>
          </p:spPr>
          <p:txBody>
            <a:bodyPr wrap="square" lIns="0" tIns="0" rIns="0" bIns="0" rtlCol="0" anchor="ctr">
              <a:noAutofit/>
            </a:bodyPr>
            <a:lstStyle/>
            <a:p>
              <a:pPr algn="ctr" defTabSz="228600"/>
              <a:r>
                <a:rPr lang="en-US">
                  <a:cs typeface="Calibri" panose="020F0502020204030204" pitchFamily="34" charset="0"/>
                </a:rPr>
                <a:t>Flight Standard District Offices (FSDO) act as an extension of the FAA and approve flight and ground training curricula at </a:t>
              </a:r>
            </a:p>
            <a:p>
              <a:pPr algn="ctr" defTabSz="228600"/>
              <a:r>
                <a:rPr lang="en-US">
                  <a:cs typeface="Calibri" panose="020F0502020204030204" pitchFamily="34" charset="0"/>
                </a:rPr>
                <a:t>flight schools under their geographic jurisdiction and issue Air Agency Certificates (AAC).</a:t>
              </a:r>
            </a:p>
          </p:txBody>
        </p:sp>
        <p:pic>
          <p:nvPicPr>
            <p:cNvPr id="18" name="Graphic 17">
              <a:extLst>
                <a:ext uri="{FF2B5EF4-FFF2-40B4-BE49-F238E27FC236}">
                  <a16:creationId xmlns:a16="http://schemas.microsoft.com/office/drawing/2014/main" id="{7C51C0E1-4D52-D182-8B12-F35BB864CA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603356">
              <a:off x="6168291" y="4153294"/>
              <a:ext cx="369068" cy="861913"/>
            </a:xfrm>
            <a:prstGeom prst="rect">
              <a:avLst/>
            </a:prstGeom>
          </p:spPr>
        </p:pic>
        <p:pic>
          <p:nvPicPr>
            <p:cNvPr id="12" name="Graphic 11">
              <a:extLst>
                <a:ext uri="{FF2B5EF4-FFF2-40B4-BE49-F238E27FC236}">
                  <a16:creationId xmlns:a16="http://schemas.microsoft.com/office/drawing/2014/main" id="{8AF07BC1-0B53-7A61-3370-2C5D9FA4CB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5112884">
              <a:off x="5733119" y="3107101"/>
              <a:ext cx="298401" cy="812680"/>
            </a:xfrm>
            <a:prstGeom prst="rect">
              <a:avLst/>
            </a:prstGeom>
          </p:spPr>
        </p:pic>
        <p:pic>
          <p:nvPicPr>
            <p:cNvPr id="19" name="Graphic 18">
              <a:extLst>
                <a:ext uri="{FF2B5EF4-FFF2-40B4-BE49-F238E27FC236}">
                  <a16:creationId xmlns:a16="http://schemas.microsoft.com/office/drawing/2014/main" id="{BC775E75-B2AB-B7F9-BD47-37C8B218840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5681498" y="577453"/>
              <a:ext cx="268961" cy="732503"/>
            </a:xfrm>
            <a:prstGeom prst="rect">
              <a:avLst/>
            </a:prstGeom>
          </p:spPr>
        </p:pic>
        <p:pic>
          <p:nvPicPr>
            <p:cNvPr id="6" name="Graphic 5">
              <a:extLst>
                <a:ext uri="{FF2B5EF4-FFF2-40B4-BE49-F238E27FC236}">
                  <a16:creationId xmlns:a16="http://schemas.microsoft.com/office/drawing/2014/main" id="{5D6F8C0B-67A7-C361-1606-45DFB773EA0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54414" y="4035511"/>
              <a:ext cx="505185" cy="824599"/>
            </a:xfrm>
            <a:prstGeom prst="rect">
              <a:avLst/>
            </a:prstGeom>
          </p:spPr>
        </p:pic>
        <p:pic>
          <p:nvPicPr>
            <p:cNvPr id="25" name="Graphic 24">
              <a:extLst>
                <a:ext uri="{FF2B5EF4-FFF2-40B4-BE49-F238E27FC236}">
                  <a16:creationId xmlns:a16="http://schemas.microsoft.com/office/drawing/2014/main" id="{1A51AF6C-474E-9419-189A-4F3C8B41DC1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5154623">
              <a:off x="1354298" y="796265"/>
              <a:ext cx="293914" cy="800460"/>
            </a:xfrm>
            <a:prstGeom prst="rect">
              <a:avLst/>
            </a:prstGeom>
          </p:spPr>
        </p:pic>
      </p:grpSp>
      <p:sp>
        <p:nvSpPr>
          <p:cNvPr id="4" name="Rectangle 3">
            <a:extLst>
              <a:ext uri="{FF2B5EF4-FFF2-40B4-BE49-F238E27FC236}">
                <a16:creationId xmlns:a16="http://schemas.microsoft.com/office/drawing/2014/main" id="{1E656BCE-8750-A165-6D60-5565882F3E3D}"/>
              </a:ext>
            </a:extLst>
          </p:cNvPr>
          <p:cNvSpPr/>
          <p:nvPr/>
        </p:nvSpPr>
        <p:spPr>
          <a:xfrm>
            <a:off x="3516294" y="6313002"/>
            <a:ext cx="1842277" cy="355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2">
                    <a:lumMod val="60000"/>
                    <a:lumOff val="40000"/>
                  </a:schemeClr>
                </a:solidFill>
                <a:hlinkClick r:id="rId15">
                  <a:extLst>
                    <a:ext uri="{A12FA001-AC4F-418D-AE19-62706E023703}">
                      <ahyp:hlinkClr xmlns:ahyp="http://schemas.microsoft.com/office/drawing/2018/hyperlinkcolor" val="tx"/>
                    </a:ext>
                  </a:extLst>
                </a:hlinkClick>
              </a:rPr>
              <a:t>Contact your SAA</a:t>
            </a:r>
            <a:endParaRPr lang="en-US">
              <a:solidFill>
                <a:schemeClr val="tx2">
                  <a:lumMod val="60000"/>
                  <a:lumOff val="40000"/>
                </a:schemeClr>
              </a:solidFill>
            </a:endParaRPr>
          </a:p>
        </p:txBody>
      </p:sp>
    </p:spTree>
    <p:extLst>
      <p:ext uri="{BB962C8B-B14F-4D97-AF65-F5344CB8AC3E}">
        <p14:creationId xmlns:p14="http://schemas.microsoft.com/office/powerpoint/2010/main" val="255606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4F7988-43D1-A710-76AA-4CC24A5D17F4}"/>
              </a:ext>
            </a:extLst>
          </p:cNvPr>
          <p:cNvSpPr>
            <a:spLocks noGrp="1"/>
          </p:cNvSpPr>
          <p:nvPr>
            <p:ph type="sldNum" sz="quarter" idx="12"/>
          </p:nvPr>
        </p:nvSpPr>
        <p:spPr/>
        <p:txBody>
          <a:bodyPr/>
          <a:lstStyle/>
          <a:p>
            <a:fld id="{D983F1FA-211D-3044-9E35-958DFBC26156}" type="slidenum">
              <a:rPr lang="en-US" smtClean="0">
                <a:solidFill>
                  <a:prstClr val="white"/>
                </a:solidFill>
              </a:rPr>
              <a:pPr/>
              <a:t>35</a:t>
            </a:fld>
            <a:endParaRPr lang="en-US">
              <a:solidFill>
                <a:prstClr val="white"/>
              </a:solidFill>
            </a:endParaRPr>
          </a:p>
        </p:txBody>
      </p:sp>
      <p:sp>
        <p:nvSpPr>
          <p:cNvPr id="3" name="Title 2">
            <a:extLst>
              <a:ext uri="{FF2B5EF4-FFF2-40B4-BE49-F238E27FC236}">
                <a16:creationId xmlns:a16="http://schemas.microsoft.com/office/drawing/2014/main" id="{D8F21D10-A7A7-5530-57C6-D2E7DFC10A03}"/>
              </a:ext>
            </a:extLst>
          </p:cNvPr>
          <p:cNvSpPr>
            <a:spLocks noGrp="1"/>
          </p:cNvSpPr>
          <p:nvPr>
            <p:ph type="title"/>
          </p:nvPr>
        </p:nvSpPr>
        <p:spPr/>
        <p:txBody>
          <a:bodyPr/>
          <a:lstStyle/>
          <a:p>
            <a:r>
              <a:rPr lang="en-US"/>
              <a:t>Approval Regulations</a:t>
            </a:r>
          </a:p>
        </p:txBody>
      </p:sp>
      <p:sp>
        <p:nvSpPr>
          <p:cNvPr id="5" name="Rectangle 4">
            <a:extLst>
              <a:ext uri="{FF2B5EF4-FFF2-40B4-BE49-F238E27FC236}">
                <a16:creationId xmlns:a16="http://schemas.microsoft.com/office/drawing/2014/main" id="{3EB86634-2176-7F8F-1B47-E21E4A1AE5E0}"/>
              </a:ext>
            </a:extLst>
          </p:cNvPr>
          <p:cNvSpPr/>
          <p:nvPr/>
        </p:nvSpPr>
        <p:spPr>
          <a:xfrm>
            <a:off x="4857393" y="1181593"/>
            <a:ext cx="3036547" cy="297105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6DE7230-8628-F0A7-737C-783D4F6A7DE2}"/>
              </a:ext>
            </a:extLst>
          </p:cNvPr>
          <p:cNvSpPr/>
          <p:nvPr/>
        </p:nvSpPr>
        <p:spPr>
          <a:xfrm>
            <a:off x="1176384" y="1188945"/>
            <a:ext cx="3036547" cy="297105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EED71B9-8C40-C633-32D2-9AFFBAC429DC}"/>
              </a:ext>
            </a:extLst>
          </p:cNvPr>
          <p:cNvSpPr txBox="1"/>
          <p:nvPr/>
        </p:nvSpPr>
        <p:spPr>
          <a:xfrm>
            <a:off x="5069733" y="1370138"/>
            <a:ext cx="2611140" cy="2593567"/>
          </a:xfrm>
          <a:prstGeom prst="rect">
            <a:avLst/>
          </a:prstGeom>
          <a:noFill/>
        </p:spPr>
        <p:txBody>
          <a:bodyPr wrap="square" lIns="0" tIns="0" rIns="0" bIns="0" rtlCol="0" anchor="ctr">
            <a:noAutofit/>
          </a:bodyPr>
          <a:lstStyle/>
          <a:p>
            <a:pPr marL="0" lvl="0" indent="0" algn="ctr" defTabSz="844550">
              <a:lnSpc>
                <a:spcPct val="90000"/>
              </a:lnSpc>
              <a:spcBef>
                <a:spcPct val="0"/>
              </a:spcBef>
              <a:spcAft>
                <a:spcPct val="35000"/>
              </a:spcAft>
              <a:buNone/>
            </a:pPr>
            <a:r>
              <a:rPr lang="en-US" sz="2400" b="1" kern="1200">
                <a:solidFill>
                  <a:schemeClr val="bg1"/>
                </a:solidFill>
                <a:cs typeface="Calibri" panose="020F0502020204030204" pitchFamily="34" charset="0"/>
              </a:rPr>
              <a:t>Approval of Flight Training Courses</a:t>
            </a:r>
          </a:p>
          <a:p>
            <a:pPr marL="0" lvl="0" indent="0" algn="ctr" defTabSz="844550">
              <a:lnSpc>
                <a:spcPct val="90000"/>
              </a:lnSpc>
              <a:spcBef>
                <a:spcPct val="0"/>
              </a:spcBef>
              <a:spcAft>
                <a:spcPct val="35000"/>
              </a:spcAft>
              <a:buNone/>
            </a:pPr>
            <a:r>
              <a:rPr lang="en-US" sz="2400" b="1" kern="1200">
                <a:solidFill>
                  <a:schemeClr val="accent2">
                    <a:lumMod val="40000"/>
                    <a:lumOff val="60000"/>
                  </a:schemeClr>
                </a:solidFill>
                <a:cs typeface="Calibri" panose="020F0502020204030204" pitchFamily="34" charset="0"/>
                <a:hlinkClick r:id="rId3">
                  <a:extLst>
                    <a:ext uri="{A12FA001-AC4F-418D-AE19-62706E023703}">
                      <ahyp:hlinkClr xmlns:ahyp="http://schemas.microsoft.com/office/drawing/2018/hyperlinkcolor" val="tx"/>
                    </a:ext>
                  </a:extLst>
                </a:hlinkClick>
              </a:rPr>
              <a:t>38 CFR 21.4263</a:t>
            </a:r>
            <a:endParaRPr lang="en-US" sz="2400" b="1" kern="1200">
              <a:solidFill>
                <a:schemeClr val="accent2">
                  <a:lumMod val="40000"/>
                  <a:lumOff val="60000"/>
                </a:schemeClr>
              </a:solidFill>
              <a:cs typeface="Calibri" panose="020F0502020204030204" pitchFamily="34" charset="0"/>
            </a:endParaRPr>
          </a:p>
        </p:txBody>
      </p:sp>
      <p:sp>
        <p:nvSpPr>
          <p:cNvPr id="8" name="TextBox 7">
            <a:extLst>
              <a:ext uri="{FF2B5EF4-FFF2-40B4-BE49-F238E27FC236}">
                <a16:creationId xmlns:a16="http://schemas.microsoft.com/office/drawing/2014/main" id="{8A048982-23CB-1C18-0823-F2F788FB7F74}"/>
              </a:ext>
            </a:extLst>
          </p:cNvPr>
          <p:cNvSpPr txBox="1"/>
          <p:nvPr/>
        </p:nvSpPr>
        <p:spPr>
          <a:xfrm>
            <a:off x="1342540" y="1387194"/>
            <a:ext cx="2665749" cy="2576511"/>
          </a:xfrm>
          <a:prstGeom prst="rect">
            <a:avLst/>
          </a:prstGeom>
          <a:noFill/>
        </p:spPr>
        <p:txBody>
          <a:bodyPr wrap="none" lIns="0" tIns="0" rIns="0" bIns="0" rtlCol="0" anchor="ctr">
            <a:noAutofit/>
          </a:bodyPr>
          <a:lstStyle/>
          <a:p>
            <a:pPr marL="0" lvl="0" indent="0" algn="ctr" defTabSz="844550">
              <a:spcBef>
                <a:spcPct val="0"/>
              </a:spcBef>
              <a:buNone/>
            </a:pPr>
            <a:r>
              <a:rPr lang="en-US" sz="2400" b="1" kern="1200">
                <a:solidFill>
                  <a:schemeClr val="bg1"/>
                </a:solidFill>
                <a:cs typeface="Calibri" panose="020F0502020204030204" pitchFamily="34" charset="0"/>
              </a:rPr>
              <a:t>Accredited </a:t>
            </a:r>
          </a:p>
          <a:p>
            <a:pPr marL="0" lvl="0" indent="0" algn="ctr" defTabSz="844550">
              <a:lnSpc>
                <a:spcPct val="90000"/>
              </a:lnSpc>
              <a:spcBef>
                <a:spcPct val="0"/>
              </a:spcBef>
              <a:spcAft>
                <a:spcPct val="35000"/>
              </a:spcAft>
              <a:buNone/>
            </a:pPr>
            <a:r>
              <a:rPr lang="en-US" sz="2400" b="1" kern="1200">
                <a:solidFill>
                  <a:schemeClr val="bg1"/>
                </a:solidFill>
                <a:cs typeface="Calibri" panose="020F0502020204030204" pitchFamily="34" charset="0"/>
              </a:rPr>
              <a:t>Courses</a:t>
            </a:r>
          </a:p>
          <a:p>
            <a:pPr marL="0" lvl="0" indent="0" algn="ctr" defTabSz="844550">
              <a:lnSpc>
                <a:spcPct val="90000"/>
              </a:lnSpc>
              <a:spcBef>
                <a:spcPct val="0"/>
              </a:spcBef>
              <a:spcAft>
                <a:spcPct val="35000"/>
              </a:spcAft>
              <a:buNone/>
            </a:pPr>
            <a:r>
              <a:rPr lang="en-US" sz="2400" b="1">
                <a:solidFill>
                  <a:schemeClr val="accent2">
                    <a:lumMod val="40000"/>
                    <a:lumOff val="60000"/>
                  </a:schemeClr>
                </a:solidFill>
                <a:cs typeface="Calibri" panose="020F0502020204030204" pitchFamily="34" charset="0"/>
                <a:hlinkClick r:id="rId4">
                  <a:extLst>
                    <a:ext uri="{A12FA001-AC4F-418D-AE19-62706E023703}">
                      <ahyp:hlinkClr xmlns:ahyp="http://schemas.microsoft.com/office/drawing/2018/hyperlinkcolor" val="tx"/>
                    </a:ext>
                  </a:extLst>
                </a:hlinkClick>
              </a:rPr>
              <a:t>38 CFR 21.4253</a:t>
            </a:r>
            <a:endParaRPr lang="en-US" sz="2400" b="1" kern="1200">
              <a:solidFill>
                <a:schemeClr val="accent2">
                  <a:lumMod val="40000"/>
                  <a:lumOff val="60000"/>
                </a:schemeClr>
              </a:solidFill>
              <a:cs typeface="Calibri" panose="020F0502020204030204" pitchFamily="34" charset="0"/>
            </a:endParaRPr>
          </a:p>
        </p:txBody>
      </p:sp>
      <p:grpSp>
        <p:nvGrpSpPr>
          <p:cNvPr id="9" name="Group 8">
            <a:extLst>
              <a:ext uri="{FF2B5EF4-FFF2-40B4-BE49-F238E27FC236}">
                <a16:creationId xmlns:a16="http://schemas.microsoft.com/office/drawing/2014/main" id="{9571EEFA-5553-A1C6-5AA1-145B60E85311}"/>
              </a:ext>
            </a:extLst>
          </p:cNvPr>
          <p:cNvGrpSpPr/>
          <p:nvPr/>
        </p:nvGrpSpPr>
        <p:grpSpPr>
          <a:xfrm flipH="1">
            <a:off x="7597724" y="942557"/>
            <a:ext cx="456796" cy="647724"/>
            <a:chOff x="3937586" y="1152029"/>
            <a:chExt cx="720805" cy="1240402"/>
          </a:xfrm>
        </p:grpSpPr>
        <p:sp>
          <p:nvSpPr>
            <p:cNvPr id="10" name="Freeform: Shape 9">
              <a:extLst>
                <a:ext uri="{FF2B5EF4-FFF2-40B4-BE49-F238E27FC236}">
                  <a16:creationId xmlns:a16="http://schemas.microsoft.com/office/drawing/2014/main" id="{6D6AA611-56D8-8F2C-4670-FADE807AFF44}"/>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11" name="Freeform: Shape 10">
              <a:extLst>
                <a:ext uri="{FF2B5EF4-FFF2-40B4-BE49-F238E27FC236}">
                  <a16:creationId xmlns:a16="http://schemas.microsoft.com/office/drawing/2014/main" id="{B5E9DCC6-158D-31C8-25A2-79E80168FCB8}"/>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12" name="Freeform: Shape 11">
              <a:extLst>
                <a:ext uri="{FF2B5EF4-FFF2-40B4-BE49-F238E27FC236}">
                  <a16:creationId xmlns:a16="http://schemas.microsoft.com/office/drawing/2014/main" id="{C8BD1144-3D50-0890-7781-C5F2ECD82121}"/>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chemeClr val="accent3"/>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13" name="Freeform: Shape 12">
              <a:extLst>
                <a:ext uri="{FF2B5EF4-FFF2-40B4-BE49-F238E27FC236}">
                  <a16:creationId xmlns:a16="http://schemas.microsoft.com/office/drawing/2014/main" id="{954351B7-7A8B-A6D1-CC90-9EA1B3EAA8C9}"/>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solidFill>
              <a:schemeClr val="accent3">
                <a:lumMod val="75000"/>
              </a:schemeClr>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14" name="Freeform: Shape 13">
              <a:extLst>
                <a:ext uri="{FF2B5EF4-FFF2-40B4-BE49-F238E27FC236}">
                  <a16:creationId xmlns:a16="http://schemas.microsoft.com/office/drawing/2014/main" id="{C6023C37-F1B8-8620-1B2A-C36C0A55FF56}"/>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chemeClr val="accent6">
                <a:lumMod val="60000"/>
                <a:lumOff val="40000"/>
              </a:schemeClr>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15" name="Freeform: Shape 14">
              <a:extLst>
                <a:ext uri="{FF2B5EF4-FFF2-40B4-BE49-F238E27FC236}">
                  <a16:creationId xmlns:a16="http://schemas.microsoft.com/office/drawing/2014/main" id="{5BDF0C95-6A14-C611-336B-FAEE12A5CBEA}"/>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chemeClr val="accent3"/>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grpSp>
      <p:grpSp>
        <p:nvGrpSpPr>
          <p:cNvPr id="16" name="Group 15">
            <a:extLst>
              <a:ext uri="{FF2B5EF4-FFF2-40B4-BE49-F238E27FC236}">
                <a16:creationId xmlns:a16="http://schemas.microsoft.com/office/drawing/2014/main" id="{4FAECBA3-F2A1-C543-E828-1EEEFF55EDBA}"/>
              </a:ext>
            </a:extLst>
          </p:cNvPr>
          <p:cNvGrpSpPr/>
          <p:nvPr/>
        </p:nvGrpSpPr>
        <p:grpSpPr>
          <a:xfrm>
            <a:off x="1208222" y="964058"/>
            <a:ext cx="456796" cy="647724"/>
            <a:chOff x="3937586" y="1152029"/>
            <a:chExt cx="720805" cy="1240402"/>
          </a:xfrm>
        </p:grpSpPr>
        <p:sp>
          <p:nvSpPr>
            <p:cNvPr id="17" name="Freeform: Shape 16">
              <a:extLst>
                <a:ext uri="{FF2B5EF4-FFF2-40B4-BE49-F238E27FC236}">
                  <a16:creationId xmlns:a16="http://schemas.microsoft.com/office/drawing/2014/main" id="{8F55F6B0-C764-EE4C-065F-B815ECFACA40}"/>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18" name="Freeform: Shape 17">
              <a:extLst>
                <a:ext uri="{FF2B5EF4-FFF2-40B4-BE49-F238E27FC236}">
                  <a16:creationId xmlns:a16="http://schemas.microsoft.com/office/drawing/2014/main" id="{087F4741-CE89-A97A-A78A-6CD333FD756F}"/>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19" name="Freeform: Shape 18">
              <a:extLst>
                <a:ext uri="{FF2B5EF4-FFF2-40B4-BE49-F238E27FC236}">
                  <a16:creationId xmlns:a16="http://schemas.microsoft.com/office/drawing/2014/main" id="{B9FAE01C-E4CB-31D3-1B81-75D2AAC0AC94}"/>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chemeClr val="accent3"/>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20" name="Freeform: Shape 19">
              <a:extLst>
                <a:ext uri="{FF2B5EF4-FFF2-40B4-BE49-F238E27FC236}">
                  <a16:creationId xmlns:a16="http://schemas.microsoft.com/office/drawing/2014/main" id="{46D8508F-AFC9-E260-16CE-43CE6B89F138}"/>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solidFill>
              <a:schemeClr val="accent3">
                <a:lumMod val="75000"/>
              </a:schemeClr>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21" name="Freeform: Shape 20">
              <a:extLst>
                <a:ext uri="{FF2B5EF4-FFF2-40B4-BE49-F238E27FC236}">
                  <a16:creationId xmlns:a16="http://schemas.microsoft.com/office/drawing/2014/main" id="{8ADEDD6E-68D2-CCAA-9375-329A2D8096DF}"/>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chemeClr val="accent6">
                <a:lumMod val="60000"/>
                <a:lumOff val="40000"/>
              </a:schemeClr>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22" name="Freeform: Shape 21">
              <a:extLst>
                <a:ext uri="{FF2B5EF4-FFF2-40B4-BE49-F238E27FC236}">
                  <a16:creationId xmlns:a16="http://schemas.microsoft.com/office/drawing/2014/main" id="{E2A66735-9044-409D-8A94-0C936814258F}"/>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chemeClr val="accent3"/>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grpSp>
      <p:sp>
        <p:nvSpPr>
          <p:cNvPr id="4" name="Rectangle 3">
            <a:extLst>
              <a:ext uri="{FF2B5EF4-FFF2-40B4-BE49-F238E27FC236}">
                <a16:creationId xmlns:a16="http://schemas.microsoft.com/office/drawing/2014/main" id="{EE5D1F6C-396B-DEAB-FA4A-74D64323E873}"/>
              </a:ext>
            </a:extLst>
          </p:cNvPr>
          <p:cNvSpPr/>
          <p:nvPr/>
        </p:nvSpPr>
        <p:spPr>
          <a:xfrm>
            <a:off x="3393800" y="5586022"/>
            <a:ext cx="1842277" cy="355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2">
                    <a:lumMod val="60000"/>
                    <a:lumOff val="40000"/>
                  </a:schemeClr>
                </a:solidFill>
                <a:hlinkClick r:id="rId5">
                  <a:extLst>
                    <a:ext uri="{A12FA001-AC4F-418D-AE19-62706E023703}">
                      <ahyp:hlinkClr xmlns:ahyp="http://schemas.microsoft.com/office/drawing/2018/hyperlinkcolor" val="tx"/>
                    </a:ext>
                  </a:extLst>
                </a:hlinkClick>
              </a:rPr>
              <a:t>Contact your SAA</a:t>
            </a:r>
            <a:endParaRPr lang="en-US">
              <a:solidFill>
                <a:schemeClr val="tx2">
                  <a:lumMod val="60000"/>
                  <a:lumOff val="40000"/>
                </a:schemeClr>
              </a:solidFill>
            </a:endParaRPr>
          </a:p>
        </p:txBody>
      </p:sp>
      <p:sp>
        <p:nvSpPr>
          <p:cNvPr id="23" name="Rectangle 22">
            <a:extLst>
              <a:ext uri="{FF2B5EF4-FFF2-40B4-BE49-F238E27FC236}">
                <a16:creationId xmlns:a16="http://schemas.microsoft.com/office/drawing/2014/main" id="{4945CB79-9C6A-0022-9E33-130C6BE20076}"/>
              </a:ext>
            </a:extLst>
          </p:cNvPr>
          <p:cNvSpPr/>
          <p:nvPr/>
        </p:nvSpPr>
        <p:spPr>
          <a:xfrm>
            <a:off x="2629048" y="4443076"/>
            <a:ext cx="3885905" cy="954001"/>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a:t>Approval of Standard College Degrees</a:t>
            </a:r>
          </a:p>
          <a:p>
            <a:pPr algn="ctr"/>
            <a:r>
              <a:rPr lang="en-US">
                <a:solidFill>
                  <a:schemeClr val="accent2">
                    <a:lumMod val="20000"/>
                    <a:lumOff val="80000"/>
                  </a:schemeClr>
                </a:solidFill>
                <a:hlinkClick r:id="rId6">
                  <a:extLst>
                    <a:ext uri="{A12FA001-AC4F-418D-AE19-62706E023703}">
                      <ahyp:hlinkClr xmlns:ahyp="http://schemas.microsoft.com/office/drawing/2018/hyperlinkcolor" val="tx"/>
                    </a:ext>
                  </a:extLst>
                </a:hlinkClick>
              </a:rPr>
              <a:t>38 USC 3672 (b)(2)(A)(i)</a:t>
            </a:r>
            <a:endParaRPr lang="en-US">
              <a:solidFill>
                <a:schemeClr val="accent2">
                  <a:lumMod val="20000"/>
                  <a:lumOff val="80000"/>
                </a:schemeClr>
              </a:solidFill>
            </a:endParaRPr>
          </a:p>
        </p:txBody>
      </p:sp>
    </p:spTree>
    <p:extLst>
      <p:ext uri="{BB962C8B-B14F-4D97-AF65-F5344CB8AC3E}">
        <p14:creationId xmlns:p14="http://schemas.microsoft.com/office/powerpoint/2010/main" val="2392601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F3CBE-3B3C-40CE-FD26-8CFE42BFFF3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940E3F-6408-6689-F003-4838B461FBBA}"/>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36</a:t>
            </a:fld>
            <a:endParaRPr lang="en-US">
              <a:solidFill>
                <a:prstClr val="white"/>
              </a:solidFill>
            </a:endParaRPr>
          </a:p>
        </p:txBody>
      </p:sp>
      <p:sp>
        <p:nvSpPr>
          <p:cNvPr id="3" name="Title 2">
            <a:extLst>
              <a:ext uri="{FF2B5EF4-FFF2-40B4-BE49-F238E27FC236}">
                <a16:creationId xmlns:a16="http://schemas.microsoft.com/office/drawing/2014/main" id="{FF7CDB9B-C643-21E0-A5D2-38867EB2AD05}"/>
              </a:ext>
            </a:extLst>
          </p:cNvPr>
          <p:cNvSpPr>
            <a:spLocks noGrp="1"/>
          </p:cNvSpPr>
          <p:nvPr>
            <p:ph type="ctrTitle"/>
          </p:nvPr>
        </p:nvSpPr>
        <p:spPr>
          <a:xfrm>
            <a:off x="279133" y="317634"/>
            <a:ext cx="8537607" cy="5592277"/>
          </a:xfrm>
          <a:solidFill>
            <a:schemeClr val="accent3"/>
          </a:solidFill>
          <a:ln w="38100">
            <a:solidFill>
              <a:schemeClr val="tx2">
                <a:lumMod val="75000"/>
              </a:schemeClr>
            </a:solidFill>
          </a:ln>
          <a:effectLst>
            <a:outerShdw blurRad="63500" sx="102000" sy="102000" algn="ctr" rotWithShape="0">
              <a:prstClr val="black">
                <a:alpha val="40000"/>
              </a:prstClr>
            </a:outerShdw>
          </a:effectLst>
        </p:spPr>
        <p:txBody>
          <a:bodyPr>
            <a:noAutofit/>
          </a:bodyPr>
          <a:lstStyle/>
          <a:p>
            <a:r>
              <a:rPr lang="en-US" sz="8000" dirty="0"/>
              <a:t>FAA Regulations</a:t>
            </a:r>
          </a:p>
        </p:txBody>
      </p:sp>
    </p:spTree>
    <p:extLst>
      <p:ext uri="{BB962C8B-B14F-4D97-AF65-F5344CB8AC3E}">
        <p14:creationId xmlns:p14="http://schemas.microsoft.com/office/powerpoint/2010/main" val="3121817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F6795A-EE10-6F55-0089-B21116117E8B}"/>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37</a:t>
            </a:fld>
            <a:endParaRPr lang="en-US">
              <a:solidFill>
                <a:prstClr val="white"/>
              </a:solidFill>
            </a:endParaRPr>
          </a:p>
        </p:txBody>
      </p:sp>
      <p:sp>
        <p:nvSpPr>
          <p:cNvPr id="3" name="Title 2">
            <a:extLst>
              <a:ext uri="{FF2B5EF4-FFF2-40B4-BE49-F238E27FC236}">
                <a16:creationId xmlns:a16="http://schemas.microsoft.com/office/drawing/2014/main" id="{57A11A47-C762-81E9-C091-D1EB93DD5CD1}"/>
              </a:ext>
            </a:extLst>
          </p:cNvPr>
          <p:cNvSpPr>
            <a:spLocks noGrp="1"/>
          </p:cNvSpPr>
          <p:nvPr>
            <p:ph type="title"/>
          </p:nvPr>
        </p:nvSpPr>
        <p:spPr/>
        <p:txBody>
          <a:bodyPr/>
          <a:lstStyle/>
          <a:p>
            <a:r>
              <a:rPr lang="en-US"/>
              <a:t>14 CFR part 61</a:t>
            </a:r>
          </a:p>
        </p:txBody>
      </p:sp>
      <p:sp>
        <p:nvSpPr>
          <p:cNvPr id="4" name="Content Placeholder 3">
            <a:extLst>
              <a:ext uri="{FF2B5EF4-FFF2-40B4-BE49-F238E27FC236}">
                <a16:creationId xmlns:a16="http://schemas.microsoft.com/office/drawing/2014/main" id="{B20D8275-02CD-A56A-A5CF-BBA16E0443C2}"/>
              </a:ext>
            </a:extLst>
          </p:cNvPr>
          <p:cNvSpPr>
            <a:spLocks noGrp="1"/>
          </p:cNvSpPr>
          <p:nvPr>
            <p:ph idx="1"/>
          </p:nvPr>
        </p:nvSpPr>
        <p:spPr>
          <a:xfrm>
            <a:off x="341452" y="1348382"/>
            <a:ext cx="4114800" cy="2421812"/>
          </a:xfrm>
        </p:spPr>
        <p:txBody>
          <a:bodyPr anchor="ctr">
            <a:normAutofit/>
          </a:bodyPr>
          <a:lstStyle/>
          <a:p>
            <a:pPr marL="0" indent="0">
              <a:buNone/>
            </a:pPr>
            <a:r>
              <a:rPr lang="en-US" sz="2000">
                <a:latin typeface="+mn-lt"/>
                <a:ea typeface="Lato" panose="020F0502020204030203" pitchFamily="34" charset="0"/>
                <a:cs typeface="Lato" panose="020F0502020204030203" pitchFamily="34" charset="0"/>
              </a:rPr>
              <a:t>With minor exception and exemption…..</a:t>
            </a:r>
          </a:p>
          <a:p>
            <a:pPr marL="0" indent="0">
              <a:buNone/>
            </a:pPr>
            <a:endParaRPr lang="en-US" sz="2000">
              <a:latin typeface="+mn-lt"/>
              <a:ea typeface="Lato" panose="020F0502020204030203" pitchFamily="34" charset="0"/>
              <a:cs typeface="Lato" panose="020F0502020204030203" pitchFamily="34" charset="0"/>
            </a:endParaRPr>
          </a:p>
          <a:p>
            <a:pPr marL="0" indent="0">
              <a:buNone/>
            </a:pPr>
            <a:r>
              <a:rPr lang="en-US" sz="2000" b="1">
                <a:latin typeface="+mn-lt"/>
                <a:ea typeface="Lato" panose="020F0502020204030203" pitchFamily="34" charset="0"/>
                <a:cs typeface="Lato" panose="020F0502020204030203" pitchFamily="34" charset="0"/>
              </a:rPr>
              <a:t>Courses at a Vocational Flight School should never be State Approving Agency (SAA) approved for VA training under 14 CFR Part 61.</a:t>
            </a:r>
          </a:p>
        </p:txBody>
      </p:sp>
      <p:sp>
        <p:nvSpPr>
          <p:cNvPr id="5" name="Rectangle 4">
            <a:extLst>
              <a:ext uri="{FF2B5EF4-FFF2-40B4-BE49-F238E27FC236}">
                <a16:creationId xmlns:a16="http://schemas.microsoft.com/office/drawing/2014/main" id="{34C45F2B-8A7E-D9C3-1BAE-C5F2C97B93A9}"/>
              </a:ext>
            </a:extLst>
          </p:cNvPr>
          <p:cNvSpPr/>
          <p:nvPr/>
        </p:nvSpPr>
        <p:spPr>
          <a:xfrm>
            <a:off x="4687749" y="1600200"/>
            <a:ext cx="3657600" cy="36576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6" name="Content Placeholder 3">
            <a:extLst>
              <a:ext uri="{FF2B5EF4-FFF2-40B4-BE49-F238E27FC236}">
                <a16:creationId xmlns:a16="http://schemas.microsoft.com/office/drawing/2014/main" id="{D232B711-9DE4-21A2-96F1-674931E6ADA8}"/>
              </a:ext>
            </a:extLst>
          </p:cNvPr>
          <p:cNvSpPr txBox="1">
            <a:spLocks/>
          </p:cNvSpPr>
          <p:nvPr/>
        </p:nvSpPr>
        <p:spPr>
          <a:xfrm>
            <a:off x="341452" y="3429000"/>
            <a:ext cx="4114800" cy="2421812"/>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a:ea typeface="Lato" panose="020F0502020204030203" pitchFamily="34" charset="0"/>
                <a:cs typeface="Lato" panose="020F0502020204030203" pitchFamily="34" charset="0"/>
              </a:rPr>
              <a:t>However…..</a:t>
            </a:r>
          </a:p>
          <a:p>
            <a:pPr marL="0" indent="0">
              <a:buFont typeface="Arial"/>
              <a:buNone/>
            </a:pPr>
            <a:endParaRPr lang="en-US" sz="2000">
              <a:ea typeface="Lato" panose="020F0502020204030203" pitchFamily="34" charset="0"/>
              <a:cs typeface="Lato" panose="020F0502020204030203" pitchFamily="34" charset="0"/>
            </a:endParaRPr>
          </a:p>
          <a:p>
            <a:pPr marL="0" indent="0">
              <a:buFont typeface="Arial"/>
              <a:buNone/>
            </a:pPr>
            <a:r>
              <a:rPr lang="en-US" sz="2000" b="1">
                <a:ea typeface="Lato" panose="020F0502020204030203" pitchFamily="34" charset="0"/>
                <a:cs typeface="Lato" panose="020F0502020204030203" pitchFamily="34" charset="0"/>
              </a:rPr>
              <a:t>An IHL may conduct training in-house under part 61</a:t>
            </a:r>
          </a:p>
        </p:txBody>
      </p:sp>
    </p:spTree>
    <p:extLst>
      <p:ext uri="{BB962C8B-B14F-4D97-AF65-F5344CB8AC3E}">
        <p14:creationId xmlns:p14="http://schemas.microsoft.com/office/powerpoint/2010/main" val="1216293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F6795A-EE10-6F55-0089-B21116117E8B}"/>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38</a:t>
            </a:fld>
            <a:endParaRPr lang="en-US">
              <a:solidFill>
                <a:prstClr val="white"/>
              </a:solidFill>
            </a:endParaRPr>
          </a:p>
        </p:txBody>
      </p:sp>
      <p:sp>
        <p:nvSpPr>
          <p:cNvPr id="3" name="Title 2">
            <a:extLst>
              <a:ext uri="{FF2B5EF4-FFF2-40B4-BE49-F238E27FC236}">
                <a16:creationId xmlns:a16="http://schemas.microsoft.com/office/drawing/2014/main" id="{57A11A47-C762-81E9-C091-D1EB93DD5CD1}"/>
              </a:ext>
            </a:extLst>
          </p:cNvPr>
          <p:cNvSpPr>
            <a:spLocks noGrp="1"/>
          </p:cNvSpPr>
          <p:nvPr>
            <p:ph type="title"/>
          </p:nvPr>
        </p:nvSpPr>
        <p:spPr/>
        <p:txBody>
          <a:bodyPr/>
          <a:lstStyle/>
          <a:p>
            <a:r>
              <a:rPr lang="en-US"/>
              <a:t>14 CFR part 141</a:t>
            </a:r>
          </a:p>
        </p:txBody>
      </p:sp>
      <p:sp>
        <p:nvSpPr>
          <p:cNvPr id="5" name="Rectangle 4">
            <a:extLst>
              <a:ext uri="{FF2B5EF4-FFF2-40B4-BE49-F238E27FC236}">
                <a16:creationId xmlns:a16="http://schemas.microsoft.com/office/drawing/2014/main" id="{34C45F2B-8A7E-D9C3-1BAE-C5F2C97B93A9}"/>
              </a:ext>
            </a:extLst>
          </p:cNvPr>
          <p:cNvSpPr/>
          <p:nvPr/>
        </p:nvSpPr>
        <p:spPr>
          <a:xfrm>
            <a:off x="4687749" y="1600200"/>
            <a:ext cx="3657600" cy="36576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0" name="Content Placeholder 8">
            <a:extLst>
              <a:ext uri="{FF2B5EF4-FFF2-40B4-BE49-F238E27FC236}">
                <a16:creationId xmlns:a16="http://schemas.microsoft.com/office/drawing/2014/main" id="{86E6960C-6ADA-3748-4F62-C6A965E869F9}"/>
              </a:ext>
            </a:extLst>
          </p:cNvPr>
          <p:cNvSpPr txBox="1">
            <a:spLocks/>
          </p:cNvSpPr>
          <p:nvPr/>
        </p:nvSpPr>
        <p:spPr>
          <a:xfrm>
            <a:off x="245660" y="1095726"/>
            <a:ext cx="4812101" cy="4940300"/>
          </a:xfrm>
          <a:prstGeom prst="rect">
            <a:avLst/>
          </a:prstGeom>
        </p:spPr>
        <p:txBody>
          <a:bodyPr anchor="ctr"/>
          <a:lstStyle>
            <a:defPPr>
              <a:defRPr lang="en-US"/>
            </a:defPPr>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b="1">
                <a:latin typeface="+mn-lt"/>
                <a:ea typeface="Lato" panose="020F0502020204030203" pitchFamily="34" charset="0"/>
                <a:cs typeface="Lato" panose="020F0502020204030203" pitchFamily="34" charset="0"/>
              </a:rPr>
              <a:t>Payable for VA Education Benefits </a:t>
            </a:r>
          </a:p>
          <a:p>
            <a:pPr marL="342900" indent="-342900">
              <a:buFont typeface="Arial" panose="020B0604020202020204" pitchFamily="34" charset="0"/>
              <a:buChar char="•"/>
            </a:pPr>
            <a:r>
              <a:rPr lang="en-US">
                <a:latin typeface="+mn-lt"/>
                <a:ea typeface="Lato" panose="020F0502020204030203" pitchFamily="34" charset="0"/>
                <a:cs typeface="Lato" panose="020F0502020204030203" pitchFamily="34" charset="0"/>
              </a:rPr>
              <a:t>Flight programs at IHLs</a:t>
            </a:r>
          </a:p>
          <a:p>
            <a:pPr marL="342900" indent="-342900">
              <a:buFont typeface="Arial" panose="020B0604020202020204" pitchFamily="34" charset="0"/>
              <a:buChar char="•"/>
            </a:pPr>
            <a:r>
              <a:rPr lang="en-US">
                <a:latin typeface="+mn-lt"/>
                <a:ea typeface="Lato" panose="020F0502020204030203" pitchFamily="34" charset="0"/>
                <a:cs typeface="Lato" panose="020F0502020204030203" pitchFamily="34" charset="0"/>
              </a:rPr>
              <a:t>Vocational flight programs		</a:t>
            </a:r>
          </a:p>
          <a:p>
            <a:endParaRPr lang="en-US">
              <a:latin typeface="+mn-lt"/>
              <a:ea typeface="Lato" panose="020F0502020204030203" pitchFamily="34" charset="0"/>
              <a:cs typeface="Lato" panose="020F0502020204030203" pitchFamily="34" charset="0"/>
            </a:endParaRPr>
          </a:p>
          <a:p>
            <a:endParaRPr lang="en-US">
              <a:latin typeface="+mn-lt"/>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615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31102-2D1C-9651-3617-F88372C4F09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DF038E-0FE2-38CA-8F21-7744DA0A955B}"/>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39</a:t>
            </a:fld>
            <a:endParaRPr lang="en-US">
              <a:solidFill>
                <a:prstClr val="white"/>
              </a:solidFill>
            </a:endParaRPr>
          </a:p>
        </p:txBody>
      </p:sp>
      <p:sp>
        <p:nvSpPr>
          <p:cNvPr id="3" name="Title 2">
            <a:extLst>
              <a:ext uri="{FF2B5EF4-FFF2-40B4-BE49-F238E27FC236}">
                <a16:creationId xmlns:a16="http://schemas.microsoft.com/office/drawing/2014/main" id="{87221434-7A20-392D-273C-50C9F9561293}"/>
              </a:ext>
            </a:extLst>
          </p:cNvPr>
          <p:cNvSpPr>
            <a:spLocks noGrp="1"/>
          </p:cNvSpPr>
          <p:nvPr>
            <p:ph type="ctrTitle"/>
          </p:nvPr>
        </p:nvSpPr>
        <p:spPr>
          <a:xfrm>
            <a:off x="279133" y="317634"/>
            <a:ext cx="8537607" cy="5592277"/>
          </a:xfrm>
          <a:solidFill>
            <a:schemeClr val="accent3"/>
          </a:solidFill>
          <a:ln w="38100">
            <a:solidFill>
              <a:schemeClr val="tx2">
                <a:lumMod val="75000"/>
              </a:schemeClr>
            </a:solidFill>
          </a:ln>
          <a:effectLst>
            <a:outerShdw blurRad="63500" sx="102000" sy="102000" algn="ctr" rotWithShape="0">
              <a:prstClr val="black">
                <a:alpha val="40000"/>
              </a:prstClr>
            </a:outerShdw>
          </a:effectLst>
        </p:spPr>
        <p:txBody>
          <a:bodyPr>
            <a:noAutofit/>
          </a:bodyPr>
          <a:lstStyle/>
          <a:p>
            <a:r>
              <a:rPr lang="en-US" sz="8000" dirty="0"/>
              <a:t>FAA Approval Documents</a:t>
            </a:r>
          </a:p>
        </p:txBody>
      </p:sp>
    </p:spTree>
    <p:extLst>
      <p:ext uri="{BB962C8B-B14F-4D97-AF65-F5344CB8AC3E}">
        <p14:creationId xmlns:p14="http://schemas.microsoft.com/office/powerpoint/2010/main" val="2456408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19483811-CE1A-44EF-9A37-46D614CA35E0}"/>
              </a:ext>
            </a:extLst>
          </p:cNvPr>
          <p:cNvSpPr>
            <a:spLocks noGrp="1"/>
          </p:cNvSpPr>
          <p:nvPr>
            <p:ph type="sldNum" sz="quarter" idx="10"/>
          </p:nvPr>
        </p:nvSpPr>
        <p:spPr>
          <a:xfrm>
            <a:off x="8686800" y="6400232"/>
            <a:ext cx="384630" cy="365125"/>
          </a:xfrm>
        </p:spPr>
        <p:txBody>
          <a:bodyPr anchor="ctr">
            <a:normAutofit/>
          </a:bodyPr>
          <a:lstStyle/>
          <a:p>
            <a:pPr defTabSz="457200">
              <a:spcAft>
                <a:spcPts val="600"/>
              </a:spcAft>
            </a:pPr>
            <a:fld id="{D983F1FA-211D-3044-9E35-958DFBC26156}" type="slidenum">
              <a:rPr lang="en-US" smtClean="0">
                <a:solidFill>
                  <a:prstClr val="white"/>
                </a:solidFill>
              </a:rPr>
              <a:pPr defTabSz="457200">
                <a:spcAft>
                  <a:spcPts val="600"/>
                </a:spcAft>
              </a:pPr>
              <a:t>4</a:t>
            </a:fld>
            <a:endParaRPr lang="en-US">
              <a:solidFill>
                <a:prstClr val="white"/>
              </a:solidFill>
            </a:endParaRPr>
          </a:p>
        </p:txBody>
      </p:sp>
      <p:sp>
        <p:nvSpPr>
          <p:cNvPr id="6" name="Title 5">
            <a:extLst>
              <a:ext uri="{FF2B5EF4-FFF2-40B4-BE49-F238E27FC236}">
                <a16:creationId xmlns:a16="http://schemas.microsoft.com/office/drawing/2014/main" id="{DC6DE95B-38C7-6536-7239-CAD8C554EE00}"/>
              </a:ext>
            </a:extLst>
          </p:cNvPr>
          <p:cNvSpPr>
            <a:spLocks noGrp="1"/>
          </p:cNvSpPr>
          <p:nvPr>
            <p:ph type="ctrTitle"/>
          </p:nvPr>
        </p:nvSpPr>
        <p:spPr>
          <a:xfrm>
            <a:off x="0" y="-439427"/>
            <a:ext cx="3474718" cy="333549"/>
          </a:xfrm>
        </p:spPr>
        <p:txBody>
          <a:bodyPr>
            <a:normAutofit/>
          </a:bodyPr>
          <a:lstStyle/>
          <a:p>
            <a:r>
              <a:rPr lang="en-US" sz="900"/>
              <a:t>Annual Training Credit</a:t>
            </a:r>
          </a:p>
        </p:txBody>
      </p:sp>
      <p:sp>
        <p:nvSpPr>
          <p:cNvPr id="7" name="TextBox 6">
            <a:extLst>
              <a:ext uri="{FF2B5EF4-FFF2-40B4-BE49-F238E27FC236}">
                <a16:creationId xmlns:a16="http://schemas.microsoft.com/office/drawing/2014/main" id="{FC3C3F78-1879-AD1F-F6ED-746D613D224B}"/>
              </a:ext>
            </a:extLst>
          </p:cNvPr>
          <p:cNvSpPr txBox="1"/>
          <p:nvPr/>
        </p:nvSpPr>
        <p:spPr>
          <a:xfrm>
            <a:off x="3098534" y="2469245"/>
            <a:ext cx="5867397" cy="138499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b="0" i="0" u="none" strike="noStrike" kern="1200" cap="none" spc="0" normalizeH="0" baseline="0" noProof="0">
                <a:ln>
                  <a:noFill/>
                </a:ln>
                <a:effectLst/>
                <a:uLnTx/>
                <a:uFillTx/>
                <a:ea typeface="Lato" panose="020F0502020204030203" pitchFamily="34" charset="0"/>
                <a:cs typeface="Lato" panose="020F0502020204030203" pitchFamily="34" charset="0"/>
              </a:rPr>
              <a:t>As required by Section 305 of the </a:t>
            </a:r>
            <a:r>
              <a:rPr kumimoji="0" lang="en-US" b="0" i="0" u="none" strike="noStrike" kern="1200" cap="none" spc="0" normalizeH="0" baseline="0" noProof="0">
                <a:ln>
                  <a:noFill/>
                </a:ln>
                <a:solidFill>
                  <a:schemeClr val="tx2">
                    <a:lumMod val="60000"/>
                    <a:lumOff val="40000"/>
                  </a:schemeClr>
                </a:solidFill>
                <a:effectLst/>
                <a:uLnTx/>
                <a:uFillTx/>
                <a:ea typeface="Lato" panose="020F0502020204030203" pitchFamily="34" charset="0"/>
                <a:cs typeface="Lato" panose="020F0502020204030203" pitchFamily="34" charset="0"/>
                <a:hlinkClick r:id="rId3" tooltip="https://gcc02.safelinks.protection.outlook.com/?url=https%3a%2f%2fwww.benefits.va.gov%2fgibill%2fforevergibill.asp&amp;data=05%7c01%7c%7c8e1f34a174b94d829b1108da440b1e1f%7ce95f1b23abaf45ee821db7ab251ab3bf%7c0%7c0%7c637897111778228048%7cunknown%7ctwfpbgzsb3d8eyjwijoimc4wljawmdailcjqijoiv2lumziilcjbtii6ik1hawwilcjxvci6mn0%3d%7c3000%7c%7c%7c&amp;sdata=avlhudlpod5z%2faq1gwozaahi3%2fb6isl9k8htanizdoe%3d&amp;reserved=0">
                  <a:extLst>
                    <a:ext uri="{A12FA001-AC4F-418D-AE19-62706E023703}">
                      <ahyp:hlinkClr xmlns:ahyp="http://schemas.microsoft.com/office/drawing/2018/hyperlinkcolor" val="tx"/>
                    </a:ext>
                  </a:extLst>
                </a:hlinkClick>
              </a:rPr>
              <a:t>Harry W. </a:t>
            </a:r>
            <a:r>
              <a:rPr kumimoji="0" lang="en-US" b="0" i="0" u="none" strike="noStrike" kern="1200" cap="none" spc="0" normalizeH="0" baseline="0" noProof="0" err="1">
                <a:ln>
                  <a:noFill/>
                </a:ln>
                <a:solidFill>
                  <a:schemeClr val="tx2">
                    <a:lumMod val="60000"/>
                    <a:lumOff val="40000"/>
                  </a:schemeClr>
                </a:solidFill>
                <a:effectLst/>
                <a:uLnTx/>
                <a:uFillTx/>
                <a:ea typeface="Lato" panose="020F0502020204030203" pitchFamily="34" charset="0"/>
                <a:cs typeface="Lato" panose="020F0502020204030203" pitchFamily="34" charset="0"/>
                <a:hlinkClick r:id="rId3" tooltip="https://gcc02.safelinks.protection.outlook.com/?url=https%3a%2f%2fwww.benefits.va.gov%2fgibill%2fforevergibill.asp&amp;data=05%7c01%7c%7c8e1f34a174b94d829b1108da440b1e1f%7ce95f1b23abaf45ee821db7ab251ab3bf%7c0%7c0%7c637897111778228048%7cunknown%7ctwfpbgzsb3d8eyjwijoimc4wljawmdailcjqijoiv2lumziilcjbtii6ik1hawwilcjxvci6mn0%3d%7c3000%7c%7c%7c&amp;sdata=avlhudlpod5z%2faq1gwozaahi3%2fb6isl9k8htanizdoe%3d&amp;reserved=0">
                  <a:extLst>
                    <a:ext uri="{A12FA001-AC4F-418D-AE19-62706E023703}">
                      <ahyp:hlinkClr xmlns:ahyp="http://schemas.microsoft.com/office/drawing/2018/hyperlinkcolor" val="tx"/>
                    </a:ext>
                  </a:extLst>
                </a:hlinkClick>
              </a:rPr>
              <a:t>Colmery</a:t>
            </a:r>
            <a:r>
              <a:rPr kumimoji="0" lang="en-US" b="0" i="0" u="none" strike="noStrike" kern="1200" cap="none" spc="0" normalizeH="0" baseline="0" noProof="0">
                <a:ln>
                  <a:noFill/>
                </a:ln>
                <a:solidFill>
                  <a:schemeClr val="tx2">
                    <a:lumMod val="60000"/>
                    <a:lumOff val="40000"/>
                  </a:schemeClr>
                </a:solidFill>
                <a:effectLst/>
                <a:uLnTx/>
                <a:uFillTx/>
                <a:ea typeface="Lato" panose="020F0502020204030203" pitchFamily="34" charset="0"/>
                <a:cs typeface="Lato" panose="020F0502020204030203" pitchFamily="34" charset="0"/>
                <a:hlinkClick r:id="rId3" tooltip="https://gcc02.safelinks.protection.outlook.com/?url=https%3a%2f%2fwww.benefits.va.gov%2fgibill%2fforevergibill.asp&amp;data=05%7c01%7c%7c8e1f34a174b94d829b1108da440b1e1f%7ce95f1b23abaf45ee821db7ab251ab3bf%7c0%7c0%7c637897111778228048%7cunknown%7ctwfpbgzsb3d8eyjwijoimc4wljawmdailcjqijoiv2lumziilcjbtii6ik1hawwilcjxvci6mn0%3d%7c3000%7c%7c%7c&amp;sdata=avlhudlpod5z%2faq1gwozaahi3%2fb6isl9k8htanizdoe%3d&amp;reserved=0">
                  <a:extLst>
                    <a:ext uri="{A12FA001-AC4F-418D-AE19-62706E023703}">
                      <ahyp:hlinkClr xmlns:ahyp="http://schemas.microsoft.com/office/drawing/2018/hyperlinkcolor" val="tx"/>
                    </a:ext>
                  </a:extLst>
                </a:hlinkClick>
              </a:rPr>
              <a:t> Veterans Educational Assistance Act of 2017</a:t>
            </a:r>
            <a:r>
              <a:rPr kumimoji="0" lang="en-US" b="0" i="0" u="none" strike="noStrike" kern="1200" cap="none" spc="0" normalizeH="0" baseline="0" noProof="0">
                <a:ln>
                  <a:noFill/>
                </a:ln>
                <a:effectLst/>
                <a:uLnTx/>
                <a:uFillTx/>
                <a:ea typeface="Lato" panose="020F0502020204030203" pitchFamily="34" charset="0"/>
                <a:cs typeface="Lato" panose="020F0502020204030203" pitchFamily="34" charset="0"/>
              </a:rPr>
              <a:t>, School Certifying Officials (SCOs) at Covered Educational Institutions must complete </a:t>
            </a:r>
            <a:r>
              <a:rPr kumimoji="0" lang="en-US" b="0" i="0" u="none" strike="noStrike" kern="1200" cap="none" spc="0" normalizeH="0" baseline="0" noProof="0">
                <a:ln>
                  <a:noFill/>
                </a:ln>
                <a:solidFill>
                  <a:schemeClr val="tx2">
                    <a:lumMod val="60000"/>
                    <a:lumOff val="40000"/>
                  </a:schemeClr>
                </a:solidFill>
                <a:effectLst/>
                <a:uLnTx/>
                <a:uFillTx/>
                <a:ea typeface="Lato" panose="020F0502020204030203" pitchFamily="34" charset="0"/>
                <a:cs typeface="Lato" panose="020F0502020204030203" pitchFamily="34" charset="0"/>
                <a:hlinkClick r:id="rId4" tooltip="https://www.benefits.va.gov/gibill/resources/education_resources/school_certifying_officials/online_sco_training.asp">
                  <a:extLst>
                    <a:ext uri="{A12FA001-AC4F-418D-AE19-62706E023703}">
                      <ahyp:hlinkClr xmlns:ahyp="http://schemas.microsoft.com/office/drawing/2018/hyperlinkcolor" val="tx"/>
                    </a:ext>
                  </a:extLst>
                </a:hlinkClick>
              </a:rPr>
              <a:t>annual training</a:t>
            </a:r>
            <a:r>
              <a:rPr kumimoji="0" lang="en-US" b="0" i="0" u="none" strike="noStrike" kern="1200" cap="none" spc="0" normalizeH="0" baseline="0" noProof="0">
                <a:ln>
                  <a:noFill/>
                </a:ln>
                <a:solidFill>
                  <a:schemeClr val="tx2">
                    <a:lumMod val="60000"/>
                    <a:lumOff val="40000"/>
                  </a:schemeClr>
                </a:solidFill>
                <a:effectLst/>
                <a:uLnTx/>
                <a:uFillTx/>
                <a:ea typeface="Lato" panose="020F0502020204030203" pitchFamily="34" charset="0"/>
                <a:cs typeface="Lato" panose="020F0502020204030203" pitchFamily="34" charset="0"/>
              </a:rPr>
              <a:t> </a:t>
            </a:r>
            <a:r>
              <a:rPr kumimoji="0" lang="en-US" b="0" i="0" u="none" strike="noStrike" kern="1200" cap="none" spc="0" normalizeH="0" baseline="0" noProof="0">
                <a:ln>
                  <a:noFill/>
                </a:ln>
                <a:effectLst/>
                <a:uLnTx/>
                <a:uFillTx/>
                <a:ea typeface="Lato" panose="020F0502020204030203" pitchFamily="34" charset="0"/>
                <a:cs typeface="Lato" panose="020F0502020204030203" pitchFamily="34" charset="0"/>
              </a:rPr>
              <a:t>administered by the Department of Veterans Affairs (VA).</a:t>
            </a:r>
          </a:p>
        </p:txBody>
      </p:sp>
      <p:sp>
        <p:nvSpPr>
          <p:cNvPr id="8" name="TextBox 7">
            <a:extLst>
              <a:ext uri="{FF2B5EF4-FFF2-40B4-BE49-F238E27FC236}">
                <a16:creationId xmlns:a16="http://schemas.microsoft.com/office/drawing/2014/main" id="{EF0EA618-2A11-3291-4F76-10DB61429040}"/>
              </a:ext>
            </a:extLst>
          </p:cNvPr>
          <p:cNvSpPr txBox="1"/>
          <p:nvPr/>
        </p:nvSpPr>
        <p:spPr>
          <a:xfrm>
            <a:off x="3098534" y="4035127"/>
            <a:ext cx="5867396" cy="83099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b="0" i="0" u="none" strike="noStrike" kern="1200" cap="none" spc="0" normalizeH="0" baseline="0" noProof="0">
                <a:ln>
                  <a:noFill/>
                </a:ln>
                <a:effectLst/>
                <a:uLnTx/>
                <a:uFillTx/>
                <a:ea typeface="Lato" panose="020F0502020204030203" pitchFamily="34" charset="0"/>
                <a:cs typeface="Lato" panose="020F0502020204030203" pitchFamily="34" charset="0"/>
              </a:rPr>
              <a:t>A </a:t>
            </a:r>
            <a:r>
              <a:rPr kumimoji="0" lang="en-US" b="0" i="0" u="none" strike="noStrike" kern="1200" cap="none" spc="0" normalizeH="0" baseline="0" noProof="0">
                <a:ln>
                  <a:noFill/>
                </a:ln>
                <a:solidFill>
                  <a:schemeClr val="tx2">
                    <a:lumMod val="60000"/>
                    <a:lumOff val="40000"/>
                  </a:schemeClr>
                </a:solidFill>
                <a:effectLst/>
                <a:uLnTx/>
                <a:uFillTx/>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Covered Educational Institution</a:t>
            </a:r>
            <a:r>
              <a:rPr kumimoji="0" lang="en-US" b="0" i="0" u="none" strike="noStrike" kern="1200" cap="none" spc="0" normalizeH="0" baseline="0" noProof="0">
                <a:ln>
                  <a:noFill/>
                </a:ln>
                <a:solidFill>
                  <a:schemeClr val="tx2">
                    <a:lumMod val="60000"/>
                    <a:lumOff val="40000"/>
                  </a:schemeClr>
                </a:solidFill>
                <a:effectLst/>
                <a:uLnTx/>
                <a:uFillTx/>
                <a:ea typeface="Lato" panose="020F0502020204030203" pitchFamily="34" charset="0"/>
                <a:cs typeface="Lato" panose="020F0502020204030203" pitchFamily="34" charset="0"/>
              </a:rPr>
              <a:t> </a:t>
            </a:r>
            <a:r>
              <a:rPr kumimoji="0" lang="en-US" b="0" i="0" u="none" strike="noStrike" kern="1200" cap="none" spc="0" normalizeH="0" baseline="0" noProof="0">
                <a:ln>
                  <a:noFill/>
                </a:ln>
                <a:effectLst/>
                <a:uLnTx/>
                <a:uFillTx/>
                <a:ea typeface="Lato" panose="020F0502020204030203" pitchFamily="34" charset="0"/>
                <a:cs typeface="Lato" panose="020F0502020204030203" pitchFamily="34" charset="0"/>
              </a:rPr>
              <a:t>is an educational institution that has enrolled 20 or more VA students using assistance under Title 38 United Stated Code during a calendar year.</a:t>
            </a:r>
          </a:p>
        </p:txBody>
      </p:sp>
      <p:sp>
        <p:nvSpPr>
          <p:cNvPr id="9" name="TextBox 8">
            <a:extLst>
              <a:ext uri="{FF2B5EF4-FFF2-40B4-BE49-F238E27FC236}">
                <a16:creationId xmlns:a16="http://schemas.microsoft.com/office/drawing/2014/main" id="{0FA4AB72-7F48-7F30-F2CD-E2D13BFC14D0}"/>
              </a:ext>
            </a:extLst>
          </p:cNvPr>
          <p:cNvSpPr txBox="1"/>
          <p:nvPr/>
        </p:nvSpPr>
        <p:spPr>
          <a:xfrm>
            <a:off x="3098534" y="1210012"/>
            <a:ext cx="5867397" cy="98488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effectLst/>
                <a:uLnTx/>
                <a:uFillTx/>
                <a:ea typeface="Lato" panose="020F0502020204030203" pitchFamily="34" charset="0"/>
                <a:cs typeface="Lato" panose="020F0502020204030203" pitchFamily="34" charset="0"/>
              </a:rPr>
              <a:t>This session qualifies for annual training credit.  </a:t>
            </a:r>
          </a:p>
        </p:txBody>
      </p:sp>
      <p:pic>
        <p:nvPicPr>
          <p:cNvPr id="10" name="Picture 9">
            <a:extLst>
              <a:ext uri="{FF2B5EF4-FFF2-40B4-BE49-F238E27FC236}">
                <a16:creationId xmlns:a16="http://schemas.microsoft.com/office/drawing/2014/main" id="{1EE8C1E3-05C4-0EA6-C5AF-256E2A556A51}"/>
              </a:ext>
            </a:extLst>
          </p:cNvPr>
          <p:cNvPicPr>
            <a:picLocks noChangeAspect="1"/>
          </p:cNvPicPr>
          <p:nvPr/>
        </p:nvPicPr>
        <p:blipFill rotWithShape="1">
          <a:blip r:embed="rId6">
            <a:extLst>
              <a:ext uri="{28A0092B-C50C-407E-A947-70E740481C1C}">
                <a14:useLocalDpi xmlns:a14="http://schemas.microsoft.com/office/drawing/2010/main" val="0"/>
              </a:ext>
            </a:extLst>
          </a:blip>
          <a:srcRect l="10562" t="8006" r="20661" b="23697"/>
          <a:stretch/>
        </p:blipFill>
        <p:spPr>
          <a:xfrm>
            <a:off x="178069" y="1535065"/>
            <a:ext cx="2690259" cy="2671444"/>
          </a:xfrm>
          <a:prstGeom prst="rect">
            <a:avLst/>
          </a:prstGeom>
        </p:spPr>
      </p:pic>
    </p:spTree>
    <p:extLst>
      <p:ext uri="{BB962C8B-B14F-4D97-AF65-F5344CB8AC3E}">
        <p14:creationId xmlns:p14="http://schemas.microsoft.com/office/powerpoint/2010/main" val="2032692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DE0731-3210-F3B4-14FF-2D5B422486F3}"/>
              </a:ext>
            </a:extLst>
          </p:cNvPr>
          <p:cNvSpPr>
            <a:spLocks noGrp="1"/>
          </p:cNvSpPr>
          <p:nvPr>
            <p:ph type="sldNum" sz="quarter" idx="12"/>
          </p:nvPr>
        </p:nvSpPr>
        <p:spPr/>
        <p:txBody>
          <a:bodyPr/>
          <a:lstStyle/>
          <a:p>
            <a:fld id="{D983F1FA-211D-3044-9E35-958DFBC26156}" type="slidenum">
              <a:rPr lang="en-US" smtClean="0">
                <a:solidFill>
                  <a:prstClr val="white"/>
                </a:solidFill>
              </a:rPr>
              <a:pPr/>
              <a:t>40</a:t>
            </a:fld>
            <a:endParaRPr lang="en-US">
              <a:solidFill>
                <a:prstClr val="white"/>
              </a:solidFill>
            </a:endParaRPr>
          </a:p>
        </p:txBody>
      </p:sp>
      <p:sp>
        <p:nvSpPr>
          <p:cNvPr id="3" name="Title 2">
            <a:extLst>
              <a:ext uri="{FF2B5EF4-FFF2-40B4-BE49-F238E27FC236}">
                <a16:creationId xmlns:a16="http://schemas.microsoft.com/office/drawing/2014/main" id="{40B6E763-58B4-23C7-54E6-58FD16781EF1}"/>
              </a:ext>
            </a:extLst>
          </p:cNvPr>
          <p:cNvSpPr>
            <a:spLocks noGrp="1"/>
          </p:cNvSpPr>
          <p:nvPr>
            <p:ph type="title"/>
          </p:nvPr>
        </p:nvSpPr>
        <p:spPr/>
        <p:txBody>
          <a:bodyPr/>
          <a:lstStyle/>
          <a:p>
            <a:r>
              <a:rPr lang="en-US"/>
              <a:t>Air Agency Certificate</a:t>
            </a:r>
          </a:p>
        </p:txBody>
      </p:sp>
      <p:sp>
        <p:nvSpPr>
          <p:cNvPr id="5" name="Rectangle 4">
            <a:extLst>
              <a:ext uri="{FF2B5EF4-FFF2-40B4-BE49-F238E27FC236}">
                <a16:creationId xmlns:a16="http://schemas.microsoft.com/office/drawing/2014/main" id="{2E652722-94FE-8E10-F8C8-C52450E3FD82}"/>
              </a:ext>
            </a:extLst>
          </p:cNvPr>
          <p:cNvSpPr/>
          <p:nvPr/>
        </p:nvSpPr>
        <p:spPr>
          <a:xfrm>
            <a:off x="199045" y="946936"/>
            <a:ext cx="3261608" cy="4964128"/>
          </a:xfrm>
          <a:prstGeom prst="rect">
            <a:avLst/>
          </a:prstGeom>
          <a:solidFill>
            <a:schemeClr val="accent3"/>
          </a:solidFill>
          <a:ln w="57150">
            <a:solidFill>
              <a:schemeClr val="accent3">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3">
                    <a:lumMod val="10000"/>
                  </a:schemeClr>
                </a:solidFill>
                <a:cs typeface="Calibri" panose="020F0502020204030204" pitchFamily="34" charset="0"/>
              </a:rPr>
              <a:t>Air Agency Certificate (AAC)</a:t>
            </a:r>
          </a:p>
          <a:p>
            <a:pPr algn="ctr"/>
            <a:endParaRPr lang="en-US" b="1">
              <a:solidFill>
                <a:schemeClr val="accent3">
                  <a:lumMod val="10000"/>
                </a:schemeClr>
              </a:solidFill>
              <a:cs typeface="Calibri" panose="020F0502020204030204" pitchFamily="34" charset="0"/>
            </a:endParaRPr>
          </a:p>
          <a:p>
            <a:pPr algn="ctr"/>
            <a:r>
              <a:rPr lang="en-US">
                <a:solidFill>
                  <a:schemeClr val="accent3">
                    <a:lumMod val="10000"/>
                  </a:schemeClr>
                </a:solidFill>
                <a:cs typeface="Calibri" panose="020F0502020204030204" pitchFamily="34" charset="0"/>
              </a:rPr>
              <a:t>The AAC is issued by the FAA to schools authorizing them to offer courses of instruction leading to pilot licenses and ratings.  It lists the specific flight </a:t>
            </a:r>
          </a:p>
          <a:p>
            <a:pPr algn="ctr"/>
            <a:r>
              <a:rPr lang="en-US">
                <a:solidFill>
                  <a:schemeClr val="accent3">
                    <a:lumMod val="10000"/>
                  </a:schemeClr>
                </a:solidFill>
                <a:cs typeface="Calibri" panose="020F0502020204030204" pitchFamily="34" charset="0"/>
              </a:rPr>
              <a:t>programs approved by the FAA.  All AAC include the </a:t>
            </a:r>
          </a:p>
          <a:p>
            <a:pPr algn="ctr"/>
            <a:r>
              <a:rPr lang="en-US">
                <a:solidFill>
                  <a:schemeClr val="accent3">
                    <a:lumMod val="10000"/>
                  </a:schemeClr>
                </a:solidFill>
                <a:cs typeface="Calibri" panose="020F0502020204030204" pitchFamily="34" charset="0"/>
              </a:rPr>
              <a:t>dates the certificate is valid.  Your AAC must be prominently displayed at your school.  </a:t>
            </a:r>
          </a:p>
        </p:txBody>
      </p:sp>
      <p:pic>
        <p:nvPicPr>
          <p:cNvPr id="6" name="Picture 5">
            <a:extLst>
              <a:ext uri="{FF2B5EF4-FFF2-40B4-BE49-F238E27FC236}">
                <a16:creationId xmlns:a16="http://schemas.microsoft.com/office/drawing/2014/main" id="{7CE5C4D6-A079-CAB4-B4D2-22324FA1A223}"/>
              </a:ext>
            </a:extLst>
          </p:cNvPr>
          <p:cNvPicPr>
            <a:picLocks noChangeAspect="1"/>
          </p:cNvPicPr>
          <p:nvPr/>
        </p:nvPicPr>
        <p:blipFill>
          <a:blip r:embed="rId3"/>
          <a:stretch>
            <a:fillRect/>
          </a:stretch>
        </p:blipFill>
        <p:spPr>
          <a:xfrm>
            <a:off x="4177050" y="884027"/>
            <a:ext cx="4355284" cy="5089946"/>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EC7905D4-7D04-FDF1-3A44-0A036CAB0453}"/>
              </a:ext>
            </a:extLst>
          </p:cNvPr>
          <p:cNvSpPr txBox="1"/>
          <p:nvPr/>
        </p:nvSpPr>
        <p:spPr>
          <a:xfrm>
            <a:off x="5253509" y="3747835"/>
            <a:ext cx="2202366" cy="794524"/>
          </a:xfrm>
          <a:prstGeom prst="rect">
            <a:avLst/>
          </a:prstGeom>
          <a:noFill/>
          <a:ln w="57150">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Rectangle 7">
            <a:extLst>
              <a:ext uri="{FF2B5EF4-FFF2-40B4-BE49-F238E27FC236}">
                <a16:creationId xmlns:a16="http://schemas.microsoft.com/office/drawing/2014/main" id="{E791FC4F-6892-7543-ADA8-36C1CF704701}"/>
              </a:ext>
            </a:extLst>
          </p:cNvPr>
          <p:cNvSpPr/>
          <p:nvPr/>
        </p:nvSpPr>
        <p:spPr>
          <a:xfrm>
            <a:off x="908710" y="5407372"/>
            <a:ext cx="1842277" cy="355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2">
                    <a:lumMod val="60000"/>
                    <a:lumOff val="40000"/>
                  </a:schemeClr>
                </a:solidFill>
                <a:hlinkClick r:id="rId4">
                  <a:extLst>
                    <a:ext uri="{A12FA001-AC4F-418D-AE19-62706E023703}">
                      <ahyp:hlinkClr xmlns:ahyp="http://schemas.microsoft.com/office/drawing/2018/hyperlinkcolor" val="tx"/>
                    </a:ext>
                  </a:extLst>
                </a:hlinkClick>
              </a:rPr>
              <a:t>Contact your SAA</a:t>
            </a:r>
            <a:endParaRPr lang="en-US">
              <a:solidFill>
                <a:schemeClr val="tx2">
                  <a:lumMod val="60000"/>
                  <a:lumOff val="40000"/>
                </a:schemeClr>
              </a:solidFill>
            </a:endParaRPr>
          </a:p>
        </p:txBody>
      </p:sp>
    </p:spTree>
    <p:extLst>
      <p:ext uri="{BB962C8B-B14F-4D97-AF65-F5344CB8AC3E}">
        <p14:creationId xmlns:p14="http://schemas.microsoft.com/office/powerpoint/2010/main" val="2390460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5B2D7F-2B10-0EA6-BEDE-C3B58E20C89E}"/>
              </a:ext>
            </a:extLst>
          </p:cNvPr>
          <p:cNvSpPr>
            <a:spLocks noGrp="1"/>
          </p:cNvSpPr>
          <p:nvPr>
            <p:ph type="sldNum" sz="quarter" idx="12"/>
          </p:nvPr>
        </p:nvSpPr>
        <p:spPr/>
        <p:txBody>
          <a:bodyPr/>
          <a:lstStyle/>
          <a:p>
            <a:fld id="{D983F1FA-211D-3044-9E35-958DFBC26156}" type="slidenum">
              <a:rPr lang="en-US" smtClean="0">
                <a:solidFill>
                  <a:prstClr val="white"/>
                </a:solidFill>
              </a:rPr>
              <a:pPr/>
              <a:t>41</a:t>
            </a:fld>
            <a:endParaRPr lang="en-US">
              <a:solidFill>
                <a:prstClr val="white"/>
              </a:solidFill>
            </a:endParaRPr>
          </a:p>
        </p:txBody>
      </p:sp>
      <p:sp>
        <p:nvSpPr>
          <p:cNvPr id="3" name="Title 2">
            <a:extLst>
              <a:ext uri="{FF2B5EF4-FFF2-40B4-BE49-F238E27FC236}">
                <a16:creationId xmlns:a16="http://schemas.microsoft.com/office/drawing/2014/main" id="{F8BBA589-1334-0384-DEB6-D63CBAFF7B60}"/>
              </a:ext>
            </a:extLst>
          </p:cNvPr>
          <p:cNvSpPr>
            <a:spLocks noGrp="1"/>
          </p:cNvSpPr>
          <p:nvPr>
            <p:ph type="title"/>
          </p:nvPr>
        </p:nvSpPr>
        <p:spPr/>
        <p:txBody>
          <a:bodyPr/>
          <a:lstStyle/>
          <a:p>
            <a:r>
              <a:rPr lang="en-US"/>
              <a:t>Letter of Authorization</a:t>
            </a:r>
          </a:p>
        </p:txBody>
      </p:sp>
      <p:sp>
        <p:nvSpPr>
          <p:cNvPr id="5" name="Rectangle 4">
            <a:extLst>
              <a:ext uri="{FF2B5EF4-FFF2-40B4-BE49-F238E27FC236}">
                <a16:creationId xmlns:a16="http://schemas.microsoft.com/office/drawing/2014/main" id="{1FDF5770-C97A-626E-2143-530124354AA3}"/>
              </a:ext>
            </a:extLst>
          </p:cNvPr>
          <p:cNvSpPr/>
          <p:nvPr/>
        </p:nvSpPr>
        <p:spPr>
          <a:xfrm>
            <a:off x="199045" y="946936"/>
            <a:ext cx="3261608" cy="4964128"/>
          </a:xfrm>
          <a:prstGeom prst="rect">
            <a:avLst/>
          </a:prstGeom>
          <a:solidFill>
            <a:schemeClr val="accent3"/>
          </a:solidFill>
          <a:ln w="57150">
            <a:solidFill>
              <a:schemeClr val="accent3">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3">
                    <a:lumMod val="10000"/>
                  </a:schemeClr>
                </a:solidFill>
                <a:cs typeface="Calibri" panose="020F0502020204030204" pitchFamily="34" charset="0"/>
              </a:rPr>
              <a:t>Letter of Authorization (</a:t>
            </a:r>
            <a:r>
              <a:rPr lang="en-US" b="1" err="1">
                <a:solidFill>
                  <a:schemeClr val="accent3">
                    <a:lumMod val="10000"/>
                  </a:schemeClr>
                </a:solidFill>
                <a:cs typeface="Calibri" panose="020F0502020204030204" pitchFamily="34" charset="0"/>
              </a:rPr>
              <a:t>LoA</a:t>
            </a:r>
            <a:r>
              <a:rPr lang="en-US" b="1">
                <a:solidFill>
                  <a:schemeClr val="accent3">
                    <a:lumMod val="10000"/>
                  </a:schemeClr>
                </a:solidFill>
                <a:cs typeface="Calibri" panose="020F0502020204030204" pitchFamily="34" charset="0"/>
              </a:rPr>
              <a:t>)</a:t>
            </a:r>
          </a:p>
          <a:p>
            <a:pPr algn="ctr"/>
            <a:endParaRPr lang="en-US" b="1">
              <a:solidFill>
                <a:schemeClr val="accent3">
                  <a:lumMod val="10000"/>
                </a:schemeClr>
              </a:solidFill>
              <a:cs typeface="Calibri" panose="020F0502020204030204" pitchFamily="34" charset="0"/>
            </a:endParaRPr>
          </a:p>
          <a:p>
            <a:pPr algn="ctr"/>
            <a:r>
              <a:rPr lang="en-US">
                <a:solidFill>
                  <a:schemeClr val="accent3">
                    <a:lumMod val="10000"/>
                  </a:schemeClr>
                </a:solidFill>
                <a:cs typeface="Calibri" panose="020F0502020204030204" pitchFamily="34" charset="0"/>
              </a:rPr>
              <a:t>A </a:t>
            </a:r>
            <a:r>
              <a:rPr lang="en-US" err="1">
                <a:solidFill>
                  <a:schemeClr val="accent3">
                    <a:lumMod val="10000"/>
                  </a:schemeClr>
                </a:solidFill>
                <a:cs typeface="Calibri" panose="020F0502020204030204" pitchFamily="34" charset="0"/>
              </a:rPr>
              <a:t>LoA</a:t>
            </a:r>
            <a:r>
              <a:rPr lang="en-US">
                <a:solidFill>
                  <a:schemeClr val="accent3">
                    <a:lumMod val="10000"/>
                  </a:schemeClr>
                </a:solidFill>
                <a:cs typeface="Calibri" panose="020F0502020204030204" pitchFamily="34" charset="0"/>
              </a:rPr>
              <a:t> must accompany the AAC and is issued to the school with the AAC.  It provides a listing of the specific programs that have been authorized for the school to offer.  It expires the same time as the AAC.</a:t>
            </a:r>
          </a:p>
        </p:txBody>
      </p:sp>
      <p:sp>
        <p:nvSpPr>
          <p:cNvPr id="7" name="Rectangle 6">
            <a:extLst>
              <a:ext uri="{FF2B5EF4-FFF2-40B4-BE49-F238E27FC236}">
                <a16:creationId xmlns:a16="http://schemas.microsoft.com/office/drawing/2014/main" id="{6DE6AE0C-51C4-E6B3-C42C-9B8FEC059199}"/>
              </a:ext>
            </a:extLst>
          </p:cNvPr>
          <p:cNvSpPr/>
          <p:nvPr/>
        </p:nvSpPr>
        <p:spPr>
          <a:xfrm>
            <a:off x="908710" y="5407372"/>
            <a:ext cx="1842277" cy="355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2">
                    <a:lumMod val="60000"/>
                    <a:lumOff val="40000"/>
                  </a:schemeClr>
                </a:solidFill>
                <a:hlinkClick r:id="rId3">
                  <a:extLst>
                    <a:ext uri="{A12FA001-AC4F-418D-AE19-62706E023703}">
                      <ahyp:hlinkClr xmlns:ahyp="http://schemas.microsoft.com/office/drawing/2018/hyperlinkcolor" val="tx"/>
                    </a:ext>
                  </a:extLst>
                </a:hlinkClick>
              </a:rPr>
              <a:t>Contact your SAA</a:t>
            </a:r>
            <a:endParaRPr lang="en-US">
              <a:solidFill>
                <a:schemeClr val="tx2">
                  <a:lumMod val="60000"/>
                  <a:lumOff val="40000"/>
                </a:schemeClr>
              </a:solidFill>
            </a:endParaRPr>
          </a:p>
        </p:txBody>
      </p:sp>
      <p:pic>
        <p:nvPicPr>
          <p:cNvPr id="10" name="Picture 9">
            <a:extLst>
              <a:ext uri="{FF2B5EF4-FFF2-40B4-BE49-F238E27FC236}">
                <a16:creationId xmlns:a16="http://schemas.microsoft.com/office/drawing/2014/main" id="{ACF66ACD-24A1-8627-BECB-D27A4315A329}"/>
              </a:ext>
            </a:extLst>
          </p:cNvPr>
          <p:cNvPicPr>
            <a:picLocks/>
          </p:cNvPicPr>
          <p:nvPr/>
        </p:nvPicPr>
        <p:blipFill>
          <a:blip r:embed="rId4"/>
          <a:srcRect b="27230"/>
          <a:stretch/>
        </p:blipFill>
        <p:spPr>
          <a:xfrm>
            <a:off x="4572000" y="2608362"/>
            <a:ext cx="4372955" cy="3446997"/>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C3F7DC64-0BA5-05C5-4C10-83CFC507D3F2}"/>
              </a:ext>
            </a:extLst>
          </p:cNvPr>
          <p:cNvPicPr>
            <a:picLocks noChangeAspect="1"/>
          </p:cNvPicPr>
          <p:nvPr/>
        </p:nvPicPr>
        <p:blipFill>
          <a:blip r:embed="rId5"/>
          <a:stretch>
            <a:fillRect/>
          </a:stretch>
        </p:blipFill>
        <p:spPr>
          <a:xfrm>
            <a:off x="3583985" y="802641"/>
            <a:ext cx="3577211" cy="19684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78875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7BD4F3-C457-FF8C-4D45-93DB609D48B5}"/>
              </a:ext>
            </a:extLst>
          </p:cNvPr>
          <p:cNvSpPr>
            <a:spLocks noGrp="1"/>
          </p:cNvSpPr>
          <p:nvPr>
            <p:ph type="sldNum" sz="quarter" idx="12"/>
          </p:nvPr>
        </p:nvSpPr>
        <p:spPr/>
        <p:txBody>
          <a:bodyPr/>
          <a:lstStyle/>
          <a:p>
            <a:fld id="{D983F1FA-211D-3044-9E35-958DFBC26156}" type="slidenum">
              <a:rPr lang="en-US" smtClean="0">
                <a:solidFill>
                  <a:prstClr val="white"/>
                </a:solidFill>
              </a:rPr>
              <a:pPr/>
              <a:t>42</a:t>
            </a:fld>
            <a:endParaRPr lang="en-US">
              <a:solidFill>
                <a:prstClr val="white"/>
              </a:solidFill>
            </a:endParaRPr>
          </a:p>
        </p:txBody>
      </p:sp>
      <p:sp>
        <p:nvSpPr>
          <p:cNvPr id="3" name="Title 2">
            <a:extLst>
              <a:ext uri="{FF2B5EF4-FFF2-40B4-BE49-F238E27FC236}">
                <a16:creationId xmlns:a16="http://schemas.microsoft.com/office/drawing/2014/main" id="{53E7635D-C12B-B195-67DA-A6CE5656FD8A}"/>
              </a:ext>
            </a:extLst>
          </p:cNvPr>
          <p:cNvSpPr>
            <a:spLocks noGrp="1"/>
          </p:cNvSpPr>
          <p:nvPr>
            <p:ph type="title"/>
          </p:nvPr>
        </p:nvSpPr>
        <p:spPr/>
        <p:txBody>
          <a:bodyPr/>
          <a:lstStyle/>
          <a:p>
            <a:r>
              <a:rPr lang="en-US"/>
              <a:t>Training Course Outline</a:t>
            </a:r>
          </a:p>
        </p:txBody>
      </p:sp>
      <p:sp>
        <p:nvSpPr>
          <p:cNvPr id="5" name="Rectangle 4">
            <a:extLst>
              <a:ext uri="{FF2B5EF4-FFF2-40B4-BE49-F238E27FC236}">
                <a16:creationId xmlns:a16="http://schemas.microsoft.com/office/drawing/2014/main" id="{56311AD7-7B68-C430-926D-FD0679551DD2}"/>
              </a:ext>
            </a:extLst>
          </p:cNvPr>
          <p:cNvSpPr/>
          <p:nvPr/>
        </p:nvSpPr>
        <p:spPr>
          <a:xfrm>
            <a:off x="199045" y="946936"/>
            <a:ext cx="3261608" cy="4964128"/>
          </a:xfrm>
          <a:prstGeom prst="rect">
            <a:avLst/>
          </a:prstGeom>
          <a:solidFill>
            <a:schemeClr val="accent3"/>
          </a:solidFill>
          <a:ln w="57150">
            <a:solidFill>
              <a:schemeClr val="accent3">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3">
                    <a:lumMod val="10000"/>
                  </a:schemeClr>
                </a:solidFill>
                <a:cs typeface="Calibri" panose="020F0502020204030204" pitchFamily="34" charset="0"/>
              </a:rPr>
              <a:t>Training Course Outline (TCO)</a:t>
            </a:r>
          </a:p>
          <a:p>
            <a:pPr algn="ctr"/>
            <a:endParaRPr lang="en-US" b="1">
              <a:solidFill>
                <a:schemeClr val="accent3">
                  <a:lumMod val="10000"/>
                </a:schemeClr>
              </a:solidFill>
              <a:cs typeface="Calibri" panose="020F0502020204030204" pitchFamily="34" charset="0"/>
            </a:endParaRPr>
          </a:p>
          <a:p>
            <a:pPr algn="ctr"/>
            <a:r>
              <a:rPr lang="en-US">
                <a:solidFill>
                  <a:schemeClr val="accent3">
                    <a:lumMod val="10000"/>
                  </a:schemeClr>
                </a:solidFill>
                <a:cs typeface="Calibri" panose="020F0502020204030204" pitchFamily="34" charset="0"/>
              </a:rPr>
              <a:t>A TCO normally contains details of the school’s facilities, </a:t>
            </a:r>
          </a:p>
          <a:p>
            <a:pPr algn="ctr"/>
            <a:r>
              <a:rPr lang="en-US">
                <a:solidFill>
                  <a:schemeClr val="accent3">
                    <a:lumMod val="10000"/>
                  </a:schemeClr>
                </a:solidFill>
                <a:cs typeface="Calibri" panose="020F0502020204030204" pitchFamily="34" charset="0"/>
              </a:rPr>
              <a:t>aircraft approved for the course, instructors, procedures </a:t>
            </a:r>
          </a:p>
          <a:p>
            <a:pPr algn="ctr"/>
            <a:r>
              <a:rPr lang="en-US">
                <a:solidFill>
                  <a:schemeClr val="accent3">
                    <a:lumMod val="10000"/>
                  </a:schemeClr>
                </a:solidFill>
                <a:cs typeface="Calibri" panose="020F0502020204030204" pitchFamily="34" charset="0"/>
              </a:rPr>
              <a:t>for operations, airspace and airfield facilities, and a training syllabus for each flight training program.</a:t>
            </a:r>
          </a:p>
        </p:txBody>
      </p:sp>
      <p:pic>
        <p:nvPicPr>
          <p:cNvPr id="7" name="Picture 6">
            <a:extLst>
              <a:ext uri="{FF2B5EF4-FFF2-40B4-BE49-F238E27FC236}">
                <a16:creationId xmlns:a16="http://schemas.microsoft.com/office/drawing/2014/main" id="{34C96D58-5114-BD18-5E9A-B15A3CAFFF19}"/>
              </a:ext>
            </a:extLst>
          </p:cNvPr>
          <p:cNvPicPr preferRelativeResize="0">
            <a:picLocks/>
          </p:cNvPicPr>
          <p:nvPr/>
        </p:nvPicPr>
        <p:blipFill>
          <a:blip r:embed="rId3"/>
          <a:stretch>
            <a:fillRect/>
          </a:stretch>
        </p:blipFill>
        <p:spPr>
          <a:xfrm>
            <a:off x="4178808" y="886968"/>
            <a:ext cx="4352544" cy="5093208"/>
          </a:xfrm>
          <a:prstGeom prst="rect">
            <a:avLst/>
          </a:prstGeom>
          <a:ln>
            <a:noFill/>
          </a:ln>
          <a:effectLst>
            <a:outerShdw blurRad="190500" algn="tl" rotWithShape="0">
              <a:srgbClr val="000000">
                <a:alpha val="70000"/>
              </a:srgbClr>
            </a:outerShdw>
          </a:effectLst>
        </p:spPr>
      </p:pic>
      <p:sp>
        <p:nvSpPr>
          <p:cNvPr id="8" name="Rectangle 7">
            <a:extLst>
              <a:ext uri="{FF2B5EF4-FFF2-40B4-BE49-F238E27FC236}">
                <a16:creationId xmlns:a16="http://schemas.microsoft.com/office/drawing/2014/main" id="{3E7FE166-99B3-598A-B752-312893CCB7B7}"/>
              </a:ext>
            </a:extLst>
          </p:cNvPr>
          <p:cNvSpPr/>
          <p:nvPr/>
        </p:nvSpPr>
        <p:spPr>
          <a:xfrm>
            <a:off x="908710" y="5407372"/>
            <a:ext cx="1842277" cy="355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2">
                    <a:lumMod val="60000"/>
                    <a:lumOff val="40000"/>
                  </a:schemeClr>
                </a:solidFill>
                <a:hlinkClick r:id="rId4">
                  <a:extLst>
                    <a:ext uri="{A12FA001-AC4F-418D-AE19-62706E023703}">
                      <ahyp:hlinkClr xmlns:ahyp="http://schemas.microsoft.com/office/drawing/2018/hyperlinkcolor" val="tx"/>
                    </a:ext>
                  </a:extLst>
                </a:hlinkClick>
              </a:rPr>
              <a:t>Contact your SAA</a:t>
            </a:r>
            <a:endParaRPr lang="en-US">
              <a:solidFill>
                <a:schemeClr val="tx2">
                  <a:lumMod val="60000"/>
                  <a:lumOff val="40000"/>
                </a:schemeClr>
              </a:solidFill>
            </a:endParaRPr>
          </a:p>
        </p:txBody>
      </p:sp>
    </p:spTree>
    <p:extLst>
      <p:ext uri="{BB962C8B-B14F-4D97-AF65-F5344CB8AC3E}">
        <p14:creationId xmlns:p14="http://schemas.microsoft.com/office/powerpoint/2010/main" val="1242463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50BD9D-004B-ACAD-4807-1700B5392D4A}"/>
              </a:ext>
            </a:extLst>
          </p:cNvPr>
          <p:cNvSpPr>
            <a:spLocks noGrp="1"/>
          </p:cNvSpPr>
          <p:nvPr>
            <p:ph type="sldNum" sz="quarter" idx="12"/>
          </p:nvPr>
        </p:nvSpPr>
        <p:spPr/>
        <p:txBody>
          <a:bodyPr/>
          <a:lstStyle/>
          <a:p>
            <a:fld id="{D983F1FA-211D-3044-9E35-958DFBC26156}" type="slidenum">
              <a:rPr lang="en-US" smtClean="0">
                <a:solidFill>
                  <a:prstClr val="white"/>
                </a:solidFill>
              </a:rPr>
              <a:pPr/>
              <a:t>43</a:t>
            </a:fld>
            <a:endParaRPr lang="en-US">
              <a:solidFill>
                <a:prstClr val="white"/>
              </a:solidFill>
            </a:endParaRPr>
          </a:p>
        </p:txBody>
      </p:sp>
      <p:sp>
        <p:nvSpPr>
          <p:cNvPr id="3" name="Title 2">
            <a:extLst>
              <a:ext uri="{FF2B5EF4-FFF2-40B4-BE49-F238E27FC236}">
                <a16:creationId xmlns:a16="http://schemas.microsoft.com/office/drawing/2014/main" id="{16FD32EC-8AA7-8D33-427A-8FD0292FBE97}"/>
              </a:ext>
            </a:extLst>
          </p:cNvPr>
          <p:cNvSpPr>
            <a:spLocks noGrp="1"/>
          </p:cNvSpPr>
          <p:nvPr>
            <p:ph type="title"/>
          </p:nvPr>
        </p:nvSpPr>
        <p:spPr/>
        <p:txBody>
          <a:bodyPr/>
          <a:lstStyle/>
          <a:p>
            <a:r>
              <a:rPr lang="en-US"/>
              <a:t>Syllabus</a:t>
            </a:r>
          </a:p>
        </p:txBody>
      </p:sp>
      <p:sp>
        <p:nvSpPr>
          <p:cNvPr id="5" name="Rectangle 4">
            <a:extLst>
              <a:ext uri="{FF2B5EF4-FFF2-40B4-BE49-F238E27FC236}">
                <a16:creationId xmlns:a16="http://schemas.microsoft.com/office/drawing/2014/main" id="{1861ADDC-7239-0A56-4EF6-CB23E937F9A3}"/>
              </a:ext>
            </a:extLst>
          </p:cNvPr>
          <p:cNvSpPr/>
          <p:nvPr/>
        </p:nvSpPr>
        <p:spPr>
          <a:xfrm>
            <a:off x="199045" y="946936"/>
            <a:ext cx="3261608" cy="4964128"/>
          </a:xfrm>
          <a:prstGeom prst="rect">
            <a:avLst/>
          </a:prstGeom>
          <a:solidFill>
            <a:schemeClr val="accent3"/>
          </a:solidFill>
          <a:ln w="57150">
            <a:solidFill>
              <a:schemeClr val="accent3">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3">
                    <a:lumMod val="10000"/>
                  </a:schemeClr>
                </a:solidFill>
                <a:cs typeface="Calibri" panose="020F0502020204030204" pitchFamily="34" charset="0"/>
              </a:rPr>
              <a:t>Training Syllabus</a:t>
            </a:r>
          </a:p>
          <a:p>
            <a:pPr algn="ctr"/>
            <a:endParaRPr lang="en-US" b="1">
              <a:solidFill>
                <a:schemeClr val="accent3">
                  <a:lumMod val="10000"/>
                </a:schemeClr>
              </a:solidFill>
              <a:cs typeface="Calibri" panose="020F0502020204030204" pitchFamily="34" charset="0"/>
            </a:endParaRPr>
          </a:p>
          <a:p>
            <a:pPr algn="ctr"/>
            <a:r>
              <a:rPr lang="en-US">
                <a:solidFill>
                  <a:schemeClr val="accent3">
                    <a:lumMod val="10000"/>
                  </a:schemeClr>
                </a:solidFill>
                <a:cs typeface="Calibri" panose="020F0502020204030204" pitchFamily="34" charset="0"/>
              </a:rPr>
              <a:t>The training syllabus is comprised of all lessons,</a:t>
            </a:r>
          </a:p>
          <a:p>
            <a:pPr algn="ctr"/>
            <a:r>
              <a:rPr lang="en-US">
                <a:solidFill>
                  <a:schemeClr val="accent3">
                    <a:lumMod val="10000"/>
                  </a:schemeClr>
                </a:solidFill>
                <a:cs typeface="Calibri" panose="020F0502020204030204" pitchFamily="34" charset="0"/>
              </a:rPr>
              <a:t> both ground and flight training, which must be successfully completed prior to taking the FAA licensing/certification check ride for the program </a:t>
            </a:r>
          </a:p>
          <a:p>
            <a:pPr algn="ctr"/>
            <a:r>
              <a:rPr lang="en-US">
                <a:solidFill>
                  <a:schemeClr val="accent3">
                    <a:lumMod val="10000"/>
                  </a:schemeClr>
                </a:solidFill>
                <a:cs typeface="Calibri" panose="020F0502020204030204" pitchFamily="34" charset="0"/>
              </a:rPr>
              <a:t>of training.  The syllabus is usually stamped as </a:t>
            </a:r>
          </a:p>
          <a:p>
            <a:pPr algn="ctr"/>
            <a:r>
              <a:rPr lang="en-US">
                <a:solidFill>
                  <a:schemeClr val="accent3">
                    <a:lumMod val="10000"/>
                  </a:schemeClr>
                </a:solidFill>
                <a:cs typeface="Calibri" panose="020F0502020204030204" pitchFamily="34" charset="0"/>
              </a:rPr>
              <a:t>approved by the FSDO on the first, or title page.</a:t>
            </a:r>
          </a:p>
        </p:txBody>
      </p:sp>
      <p:pic>
        <p:nvPicPr>
          <p:cNvPr id="7" name="Picture 6">
            <a:extLst>
              <a:ext uri="{FF2B5EF4-FFF2-40B4-BE49-F238E27FC236}">
                <a16:creationId xmlns:a16="http://schemas.microsoft.com/office/drawing/2014/main" id="{BB9CBA32-BF4E-C9A7-2BE5-D18657C6F9DA}"/>
              </a:ext>
            </a:extLst>
          </p:cNvPr>
          <p:cNvPicPr>
            <a:picLocks noChangeAspect="1"/>
          </p:cNvPicPr>
          <p:nvPr/>
        </p:nvPicPr>
        <p:blipFill>
          <a:blip r:embed="rId3"/>
          <a:stretch>
            <a:fillRect/>
          </a:stretch>
        </p:blipFill>
        <p:spPr>
          <a:xfrm>
            <a:off x="3577582" y="946935"/>
            <a:ext cx="5367373" cy="4964127"/>
          </a:xfrm>
          <a:prstGeom prst="rect">
            <a:avLst/>
          </a:prstGeom>
          <a:ln>
            <a:noFill/>
          </a:ln>
          <a:effectLst>
            <a:outerShdw blurRad="190500" algn="tl" rotWithShape="0">
              <a:srgbClr val="000000">
                <a:alpha val="70000"/>
              </a:srgbClr>
            </a:outerShdw>
          </a:effectLst>
        </p:spPr>
      </p:pic>
      <p:sp>
        <p:nvSpPr>
          <p:cNvPr id="8" name="Rectangle 7">
            <a:extLst>
              <a:ext uri="{FF2B5EF4-FFF2-40B4-BE49-F238E27FC236}">
                <a16:creationId xmlns:a16="http://schemas.microsoft.com/office/drawing/2014/main" id="{F54D5832-5078-83D8-DC96-66A2E4A6D3BD}"/>
              </a:ext>
            </a:extLst>
          </p:cNvPr>
          <p:cNvSpPr/>
          <p:nvPr/>
        </p:nvSpPr>
        <p:spPr>
          <a:xfrm>
            <a:off x="908710" y="5407372"/>
            <a:ext cx="1842277" cy="355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2">
                    <a:lumMod val="60000"/>
                    <a:lumOff val="40000"/>
                  </a:schemeClr>
                </a:solidFill>
                <a:hlinkClick r:id="rId4">
                  <a:extLst>
                    <a:ext uri="{A12FA001-AC4F-418D-AE19-62706E023703}">
                      <ahyp:hlinkClr xmlns:ahyp="http://schemas.microsoft.com/office/drawing/2018/hyperlinkcolor" val="tx"/>
                    </a:ext>
                  </a:extLst>
                </a:hlinkClick>
              </a:rPr>
              <a:t>Contact your SAA</a:t>
            </a:r>
            <a:endParaRPr lang="en-US">
              <a:solidFill>
                <a:schemeClr val="tx2">
                  <a:lumMod val="60000"/>
                  <a:lumOff val="40000"/>
                </a:schemeClr>
              </a:solidFill>
            </a:endParaRPr>
          </a:p>
        </p:txBody>
      </p:sp>
    </p:spTree>
    <p:extLst>
      <p:ext uri="{BB962C8B-B14F-4D97-AF65-F5344CB8AC3E}">
        <p14:creationId xmlns:p14="http://schemas.microsoft.com/office/powerpoint/2010/main" val="3885556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CE9BE-67C3-062D-06E9-6664BCE5899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2A6C272-3B09-5F36-C485-1EF9A1F74FFA}"/>
              </a:ext>
            </a:extLst>
          </p:cNvPr>
          <p:cNvSpPr/>
          <p:nvPr/>
        </p:nvSpPr>
        <p:spPr>
          <a:xfrm>
            <a:off x="640356" y="1182757"/>
            <a:ext cx="7863287" cy="4840356"/>
          </a:xfrm>
          <a:prstGeom prst="roundRect">
            <a:avLst>
              <a:gd name="adj" fmla="val 1472"/>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B5EEF4DE-5ABA-2A7C-BF27-652CD527725A}"/>
              </a:ext>
            </a:extLst>
          </p:cNvPr>
          <p:cNvSpPr>
            <a:spLocks noGrp="1"/>
          </p:cNvSpPr>
          <p:nvPr>
            <p:ph type="sldNum" sz="quarter" idx="10"/>
          </p:nvPr>
        </p:nvSpPr>
        <p:spPr>
          <a:xfrm>
            <a:off x="8686800" y="6400232"/>
            <a:ext cx="384630" cy="365125"/>
          </a:xfrm>
        </p:spPr>
        <p:txBody>
          <a:bodyPr anchor="ctr">
            <a:normAutofit/>
          </a:bodyPr>
          <a:lstStyle/>
          <a:p>
            <a:pPr defTabSz="457200">
              <a:spcAft>
                <a:spcPts val="600"/>
              </a:spcAft>
            </a:pPr>
            <a:fld id="{D983F1FA-211D-3044-9E35-958DFBC26156}" type="slidenum">
              <a:rPr lang="en-US" smtClean="0">
                <a:solidFill>
                  <a:prstClr val="white"/>
                </a:solidFill>
              </a:rPr>
              <a:pPr defTabSz="457200">
                <a:spcAft>
                  <a:spcPts val="600"/>
                </a:spcAft>
              </a:pPr>
              <a:t>44</a:t>
            </a:fld>
            <a:endParaRPr lang="en-US">
              <a:solidFill>
                <a:prstClr val="white"/>
              </a:solidFill>
            </a:endParaRPr>
          </a:p>
        </p:txBody>
      </p:sp>
      <p:sp>
        <p:nvSpPr>
          <p:cNvPr id="4" name="Title 3">
            <a:extLst>
              <a:ext uri="{FF2B5EF4-FFF2-40B4-BE49-F238E27FC236}">
                <a16:creationId xmlns:a16="http://schemas.microsoft.com/office/drawing/2014/main" id="{CEC2E9A6-FF9A-EE54-FE0A-5C1FE481E27F}"/>
              </a:ext>
            </a:extLst>
          </p:cNvPr>
          <p:cNvSpPr>
            <a:spLocks noGrp="1"/>
          </p:cNvSpPr>
          <p:nvPr>
            <p:ph type="ctrTitle"/>
          </p:nvPr>
        </p:nvSpPr>
        <p:spPr>
          <a:xfrm>
            <a:off x="0" y="29060"/>
            <a:ext cx="9144000" cy="1470025"/>
          </a:xfrm>
        </p:spPr>
        <p:txBody>
          <a:bodyPr>
            <a:noAutofit/>
          </a:bodyPr>
          <a:lstStyle/>
          <a:p>
            <a:pPr>
              <a:lnSpc>
                <a:spcPts val="4600"/>
              </a:lnSpc>
            </a:pPr>
            <a:r>
              <a:rPr lang="en-US" b="1" dirty="0"/>
              <a:t>Compliance Surveys</a:t>
            </a:r>
          </a:p>
        </p:txBody>
      </p:sp>
      <p:sp>
        <p:nvSpPr>
          <p:cNvPr id="3" name="Title 2">
            <a:extLst>
              <a:ext uri="{FF2B5EF4-FFF2-40B4-BE49-F238E27FC236}">
                <a16:creationId xmlns:a16="http://schemas.microsoft.com/office/drawing/2014/main" id="{A9BC9316-4C1A-53EC-369C-379C5D067820}"/>
              </a:ext>
            </a:extLst>
          </p:cNvPr>
          <p:cNvSpPr txBox="1">
            <a:spLocks/>
          </p:cNvSpPr>
          <p:nvPr/>
        </p:nvSpPr>
        <p:spPr>
          <a:xfrm>
            <a:off x="888834" y="1329580"/>
            <a:ext cx="3426105" cy="674346"/>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5400" b="1" i="0" kern="1200">
                <a:solidFill>
                  <a:schemeClr val="tx1"/>
                </a:solidFill>
                <a:latin typeface="+mj-lt"/>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mn-lt"/>
              </a:rPr>
              <a:t>In this section, we will discuss:</a:t>
            </a:r>
          </a:p>
        </p:txBody>
      </p:sp>
      <p:graphicFrame>
        <p:nvGraphicFramePr>
          <p:cNvPr id="5" name="Content Placeholder 2">
            <a:extLst>
              <a:ext uri="{FF2B5EF4-FFF2-40B4-BE49-F238E27FC236}">
                <a16:creationId xmlns:a16="http://schemas.microsoft.com/office/drawing/2014/main" id="{ABC8E861-204D-EF98-0FF6-FCFE2D3968EF}"/>
              </a:ext>
            </a:extLst>
          </p:cNvPr>
          <p:cNvGraphicFramePr>
            <a:graphicFrameLocks/>
          </p:cNvGraphicFramePr>
          <p:nvPr/>
        </p:nvGraphicFramePr>
        <p:xfrm>
          <a:off x="2432920" y="2336024"/>
          <a:ext cx="4278157" cy="2850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5803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FBBC3-1D07-A51D-C605-C3FF8C3A995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6B0A75-EB18-14A2-AE05-33296E73C7FA}"/>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45</a:t>
            </a:fld>
            <a:endParaRPr lang="en-US">
              <a:solidFill>
                <a:prstClr val="white"/>
              </a:solidFill>
            </a:endParaRPr>
          </a:p>
        </p:txBody>
      </p:sp>
      <p:sp>
        <p:nvSpPr>
          <p:cNvPr id="3" name="Title 2">
            <a:extLst>
              <a:ext uri="{FF2B5EF4-FFF2-40B4-BE49-F238E27FC236}">
                <a16:creationId xmlns:a16="http://schemas.microsoft.com/office/drawing/2014/main" id="{78D3ADC1-2801-C1F7-D623-21C1A58EEE09}"/>
              </a:ext>
            </a:extLst>
          </p:cNvPr>
          <p:cNvSpPr>
            <a:spLocks noGrp="1"/>
          </p:cNvSpPr>
          <p:nvPr>
            <p:ph type="ctrTitle"/>
          </p:nvPr>
        </p:nvSpPr>
        <p:spPr>
          <a:xfrm>
            <a:off x="279133" y="317634"/>
            <a:ext cx="8537607" cy="5592277"/>
          </a:xfrm>
          <a:solidFill>
            <a:schemeClr val="accent3"/>
          </a:solidFill>
          <a:ln w="38100">
            <a:solidFill>
              <a:schemeClr val="tx2">
                <a:lumMod val="75000"/>
              </a:schemeClr>
            </a:solidFill>
          </a:ln>
          <a:effectLst>
            <a:outerShdw blurRad="63500" sx="102000" sy="102000" algn="ctr" rotWithShape="0">
              <a:prstClr val="black">
                <a:alpha val="40000"/>
              </a:prstClr>
            </a:outerShdw>
          </a:effectLst>
        </p:spPr>
        <p:txBody>
          <a:bodyPr>
            <a:noAutofit/>
          </a:bodyPr>
          <a:lstStyle/>
          <a:p>
            <a:r>
              <a:rPr lang="en-US" sz="8000" dirty="0"/>
              <a:t>Compliance Survey Overview</a:t>
            </a:r>
          </a:p>
        </p:txBody>
      </p:sp>
    </p:spTree>
    <p:extLst>
      <p:ext uri="{BB962C8B-B14F-4D97-AF65-F5344CB8AC3E}">
        <p14:creationId xmlns:p14="http://schemas.microsoft.com/office/powerpoint/2010/main" val="1361972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97007C-CBE5-A568-B45C-AE32D3601A49}"/>
              </a:ext>
            </a:extLst>
          </p:cNvPr>
          <p:cNvSpPr>
            <a:spLocks noGrp="1"/>
          </p:cNvSpPr>
          <p:nvPr>
            <p:ph type="sldNum" sz="quarter" idx="12"/>
          </p:nvPr>
        </p:nvSpPr>
        <p:spPr/>
        <p:txBody>
          <a:bodyPr/>
          <a:lstStyle/>
          <a:p>
            <a:fld id="{D983F1FA-211D-3044-9E35-958DFBC26156}" type="slidenum">
              <a:rPr lang="en-US" smtClean="0">
                <a:solidFill>
                  <a:prstClr val="white"/>
                </a:solidFill>
              </a:rPr>
              <a:pPr/>
              <a:t>46</a:t>
            </a:fld>
            <a:endParaRPr lang="en-US">
              <a:solidFill>
                <a:prstClr val="white"/>
              </a:solidFill>
            </a:endParaRPr>
          </a:p>
        </p:txBody>
      </p:sp>
      <p:sp>
        <p:nvSpPr>
          <p:cNvPr id="3" name="Title 2">
            <a:extLst>
              <a:ext uri="{FF2B5EF4-FFF2-40B4-BE49-F238E27FC236}">
                <a16:creationId xmlns:a16="http://schemas.microsoft.com/office/drawing/2014/main" id="{2A54BD85-3216-5FF7-2A7D-323FA54CFD52}"/>
              </a:ext>
            </a:extLst>
          </p:cNvPr>
          <p:cNvSpPr>
            <a:spLocks noGrp="1"/>
          </p:cNvSpPr>
          <p:nvPr>
            <p:ph type="title"/>
          </p:nvPr>
        </p:nvSpPr>
        <p:spPr/>
        <p:txBody>
          <a:bodyPr/>
          <a:lstStyle/>
          <a:p>
            <a:r>
              <a:rPr lang="en-US"/>
              <a:t>Statutory Requirements</a:t>
            </a:r>
          </a:p>
        </p:txBody>
      </p:sp>
      <p:sp>
        <p:nvSpPr>
          <p:cNvPr id="15" name="Rectangle: Rounded Corners 14">
            <a:extLst>
              <a:ext uri="{FF2B5EF4-FFF2-40B4-BE49-F238E27FC236}">
                <a16:creationId xmlns:a16="http://schemas.microsoft.com/office/drawing/2014/main" id="{8A9E5A55-6192-54E9-F926-F27BCFD1CD18}"/>
              </a:ext>
            </a:extLst>
          </p:cNvPr>
          <p:cNvSpPr/>
          <p:nvPr/>
        </p:nvSpPr>
        <p:spPr>
          <a:xfrm>
            <a:off x="4727739" y="1284611"/>
            <a:ext cx="4151376" cy="2157984"/>
          </a:xfrm>
          <a:prstGeom prst="roundRect">
            <a:avLst/>
          </a:prstGeom>
          <a:solidFill>
            <a:schemeClr val="tx2">
              <a:lumMod val="20000"/>
              <a:lumOff val="80000"/>
            </a:schemeClr>
          </a:solidFill>
          <a:ln w="5715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effectLst/>
                <a:uLnTx/>
                <a:uFillTx/>
                <a:ea typeface="+mn-ea"/>
                <a:cs typeface="+mn-cs"/>
              </a:rPr>
              <a:t>Requires VA survey all facilities with courses approved for VA education benefits every two years.</a:t>
            </a:r>
          </a:p>
        </p:txBody>
      </p:sp>
      <p:sp>
        <p:nvSpPr>
          <p:cNvPr id="16" name="Rectangle: Rounded Corners 15">
            <a:extLst>
              <a:ext uri="{FF2B5EF4-FFF2-40B4-BE49-F238E27FC236}">
                <a16:creationId xmlns:a16="http://schemas.microsoft.com/office/drawing/2014/main" id="{C6D761E6-D5E1-817B-AF3C-57F159DCF618}"/>
              </a:ext>
            </a:extLst>
          </p:cNvPr>
          <p:cNvSpPr/>
          <p:nvPr/>
        </p:nvSpPr>
        <p:spPr>
          <a:xfrm>
            <a:off x="269223" y="1270079"/>
            <a:ext cx="4147039" cy="2158921"/>
          </a:xfrm>
          <a:prstGeom prst="roundRect">
            <a:avLst/>
          </a:prstGeom>
          <a:solidFill>
            <a:schemeClr val="tx2">
              <a:lumMod val="20000"/>
              <a:lumOff val="80000"/>
            </a:schemeClr>
          </a:solidFill>
          <a:ln w="5715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effectLst/>
              <a:uLnTx/>
              <a:uFillTx/>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effectLst/>
                <a:uLnTx/>
                <a:uFillTx/>
                <a:ea typeface="+mn-ea"/>
                <a:cs typeface="+mn-cs"/>
              </a:rPr>
              <a:t>Requires VA survey facilities with courses approved for VA education benefits and enrolling at least 20 eligible VA beneficiaries, annually. </a:t>
            </a:r>
          </a:p>
        </p:txBody>
      </p:sp>
      <p:sp>
        <p:nvSpPr>
          <p:cNvPr id="17" name="Rectangle: Rounded Corners 16">
            <a:extLst>
              <a:ext uri="{FF2B5EF4-FFF2-40B4-BE49-F238E27FC236}">
                <a16:creationId xmlns:a16="http://schemas.microsoft.com/office/drawing/2014/main" id="{461241AC-234A-FECE-B76A-8B4F994C10EA}"/>
              </a:ext>
            </a:extLst>
          </p:cNvPr>
          <p:cNvSpPr/>
          <p:nvPr/>
        </p:nvSpPr>
        <p:spPr>
          <a:xfrm>
            <a:off x="4973751" y="1000886"/>
            <a:ext cx="3651735" cy="525021"/>
          </a:xfrm>
          <a:prstGeom prst="roundRect">
            <a:avLst>
              <a:gd name="adj" fmla="val 10000"/>
            </a:avLst>
          </a:prstGeom>
          <a:solidFill>
            <a:schemeClr val="tx2">
              <a:lumMod val="75000"/>
            </a:schemeClr>
          </a:solidFill>
          <a:ln w="25400">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chemeClr val="bg1"/>
                </a:solidFill>
                <a:effectLst/>
                <a:uLnTx/>
                <a:uFillTx/>
                <a:ea typeface="Lato" panose="020F0502020204030203" pitchFamily="34" charset="0"/>
                <a:cs typeface="Lato" panose="020F0502020204030203" pitchFamily="34" charset="0"/>
              </a:rPr>
              <a:t>38 USC 3693</a:t>
            </a:r>
          </a:p>
        </p:txBody>
      </p:sp>
      <p:sp>
        <p:nvSpPr>
          <p:cNvPr id="18" name="Rectangle: Rounded Corners 17">
            <a:extLst>
              <a:ext uri="{FF2B5EF4-FFF2-40B4-BE49-F238E27FC236}">
                <a16:creationId xmlns:a16="http://schemas.microsoft.com/office/drawing/2014/main" id="{56711E62-F428-3698-F8E6-4489F850262B}"/>
              </a:ext>
            </a:extLst>
          </p:cNvPr>
          <p:cNvSpPr/>
          <p:nvPr/>
        </p:nvSpPr>
        <p:spPr>
          <a:xfrm>
            <a:off x="518514" y="1007568"/>
            <a:ext cx="3648456" cy="525021"/>
          </a:xfrm>
          <a:prstGeom prst="roundRect">
            <a:avLst>
              <a:gd name="adj" fmla="val 10000"/>
            </a:avLst>
          </a:prstGeom>
          <a:solidFill>
            <a:schemeClr val="tx2">
              <a:lumMod val="75000"/>
            </a:schemeClr>
          </a:solidFill>
          <a:ln w="25400">
            <a:noFill/>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chemeClr val="bg1"/>
                </a:solidFill>
                <a:effectLst/>
                <a:uLnTx/>
                <a:uFillTx/>
                <a:ea typeface="Lato" panose="020F0502020204030203" pitchFamily="34" charset="0"/>
                <a:cs typeface="Lato" panose="020F0502020204030203" pitchFamily="34" charset="0"/>
              </a:rPr>
              <a:t>Public Law 114-315, section 411</a:t>
            </a:r>
          </a:p>
        </p:txBody>
      </p:sp>
      <p:sp>
        <p:nvSpPr>
          <p:cNvPr id="19" name="Rectangle: Rounded Corners 18">
            <a:extLst>
              <a:ext uri="{FF2B5EF4-FFF2-40B4-BE49-F238E27FC236}">
                <a16:creationId xmlns:a16="http://schemas.microsoft.com/office/drawing/2014/main" id="{7785889D-A0EB-433C-D684-0EEE5E07D4A4}"/>
              </a:ext>
            </a:extLst>
          </p:cNvPr>
          <p:cNvSpPr/>
          <p:nvPr/>
        </p:nvSpPr>
        <p:spPr>
          <a:xfrm>
            <a:off x="177800" y="3726320"/>
            <a:ext cx="8788400" cy="2158921"/>
          </a:xfrm>
          <a:prstGeom prst="roundRect">
            <a:avLst/>
          </a:prstGeom>
          <a:solidFill>
            <a:schemeClr val="bg1">
              <a:lumMod val="95000"/>
            </a:schemeClr>
          </a:solidFill>
          <a:ln w="28575" cap="flat" cmpd="sng" algn="ctr">
            <a:solidFill>
              <a:schemeClr val="tx2"/>
            </a:solidFill>
            <a:prstDash val="solid"/>
            <a:miter lim="800000"/>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effectLst/>
                <a:uLnTx/>
                <a:uFillTx/>
                <a:ea typeface="Lato" panose="020F0502020204030203" pitchFamily="34" charset="0"/>
                <a:cs typeface="Lato" panose="020F0502020204030203" pitchFamily="34" charset="0"/>
              </a:rPr>
              <a:t>38 USC 3693 allows for waiver of these requirements if VA determines: </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effectLst/>
              <a:uLnTx/>
              <a:uFillTx/>
              <a:ea typeface="Lato" panose="020F0502020204030203" pitchFamily="34" charset="0"/>
              <a:cs typeface="Lato" panose="020F0502020204030203" pitchFamily="34" charset="0"/>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a:ln>
                  <a:noFill/>
                </a:ln>
                <a:effectLst/>
                <a:uLnTx/>
                <a:uFillTx/>
                <a:ea typeface="Lato" panose="020F0502020204030203" pitchFamily="34" charset="0"/>
                <a:cs typeface="Lato" panose="020F0502020204030203" pitchFamily="34" charset="0"/>
              </a:rPr>
              <a:t>“based on the record of compliance of such institution of establishment with all the applicable provisions of chapters 30 through 36 of this title, that the waiver would be appropriate and in the best interest of the United States Government.”</a:t>
            </a:r>
          </a:p>
        </p:txBody>
      </p:sp>
    </p:spTree>
    <p:extLst>
      <p:ext uri="{BB962C8B-B14F-4D97-AF65-F5344CB8AC3E}">
        <p14:creationId xmlns:p14="http://schemas.microsoft.com/office/powerpoint/2010/main" val="4217842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4E7E59-4C2B-0C7D-81D0-344CB918CC71}"/>
              </a:ext>
            </a:extLst>
          </p:cNvPr>
          <p:cNvSpPr>
            <a:spLocks noGrp="1"/>
          </p:cNvSpPr>
          <p:nvPr>
            <p:ph type="sldNum" sz="quarter" idx="12"/>
          </p:nvPr>
        </p:nvSpPr>
        <p:spPr/>
        <p:txBody>
          <a:bodyPr/>
          <a:lstStyle/>
          <a:p>
            <a:fld id="{D983F1FA-211D-3044-9E35-958DFBC26156}" type="slidenum">
              <a:rPr lang="en-US" smtClean="0">
                <a:solidFill>
                  <a:prstClr val="white"/>
                </a:solidFill>
              </a:rPr>
              <a:pPr/>
              <a:t>47</a:t>
            </a:fld>
            <a:endParaRPr lang="en-US">
              <a:solidFill>
                <a:prstClr val="white"/>
              </a:solidFill>
            </a:endParaRPr>
          </a:p>
        </p:txBody>
      </p:sp>
      <p:sp>
        <p:nvSpPr>
          <p:cNvPr id="3" name="Title 2">
            <a:extLst>
              <a:ext uri="{FF2B5EF4-FFF2-40B4-BE49-F238E27FC236}">
                <a16:creationId xmlns:a16="http://schemas.microsoft.com/office/drawing/2014/main" id="{164347B1-B75D-CF9A-A758-B03E9DBF061F}"/>
              </a:ext>
            </a:extLst>
          </p:cNvPr>
          <p:cNvSpPr>
            <a:spLocks noGrp="1"/>
          </p:cNvSpPr>
          <p:nvPr>
            <p:ph type="title"/>
          </p:nvPr>
        </p:nvSpPr>
        <p:spPr/>
        <p:txBody>
          <a:bodyPr/>
          <a:lstStyle/>
          <a:p>
            <a:r>
              <a:rPr lang="en-US"/>
              <a:t>Compliance Survey Objectives</a:t>
            </a:r>
          </a:p>
        </p:txBody>
      </p:sp>
      <p:sp>
        <p:nvSpPr>
          <p:cNvPr id="5" name="Rectangle: Rounded Corners 4">
            <a:extLst>
              <a:ext uri="{FF2B5EF4-FFF2-40B4-BE49-F238E27FC236}">
                <a16:creationId xmlns:a16="http://schemas.microsoft.com/office/drawing/2014/main" id="{8FC31A93-D14C-9A8C-15BF-CBAF80879C2B}"/>
              </a:ext>
            </a:extLst>
          </p:cNvPr>
          <p:cNvSpPr/>
          <p:nvPr/>
        </p:nvSpPr>
        <p:spPr>
          <a:xfrm>
            <a:off x="686467" y="1053795"/>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kumimoji="0" lang="en-US" sz="2400" b="0" i="0" u="none" strike="noStrike" kern="0" cap="none" spc="0" normalizeH="0" baseline="0" noProof="0">
                <a:ln>
                  <a:noFill/>
                </a:ln>
                <a:solidFill>
                  <a:srgbClr val="C7D7EB">
                    <a:lumMod val="10000"/>
                  </a:srgbClr>
                </a:solidFill>
                <a:effectLst/>
                <a:uLnTx/>
                <a:uFillTx/>
                <a:latin typeface="Calibri" panose="020F0502020204030204" pitchFamily="34" charset="0"/>
                <a:ea typeface="+mn-ea"/>
                <a:cs typeface="Calibri" panose="020F0502020204030204" pitchFamily="34" charset="0"/>
              </a:rPr>
              <a:t>Verify propriety of payments</a:t>
            </a:r>
          </a:p>
        </p:txBody>
      </p:sp>
      <p:sp>
        <p:nvSpPr>
          <p:cNvPr id="6" name="Rectangle: Rounded Corners 5">
            <a:extLst>
              <a:ext uri="{FF2B5EF4-FFF2-40B4-BE49-F238E27FC236}">
                <a16:creationId xmlns:a16="http://schemas.microsoft.com/office/drawing/2014/main" id="{8A17BDCB-4283-C20C-118B-4E40A59212C1}"/>
              </a:ext>
            </a:extLst>
          </p:cNvPr>
          <p:cNvSpPr/>
          <p:nvPr/>
        </p:nvSpPr>
        <p:spPr>
          <a:xfrm>
            <a:off x="686467" y="2053107"/>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kumimoji="0" lang="en-US" sz="2400" b="0" i="0" u="none" strike="noStrike" kern="0" cap="none" spc="0" normalizeH="0" baseline="0" noProof="0">
                <a:ln>
                  <a:noFill/>
                </a:ln>
                <a:solidFill>
                  <a:srgbClr val="C7D7EB">
                    <a:lumMod val="10000"/>
                  </a:srgbClr>
                </a:solidFill>
                <a:effectLst/>
                <a:uLnTx/>
                <a:uFillTx/>
                <a:latin typeface="Calibri" panose="020F0502020204030204" pitchFamily="34" charset="0"/>
                <a:ea typeface="+mn-ea"/>
                <a:cs typeface="Calibri" panose="020F0502020204030204" pitchFamily="34" charset="0"/>
              </a:rPr>
              <a:t>Confirm compliance with approval criteria</a:t>
            </a:r>
          </a:p>
        </p:txBody>
      </p:sp>
      <p:sp>
        <p:nvSpPr>
          <p:cNvPr id="7" name="Rectangle: Rounded Corners 6">
            <a:extLst>
              <a:ext uri="{FF2B5EF4-FFF2-40B4-BE49-F238E27FC236}">
                <a16:creationId xmlns:a16="http://schemas.microsoft.com/office/drawing/2014/main" id="{86116084-B214-D37B-01A9-10B92342E550}"/>
              </a:ext>
            </a:extLst>
          </p:cNvPr>
          <p:cNvSpPr/>
          <p:nvPr/>
        </p:nvSpPr>
        <p:spPr>
          <a:xfrm>
            <a:off x="686467" y="3052419"/>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kumimoji="0" lang="en-US" sz="2400" b="0" i="0" u="none" strike="noStrike" kern="0" cap="none" spc="0" normalizeH="0" baseline="0" noProof="0">
                <a:ln>
                  <a:noFill/>
                </a:ln>
                <a:solidFill>
                  <a:srgbClr val="C7D7EB">
                    <a:lumMod val="10000"/>
                  </a:srgbClr>
                </a:solidFill>
                <a:effectLst/>
                <a:uLnTx/>
                <a:uFillTx/>
                <a:latin typeface="Calibri" panose="020F0502020204030204" pitchFamily="34" charset="0"/>
                <a:ea typeface="+mn-ea"/>
                <a:cs typeface="Calibri" panose="020F0502020204030204" pitchFamily="34" charset="0"/>
              </a:rPr>
              <a:t>Assist school or training officials</a:t>
            </a:r>
          </a:p>
        </p:txBody>
      </p:sp>
      <p:sp>
        <p:nvSpPr>
          <p:cNvPr id="8" name="Rectangle: Rounded Corners 7">
            <a:extLst>
              <a:ext uri="{FF2B5EF4-FFF2-40B4-BE49-F238E27FC236}">
                <a16:creationId xmlns:a16="http://schemas.microsoft.com/office/drawing/2014/main" id="{1B5EE96C-D760-1755-DB17-257A7B609CFC}"/>
              </a:ext>
            </a:extLst>
          </p:cNvPr>
          <p:cNvSpPr/>
          <p:nvPr/>
        </p:nvSpPr>
        <p:spPr>
          <a:xfrm>
            <a:off x="686466" y="4051731"/>
            <a:ext cx="8108459"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kumimoji="0" lang="en-US" sz="2400" b="0" i="0" u="none" strike="noStrike" kern="0" cap="none" spc="0" normalizeH="0" baseline="0" noProof="0">
                <a:ln>
                  <a:noFill/>
                </a:ln>
                <a:solidFill>
                  <a:srgbClr val="C7D7EB">
                    <a:lumMod val="10000"/>
                  </a:srgbClr>
                </a:solidFill>
                <a:effectLst/>
                <a:uLnTx/>
                <a:uFillTx/>
                <a:latin typeface="Calibri" panose="020F0502020204030204" pitchFamily="34" charset="0"/>
                <a:ea typeface="+mn-ea"/>
                <a:cs typeface="Calibri" panose="020F0502020204030204" pitchFamily="34" charset="0"/>
              </a:rPr>
              <a:t>Determine deviations from responsibilities &amp; requirements</a:t>
            </a:r>
          </a:p>
        </p:txBody>
      </p:sp>
      <p:sp>
        <p:nvSpPr>
          <p:cNvPr id="9" name="Rectangle: Rounded Corners 8">
            <a:extLst>
              <a:ext uri="{FF2B5EF4-FFF2-40B4-BE49-F238E27FC236}">
                <a16:creationId xmlns:a16="http://schemas.microsoft.com/office/drawing/2014/main" id="{0AB851A7-323D-56E3-B1C1-48B55A3DF050}"/>
              </a:ext>
            </a:extLst>
          </p:cNvPr>
          <p:cNvSpPr/>
          <p:nvPr/>
        </p:nvSpPr>
        <p:spPr>
          <a:xfrm>
            <a:off x="686467" y="5051044"/>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kumimoji="0" lang="en-US" sz="2400" b="0" i="0" u="none" strike="noStrike" kern="0" cap="none" spc="0" normalizeH="0" baseline="0" noProof="0">
                <a:ln>
                  <a:noFill/>
                </a:ln>
                <a:solidFill>
                  <a:srgbClr val="C7D7EB">
                    <a:lumMod val="10000"/>
                  </a:srgbClr>
                </a:solidFill>
                <a:effectLst/>
                <a:uLnTx/>
                <a:uFillTx/>
                <a:latin typeface="Calibri" panose="020F0502020204030204" pitchFamily="34" charset="0"/>
                <a:ea typeface="+mn-ea"/>
                <a:cs typeface="Calibri" panose="020F0502020204030204" pitchFamily="34" charset="0"/>
              </a:rPr>
              <a:t>Confirm action taken to correct discrepancies</a:t>
            </a:r>
          </a:p>
        </p:txBody>
      </p:sp>
      <p:pic>
        <p:nvPicPr>
          <p:cNvPr id="10" name="Graphic 9" descr="Checkbox Checked with solid fill">
            <a:extLst>
              <a:ext uri="{FF2B5EF4-FFF2-40B4-BE49-F238E27FC236}">
                <a16:creationId xmlns:a16="http://schemas.microsoft.com/office/drawing/2014/main" id="{6694871B-DFB4-4251-975B-ABF5F40266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10" y="998596"/>
            <a:ext cx="1054511" cy="1054511"/>
          </a:xfrm>
          <a:prstGeom prst="rect">
            <a:avLst/>
          </a:prstGeom>
        </p:spPr>
      </p:pic>
      <p:pic>
        <p:nvPicPr>
          <p:cNvPr id="11" name="Graphic 10" descr="Checkbox Checked with solid fill">
            <a:extLst>
              <a:ext uri="{FF2B5EF4-FFF2-40B4-BE49-F238E27FC236}">
                <a16:creationId xmlns:a16="http://schemas.microsoft.com/office/drawing/2014/main" id="{44F19A95-F829-D995-54C5-C5AE689E12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09" y="1970309"/>
            <a:ext cx="1054511" cy="1054511"/>
          </a:xfrm>
          <a:prstGeom prst="rect">
            <a:avLst/>
          </a:prstGeom>
        </p:spPr>
      </p:pic>
      <p:pic>
        <p:nvPicPr>
          <p:cNvPr id="12" name="Graphic 11" descr="Checkbox Checked with solid fill">
            <a:extLst>
              <a:ext uri="{FF2B5EF4-FFF2-40B4-BE49-F238E27FC236}">
                <a16:creationId xmlns:a16="http://schemas.microsoft.com/office/drawing/2014/main" id="{6433C691-445D-C391-F35A-63E051FB9E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05" y="3006662"/>
            <a:ext cx="1054511" cy="1054511"/>
          </a:xfrm>
          <a:prstGeom prst="rect">
            <a:avLst/>
          </a:prstGeom>
        </p:spPr>
      </p:pic>
      <p:pic>
        <p:nvPicPr>
          <p:cNvPr id="13" name="Graphic 12" descr="Checkbox Checked with solid fill">
            <a:extLst>
              <a:ext uri="{FF2B5EF4-FFF2-40B4-BE49-F238E27FC236}">
                <a16:creationId xmlns:a16="http://schemas.microsoft.com/office/drawing/2014/main" id="{5921D6B9-BEC3-020C-3FE8-1CC4C17FBE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06" y="3978375"/>
            <a:ext cx="1054511" cy="1054511"/>
          </a:xfrm>
          <a:prstGeom prst="rect">
            <a:avLst/>
          </a:prstGeom>
        </p:spPr>
      </p:pic>
      <p:pic>
        <p:nvPicPr>
          <p:cNvPr id="14" name="Graphic 13" descr="Checkbox Checked with solid fill">
            <a:extLst>
              <a:ext uri="{FF2B5EF4-FFF2-40B4-BE49-F238E27FC236}">
                <a16:creationId xmlns:a16="http://schemas.microsoft.com/office/drawing/2014/main" id="{D51FAA97-3702-1861-B215-1A98D3EDA7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07" y="4968246"/>
            <a:ext cx="1054511" cy="1054511"/>
          </a:xfrm>
          <a:prstGeom prst="rect">
            <a:avLst/>
          </a:prstGeom>
        </p:spPr>
      </p:pic>
    </p:spTree>
    <p:extLst>
      <p:ext uri="{BB962C8B-B14F-4D97-AF65-F5344CB8AC3E}">
        <p14:creationId xmlns:p14="http://schemas.microsoft.com/office/powerpoint/2010/main" val="3824101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AF9AA7-6ED0-C710-6BFC-B01305370EFC}"/>
              </a:ext>
            </a:extLst>
          </p:cNvPr>
          <p:cNvSpPr>
            <a:spLocks noGrp="1"/>
          </p:cNvSpPr>
          <p:nvPr>
            <p:ph type="sldNum" sz="quarter" idx="12"/>
          </p:nvPr>
        </p:nvSpPr>
        <p:spPr/>
        <p:txBody>
          <a:bodyPr/>
          <a:lstStyle/>
          <a:p>
            <a:fld id="{D983F1FA-211D-3044-9E35-958DFBC26156}" type="slidenum">
              <a:rPr lang="en-US" smtClean="0">
                <a:solidFill>
                  <a:prstClr val="white"/>
                </a:solidFill>
              </a:rPr>
              <a:pPr/>
              <a:t>48</a:t>
            </a:fld>
            <a:endParaRPr lang="en-US">
              <a:solidFill>
                <a:prstClr val="white"/>
              </a:solidFill>
            </a:endParaRPr>
          </a:p>
        </p:txBody>
      </p:sp>
      <p:sp>
        <p:nvSpPr>
          <p:cNvPr id="3" name="Title 2">
            <a:extLst>
              <a:ext uri="{FF2B5EF4-FFF2-40B4-BE49-F238E27FC236}">
                <a16:creationId xmlns:a16="http://schemas.microsoft.com/office/drawing/2014/main" id="{66661919-EE01-8A73-7231-545A6F43F0BB}"/>
              </a:ext>
            </a:extLst>
          </p:cNvPr>
          <p:cNvSpPr>
            <a:spLocks noGrp="1"/>
          </p:cNvSpPr>
          <p:nvPr>
            <p:ph type="title"/>
          </p:nvPr>
        </p:nvSpPr>
        <p:spPr/>
        <p:txBody>
          <a:bodyPr/>
          <a:lstStyle/>
          <a:p>
            <a:r>
              <a:rPr lang="en-US"/>
              <a:t>Authority for Review</a:t>
            </a:r>
          </a:p>
        </p:txBody>
      </p:sp>
      <p:graphicFrame>
        <p:nvGraphicFramePr>
          <p:cNvPr id="18" name="Diagram 17">
            <a:extLst>
              <a:ext uri="{FF2B5EF4-FFF2-40B4-BE49-F238E27FC236}">
                <a16:creationId xmlns:a16="http://schemas.microsoft.com/office/drawing/2014/main" id="{B61687C1-8177-1E0B-C976-6EBC326418FC}"/>
              </a:ext>
            </a:extLst>
          </p:cNvPr>
          <p:cNvGraphicFramePr/>
          <p:nvPr/>
        </p:nvGraphicFramePr>
        <p:xfrm>
          <a:off x="457200" y="888274"/>
          <a:ext cx="8085909" cy="5085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27460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DF89C39C-557A-4DAC-6F89-22A963DEF88F}"/>
              </a:ext>
            </a:extLst>
          </p:cNvPr>
          <p:cNvSpPr/>
          <p:nvPr/>
        </p:nvSpPr>
        <p:spPr>
          <a:xfrm>
            <a:off x="1678942" y="1645989"/>
            <a:ext cx="7233918" cy="118110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a:solidFill>
                  <a:schemeClr val="tx1"/>
                </a:solidFill>
              </a:rPr>
              <a:t>Student records must be retained for a minimum of three years from the end of the student’s last enrollment period.</a:t>
            </a:r>
          </a:p>
        </p:txBody>
      </p:sp>
      <p:sp>
        <p:nvSpPr>
          <p:cNvPr id="2" name="Slide Number Placeholder 1">
            <a:extLst>
              <a:ext uri="{FF2B5EF4-FFF2-40B4-BE49-F238E27FC236}">
                <a16:creationId xmlns:a16="http://schemas.microsoft.com/office/drawing/2014/main" id="{8C141193-A4AF-D06D-1A28-F86316BA1FFB}"/>
              </a:ext>
            </a:extLst>
          </p:cNvPr>
          <p:cNvSpPr>
            <a:spLocks noGrp="1"/>
          </p:cNvSpPr>
          <p:nvPr>
            <p:ph type="sldNum" sz="quarter" idx="12"/>
          </p:nvPr>
        </p:nvSpPr>
        <p:spPr>
          <a:xfrm>
            <a:off x="8686800" y="6400232"/>
            <a:ext cx="384630" cy="365125"/>
          </a:xfrm>
        </p:spPr>
        <p:txBody>
          <a:bodyPr anchor="ctr">
            <a:normAutofit/>
          </a:bodyPr>
          <a:lstStyle/>
          <a:p>
            <a:pPr>
              <a:spcAft>
                <a:spcPts val="600"/>
              </a:spcAft>
            </a:pPr>
            <a:fld id="{D983F1FA-211D-3044-9E35-958DFBC26156}" type="slidenum">
              <a:rPr lang="en-US" smtClean="0">
                <a:solidFill>
                  <a:prstClr val="white"/>
                </a:solidFill>
              </a:rPr>
              <a:pPr>
                <a:spcAft>
                  <a:spcPts val="600"/>
                </a:spcAft>
              </a:pPr>
              <a:t>49</a:t>
            </a:fld>
            <a:endParaRPr lang="en-US">
              <a:solidFill>
                <a:prstClr val="white"/>
              </a:solidFill>
            </a:endParaRPr>
          </a:p>
        </p:txBody>
      </p:sp>
      <p:sp>
        <p:nvSpPr>
          <p:cNvPr id="3" name="Title 2">
            <a:extLst>
              <a:ext uri="{FF2B5EF4-FFF2-40B4-BE49-F238E27FC236}">
                <a16:creationId xmlns:a16="http://schemas.microsoft.com/office/drawing/2014/main" id="{8DDA36E8-9E34-F338-EEAA-8BE92CD8AA20}"/>
              </a:ext>
            </a:extLst>
          </p:cNvPr>
          <p:cNvSpPr>
            <a:spLocks noGrp="1"/>
          </p:cNvSpPr>
          <p:nvPr>
            <p:ph type="title"/>
          </p:nvPr>
        </p:nvSpPr>
        <p:spPr>
          <a:xfrm>
            <a:off x="457200" y="0"/>
            <a:ext cx="8229600" cy="731520"/>
          </a:xfrm>
        </p:spPr>
        <p:txBody>
          <a:bodyPr anchor="ctr">
            <a:normAutofit/>
          </a:bodyPr>
          <a:lstStyle/>
          <a:p>
            <a:r>
              <a:rPr lang="en-US"/>
              <a:t>Record Retention</a:t>
            </a:r>
          </a:p>
        </p:txBody>
      </p:sp>
      <p:sp>
        <p:nvSpPr>
          <p:cNvPr id="16" name="Rectangle: Rounded Corners 15">
            <a:extLst>
              <a:ext uri="{FF2B5EF4-FFF2-40B4-BE49-F238E27FC236}">
                <a16:creationId xmlns:a16="http://schemas.microsoft.com/office/drawing/2014/main" id="{E011C604-6749-73D7-A320-28F8BE68D923}"/>
              </a:ext>
            </a:extLst>
          </p:cNvPr>
          <p:cNvSpPr/>
          <p:nvPr/>
        </p:nvSpPr>
        <p:spPr>
          <a:xfrm>
            <a:off x="1678942" y="3886133"/>
            <a:ext cx="7233918" cy="118110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a:solidFill>
                  <a:schemeClr val="tx1"/>
                </a:solidFill>
              </a:rPr>
              <a:t>Advertising records must be retained for 12 months.</a:t>
            </a:r>
          </a:p>
        </p:txBody>
      </p:sp>
      <p:grpSp>
        <p:nvGrpSpPr>
          <p:cNvPr id="27" name="Group 26">
            <a:extLst>
              <a:ext uri="{FF2B5EF4-FFF2-40B4-BE49-F238E27FC236}">
                <a16:creationId xmlns:a16="http://schemas.microsoft.com/office/drawing/2014/main" id="{4CA6500C-BC83-D0CC-14B1-D2B1F23D6A29}"/>
              </a:ext>
            </a:extLst>
          </p:cNvPr>
          <p:cNvGrpSpPr/>
          <p:nvPr/>
        </p:nvGrpSpPr>
        <p:grpSpPr>
          <a:xfrm>
            <a:off x="568964" y="1779339"/>
            <a:ext cx="914400" cy="914400"/>
            <a:chOff x="948690" y="2031555"/>
            <a:chExt cx="914400" cy="914400"/>
          </a:xfrm>
        </p:grpSpPr>
        <p:sp>
          <p:nvSpPr>
            <p:cNvPr id="26" name="Oval 25">
              <a:extLst>
                <a:ext uri="{FF2B5EF4-FFF2-40B4-BE49-F238E27FC236}">
                  <a16:creationId xmlns:a16="http://schemas.microsoft.com/office/drawing/2014/main" id="{0016C751-54F8-C3C4-7A92-DC00D813339B}"/>
                </a:ext>
              </a:extLst>
            </p:cNvPr>
            <p:cNvSpPr/>
            <p:nvPr/>
          </p:nvSpPr>
          <p:spPr>
            <a:xfrm>
              <a:off x="948690" y="2031555"/>
              <a:ext cx="914400" cy="914400"/>
            </a:xfrm>
            <a:prstGeom prst="ellipse">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descr="Open folder with solid fill">
              <a:extLst>
                <a:ext uri="{FF2B5EF4-FFF2-40B4-BE49-F238E27FC236}">
                  <a16:creationId xmlns:a16="http://schemas.microsoft.com/office/drawing/2014/main" id="{95EE1FE8-51DA-B1BA-CB0D-59A90A9AAE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5850" y="2168715"/>
              <a:ext cx="640080" cy="640080"/>
            </a:xfrm>
            <a:prstGeom prst="rect">
              <a:avLst/>
            </a:prstGeom>
          </p:spPr>
        </p:pic>
      </p:grpSp>
      <p:cxnSp>
        <p:nvCxnSpPr>
          <p:cNvPr id="22" name="Straight Connector 21">
            <a:extLst>
              <a:ext uri="{FF2B5EF4-FFF2-40B4-BE49-F238E27FC236}">
                <a16:creationId xmlns:a16="http://schemas.microsoft.com/office/drawing/2014/main" id="{BF99DCA5-2012-9269-33EA-C1E596A01D4A}"/>
              </a:ext>
            </a:extLst>
          </p:cNvPr>
          <p:cNvCxnSpPr>
            <a:cxnSpLocks/>
          </p:cNvCxnSpPr>
          <p:nvPr/>
        </p:nvCxnSpPr>
        <p:spPr>
          <a:xfrm>
            <a:off x="361043" y="3351532"/>
            <a:ext cx="8421915" cy="10158"/>
          </a:xfrm>
          <a:prstGeom prst="line">
            <a:avLst/>
          </a:prstGeom>
          <a:ln w="38100">
            <a:solidFill>
              <a:schemeClr val="tx2">
                <a:lumMod val="75000"/>
              </a:schemeClr>
            </a:solidFill>
            <a:prstDash val="dashDot"/>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DB68910B-B9D0-50E6-8F60-9EA021074774}"/>
              </a:ext>
            </a:extLst>
          </p:cNvPr>
          <p:cNvGrpSpPr/>
          <p:nvPr/>
        </p:nvGrpSpPr>
        <p:grpSpPr>
          <a:xfrm>
            <a:off x="706124" y="4019483"/>
            <a:ext cx="914400" cy="914400"/>
            <a:chOff x="948690" y="2031555"/>
            <a:chExt cx="914400" cy="914400"/>
          </a:xfrm>
        </p:grpSpPr>
        <p:sp>
          <p:nvSpPr>
            <p:cNvPr id="29" name="Oval 28">
              <a:extLst>
                <a:ext uri="{FF2B5EF4-FFF2-40B4-BE49-F238E27FC236}">
                  <a16:creationId xmlns:a16="http://schemas.microsoft.com/office/drawing/2014/main" id="{E34C4CD6-915E-E0F9-93A5-B4A22143C1AD}"/>
                </a:ext>
              </a:extLst>
            </p:cNvPr>
            <p:cNvSpPr/>
            <p:nvPr/>
          </p:nvSpPr>
          <p:spPr>
            <a:xfrm>
              <a:off x="948690" y="2031555"/>
              <a:ext cx="914400" cy="914400"/>
            </a:xfrm>
            <a:prstGeom prst="ellipse">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Graphic 29" descr="Advertising with solid fill">
              <a:extLst>
                <a:ext uri="{FF2B5EF4-FFF2-40B4-BE49-F238E27FC236}">
                  <a16:creationId xmlns:a16="http://schemas.microsoft.com/office/drawing/2014/main" id="{DEAD6407-A9E3-4333-B443-3FED8CF5270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85850" y="2168715"/>
              <a:ext cx="640080" cy="640080"/>
            </a:xfrm>
            <a:prstGeom prst="rect">
              <a:avLst/>
            </a:prstGeom>
          </p:spPr>
        </p:pic>
      </p:grpSp>
      <p:cxnSp>
        <p:nvCxnSpPr>
          <p:cNvPr id="31" name="Straight Connector 30">
            <a:extLst>
              <a:ext uri="{FF2B5EF4-FFF2-40B4-BE49-F238E27FC236}">
                <a16:creationId xmlns:a16="http://schemas.microsoft.com/office/drawing/2014/main" id="{852D694C-343F-1A75-3935-9BA644624CD0}"/>
              </a:ext>
            </a:extLst>
          </p:cNvPr>
          <p:cNvCxnSpPr>
            <a:cxnSpLocks/>
          </p:cNvCxnSpPr>
          <p:nvPr/>
        </p:nvCxnSpPr>
        <p:spPr>
          <a:xfrm>
            <a:off x="361042" y="5475605"/>
            <a:ext cx="8421915" cy="10158"/>
          </a:xfrm>
          <a:prstGeom prst="line">
            <a:avLst/>
          </a:prstGeom>
          <a:ln w="38100">
            <a:solidFill>
              <a:schemeClr val="tx2">
                <a:lumMod val="75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7226DF90-F713-36F5-BF1C-6F23AB2768B6}"/>
              </a:ext>
            </a:extLst>
          </p:cNvPr>
          <p:cNvCxnSpPr>
            <a:cxnSpLocks/>
          </p:cNvCxnSpPr>
          <p:nvPr/>
        </p:nvCxnSpPr>
        <p:spPr>
          <a:xfrm>
            <a:off x="361041" y="1227459"/>
            <a:ext cx="8421915" cy="10158"/>
          </a:xfrm>
          <a:prstGeom prst="line">
            <a:avLst/>
          </a:prstGeom>
          <a:ln w="38100">
            <a:solidFill>
              <a:schemeClr val="tx2">
                <a:lumMod val="75000"/>
              </a:schemeClr>
            </a:solidFill>
            <a:prstDash val="dash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8695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A69C1-54FD-AF54-5194-FE64B5B851B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311D04-20B4-8D5B-E94D-8924D583A300}"/>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5</a:t>
            </a:fld>
            <a:endParaRPr lang="en-US">
              <a:solidFill>
                <a:prstClr val="white"/>
              </a:solidFill>
            </a:endParaRPr>
          </a:p>
        </p:txBody>
      </p:sp>
      <p:sp>
        <p:nvSpPr>
          <p:cNvPr id="3" name="Title 2">
            <a:extLst>
              <a:ext uri="{FF2B5EF4-FFF2-40B4-BE49-F238E27FC236}">
                <a16:creationId xmlns:a16="http://schemas.microsoft.com/office/drawing/2014/main" id="{7A34E1DF-6C81-FC5C-B5C8-67C50400CA74}"/>
              </a:ext>
            </a:extLst>
          </p:cNvPr>
          <p:cNvSpPr>
            <a:spLocks noGrp="1"/>
          </p:cNvSpPr>
          <p:nvPr>
            <p:ph type="title"/>
          </p:nvPr>
        </p:nvSpPr>
        <p:spPr/>
        <p:txBody>
          <a:bodyPr/>
          <a:lstStyle/>
          <a:p>
            <a:r>
              <a:rPr lang="en-US"/>
              <a:t>Learning Objectives</a:t>
            </a:r>
          </a:p>
        </p:txBody>
      </p:sp>
      <p:graphicFrame>
        <p:nvGraphicFramePr>
          <p:cNvPr id="7" name="Content Placeholder 2">
            <a:extLst>
              <a:ext uri="{FF2B5EF4-FFF2-40B4-BE49-F238E27FC236}">
                <a16:creationId xmlns:a16="http://schemas.microsoft.com/office/drawing/2014/main" id="{96838C0D-AC44-C824-250E-D194346E9E14}"/>
              </a:ext>
            </a:extLst>
          </p:cNvPr>
          <p:cNvGraphicFramePr>
            <a:graphicFrameLocks/>
          </p:cNvGraphicFramePr>
          <p:nvPr>
            <p:extLst>
              <p:ext uri="{D42A27DB-BD31-4B8C-83A1-F6EECF244321}">
                <p14:modId xmlns:p14="http://schemas.microsoft.com/office/powerpoint/2010/main" val="1170510614"/>
              </p:ext>
            </p:extLst>
          </p:nvPr>
        </p:nvGraphicFramePr>
        <p:xfrm>
          <a:off x="292245" y="1789095"/>
          <a:ext cx="8560140" cy="3279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2">
            <a:extLst>
              <a:ext uri="{FF2B5EF4-FFF2-40B4-BE49-F238E27FC236}">
                <a16:creationId xmlns:a16="http://schemas.microsoft.com/office/drawing/2014/main" id="{A234F577-EA02-1A90-F1D5-690DDB94C4E3}"/>
              </a:ext>
            </a:extLst>
          </p:cNvPr>
          <p:cNvSpPr txBox="1">
            <a:spLocks/>
          </p:cNvSpPr>
          <p:nvPr/>
        </p:nvSpPr>
        <p:spPr>
          <a:xfrm>
            <a:off x="292245" y="964353"/>
            <a:ext cx="7414002" cy="674346"/>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5400" b="1" i="0" kern="1200">
                <a:solidFill>
                  <a:schemeClr val="tx1"/>
                </a:solidFill>
                <a:latin typeface="+mj-lt"/>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000" b="1" i="0" u="none" strike="noStrike" kern="1200" cap="none" spc="0" normalizeH="0" baseline="0" noProof="0">
                <a:ln>
                  <a:noFill/>
                </a:ln>
                <a:effectLst/>
                <a:uLnTx/>
                <a:uFillTx/>
                <a:latin typeface="+mn-lt"/>
              </a:rPr>
              <a:t>By the</a:t>
            </a:r>
            <a:r>
              <a:rPr lang="en-US" sz="2000">
                <a:latin typeface="+mn-lt"/>
              </a:rPr>
              <a:t> end of this session, you will be able to:</a:t>
            </a:r>
            <a:endParaRPr kumimoji="0" lang="en-US" sz="2000" b="1" i="0" u="none" strike="noStrike" kern="1200" cap="none" spc="0" normalizeH="0" baseline="0" noProof="0">
              <a:ln>
                <a:noFill/>
              </a:ln>
              <a:effectLst/>
              <a:uLnTx/>
              <a:uFillTx/>
              <a:latin typeface="+mn-lt"/>
            </a:endParaRPr>
          </a:p>
        </p:txBody>
      </p:sp>
    </p:spTree>
    <p:extLst>
      <p:ext uri="{BB962C8B-B14F-4D97-AF65-F5344CB8AC3E}">
        <p14:creationId xmlns:p14="http://schemas.microsoft.com/office/powerpoint/2010/main" val="7255211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851A9-7C32-FF2F-C1A6-2A68B90F708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01F596-137F-CCB1-4711-6F221B322B7E}"/>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50</a:t>
            </a:fld>
            <a:endParaRPr lang="en-US">
              <a:solidFill>
                <a:prstClr val="white"/>
              </a:solidFill>
            </a:endParaRPr>
          </a:p>
        </p:txBody>
      </p:sp>
      <p:sp>
        <p:nvSpPr>
          <p:cNvPr id="3" name="Title 2">
            <a:extLst>
              <a:ext uri="{FF2B5EF4-FFF2-40B4-BE49-F238E27FC236}">
                <a16:creationId xmlns:a16="http://schemas.microsoft.com/office/drawing/2014/main" id="{AE599A5A-8781-059D-4938-4F9EF9B821F5}"/>
              </a:ext>
            </a:extLst>
          </p:cNvPr>
          <p:cNvSpPr>
            <a:spLocks noGrp="1"/>
          </p:cNvSpPr>
          <p:nvPr>
            <p:ph type="ctrTitle"/>
          </p:nvPr>
        </p:nvSpPr>
        <p:spPr>
          <a:xfrm>
            <a:off x="279133" y="317634"/>
            <a:ext cx="8537607" cy="5592277"/>
          </a:xfrm>
          <a:solidFill>
            <a:schemeClr val="accent3"/>
          </a:solidFill>
          <a:ln w="38100">
            <a:solidFill>
              <a:schemeClr val="tx2">
                <a:lumMod val="75000"/>
              </a:schemeClr>
            </a:solidFill>
          </a:ln>
          <a:effectLst>
            <a:outerShdw blurRad="63500" sx="102000" sy="102000" algn="ctr" rotWithShape="0">
              <a:prstClr val="black">
                <a:alpha val="40000"/>
              </a:prstClr>
            </a:outerShdw>
          </a:effectLst>
        </p:spPr>
        <p:txBody>
          <a:bodyPr>
            <a:noAutofit/>
          </a:bodyPr>
          <a:lstStyle/>
          <a:p>
            <a:r>
              <a:rPr lang="en-US" sz="8000" dirty="0"/>
              <a:t>Compliance Survey Process</a:t>
            </a:r>
          </a:p>
        </p:txBody>
      </p:sp>
    </p:spTree>
    <p:extLst>
      <p:ext uri="{BB962C8B-B14F-4D97-AF65-F5344CB8AC3E}">
        <p14:creationId xmlns:p14="http://schemas.microsoft.com/office/powerpoint/2010/main" val="3100933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A66AA4-99E6-C6E4-A9B6-98E6D5146C0D}"/>
              </a:ext>
            </a:extLst>
          </p:cNvPr>
          <p:cNvSpPr>
            <a:spLocks noGrp="1"/>
          </p:cNvSpPr>
          <p:nvPr>
            <p:ph type="sldNum" sz="quarter" idx="12"/>
          </p:nvPr>
        </p:nvSpPr>
        <p:spPr/>
        <p:txBody>
          <a:bodyPr/>
          <a:lstStyle/>
          <a:p>
            <a:fld id="{D983F1FA-211D-3044-9E35-958DFBC26156}" type="slidenum">
              <a:rPr lang="en-US" smtClean="0">
                <a:solidFill>
                  <a:prstClr val="white"/>
                </a:solidFill>
              </a:rPr>
              <a:pPr/>
              <a:t>51</a:t>
            </a:fld>
            <a:endParaRPr lang="en-US">
              <a:solidFill>
                <a:prstClr val="white"/>
              </a:solidFill>
            </a:endParaRPr>
          </a:p>
        </p:txBody>
      </p:sp>
      <p:graphicFrame>
        <p:nvGraphicFramePr>
          <p:cNvPr id="5" name="Diagram 4">
            <a:extLst>
              <a:ext uri="{FF2B5EF4-FFF2-40B4-BE49-F238E27FC236}">
                <a16:creationId xmlns:a16="http://schemas.microsoft.com/office/drawing/2014/main" id="{A7B3F6CC-4A7F-C786-613A-C6752D634AB5}"/>
              </a:ext>
            </a:extLst>
          </p:cNvPr>
          <p:cNvGraphicFramePr/>
          <p:nvPr/>
        </p:nvGraphicFramePr>
        <p:xfrm>
          <a:off x="292100" y="731520"/>
          <a:ext cx="8559800" cy="541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D49D897A-CB67-63AC-7683-1C80AF6464F3}"/>
              </a:ext>
            </a:extLst>
          </p:cNvPr>
          <p:cNvSpPr/>
          <p:nvPr/>
        </p:nvSpPr>
        <p:spPr>
          <a:xfrm>
            <a:off x="5934530" y="5651500"/>
            <a:ext cx="3136900" cy="3810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38 USC 3693</a:t>
            </a:r>
          </a:p>
        </p:txBody>
      </p:sp>
      <p:sp>
        <p:nvSpPr>
          <p:cNvPr id="8" name="Title 2">
            <a:extLst>
              <a:ext uri="{FF2B5EF4-FFF2-40B4-BE49-F238E27FC236}">
                <a16:creationId xmlns:a16="http://schemas.microsoft.com/office/drawing/2014/main" id="{B3F3DC7D-3721-5C6F-0127-231FD832CE24}"/>
              </a:ext>
            </a:extLst>
          </p:cNvPr>
          <p:cNvSpPr>
            <a:spLocks noGrp="1"/>
          </p:cNvSpPr>
          <p:nvPr>
            <p:ph type="title"/>
          </p:nvPr>
        </p:nvSpPr>
        <p:spPr>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i="0" u="none" kern="1200">
                <a:solidFill>
                  <a:schemeClr val="bg1"/>
                </a:solidFill>
                <a:latin typeface="+mj-lt"/>
                <a:ea typeface="+mj-ea"/>
                <a:cs typeface="+mj-cs"/>
              </a:defRPr>
            </a:lvl1pPr>
          </a:lstStyle>
          <a:p>
            <a:r>
              <a:rPr lang="en-US"/>
              <a:t>Step #1:  Notification of Survey</a:t>
            </a:r>
          </a:p>
        </p:txBody>
      </p:sp>
    </p:spTree>
    <p:extLst>
      <p:ext uri="{BB962C8B-B14F-4D97-AF65-F5344CB8AC3E}">
        <p14:creationId xmlns:p14="http://schemas.microsoft.com/office/powerpoint/2010/main" val="42381598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8A707B-1E22-28C4-130E-3110D1B47AD4}"/>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52</a:t>
            </a:fld>
            <a:endParaRPr lang="en-US">
              <a:solidFill>
                <a:prstClr val="white"/>
              </a:solidFill>
            </a:endParaRPr>
          </a:p>
        </p:txBody>
      </p:sp>
      <p:sp>
        <p:nvSpPr>
          <p:cNvPr id="3" name="Title 2">
            <a:extLst>
              <a:ext uri="{FF2B5EF4-FFF2-40B4-BE49-F238E27FC236}">
                <a16:creationId xmlns:a16="http://schemas.microsoft.com/office/drawing/2014/main" id="{16037890-C47A-2B55-F4CB-B079B82E2CC1}"/>
              </a:ext>
            </a:extLst>
          </p:cNvPr>
          <p:cNvSpPr>
            <a:spLocks noGrp="1"/>
          </p:cNvSpPr>
          <p:nvPr>
            <p:ph type="title"/>
          </p:nvPr>
        </p:nvSpPr>
        <p:spPr/>
        <p:txBody>
          <a:bodyPr anchor="b"/>
          <a:lstStyle/>
          <a:p>
            <a:r>
              <a:rPr lang="en-US"/>
              <a:t>Notification Email</a:t>
            </a:r>
          </a:p>
        </p:txBody>
      </p:sp>
      <p:sp>
        <p:nvSpPr>
          <p:cNvPr id="13" name="Freeform 3">
            <a:extLst>
              <a:ext uri="{FF2B5EF4-FFF2-40B4-BE49-F238E27FC236}">
                <a16:creationId xmlns:a16="http://schemas.microsoft.com/office/drawing/2014/main" id="{1E161F88-9C23-2C6F-CAC5-2ABC3804EAAA}"/>
              </a:ext>
            </a:extLst>
          </p:cNvPr>
          <p:cNvSpPr/>
          <p:nvPr/>
        </p:nvSpPr>
        <p:spPr>
          <a:xfrm>
            <a:off x="158202" y="839250"/>
            <a:ext cx="8827595" cy="5192848"/>
          </a:xfrm>
          <a:custGeom>
            <a:avLst/>
            <a:gdLst/>
            <a:ahLst/>
            <a:cxnLst/>
            <a:rect l="l" t="t" r="r" b="b"/>
            <a:pathLst>
              <a:path w="4816592" h="1153542">
                <a:moveTo>
                  <a:pt x="0" y="0"/>
                </a:moveTo>
                <a:lnTo>
                  <a:pt x="4816592" y="0"/>
                </a:lnTo>
                <a:lnTo>
                  <a:pt x="4816592" y="1153542"/>
                </a:lnTo>
                <a:lnTo>
                  <a:pt x="0" y="1153542"/>
                </a:lnTo>
                <a:close/>
              </a:path>
            </a:pathLst>
          </a:custGeom>
          <a:solidFill>
            <a:schemeClr val="accent4">
              <a:lumMod val="50000"/>
            </a:schemeClr>
          </a:solidFill>
        </p:spPr>
        <p:txBody>
          <a:bodyPr anchor="ctr"/>
          <a:lstStyle/>
          <a:p>
            <a:r>
              <a:rPr lang="en-US" dirty="0">
                <a:solidFill>
                  <a:schemeClr val="bg1"/>
                </a:solidFill>
              </a:rPr>
              <a:t>There will be several documents </a:t>
            </a:r>
          </a:p>
          <a:p>
            <a:r>
              <a:rPr lang="en-US" dirty="0">
                <a:solidFill>
                  <a:schemeClr val="bg1"/>
                </a:solidFill>
              </a:rPr>
              <a:t>attached to the email: </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Notification letter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a:solidFill>
                  <a:schemeClr val="bg1"/>
                </a:solidFill>
              </a:rPr>
              <a:t>Compliance </a:t>
            </a:r>
            <a:r>
              <a:rPr lang="en-US" dirty="0">
                <a:solidFill>
                  <a:schemeClr val="bg1"/>
                </a:solidFill>
              </a:rPr>
              <a:t>Survey packet</a:t>
            </a:r>
          </a:p>
          <a:p>
            <a:pPr marL="285750" indent="-285750">
              <a:buFont typeface="Wingdings" panose="05000000000000000000" pitchFamily="2" charset="2"/>
              <a:buChar char="ü"/>
            </a:pPr>
            <a:r>
              <a:rPr lang="en-US" dirty="0">
                <a:solidFill>
                  <a:schemeClr val="bg1"/>
                </a:solidFill>
              </a:rPr>
              <a:t>Upload Portal instructions </a:t>
            </a:r>
          </a:p>
        </p:txBody>
      </p:sp>
      <p:pic>
        <p:nvPicPr>
          <p:cNvPr id="7" name="Picture 6">
            <a:extLst>
              <a:ext uri="{FF2B5EF4-FFF2-40B4-BE49-F238E27FC236}">
                <a16:creationId xmlns:a16="http://schemas.microsoft.com/office/drawing/2014/main" id="{4EC5DA5D-F6F4-5161-3CCA-46E81D1B86BB}"/>
              </a:ext>
            </a:extLst>
          </p:cNvPr>
          <p:cNvPicPr>
            <a:picLocks noChangeAspect="1"/>
          </p:cNvPicPr>
          <p:nvPr/>
        </p:nvPicPr>
        <p:blipFill>
          <a:blip r:embed="rId3"/>
          <a:stretch>
            <a:fillRect/>
          </a:stretch>
        </p:blipFill>
        <p:spPr>
          <a:xfrm>
            <a:off x="3985840" y="952434"/>
            <a:ext cx="4893275" cy="4953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391528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78F7FCDB-7531-8757-99BA-0F2EBBFC7596}"/>
              </a:ext>
            </a:extLst>
          </p:cNvPr>
          <p:cNvSpPr/>
          <p:nvPr/>
        </p:nvSpPr>
        <p:spPr>
          <a:xfrm>
            <a:off x="158202" y="839250"/>
            <a:ext cx="8827595" cy="5192848"/>
          </a:xfrm>
          <a:custGeom>
            <a:avLst/>
            <a:gdLst/>
            <a:ahLst/>
            <a:cxnLst/>
            <a:rect l="l" t="t" r="r" b="b"/>
            <a:pathLst>
              <a:path w="4816592" h="1153542">
                <a:moveTo>
                  <a:pt x="0" y="0"/>
                </a:moveTo>
                <a:lnTo>
                  <a:pt x="4816592" y="0"/>
                </a:lnTo>
                <a:lnTo>
                  <a:pt x="4816592" y="1153542"/>
                </a:lnTo>
                <a:lnTo>
                  <a:pt x="0" y="1153542"/>
                </a:lnTo>
                <a:close/>
              </a:path>
            </a:pathLst>
          </a:custGeom>
          <a:solidFill>
            <a:schemeClr val="accent4">
              <a:lumMod val="50000"/>
            </a:schemeClr>
          </a:solidFill>
        </p:spPr>
        <p:txBody>
          <a:bodyPr anchor="ctr"/>
          <a:lstStyle/>
          <a:p>
            <a:endParaRPr lang="en-US">
              <a:solidFill>
                <a:schemeClr val="bg1"/>
              </a:solidFill>
            </a:endParaRPr>
          </a:p>
        </p:txBody>
      </p:sp>
      <p:sp>
        <p:nvSpPr>
          <p:cNvPr id="2" name="Slide Number Placeholder 1">
            <a:extLst>
              <a:ext uri="{FF2B5EF4-FFF2-40B4-BE49-F238E27FC236}">
                <a16:creationId xmlns:a16="http://schemas.microsoft.com/office/drawing/2014/main" id="{90E7F120-00B3-AEA2-C5B4-72A03413847A}"/>
              </a:ext>
            </a:extLst>
          </p:cNvPr>
          <p:cNvSpPr>
            <a:spLocks noGrp="1"/>
          </p:cNvSpPr>
          <p:nvPr>
            <p:ph type="sldNum" sz="quarter" idx="12"/>
          </p:nvPr>
        </p:nvSpPr>
        <p:spPr/>
        <p:txBody>
          <a:bodyPr/>
          <a:lstStyle/>
          <a:p>
            <a:fld id="{D983F1FA-211D-3044-9E35-958DFBC26156}" type="slidenum">
              <a:rPr lang="en-US" smtClean="0">
                <a:solidFill>
                  <a:prstClr val="white"/>
                </a:solidFill>
              </a:rPr>
              <a:pPr/>
              <a:t>53</a:t>
            </a:fld>
            <a:endParaRPr lang="en-US">
              <a:solidFill>
                <a:prstClr val="white"/>
              </a:solidFill>
            </a:endParaRPr>
          </a:p>
        </p:txBody>
      </p:sp>
      <p:sp>
        <p:nvSpPr>
          <p:cNvPr id="3" name="Title 2">
            <a:extLst>
              <a:ext uri="{FF2B5EF4-FFF2-40B4-BE49-F238E27FC236}">
                <a16:creationId xmlns:a16="http://schemas.microsoft.com/office/drawing/2014/main" id="{6079081F-D72C-1CE9-A3DB-BBCB2AB16947}"/>
              </a:ext>
            </a:extLst>
          </p:cNvPr>
          <p:cNvSpPr>
            <a:spLocks noGrp="1"/>
          </p:cNvSpPr>
          <p:nvPr>
            <p:ph type="title"/>
          </p:nvPr>
        </p:nvSpPr>
        <p:spPr/>
        <p:txBody>
          <a:bodyPr/>
          <a:lstStyle/>
          <a:p>
            <a:r>
              <a:rPr lang="en-US">
                <a:ea typeface="Calibri"/>
                <a:cs typeface="Calibri"/>
              </a:rPr>
              <a:t>Notification Letter</a:t>
            </a:r>
            <a:endParaRPr lang="en-US"/>
          </a:p>
        </p:txBody>
      </p:sp>
      <p:pic>
        <p:nvPicPr>
          <p:cNvPr id="6" name="Content Placeholder 5">
            <a:extLst>
              <a:ext uri="{FF2B5EF4-FFF2-40B4-BE49-F238E27FC236}">
                <a16:creationId xmlns:a16="http://schemas.microsoft.com/office/drawing/2014/main" id="{029010A6-5A54-286C-87CA-A9868695A3A0}"/>
              </a:ext>
            </a:extLst>
          </p:cNvPr>
          <p:cNvPicPr preferRelativeResize="0">
            <a:picLocks noGrp="1"/>
          </p:cNvPicPr>
          <p:nvPr>
            <p:ph idx="1"/>
          </p:nvPr>
        </p:nvPicPr>
        <p:blipFill>
          <a:blip r:embed="rId3"/>
          <a:stretch>
            <a:fillRect/>
          </a:stretch>
        </p:blipFill>
        <p:spPr>
          <a:xfrm>
            <a:off x="2125979" y="950976"/>
            <a:ext cx="4892040" cy="4956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10521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FD70A349-824C-5306-E891-791EB9FAB73F}"/>
              </a:ext>
            </a:extLst>
          </p:cNvPr>
          <p:cNvSpPr/>
          <p:nvPr/>
        </p:nvSpPr>
        <p:spPr>
          <a:xfrm>
            <a:off x="158201" y="832576"/>
            <a:ext cx="8827595" cy="5192848"/>
          </a:xfrm>
          <a:custGeom>
            <a:avLst/>
            <a:gdLst/>
            <a:ahLst/>
            <a:cxnLst/>
            <a:rect l="l" t="t" r="r" b="b"/>
            <a:pathLst>
              <a:path w="4816592" h="1153542">
                <a:moveTo>
                  <a:pt x="0" y="0"/>
                </a:moveTo>
                <a:lnTo>
                  <a:pt x="4816592" y="0"/>
                </a:lnTo>
                <a:lnTo>
                  <a:pt x="4816592" y="1153542"/>
                </a:lnTo>
                <a:lnTo>
                  <a:pt x="0" y="1153542"/>
                </a:lnTo>
                <a:close/>
              </a:path>
            </a:pathLst>
          </a:custGeom>
          <a:solidFill>
            <a:schemeClr val="accent4">
              <a:lumMod val="50000"/>
            </a:schemeClr>
          </a:solidFill>
        </p:spPr>
        <p:txBody>
          <a:bodyPr anchor="ctr"/>
          <a:lstStyle/>
          <a:p>
            <a:endParaRPr lang="en-US">
              <a:solidFill>
                <a:schemeClr val="bg1"/>
              </a:solidFill>
            </a:endParaRPr>
          </a:p>
        </p:txBody>
      </p:sp>
      <p:sp>
        <p:nvSpPr>
          <p:cNvPr id="2" name="Slide Number Placeholder 1">
            <a:extLst>
              <a:ext uri="{FF2B5EF4-FFF2-40B4-BE49-F238E27FC236}">
                <a16:creationId xmlns:a16="http://schemas.microsoft.com/office/drawing/2014/main" id="{6C25E8C6-F5EE-13B4-8A75-BEBBD62EB510}"/>
              </a:ext>
            </a:extLst>
          </p:cNvPr>
          <p:cNvSpPr>
            <a:spLocks noGrp="1"/>
          </p:cNvSpPr>
          <p:nvPr>
            <p:ph type="sldNum" sz="quarter" idx="12"/>
          </p:nvPr>
        </p:nvSpPr>
        <p:spPr/>
        <p:txBody>
          <a:bodyPr/>
          <a:lstStyle/>
          <a:p>
            <a:fld id="{D983F1FA-211D-3044-9E35-958DFBC26156}" type="slidenum">
              <a:rPr lang="en-US" smtClean="0">
                <a:solidFill>
                  <a:prstClr val="white"/>
                </a:solidFill>
              </a:rPr>
              <a:pPr/>
              <a:t>54</a:t>
            </a:fld>
            <a:endParaRPr lang="en-US">
              <a:solidFill>
                <a:prstClr val="white"/>
              </a:solidFill>
            </a:endParaRPr>
          </a:p>
        </p:txBody>
      </p:sp>
      <p:sp>
        <p:nvSpPr>
          <p:cNvPr id="3" name="Title 2">
            <a:extLst>
              <a:ext uri="{FF2B5EF4-FFF2-40B4-BE49-F238E27FC236}">
                <a16:creationId xmlns:a16="http://schemas.microsoft.com/office/drawing/2014/main" id="{327E6B59-63D3-976D-85FF-F3764500214F}"/>
              </a:ext>
            </a:extLst>
          </p:cNvPr>
          <p:cNvSpPr>
            <a:spLocks noGrp="1"/>
          </p:cNvSpPr>
          <p:nvPr>
            <p:ph type="title"/>
          </p:nvPr>
        </p:nvSpPr>
        <p:spPr/>
        <p:txBody>
          <a:bodyPr/>
          <a:lstStyle/>
          <a:p>
            <a:r>
              <a:rPr lang="en-US"/>
              <a:t>Notification Packet</a:t>
            </a:r>
          </a:p>
        </p:txBody>
      </p:sp>
      <p:sp>
        <p:nvSpPr>
          <p:cNvPr id="5" name="Text Placeholder 45">
            <a:extLst>
              <a:ext uri="{FF2B5EF4-FFF2-40B4-BE49-F238E27FC236}">
                <a16:creationId xmlns:a16="http://schemas.microsoft.com/office/drawing/2014/main" id="{96425362-6CA6-76CB-DF98-26BFCF6E25D4}"/>
              </a:ext>
            </a:extLst>
          </p:cNvPr>
          <p:cNvSpPr txBox="1">
            <a:spLocks/>
          </p:cNvSpPr>
          <p:nvPr/>
        </p:nvSpPr>
        <p:spPr>
          <a:xfrm>
            <a:off x="265419" y="3453779"/>
            <a:ext cx="1626881" cy="1677926"/>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accent1"/>
                </a:solidFill>
                <a:latin typeface="+mn-lt"/>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accent1"/>
                </a:solidFill>
                <a:latin typeface="+mn-lt"/>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accent1"/>
                </a:solidFill>
                <a:latin typeface="+mn-lt"/>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accent1"/>
                </a:solidFill>
                <a:latin typeface="+mn-lt"/>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accent1"/>
                </a:solidFill>
                <a:latin typeface="+mn-lt"/>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accent1"/>
                </a:solidFill>
                <a:latin typeface="+mn-lt"/>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accent1"/>
                </a:solidFill>
                <a:latin typeface="+mn-lt"/>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accent1"/>
                </a:solidFill>
                <a:latin typeface="+mn-lt"/>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accent1"/>
                </a:solidFill>
                <a:latin typeface="+mn-lt"/>
                <a:ea typeface="+mn-ea"/>
                <a:cs typeface="Calibri" panose="020F0502020204030204" pitchFamily="34" charset="0"/>
              </a:defRPr>
            </a:lvl9pPr>
          </a:lstStyle>
          <a:p>
            <a:pPr algn="ctr"/>
            <a:r>
              <a:rPr lang="en-US" sz="1800">
                <a:solidFill>
                  <a:schemeClr val="bg1"/>
                </a:solidFill>
              </a:rPr>
              <a:t>Records checklist for school and student documents</a:t>
            </a:r>
          </a:p>
          <a:p>
            <a:pPr algn="ctr"/>
            <a:endParaRPr lang="en-US" sz="1800">
              <a:solidFill>
                <a:schemeClr val="bg1"/>
              </a:solidFill>
            </a:endParaRPr>
          </a:p>
        </p:txBody>
      </p:sp>
      <p:sp>
        <p:nvSpPr>
          <p:cNvPr id="6" name="Text Placeholder 49">
            <a:extLst>
              <a:ext uri="{FF2B5EF4-FFF2-40B4-BE49-F238E27FC236}">
                <a16:creationId xmlns:a16="http://schemas.microsoft.com/office/drawing/2014/main" id="{6F3EB1BD-37C7-0823-B9F1-5756A731E0B3}"/>
              </a:ext>
            </a:extLst>
          </p:cNvPr>
          <p:cNvSpPr txBox="1">
            <a:spLocks/>
          </p:cNvSpPr>
          <p:nvPr/>
        </p:nvSpPr>
        <p:spPr>
          <a:xfrm>
            <a:off x="2011989" y="3434539"/>
            <a:ext cx="1626881" cy="1677926"/>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accent1"/>
                </a:solidFill>
                <a:latin typeface="+mn-lt"/>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accent1"/>
                </a:solidFill>
                <a:latin typeface="+mn-lt"/>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accent1"/>
                </a:solidFill>
                <a:latin typeface="+mn-lt"/>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accent1"/>
                </a:solidFill>
                <a:latin typeface="+mn-lt"/>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accent1"/>
                </a:solidFill>
                <a:latin typeface="+mn-lt"/>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accent1"/>
                </a:solidFill>
                <a:latin typeface="+mn-lt"/>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accent1"/>
                </a:solidFill>
                <a:latin typeface="+mn-lt"/>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accent1"/>
                </a:solidFill>
                <a:latin typeface="+mn-lt"/>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accent1"/>
                </a:solidFill>
                <a:latin typeface="+mn-lt"/>
                <a:ea typeface="+mn-ea"/>
                <a:cs typeface="Calibri" panose="020F0502020204030204" pitchFamily="34" charset="0"/>
              </a:defRPr>
            </a:lvl9pPr>
          </a:lstStyle>
          <a:p>
            <a:pPr algn="ctr"/>
            <a:r>
              <a:rPr lang="en-US" sz="1800">
                <a:solidFill>
                  <a:schemeClr val="bg1"/>
                </a:solidFill>
              </a:rPr>
              <a:t>Required School Information Form</a:t>
            </a:r>
          </a:p>
          <a:p>
            <a:pPr algn="ctr"/>
            <a:endParaRPr lang="en-US" sz="1800">
              <a:solidFill>
                <a:schemeClr val="bg1"/>
              </a:solidFill>
            </a:endParaRPr>
          </a:p>
        </p:txBody>
      </p:sp>
      <p:sp>
        <p:nvSpPr>
          <p:cNvPr id="7" name="Text Placeholder 51">
            <a:extLst>
              <a:ext uri="{FF2B5EF4-FFF2-40B4-BE49-F238E27FC236}">
                <a16:creationId xmlns:a16="http://schemas.microsoft.com/office/drawing/2014/main" id="{F5C30BD8-78AE-0038-2FF6-C9E9BDCAA799}"/>
              </a:ext>
            </a:extLst>
          </p:cNvPr>
          <p:cNvSpPr txBox="1">
            <a:spLocks/>
          </p:cNvSpPr>
          <p:nvPr/>
        </p:nvSpPr>
        <p:spPr>
          <a:xfrm>
            <a:off x="3758560" y="3453779"/>
            <a:ext cx="1626881" cy="1677926"/>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accent1"/>
                </a:solidFill>
                <a:latin typeface="+mn-lt"/>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accent1"/>
                </a:solidFill>
                <a:latin typeface="+mn-lt"/>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accent1"/>
                </a:solidFill>
                <a:latin typeface="+mn-lt"/>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accent1"/>
                </a:solidFill>
                <a:latin typeface="+mn-lt"/>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accent1"/>
                </a:solidFill>
                <a:latin typeface="+mn-lt"/>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accent1"/>
                </a:solidFill>
                <a:latin typeface="+mn-lt"/>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accent1"/>
                </a:solidFill>
                <a:latin typeface="+mn-lt"/>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accent1"/>
                </a:solidFill>
                <a:latin typeface="+mn-lt"/>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accent1"/>
                </a:solidFill>
                <a:latin typeface="+mn-lt"/>
                <a:ea typeface="+mn-ea"/>
                <a:cs typeface="Calibri" panose="020F0502020204030204" pitchFamily="34" charset="0"/>
              </a:defRPr>
            </a:lvl9pPr>
          </a:lstStyle>
          <a:p>
            <a:pPr algn="ctr"/>
            <a:r>
              <a:rPr lang="en-US" sz="1800">
                <a:solidFill>
                  <a:schemeClr val="bg1"/>
                </a:solidFill>
              </a:rPr>
              <a:t>School Procedures Questionnaire</a:t>
            </a:r>
          </a:p>
          <a:p>
            <a:pPr algn="ctr"/>
            <a:endParaRPr lang="en-US" sz="1800">
              <a:solidFill>
                <a:schemeClr val="bg1"/>
              </a:solidFill>
            </a:endParaRPr>
          </a:p>
        </p:txBody>
      </p:sp>
      <p:sp>
        <p:nvSpPr>
          <p:cNvPr id="8" name="Text Placeholder 52">
            <a:extLst>
              <a:ext uri="{FF2B5EF4-FFF2-40B4-BE49-F238E27FC236}">
                <a16:creationId xmlns:a16="http://schemas.microsoft.com/office/drawing/2014/main" id="{473AD7A0-4584-928C-4A1B-6378DB37DAD1}"/>
              </a:ext>
            </a:extLst>
          </p:cNvPr>
          <p:cNvSpPr txBox="1">
            <a:spLocks/>
          </p:cNvSpPr>
          <p:nvPr/>
        </p:nvSpPr>
        <p:spPr>
          <a:xfrm>
            <a:off x="5439569" y="3453779"/>
            <a:ext cx="1626881" cy="1677926"/>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accent1"/>
                </a:solidFill>
                <a:latin typeface="+mn-lt"/>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accent1"/>
                </a:solidFill>
                <a:latin typeface="+mn-lt"/>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accent1"/>
                </a:solidFill>
                <a:latin typeface="+mn-lt"/>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accent1"/>
                </a:solidFill>
                <a:latin typeface="+mn-lt"/>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accent1"/>
                </a:solidFill>
                <a:latin typeface="+mn-lt"/>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accent1"/>
                </a:solidFill>
                <a:latin typeface="+mn-lt"/>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accent1"/>
                </a:solidFill>
                <a:latin typeface="+mn-lt"/>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accent1"/>
                </a:solidFill>
                <a:latin typeface="+mn-lt"/>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accent1"/>
                </a:solidFill>
                <a:latin typeface="+mn-lt"/>
                <a:ea typeface="+mn-ea"/>
                <a:cs typeface="Calibri" panose="020F0502020204030204" pitchFamily="34" charset="0"/>
              </a:defRPr>
            </a:lvl9pPr>
          </a:lstStyle>
          <a:p>
            <a:pPr algn="ctr"/>
            <a:r>
              <a:rPr lang="en-US" sz="1800">
                <a:solidFill>
                  <a:schemeClr val="bg1"/>
                </a:solidFill>
              </a:rPr>
              <a:t>Compliance Survey Student List</a:t>
            </a:r>
          </a:p>
          <a:p>
            <a:pPr algn="ctr"/>
            <a:endParaRPr lang="en-US" sz="1800">
              <a:solidFill>
                <a:schemeClr val="bg1"/>
              </a:solidFill>
            </a:endParaRPr>
          </a:p>
        </p:txBody>
      </p:sp>
      <p:sp>
        <p:nvSpPr>
          <p:cNvPr id="9" name="Text Placeholder 53">
            <a:extLst>
              <a:ext uri="{FF2B5EF4-FFF2-40B4-BE49-F238E27FC236}">
                <a16:creationId xmlns:a16="http://schemas.microsoft.com/office/drawing/2014/main" id="{134D9466-53F6-3191-7235-6626F8C521B2}"/>
              </a:ext>
            </a:extLst>
          </p:cNvPr>
          <p:cNvSpPr txBox="1">
            <a:spLocks/>
          </p:cNvSpPr>
          <p:nvPr/>
        </p:nvSpPr>
        <p:spPr>
          <a:xfrm>
            <a:off x="7191816" y="3453779"/>
            <a:ext cx="1626881" cy="1677926"/>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accent1"/>
                </a:solidFill>
                <a:latin typeface="+mn-lt"/>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accent1"/>
                </a:solidFill>
                <a:latin typeface="+mn-lt"/>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accent1"/>
                </a:solidFill>
                <a:latin typeface="+mn-lt"/>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accent1"/>
                </a:solidFill>
                <a:latin typeface="+mn-lt"/>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accent1"/>
                </a:solidFill>
                <a:latin typeface="+mn-lt"/>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accent1"/>
                </a:solidFill>
                <a:latin typeface="+mn-lt"/>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accent1"/>
                </a:solidFill>
                <a:latin typeface="+mn-lt"/>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accent1"/>
                </a:solidFill>
                <a:latin typeface="+mn-lt"/>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accent1"/>
                </a:solidFill>
                <a:latin typeface="+mn-lt"/>
                <a:ea typeface="+mn-ea"/>
                <a:cs typeface="Calibri" panose="020F0502020204030204" pitchFamily="34" charset="0"/>
              </a:defRPr>
            </a:lvl9pPr>
          </a:lstStyle>
          <a:p>
            <a:pPr algn="ctr"/>
            <a:r>
              <a:rPr lang="en-US" sz="1800">
                <a:solidFill>
                  <a:schemeClr val="bg1"/>
                </a:solidFill>
              </a:rPr>
              <a:t>Public Law 116-315 Section 1018 Questionnaire </a:t>
            </a:r>
          </a:p>
          <a:p>
            <a:pPr algn="ctr"/>
            <a:endParaRPr lang="en-US" sz="1800">
              <a:solidFill>
                <a:schemeClr val="bg1"/>
              </a:solidFill>
            </a:endParaRPr>
          </a:p>
        </p:txBody>
      </p:sp>
      <p:pic>
        <p:nvPicPr>
          <p:cNvPr id="10" name="Picture Placeholder 66" descr="Contract with solid fill">
            <a:extLst>
              <a:ext uri="{FF2B5EF4-FFF2-40B4-BE49-F238E27FC236}">
                <a16:creationId xmlns:a16="http://schemas.microsoft.com/office/drawing/2014/main" id="{B8735865-CD49-7816-D284-1EF79C2D2F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68997" y="1653683"/>
            <a:ext cx="1312863" cy="1312862"/>
          </a:xfrm>
          <a:prstGeom prst="rect">
            <a:avLst/>
          </a:prstGeom>
        </p:spPr>
      </p:pic>
      <p:pic>
        <p:nvPicPr>
          <p:cNvPr id="11" name="Picture Placeholder 63" descr="Contract with solid fill">
            <a:extLst>
              <a:ext uri="{FF2B5EF4-FFF2-40B4-BE49-F238E27FC236}">
                <a16:creationId xmlns:a16="http://schemas.microsoft.com/office/drawing/2014/main" id="{A2D13EA1-038B-F054-A65F-EF7F3EF912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915568" y="1646266"/>
            <a:ext cx="1312863" cy="1312862"/>
          </a:xfrm>
          <a:prstGeom prst="rect">
            <a:avLst/>
          </a:prstGeom>
        </p:spPr>
      </p:pic>
      <p:pic>
        <p:nvPicPr>
          <p:cNvPr id="12" name="Picture Placeholder 61" descr="List with solid fill">
            <a:extLst>
              <a:ext uri="{FF2B5EF4-FFF2-40B4-BE49-F238E27FC236}">
                <a16:creationId xmlns:a16="http://schemas.microsoft.com/office/drawing/2014/main" id="{0ADB3C32-9635-0DDB-3C8B-296615FB9D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662138" y="1646266"/>
            <a:ext cx="1312863" cy="1312862"/>
          </a:xfrm>
          <a:prstGeom prst="rect">
            <a:avLst/>
          </a:prstGeom>
        </p:spPr>
      </p:pic>
      <p:pic>
        <p:nvPicPr>
          <p:cNvPr id="13" name="Picture Placeholder 59" descr="Clipboard Partially Checked with solid fill">
            <a:extLst>
              <a:ext uri="{FF2B5EF4-FFF2-40B4-BE49-F238E27FC236}">
                <a16:creationId xmlns:a16="http://schemas.microsoft.com/office/drawing/2014/main" id="{C7D07B19-98E8-50F1-0E22-14D76A79CC8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22427" y="1653683"/>
            <a:ext cx="1312863" cy="1312862"/>
          </a:xfrm>
          <a:prstGeom prst="rect">
            <a:avLst/>
          </a:prstGeom>
        </p:spPr>
      </p:pic>
      <p:pic>
        <p:nvPicPr>
          <p:cNvPr id="14" name="Picture Placeholder 63" descr="Contract with solid fill">
            <a:extLst>
              <a:ext uri="{FF2B5EF4-FFF2-40B4-BE49-F238E27FC236}">
                <a16:creationId xmlns:a16="http://schemas.microsoft.com/office/drawing/2014/main" id="{CAE6556A-7A77-5EC5-BD49-1D088830B7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348824" y="1646266"/>
            <a:ext cx="1312863" cy="1312862"/>
          </a:xfrm>
          <a:prstGeom prst="rect">
            <a:avLst/>
          </a:prstGeom>
          <a:noFill/>
        </p:spPr>
      </p:pic>
      <p:sp>
        <p:nvSpPr>
          <p:cNvPr id="15" name="Text Placeholder 45">
            <a:extLst>
              <a:ext uri="{FF2B5EF4-FFF2-40B4-BE49-F238E27FC236}">
                <a16:creationId xmlns:a16="http://schemas.microsoft.com/office/drawing/2014/main" id="{2DA1759B-CBC6-8083-600B-69812112772A}"/>
              </a:ext>
            </a:extLst>
          </p:cNvPr>
          <p:cNvSpPr txBox="1">
            <a:spLocks/>
          </p:cNvSpPr>
          <p:nvPr/>
        </p:nvSpPr>
        <p:spPr>
          <a:xfrm>
            <a:off x="-398229" y="5637512"/>
            <a:ext cx="9059916" cy="387912"/>
          </a:xfrm>
          <a:prstGeom prst="rect">
            <a:avLst/>
          </a:prstGeom>
        </p:spPr>
        <p:txBody>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accent1"/>
                </a:solidFill>
                <a:latin typeface="+mn-lt"/>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accent1"/>
                </a:solidFill>
                <a:latin typeface="+mn-lt"/>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accent1"/>
                </a:solidFill>
                <a:latin typeface="+mn-lt"/>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accent1"/>
                </a:solidFill>
                <a:latin typeface="+mn-lt"/>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accent1"/>
                </a:solidFill>
                <a:latin typeface="+mn-lt"/>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accent1"/>
                </a:solidFill>
                <a:latin typeface="+mn-lt"/>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accent1"/>
                </a:solidFill>
                <a:latin typeface="+mn-lt"/>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accent1"/>
                </a:solidFill>
                <a:latin typeface="+mn-lt"/>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accent1"/>
                </a:solidFill>
                <a:latin typeface="+mn-lt"/>
                <a:ea typeface="+mn-ea"/>
                <a:cs typeface="Calibri" panose="020F0502020204030204" pitchFamily="34" charset="0"/>
              </a:defRPr>
            </a:lvl9pPr>
          </a:lstStyle>
          <a:p>
            <a:pPr algn="ctr"/>
            <a:r>
              <a:rPr lang="en-US" sz="1800">
                <a:solidFill>
                  <a:schemeClr val="bg1"/>
                </a:solidFill>
              </a:rPr>
              <a:t>*Authorization to Review Records document included for informational awareness</a:t>
            </a:r>
          </a:p>
          <a:p>
            <a:pPr algn="ctr"/>
            <a:endParaRPr lang="en-US" sz="1800">
              <a:solidFill>
                <a:schemeClr val="bg1"/>
              </a:solidFill>
            </a:endParaRPr>
          </a:p>
        </p:txBody>
      </p:sp>
    </p:spTree>
    <p:extLst>
      <p:ext uri="{BB962C8B-B14F-4D97-AF65-F5344CB8AC3E}">
        <p14:creationId xmlns:p14="http://schemas.microsoft.com/office/powerpoint/2010/main" val="18697487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4E7F9-ED2F-6B4B-78BC-F641495C0DFE}"/>
              </a:ext>
            </a:extLst>
          </p:cNvPr>
          <p:cNvSpPr/>
          <p:nvPr/>
        </p:nvSpPr>
        <p:spPr>
          <a:xfrm>
            <a:off x="108488" y="3298152"/>
            <a:ext cx="2799264" cy="2510785"/>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u="sng">
                <a:latin typeface="Calibri" panose="020F0502020204030204" pitchFamily="34" charset="0"/>
                <a:cs typeface="Calibri" panose="020F0502020204030204" pitchFamily="34" charset="0"/>
              </a:rPr>
              <a:t>Fiscal Year</a:t>
            </a:r>
          </a:p>
          <a:p>
            <a:pPr algn="ctr"/>
            <a:r>
              <a:rPr lang="en-US">
                <a:latin typeface="Calibri" panose="020F0502020204030204" pitchFamily="34" charset="0"/>
                <a:cs typeface="Calibri" panose="020F0502020204030204" pitchFamily="34" charset="0"/>
              </a:rPr>
              <a:t>FY25</a:t>
            </a:r>
          </a:p>
          <a:p>
            <a:pPr algn="ctr"/>
            <a:endParaRPr lang="en-US">
              <a:latin typeface="Calibri" panose="020F0502020204030204" pitchFamily="34" charset="0"/>
              <a:cs typeface="Calibri" panose="020F0502020204030204" pitchFamily="34" charset="0"/>
            </a:endParaRPr>
          </a:p>
          <a:p>
            <a:pPr algn="ctr"/>
            <a:r>
              <a:rPr lang="en-US" b="1" u="sng">
                <a:latin typeface="Calibri" panose="020F0502020204030204" pitchFamily="34" charset="0"/>
                <a:cs typeface="Calibri" panose="020F0502020204030204" pitchFamily="34" charset="0"/>
              </a:rPr>
              <a:t>Facility Code</a:t>
            </a:r>
          </a:p>
          <a:p>
            <a:pPr algn="ctr"/>
            <a:r>
              <a:rPr lang="en-US">
                <a:latin typeface="Calibri" panose="020F0502020204030204" pitchFamily="34" charset="0"/>
                <a:cs typeface="Calibri" panose="020F0502020204030204" pitchFamily="34" charset="0"/>
              </a:rPr>
              <a:t>11111111</a:t>
            </a:r>
          </a:p>
          <a:p>
            <a:pPr algn="ctr"/>
            <a:endParaRPr lang="en-US" b="1" u="sng">
              <a:latin typeface="Calibri" panose="020F0502020204030204" pitchFamily="34" charset="0"/>
              <a:cs typeface="Calibri" panose="020F0502020204030204" pitchFamily="34" charset="0"/>
            </a:endParaRPr>
          </a:p>
          <a:p>
            <a:pPr algn="ctr"/>
            <a:r>
              <a:rPr lang="en-US" b="1" u="sng">
                <a:latin typeface="Calibri" panose="020F0502020204030204" pitchFamily="34" charset="0"/>
                <a:cs typeface="Calibri" panose="020F0502020204030204" pitchFamily="34" charset="0"/>
              </a:rPr>
              <a:t>Unique Identifier</a:t>
            </a:r>
          </a:p>
          <a:p>
            <a:pPr algn="ctr"/>
            <a:r>
              <a:rPr lang="en-US">
                <a:latin typeface="Calibri" panose="020F0502020204030204" pitchFamily="34" charset="0"/>
                <a:cs typeface="Calibri" panose="020F0502020204030204" pitchFamily="34" charset="0"/>
              </a:rPr>
              <a:t>119289</a:t>
            </a:r>
          </a:p>
        </p:txBody>
      </p:sp>
      <p:sp>
        <p:nvSpPr>
          <p:cNvPr id="2" name="Slide Number Placeholder 1">
            <a:extLst>
              <a:ext uri="{FF2B5EF4-FFF2-40B4-BE49-F238E27FC236}">
                <a16:creationId xmlns:a16="http://schemas.microsoft.com/office/drawing/2014/main" id="{4E1E2394-B391-A155-3F91-637FCB81F4AF}"/>
              </a:ext>
            </a:extLst>
          </p:cNvPr>
          <p:cNvSpPr>
            <a:spLocks noGrp="1"/>
          </p:cNvSpPr>
          <p:nvPr>
            <p:ph type="sldNum" sz="quarter" idx="12"/>
          </p:nvPr>
        </p:nvSpPr>
        <p:spPr/>
        <p:txBody>
          <a:bodyPr/>
          <a:lstStyle/>
          <a:p>
            <a:fld id="{D983F1FA-211D-3044-9E35-958DFBC26156}" type="slidenum">
              <a:rPr lang="en-US" smtClean="0">
                <a:solidFill>
                  <a:prstClr val="white"/>
                </a:solidFill>
              </a:rPr>
              <a:pPr/>
              <a:t>55</a:t>
            </a:fld>
            <a:endParaRPr lang="en-US">
              <a:solidFill>
                <a:prstClr val="white"/>
              </a:solidFill>
            </a:endParaRPr>
          </a:p>
        </p:txBody>
      </p:sp>
      <p:sp>
        <p:nvSpPr>
          <p:cNvPr id="3" name="Title 2">
            <a:extLst>
              <a:ext uri="{FF2B5EF4-FFF2-40B4-BE49-F238E27FC236}">
                <a16:creationId xmlns:a16="http://schemas.microsoft.com/office/drawing/2014/main" id="{EE9B081B-6F4E-6FC7-F79C-582BB2476C57}"/>
              </a:ext>
            </a:extLst>
          </p:cNvPr>
          <p:cNvSpPr>
            <a:spLocks noGrp="1"/>
          </p:cNvSpPr>
          <p:nvPr>
            <p:ph type="title"/>
          </p:nvPr>
        </p:nvSpPr>
        <p:spPr>
          <a:xfrm>
            <a:off x="108488" y="0"/>
            <a:ext cx="8834034" cy="731520"/>
          </a:xfrm>
        </p:spPr>
        <p:txBody>
          <a:bodyPr>
            <a:normAutofit/>
          </a:bodyPr>
          <a:lstStyle/>
          <a:p>
            <a:r>
              <a:rPr lang="en-US"/>
              <a:t>Step #2:  Survey Preparation</a:t>
            </a:r>
          </a:p>
        </p:txBody>
      </p:sp>
      <p:sp>
        <p:nvSpPr>
          <p:cNvPr id="5" name="Rectangle: Rounded Corners 4">
            <a:extLst>
              <a:ext uri="{FF2B5EF4-FFF2-40B4-BE49-F238E27FC236}">
                <a16:creationId xmlns:a16="http://schemas.microsoft.com/office/drawing/2014/main" id="{7DDA6F3B-C42F-0676-E104-5A85E216E4AE}"/>
              </a:ext>
            </a:extLst>
          </p:cNvPr>
          <p:cNvSpPr/>
          <p:nvPr/>
        </p:nvSpPr>
        <p:spPr>
          <a:xfrm>
            <a:off x="90529" y="796196"/>
            <a:ext cx="8962942" cy="731520"/>
          </a:xfrm>
          <a:prstGeom prst="roundRect">
            <a:avLst/>
          </a:prstGeom>
          <a:ln>
            <a:solidFill>
              <a:schemeClr val="tx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a:latin typeface="Calibri" panose="020F0502020204030204" pitchFamily="34" charset="0"/>
                <a:cs typeface="Calibri" panose="020F0502020204030204" pitchFamily="34" charset="0"/>
              </a:rPr>
              <a:t>The </a:t>
            </a:r>
            <a:r>
              <a:rPr lang="en-US" sz="2000" b="1">
                <a:latin typeface="Calibri" panose="020F0502020204030204" pitchFamily="34" charset="0"/>
                <a:cs typeface="Calibri" panose="020F0502020204030204" pitchFamily="34" charset="0"/>
              </a:rPr>
              <a:t>VA Education File Upload Portal </a:t>
            </a:r>
            <a:r>
              <a:rPr lang="en-US" sz="2000">
                <a:latin typeface="Calibri" panose="020F0502020204030204" pitchFamily="34" charset="0"/>
                <a:cs typeface="Calibri" panose="020F0502020204030204" pitchFamily="34" charset="0"/>
              </a:rPr>
              <a:t>is used to securely transmit your documents to VA by connecting to VA’s Salesforce system, protecting sensitive student data.</a:t>
            </a:r>
          </a:p>
        </p:txBody>
      </p:sp>
      <p:graphicFrame>
        <p:nvGraphicFramePr>
          <p:cNvPr id="4" name="Table 3">
            <a:extLst>
              <a:ext uri="{FF2B5EF4-FFF2-40B4-BE49-F238E27FC236}">
                <a16:creationId xmlns:a16="http://schemas.microsoft.com/office/drawing/2014/main" id="{99BDBFC2-E3D6-A118-62FB-7894611AF3FE}"/>
              </a:ext>
            </a:extLst>
          </p:cNvPr>
          <p:cNvGraphicFramePr>
            <a:graphicFrameLocks noGrp="1"/>
          </p:cNvGraphicFramePr>
          <p:nvPr/>
        </p:nvGraphicFramePr>
        <p:xfrm>
          <a:off x="3023368" y="1693163"/>
          <a:ext cx="2892789" cy="4335737"/>
        </p:xfrm>
        <a:graphic>
          <a:graphicData uri="http://schemas.openxmlformats.org/drawingml/2006/table">
            <a:tbl>
              <a:tblPr firstRow="1" firstCol="1" bandRow="1">
                <a:tableStyleId>{0660B408-B3CF-4A94-85FC-2B1E0A45F4A2}</a:tableStyleId>
              </a:tblPr>
              <a:tblGrid>
                <a:gridCol w="2892789">
                  <a:extLst>
                    <a:ext uri="{9D8B030D-6E8A-4147-A177-3AD203B41FA5}">
                      <a16:colId xmlns:a16="http://schemas.microsoft.com/office/drawing/2014/main" val="2057186209"/>
                    </a:ext>
                  </a:extLst>
                </a:gridCol>
              </a:tblGrid>
              <a:tr h="569339">
                <a:tc>
                  <a:txBody>
                    <a:bodyPr/>
                    <a:lstStyle/>
                    <a:p>
                      <a:pPr marL="0" marR="0" algn="ctr">
                        <a:lnSpc>
                          <a:spcPct val="107000"/>
                        </a:lnSpc>
                        <a:spcBef>
                          <a:spcPts val="0"/>
                        </a:spcBef>
                        <a:spcAft>
                          <a:spcPts val="0"/>
                        </a:spcAft>
                      </a:pPr>
                      <a:r>
                        <a:rPr lang="en-US" sz="1800" kern="100">
                          <a:effectLst/>
                        </a:rPr>
                        <a:t>Accepted File Types</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19351767"/>
                  </a:ext>
                </a:extLst>
              </a:tr>
              <a:tr h="281447">
                <a:tc>
                  <a:txBody>
                    <a:bodyPr/>
                    <a:lstStyle/>
                    <a:p>
                      <a:pPr marL="0" marR="0">
                        <a:lnSpc>
                          <a:spcPct val="107000"/>
                        </a:lnSpc>
                        <a:spcBef>
                          <a:spcPts val="0"/>
                        </a:spcBef>
                        <a:spcAft>
                          <a:spcPts val="0"/>
                        </a:spcAft>
                      </a:pPr>
                      <a:r>
                        <a:rPr lang="en-US" sz="1800" kern="100">
                          <a:effectLst/>
                        </a:rPr>
                        <a:t>.pdf </a:t>
                      </a:r>
                      <a:r>
                        <a:rPr lang="en-US" sz="1800" kern="100">
                          <a:solidFill>
                            <a:srgbClr val="FF0000"/>
                          </a:solidFill>
                          <a:effectLst/>
                        </a:rPr>
                        <a:t>(except Portfolio files)</a:t>
                      </a:r>
                      <a:endParaRPr lang="en-US" sz="1800" kern="10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9104574"/>
                  </a:ext>
                </a:extLst>
              </a:tr>
              <a:tr h="281447">
                <a:tc>
                  <a:txBody>
                    <a:bodyPr/>
                    <a:lstStyle/>
                    <a:p>
                      <a:pPr marL="0" marR="0">
                        <a:lnSpc>
                          <a:spcPct val="107000"/>
                        </a:lnSpc>
                        <a:spcBef>
                          <a:spcPts val="0"/>
                        </a:spcBef>
                        <a:spcAft>
                          <a:spcPts val="0"/>
                        </a:spcAft>
                      </a:pPr>
                      <a:r>
                        <a:rPr lang="en-US" sz="1800" kern="100">
                          <a:effectLst/>
                        </a:rPr>
                        <a:t>.docx</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26238558"/>
                  </a:ext>
                </a:extLst>
              </a:tr>
              <a:tr h="281447">
                <a:tc>
                  <a:txBody>
                    <a:bodyPr/>
                    <a:lstStyle/>
                    <a:p>
                      <a:pPr marL="0" marR="0">
                        <a:lnSpc>
                          <a:spcPct val="107000"/>
                        </a:lnSpc>
                        <a:spcBef>
                          <a:spcPts val="0"/>
                        </a:spcBef>
                        <a:spcAft>
                          <a:spcPts val="0"/>
                        </a:spcAft>
                      </a:pPr>
                      <a:r>
                        <a:rPr lang="en-US" sz="1800" kern="100">
                          <a:effectLst/>
                        </a:rPr>
                        <a:t>.pptx</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0776001"/>
                  </a:ext>
                </a:extLst>
              </a:tr>
              <a:tr h="281447">
                <a:tc>
                  <a:txBody>
                    <a:bodyPr/>
                    <a:lstStyle/>
                    <a:p>
                      <a:pPr marL="0" marR="0">
                        <a:lnSpc>
                          <a:spcPct val="107000"/>
                        </a:lnSpc>
                        <a:spcBef>
                          <a:spcPts val="0"/>
                        </a:spcBef>
                        <a:spcAft>
                          <a:spcPts val="0"/>
                        </a:spcAft>
                      </a:pPr>
                      <a:r>
                        <a:rPr lang="en-US" sz="1800" kern="100">
                          <a:effectLst/>
                        </a:rPr>
                        <a:t>.csv</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25398373"/>
                  </a:ext>
                </a:extLst>
              </a:tr>
              <a:tr h="391779">
                <a:tc>
                  <a:txBody>
                    <a:bodyPr/>
                    <a:lstStyle/>
                    <a:p>
                      <a:pPr marL="0" marR="0">
                        <a:lnSpc>
                          <a:spcPct val="107000"/>
                        </a:lnSpc>
                        <a:spcBef>
                          <a:spcPts val="0"/>
                        </a:spcBef>
                        <a:spcAft>
                          <a:spcPts val="0"/>
                        </a:spcAft>
                      </a:pPr>
                      <a:r>
                        <a:rPr lang="en-US" sz="1800" kern="100">
                          <a:effectLst/>
                        </a:rPr>
                        <a:t>.xlsx</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7726291"/>
                  </a:ext>
                </a:extLst>
              </a:tr>
              <a:tr h="281447">
                <a:tc>
                  <a:txBody>
                    <a:bodyPr/>
                    <a:lstStyle/>
                    <a:p>
                      <a:pPr marL="0" marR="0">
                        <a:lnSpc>
                          <a:spcPct val="107000"/>
                        </a:lnSpc>
                        <a:spcBef>
                          <a:spcPts val="0"/>
                        </a:spcBef>
                        <a:spcAft>
                          <a:spcPts val="0"/>
                        </a:spcAft>
                      </a:pPr>
                      <a:r>
                        <a:rPr lang="en-US" sz="1800" kern="100">
                          <a:effectLst/>
                        </a:rPr>
                        <a:t>.jpeg</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02705187"/>
                  </a:ext>
                </a:extLst>
              </a:tr>
              <a:tr h="281447">
                <a:tc>
                  <a:txBody>
                    <a:bodyPr/>
                    <a:lstStyle/>
                    <a:p>
                      <a:pPr marL="0" marR="0">
                        <a:lnSpc>
                          <a:spcPct val="107000"/>
                        </a:lnSpc>
                        <a:spcBef>
                          <a:spcPts val="0"/>
                        </a:spcBef>
                        <a:spcAft>
                          <a:spcPts val="0"/>
                        </a:spcAft>
                      </a:pPr>
                      <a:r>
                        <a:rPr lang="en-US" sz="1800" kern="100">
                          <a:effectLst/>
                        </a:rPr>
                        <a:t>.</a:t>
                      </a:r>
                      <a:r>
                        <a:rPr lang="en-US" sz="1800" kern="100" err="1">
                          <a:effectLst/>
                        </a:rPr>
                        <a:t>png</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43971757"/>
                  </a:ext>
                </a:extLst>
              </a:tr>
              <a:tr h="281447">
                <a:tc>
                  <a:txBody>
                    <a:bodyPr/>
                    <a:lstStyle/>
                    <a:p>
                      <a:pPr marL="0" marR="0">
                        <a:lnSpc>
                          <a:spcPct val="107000"/>
                        </a:lnSpc>
                        <a:spcBef>
                          <a:spcPts val="0"/>
                        </a:spcBef>
                        <a:spcAft>
                          <a:spcPts val="0"/>
                        </a:spcAft>
                      </a:pPr>
                      <a:r>
                        <a:rPr lang="en-US" sz="1800" kern="100">
                          <a:effectLst/>
                        </a:rPr>
                        <a:t>.bmp</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86579619"/>
                  </a:ext>
                </a:extLst>
              </a:tr>
              <a:tr h="281447">
                <a:tc>
                  <a:txBody>
                    <a:bodyPr/>
                    <a:lstStyle/>
                    <a:p>
                      <a:pPr marL="0" marR="0">
                        <a:lnSpc>
                          <a:spcPct val="107000"/>
                        </a:lnSpc>
                        <a:spcBef>
                          <a:spcPts val="0"/>
                        </a:spcBef>
                        <a:spcAft>
                          <a:spcPts val="0"/>
                        </a:spcAft>
                      </a:pPr>
                      <a:r>
                        <a:rPr lang="en-US" sz="1800" kern="100">
                          <a:effectLst/>
                        </a:rPr>
                        <a:t>.gif</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37239668"/>
                  </a:ext>
                </a:extLst>
              </a:tr>
              <a:tr h="281447">
                <a:tc>
                  <a:txBody>
                    <a:bodyPr/>
                    <a:lstStyle/>
                    <a:p>
                      <a:pPr marL="0" marR="0">
                        <a:lnSpc>
                          <a:spcPct val="107000"/>
                        </a:lnSpc>
                        <a:spcBef>
                          <a:spcPts val="0"/>
                        </a:spcBef>
                        <a:spcAft>
                          <a:spcPts val="0"/>
                        </a:spcAft>
                      </a:pPr>
                      <a:r>
                        <a:rPr lang="en-US" sz="1800" kern="100">
                          <a:effectLst/>
                        </a:rPr>
                        <a:t>.tiff</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17003411"/>
                  </a:ext>
                </a:extLst>
              </a:tr>
              <a:tr h="281447">
                <a:tc>
                  <a:txBody>
                    <a:bodyPr/>
                    <a:lstStyle/>
                    <a:p>
                      <a:pPr marL="0" marR="0">
                        <a:lnSpc>
                          <a:spcPct val="107000"/>
                        </a:lnSpc>
                        <a:spcBef>
                          <a:spcPts val="0"/>
                        </a:spcBef>
                        <a:spcAft>
                          <a:spcPts val="0"/>
                        </a:spcAft>
                      </a:pPr>
                      <a:r>
                        <a:rPr lang="en-US" sz="1800" kern="100">
                          <a:effectLst/>
                        </a:rPr>
                        <a:t>.</a:t>
                      </a:r>
                      <a:r>
                        <a:rPr lang="en-US" sz="1800" kern="100" err="1">
                          <a:effectLst/>
                        </a:rPr>
                        <a:t>psd</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38488719"/>
                  </a:ext>
                </a:extLst>
              </a:tr>
              <a:tr h="281447">
                <a:tc>
                  <a:txBody>
                    <a:bodyPr/>
                    <a:lstStyle/>
                    <a:p>
                      <a:pPr marL="0" marR="0">
                        <a:lnSpc>
                          <a:spcPct val="107000"/>
                        </a:lnSpc>
                        <a:spcBef>
                          <a:spcPts val="0"/>
                        </a:spcBef>
                        <a:spcAft>
                          <a:spcPts val="0"/>
                        </a:spcAft>
                      </a:pPr>
                      <a:r>
                        <a:rPr lang="en-US" sz="1800" kern="100">
                          <a:effectLst/>
                        </a:rPr>
                        <a:t>.raw</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07624764"/>
                  </a:ext>
                </a:extLst>
              </a:tr>
              <a:tr h="225850">
                <a:tc>
                  <a:txBody>
                    <a:bodyPr/>
                    <a:lstStyle/>
                    <a:p>
                      <a:pPr marL="0" marR="0">
                        <a:lnSpc>
                          <a:spcPct val="107000"/>
                        </a:lnSpc>
                        <a:spcBef>
                          <a:spcPts val="0"/>
                        </a:spcBef>
                        <a:spcAft>
                          <a:spcPts val="0"/>
                        </a:spcAft>
                      </a:pPr>
                      <a:r>
                        <a:rPr lang="en-US" sz="1800" kern="100">
                          <a:effectLst/>
                        </a:rPr>
                        <a:t>.eps</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2831168"/>
                  </a:ext>
                </a:extLst>
              </a:tr>
            </a:tbl>
          </a:graphicData>
        </a:graphic>
      </p:graphicFrame>
      <p:graphicFrame>
        <p:nvGraphicFramePr>
          <p:cNvPr id="8" name="Table 7">
            <a:extLst>
              <a:ext uri="{FF2B5EF4-FFF2-40B4-BE49-F238E27FC236}">
                <a16:creationId xmlns:a16="http://schemas.microsoft.com/office/drawing/2014/main" id="{010396EC-1E35-5DFD-9578-636924E690F5}"/>
              </a:ext>
            </a:extLst>
          </p:cNvPr>
          <p:cNvGraphicFramePr>
            <a:graphicFrameLocks noGrp="1"/>
          </p:cNvGraphicFramePr>
          <p:nvPr/>
        </p:nvGraphicFramePr>
        <p:xfrm>
          <a:off x="6049733" y="1685500"/>
          <a:ext cx="2892789" cy="4343400"/>
        </p:xfrm>
        <a:graphic>
          <a:graphicData uri="http://schemas.openxmlformats.org/drawingml/2006/table">
            <a:tbl>
              <a:tblPr firstRow="1" firstCol="1" bandRow="1">
                <a:tableStyleId>{0660B408-B3CF-4A94-85FC-2B1E0A45F4A2}</a:tableStyleId>
              </a:tblPr>
              <a:tblGrid>
                <a:gridCol w="2892789">
                  <a:extLst>
                    <a:ext uri="{9D8B030D-6E8A-4147-A177-3AD203B41FA5}">
                      <a16:colId xmlns:a16="http://schemas.microsoft.com/office/drawing/2014/main" val="2057186209"/>
                    </a:ext>
                  </a:extLst>
                </a:gridCol>
              </a:tblGrid>
              <a:tr h="569339">
                <a:tc>
                  <a:txBody>
                    <a:bodyPr/>
                    <a:lstStyle/>
                    <a:p>
                      <a:pPr marL="0" marR="0" algn="ctr">
                        <a:lnSpc>
                          <a:spcPct val="107000"/>
                        </a:lnSpc>
                        <a:spcBef>
                          <a:spcPts val="0"/>
                        </a:spcBef>
                        <a:spcAft>
                          <a:spcPts val="0"/>
                        </a:spcAft>
                      </a:pPr>
                      <a:r>
                        <a:rPr lang="en-US" sz="1800" kern="100">
                          <a:effectLst/>
                        </a:rPr>
                        <a:t>Non-accepted File Types</a:t>
                      </a:r>
                      <a:endParaRPr lang="en-US" sz="1800" kern="10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19351767"/>
                  </a:ext>
                </a:extLst>
              </a:tr>
              <a:tr h="281447">
                <a:tc>
                  <a:txBody>
                    <a:bodyPr/>
                    <a:lstStyle/>
                    <a:p>
                      <a:pPr marL="0" marR="0">
                        <a:lnSpc>
                          <a:spcPct val="107000"/>
                        </a:lnSpc>
                        <a:spcBef>
                          <a:spcPts val="0"/>
                        </a:spcBef>
                        <a:spcAft>
                          <a:spcPts val="0"/>
                        </a:spcAft>
                      </a:pPr>
                      <a:r>
                        <a:rPr lang="en-US" sz="1800" kern="100">
                          <a:effectLst/>
                        </a:rPr>
                        <a:t>.doc</a:t>
                      </a:r>
                      <a:endParaRPr lang="en-US" sz="18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89104574"/>
                  </a:ext>
                </a:extLst>
              </a:tr>
              <a:tr h="0">
                <a:tc>
                  <a:txBody>
                    <a:bodyPr/>
                    <a:lstStyle/>
                    <a:p>
                      <a:pPr marL="0" marR="0">
                        <a:lnSpc>
                          <a:spcPct val="107000"/>
                        </a:lnSpc>
                        <a:spcBef>
                          <a:spcPts val="0"/>
                        </a:spcBef>
                        <a:spcAft>
                          <a:spcPts val="0"/>
                        </a:spcAft>
                      </a:pPr>
                      <a:r>
                        <a:rPr lang="en-US" sz="1800" kern="100">
                          <a:effectLst/>
                        </a:rPr>
                        <a:t>.</a:t>
                      </a:r>
                      <a:r>
                        <a:rPr lang="en-US" sz="1800" kern="100" err="1">
                          <a:effectLst/>
                        </a:rPr>
                        <a:t>xlsm</a:t>
                      </a:r>
                      <a:endParaRPr lang="en-US" sz="18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26238558"/>
                  </a:ext>
                </a:extLst>
              </a:tr>
              <a:tr h="281447">
                <a:tc>
                  <a:txBody>
                    <a:bodyPr/>
                    <a:lstStyle/>
                    <a:p>
                      <a:pPr marL="0" marR="0">
                        <a:lnSpc>
                          <a:spcPct val="107000"/>
                        </a:lnSpc>
                        <a:spcBef>
                          <a:spcPts val="0"/>
                        </a:spcBef>
                        <a:spcAft>
                          <a:spcPts val="0"/>
                        </a:spcAft>
                      </a:pPr>
                      <a:r>
                        <a:rPr lang="en-US" sz="1800" kern="100">
                          <a:effectLst/>
                        </a:rPr>
                        <a:t>.zip</a:t>
                      </a:r>
                      <a:endParaRPr lang="en-US" sz="18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0776001"/>
                  </a:ext>
                </a:extLst>
              </a:tr>
              <a:tr h="281447">
                <a:tc>
                  <a:txBody>
                    <a:bodyPr/>
                    <a:lstStyle/>
                    <a:p>
                      <a:pPr marL="0" marR="0">
                        <a:lnSpc>
                          <a:spcPct val="107000"/>
                        </a:lnSpc>
                        <a:spcBef>
                          <a:spcPts val="0"/>
                        </a:spcBef>
                        <a:spcAft>
                          <a:spcPts val="0"/>
                        </a:spcAft>
                      </a:pPr>
                      <a:r>
                        <a:rPr lang="en-US" sz="1800" kern="100">
                          <a:effectLst/>
                        </a:rPr>
                        <a:t>.msg</a:t>
                      </a:r>
                      <a:endParaRPr lang="en-US" sz="18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25398373"/>
                  </a:ext>
                </a:extLst>
              </a:tr>
              <a:tr h="391779">
                <a:tc>
                  <a:txBody>
                    <a:bodyPr/>
                    <a:lstStyle/>
                    <a:p>
                      <a:pPr marL="0" marR="0">
                        <a:lnSpc>
                          <a:spcPct val="107000"/>
                        </a:lnSpc>
                        <a:spcBef>
                          <a:spcPts val="0"/>
                        </a:spcBef>
                        <a:spcAft>
                          <a:spcPts val="0"/>
                        </a:spcAft>
                      </a:pPr>
                      <a:r>
                        <a:rPr lang="en-US" sz="1800" kern="100">
                          <a:effectLst/>
                        </a:rPr>
                        <a:t>.</a:t>
                      </a:r>
                      <a:r>
                        <a:rPr lang="en-US" sz="1800" kern="100" err="1">
                          <a:effectLst/>
                        </a:rPr>
                        <a:t>htm</a:t>
                      </a:r>
                      <a:endParaRPr lang="en-US" sz="18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7726291"/>
                  </a:ext>
                </a:extLst>
              </a:tr>
              <a:tr h="281447">
                <a:tc>
                  <a:txBody>
                    <a:bodyPr/>
                    <a:lstStyle/>
                    <a:p>
                      <a:pPr marL="0" marR="0">
                        <a:lnSpc>
                          <a:spcPct val="107000"/>
                        </a:lnSpc>
                        <a:spcBef>
                          <a:spcPts val="0"/>
                        </a:spcBef>
                        <a:spcAft>
                          <a:spcPts val="0"/>
                        </a:spcAft>
                      </a:pPr>
                      <a:r>
                        <a:rPr lang="en-US" sz="1800" kern="100">
                          <a:effectLst/>
                        </a:rPr>
                        <a:t>Portfolio style .pdf files</a:t>
                      </a:r>
                      <a:endParaRPr lang="en-US" sz="18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02705187"/>
                  </a:ext>
                </a:extLst>
              </a:tr>
              <a:tr h="281447">
                <a:tc>
                  <a:txBody>
                    <a:bodyPr/>
                    <a:lstStyle/>
                    <a:p>
                      <a:pPr marL="0" marR="0">
                        <a:lnSpc>
                          <a:spcPct val="107000"/>
                        </a:lnSpc>
                        <a:spcBef>
                          <a:spcPts val="0"/>
                        </a:spcBef>
                        <a:spcAft>
                          <a:spcPts val="0"/>
                        </a:spcAft>
                      </a:pPr>
                      <a:r>
                        <a:rPr lang="en-US" sz="1800" kern="100">
                          <a:effectLst/>
                        </a:rPr>
                        <a:t>.mp4</a:t>
                      </a:r>
                      <a:endParaRPr lang="en-US" sz="18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43971757"/>
                  </a:ext>
                </a:extLst>
              </a:tr>
              <a:tr h="281447">
                <a:tc>
                  <a:txBody>
                    <a:bodyPr/>
                    <a:lstStyle/>
                    <a:p>
                      <a:pPr marL="0" marR="0">
                        <a:lnSpc>
                          <a:spcPct val="107000"/>
                        </a:lnSpc>
                        <a:spcBef>
                          <a:spcPts val="0"/>
                        </a:spcBef>
                        <a:spcAft>
                          <a:spcPts val="0"/>
                        </a:spcAft>
                      </a:pPr>
                      <a:endParaRPr lang="en-US" sz="11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86579619"/>
                  </a:ext>
                </a:extLst>
              </a:tr>
              <a:tr h="281447">
                <a:tc>
                  <a:txBody>
                    <a:bodyPr/>
                    <a:lstStyle/>
                    <a:p>
                      <a:pPr marL="0" marR="0">
                        <a:lnSpc>
                          <a:spcPct val="107000"/>
                        </a:lnSpc>
                        <a:spcBef>
                          <a:spcPts val="0"/>
                        </a:spcBef>
                        <a:spcAft>
                          <a:spcPts val="0"/>
                        </a:spcAft>
                      </a:pPr>
                      <a:endParaRPr lang="en-US" sz="11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37239668"/>
                  </a:ext>
                </a:extLst>
              </a:tr>
              <a:tr h="281447">
                <a:tc>
                  <a:txBody>
                    <a:bodyPr/>
                    <a:lstStyle/>
                    <a:p>
                      <a:pPr marL="0" marR="0">
                        <a:lnSpc>
                          <a:spcPct val="107000"/>
                        </a:lnSpc>
                        <a:spcBef>
                          <a:spcPts val="0"/>
                        </a:spcBef>
                        <a:spcAft>
                          <a:spcPts val="0"/>
                        </a:spcAft>
                      </a:pPr>
                      <a:endParaRPr lang="en-US" sz="11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17003411"/>
                  </a:ext>
                </a:extLst>
              </a:tr>
              <a:tr h="281447">
                <a:tc>
                  <a:txBody>
                    <a:bodyPr/>
                    <a:lstStyle/>
                    <a:p>
                      <a:pPr marL="0" marR="0">
                        <a:lnSpc>
                          <a:spcPct val="107000"/>
                        </a:lnSpc>
                        <a:spcBef>
                          <a:spcPts val="0"/>
                        </a:spcBef>
                        <a:spcAft>
                          <a:spcPts val="0"/>
                        </a:spcAft>
                      </a:pPr>
                      <a:endParaRPr lang="en-US" sz="11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38488719"/>
                  </a:ext>
                </a:extLst>
              </a:tr>
              <a:tr h="281447">
                <a:tc>
                  <a:txBody>
                    <a:bodyPr/>
                    <a:lstStyle/>
                    <a:p>
                      <a:pPr marL="0" marR="0">
                        <a:lnSpc>
                          <a:spcPct val="107000"/>
                        </a:lnSpc>
                        <a:spcBef>
                          <a:spcPts val="0"/>
                        </a:spcBef>
                        <a:spcAft>
                          <a:spcPts val="0"/>
                        </a:spcAft>
                      </a:pPr>
                      <a:endParaRPr lang="en-US" sz="11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07624764"/>
                  </a:ext>
                </a:extLst>
              </a:tr>
              <a:tr h="289110">
                <a:tc>
                  <a:txBody>
                    <a:bodyPr/>
                    <a:lstStyle/>
                    <a:p>
                      <a:pPr marL="0" marR="0">
                        <a:lnSpc>
                          <a:spcPct val="107000"/>
                        </a:lnSpc>
                        <a:spcBef>
                          <a:spcPts val="0"/>
                        </a:spcBef>
                        <a:spcAft>
                          <a:spcPts val="0"/>
                        </a:spcAft>
                      </a:pPr>
                      <a:endParaRPr lang="en-US" sz="1100" kern="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2831168"/>
                  </a:ext>
                </a:extLst>
              </a:tr>
            </a:tbl>
          </a:graphicData>
        </a:graphic>
      </p:graphicFrame>
      <p:sp>
        <p:nvSpPr>
          <p:cNvPr id="6" name="Rectangle 5">
            <a:extLst>
              <a:ext uri="{FF2B5EF4-FFF2-40B4-BE49-F238E27FC236}">
                <a16:creationId xmlns:a16="http://schemas.microsoft.com/office/drawing/2014/main" id="{6C43C688-6CE1-B03E-D505-91618AD63179}"/>
              </a:ext>
            </a:extLst>
          </p:cNvPr>
          <p:cNvSpPr/>
          <p:nvPr/>
        </p:nvSpPr>
        <p:spPr>
          <a:xfrm>
            <a:off x="90529" y="2303464"/>
            <a:ext cx="2799264" cy="994688"/>
          </a:xfrm>
          <a:prstGeom prst="rect">
            <a:avLst/>
          </a:prstGeom>
          <a:ln>
            <a:solidFill>
              <a:srgbClr val="0083BE"/>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u="sng">
                <a:latin typeface="Calibri" panose="020F0502020204030204" pitchFamily="34" charset="0"/>
                <a:cs typeface="Calibri" panose="020F0502020204030204" pitchFamily="34" charset="0"/>
              </a:rPr>
              <a:t>Compliance Key</a:t>
            </a:r>
          </a:p>
          <a:p>
            <a:pPr algn="ctr"/>
            <a:r>
              <a:rPr lang="en-US">
                <a:highlight>
                  <a:srgbClr val="FFFF00"/>
                </a:highlight>
                <a:latin typeface="Calibri" panose="020F0502020204030204" pitchFamily="34" charset="0"/>
                <a:cs typeface="Calibri" panose="020F0502020204030204" pitchFamily="34" charset="0"/>
              </a:rPr>
              <a:t>FY25</a:t>
            </a:r>
            <a:r>
              <a:rPr lang="en-US">
                <a:latin typeface="Calibri" panose="020F0502020204030204" pitchFamily="34" charset="0"/>
                <a:cs typeface="Calibri" panose="020F0502020204030204" pitchFamily="34" charset="0"/>
              </a:rPr>
              <a:t> – </a:t>
            </a:r>
            <a:r>
              <a:rPr lang="en-US">
                <a:highlight>
                  <a:srgbClr val="00FFFF"/>
                </a:highlight>
                <a:latin typeface="Calibri" panose="020F0502020204030204" pitchFamily="34" charset="0"/>
                <a:cs typeface="Calibri" panose="020F0502020204030204" pitchFamily="34" charset="0"/>
              </a:rPr>
              <a:t>11111111</a:t>
            </a:r>
            <a:r>
              <a:rPr lang="en-US">
                <a:latin typeface="Calibri" panose="020F0502020204030204" pitchFamily="34" charset="0"/>
                <a:cs typeface="Calibri" panose="020F0502020204030204" pitchFamily="34" charset="0"/>
              </a:rPr>
              <a:t> - </a:t>
            </a:r>
            <a:r>
              <a:rPr lang="en-US">
                <a:highlight>
                  <a:srgbClr val="FF00FF"/>
                </a:highlight>
                <a:latin typeface="Calibri" panose="020F0502020204030204" pitchFamily="34" charset="0"/>
                <a:cs typeface="Calibri" panose="020F0502020204030204" pitchFamily="34" charset="0"/>
              </a:rPr>
              <a:t>119289</a:t>
            </a:r>
          </a:p>
        </p:txBody>
      </p:sp>
    </p:spTree>
    <p:extLst>
      <p:ext uri="{BB962C8B-B14F-4D97-AF65-F5344CB8AC3E}">
        <p14:creationId xmlns:p14="http://schemas.microsoft.com/office/powerpoint/2010/main" val="13463656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6F6B2-575F-F783-E616-8435424616E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687B429-4F2D-AB5A-38D4-2C3BCAD5F733}"/>
              </a:ext>
            </a:extLst>
          </p:cNvPr>
          <p:cNvSpPr>
            <a:spLocks noGrp="1"/>
          </p:cNvSpPr>
          <p:nvPr>
            <p:ph type="title" idx="4294967295"/>
          </p:nvPr>
        </p:nvSpPr>
        <p:spPr>
          <a:xfrm>
            <a:off x="457200" y="0"/>
            <a:ext cx="8229600" cy="731520"/>
          </a:xfrm>
        </p:spPr>
        <p:txBody>
          <a:bodyPr>
            <a:normAutofit fontScale="90000"/>
          </a:bodyPr>
          <a:lstStyle/>
          <a:p>
            <a:r>
              <a:rPr lang="en-US">
                <a:solidFill>
                  <a:schemeClr val="bg1"/>
                </a:solidFill>
              </a:rPr>
              <a:t>Survey Preparation Best Practices</a:t>
            </a:r>
            <a:endParaRPr lang="en-US"/>
          </a:p>
        </p:txBody>
      </p:sp>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8424147A-767F-3C3B-EA0D-F219E9ADD94D}"/>
              </a:ext>
            </a:extLst>
          </p:cNvPr>
          <p:cNvSpPr>
            <a:spLocks noGrp="1"/>
          </p:cNvSpPr>
          <p:nvPr>
            <p:ph type="sldNum" sz="quarter" idx="10"/>
          </p:nvPr>
        </p:nvSpPr>
        <p:spPr>
          <a:xfrm>
            <a:off x="8877300" y="6121667"/>
            <a:ext cx="266700" cy="731520"/>
          </a:xfrm>
        </p:spPr>
        <p:txBody>
          <a:bodyPr/>
          <a:lstStyle/>
          <a:p>
            <a:pPr defTabSz="457200"/>
            <a:fld id="{D983F1FA-211D-3044-9E35-958DFBC26156}" type="slidenum">
              <a:rPr lang="en-US" smtClean="0">
                <a:solidFill>
                  <a:prstClr val="white"/>
                </a:solidFill>
              </a:rPr>
              <a:pPr defTabSz="457200"/>
              <a:t>56</a:t>
            </a:fld>
            <a:endParaRPr lang="en-US">
              <a:solidFill>
                <a:prstClr val="white"/>
              </a:solidFill>
            </a:endParaRPr>
          </a:p>
        </p:txBody>
      </p:sp>
      <p:sp>
        <p:nvSpPr>
          <p:cNvPr id="3" name="Freeform 3">
            <a:extLst>
              <a:ext uri="{FF2B5EF4-FFF2-40B4-BE49-F238E27FC236}">
                <a16:creationId xmlns:a16="http://schemas.microsoft.com/office/drawing/2014/main" id="{9D0E0C76-DFBC-AF54-A626-FF63AF2DB8C1}"/>
              </a:ext>
            </a:extLst>
          </p:cNvPr>
          <p:cNvSpPr/>
          <p:nvPr/>
        </p:nvSpPr>
        <p:spPr>
          <a:xfrm>
            <a:off x="158201" y="832576"/>
            <a:ext cx="8827595" cy="5192848"/>
          </a:xfrm>
          <a:custGeom>
            <a:avLst/>
            <a:gdLst/>
            <a:ahLst/>
            <a:cxnLst/>
            <a:rect l="l" t="t" r="r" b="b"/>
            <a:pathLst>
              <a:path w="4816592" h="1153542">
                <a:moveTo>
                  <a:pt x="0" y="0"/>
                </a:moveTo>
                <a:lnTo>
                  <a:pt x="4816592" y="0"/>
                </a:lnTo>
                <a:lnTo>
                  <a:pt x="4816592" y="1153542"/>
                </a:lnTo>
                <a:lnTo>
                  <a:pt x="0" y="1153542"/>
                </a:lnTo>
                <a:close/>
              </a:path>
            </a:pathLst>
          </a:custGeom>
          <a:solidFill>
            <a:schemeClr val="accent4">
              <a:lumMod val="50000"/>
            </a:schemeClr>
          </a:solidFill>
        </p:spPr>
        <p:txBody>
          <a:bodyPr anchor="ctr"/>
          <a:lstStyle/>
          <a:p>
            <a:endParaRPr lang="en-US">
              <a:solidFill>
                <a:schemeClr val="bg1"/>
              </a:solidFill>
            </a:endParaRPr>
          </a:p>
        </p:txBody>
      </p:sp>
      <p:grpSp>
        <p:nvGrpSpPr>
          <p:cNvPr id="67" name="Group 66">
            <a:extLst>
              <a:ext uri="{FF2B5EF4-FFF2-40B4-BE49-F238E27FC236}">
                <a16:creationId xmlns:a16="http://schemas.microsoft.com/office/drawing/2014/main" id="{654127BD-39E2-EAFF-46EE-11B219B8C249}"/>
              </a:ext>
            </a:extLst>
          </p:cNvPr>
          <p:cNvGrpSpPr/>
          <p:nvPr/>
        </p:nvGrpSpPr>
        <p:grpSpPr>
          <a:xfrm>
            <a:off x="682675" y="933552"/>
            <a:ext cx="7778645" cy="4990896"/>
            <a:chOff x="977300" y="907053"/>
            <a:chExt cx="7778645" cy="4990896"/>
          </a:xfrm>
        </p:grpSpPr>
        <p:sp>
          <p:nvSpPr>
            <p:cNvPr id="30" name="Oval 29">
              <a:extLst>
                <a:ext uri="{FF2B5EF4-FFF2-40B4-BE49-F238E27FC236}">
                  <a16:creationId xmlns:a16="http://schemas.microsoft.com/office/drawing/2014/main" id="{BC52F860-AC0D-7B69-54FE-CB571B362B97}"/>
                </a:ext>
              </a:extLst>
            </p:cNvPr>
            <p:cNvSpPr/>
            <p:nvPr/>
          </p:nvSpPr>
          <p:spPr bwMode="auto">
            <a:xfrm rot="1725623">
              <a:off x="980068" y="1023513"/>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42" name="Rectangle: Rounded Corners 41">
              <a:extLst>
                <a:ext uri="{FF2B5EF4-FFF2-40B4-BE49-F238E27FC236}">
                  <a16:creationId xmlns:a16="http://schemas.microsoft.com/office/drawing/2014/main" id="{A8D46DB0-2D5F-5D36-5550-FF63F66E8BAE}"/>
                </a:ext>
              </a:extLst>
            </p:cNvPr>
            <p:cNvSpPr/>
            <p:nvPr/>
          </p:nvSpPr>
          <p:spPr bwMode="auto">
            <a:xfrm>
              <a:off x="1437309" y="907053"/>
              <a:ext cx="6858000" cy="623631"/>
            </a:xfrm>
            <a:prstGeom prst="roundRect">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43" name="TextBox 42">
              <a:extLst>
                <a:ext uri="{FF2B5EF4-FFF2-40B4-BE49-F238E27FC236}">
                  <a16:creationId xmlns:a16="http://schemas.microsoft.com/office/drawing/2014/main" id="{FF3B3CDD-FE9D-F2AA-7B8B-59F487A2A241}"/>
                </a:ext>
              </a:extLst>
            </p:cNvPr>
            <p:cNvSpPr txBox="1"/>
            <p:nvPr/>
          </p:nvSpPr>
          <p:spPr>
            <a:xfrm>
              <a:off x="1444378" y="907053"/>
              <a:ext cx="6858000" cy="584775"/>
            </a:xfrm>
            <a:prstGeom prst="rect">
              <a:avLst/>
            </a:prstGeom>
            <a:noFill/>
          </p:spPr>
          <p:txBody>
            <a:bodyPr wrap="square">
              <a:spAutoFit/>
            </a:bodyPr>
            <a:lstStyle/>
            <a:p>
              <a:r>
                <a:rPr lang="en-IN" sz="1600">
                  <a:ea typeface="Source Sans Pro" panose="020B0503030403020204" pitchFamily="34" charset="0"/>
                </a:rPr>
                <a:t>Documents should be clearly labeled and arranged according to the VA beneficiary to be reviewed.</a:t>
              </a:r>
            </a:p>
          </p:txBody>
        </p:sp>
        <p:sp>
          <p:nvSpPr>
            <p:cNvPr id="31" name="Oval 30">
              <a:extLst>
                <a:ext uri="{FF2B5EF4-FFF2-40B4-BE49-F238E27FC236}">
                  <a16:creationId xmlns:a16="http://schemas.microsoft.com/office/drawing/2014/main" id="{02148FCA-4AB8-DB51-6038-B38FF06D44B5}"/>
                </a:ext>
              </a:extLst>
            </p:cNvPr>
            <p:cNvSpPr/>
            <p:nvPr/>
          </p:nvSpPr>
          <p:spPr bwMode="auto">
            <a:xfrm rot="1855727">
              <a:off x="981987" y="1771114"/>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41" name="Rectangle: Rounded Corners 40">
              <a:extLst>
                <a:ext uri="{FF2B5EF4-FFF2-40B4-BE49-F238E27FC236}">
                  <a16:creationId xmlns:a16="http://schemas.microsoft.com/office/drawing/2014/main" id="{C83DA60E-60B5-5A8F-377E-E77BE768DB24}"/>
                </a:ext>
              </a:extLst>
            </p:cNvPr>
            <p:cNvSpPr/>
            <p:nvPr/>
          </p:nvSpPr>
          <p:spPr bwMode="auto">
            <a:xfrm>
              <a:off x="1437309" y="1634931"/>
              <a:ext cx="6858000" cy="623631"/>
            </a:xfrm>
            <a:prstGeom prst="roundRect">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46" name="TextBox 45">
              <a:extLst>
                <a:ext uri="{FF2B5EF4-FFF2-40B4-BE49-F238E27FC236}">
                  <a16:creationId xmlns:a16="http://schemas.microsoft.com/office/drawing/2014/main" id="{E60161A7-B545-5684-8985-034E0E1B0BE2}"/>
                </a:ext>
              </a:extLst>
            </p:cNvPr>
            <p:cNvSpPr txBox="1"/>
            <p:nvPr/>
          </p:nvSpPr>
          <p:spPr>
            <a:xfrm>
              <a:off x="1444378" y="1647647"/>
              <a:ext cx="6858000" cy="584775"/>
            </a:xfrm>
            <a:prstGeom prst="rect">
              <a:avLst/>
            </a:prstGeom>
            <a:noFill/>
          </p:spPr>
          <p:txBody>
            <a:bodyPr wrap="square">
              <a:spAutoFit/>
            </a:bodyPr>
            <a:lstStyle/>
            <a:p>
              <a:r>
                <a:rPr lang="en-IN" sz="1600">
                  <a:ea typeface="Source Sans Pro" panose="020B0503030403020204" pitchFamily="34" charset="0"/>
                </a:rPr>
                <a:t>Care should be taken when scanning documents to upload to the portal so blank pages are not included</a:t>
              </a:r>
            </a:p>
          </p:txBody>
        </p:sp>
        <p:sp>
          <p:nvSpPr>
            <p:cNvPr id="32" name="Oval 31">
              <a:extLst>
                <a:ext uri="{FF2B5EF4-FFF2-40B4-BE49-F238E27FC236}">
                  <a16:creationId xmlns:a16="http://schemas.microsoft.com/office/drawing/2014/main" id="{BD1AC0B5-4D69-B03A-C8CE-B5E675293971}"/>
                </a:ext>
              </a:extLst>
            </p:cNvPr>
            <p:cNvSpPr/>
            <p:nvPr/>
          </p:nvSpPr>
          <p:spPr bwMode="auto">
            <a:xfrm rot="2134677">
              <a:off x="985190" y="2518325"/>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40" name="Rectangle: Rounded Corners 39">
              <a:extLst>
                <a:ext uri="{FF2B5EF4-FFF2-40B4-BE49-F238E27FC236}">
                  <a16:creationId xmlns:a16="http://schemas.microsoft.com/office/drawing/2014/main" id="{C019083D-4F71-C9B0-FC76-25A3BD7E3A35}"/>
                </a:ext>
              </a:extLst>
            </p:cNvPr>
            <p:cNvSpPr/>
            <p:nvPr/>
          </p:nvSpPr>
          <p:spPr bwMode="auto">
            <a:xfrm>
              <a:off x="1437309" y="2362809"/>
              <a:ext cx="6858000" cy="623631"/>
            </a:xfrm>
            <a:prstGeom prst="roundRect">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47" name="TextBox 46">
              <a:extLst>
                <a:ext uri="{FF2B5EF4-FFF2-40B4-BE49-F238E27FC236}">
                  <a16:creationId xmlns:a16="http://schemas.microsoft.com/office/drawing/2014/main" id="{BED4F157-19BC-8DE1-2714-3EF9B9A2C9ED}"/>
                </a:ext>
              </a:extLst>
            </p:cNvPr>
            <p:cNvSpPr txBox="1"/>
            <p:nvPr/>
          </p:nvSpPr>
          <p:spPr>
            <a:xfrm>
              <a:off x="1444378" y="2366066"/>
              <a:ext cx="6858000" cy="584775"/>
            </a:xfrm>
            <a:prstGeom prst="rect">
              <a:avLst/>
            </a:prstGeom>
            <a:noFill/>
          </p:spPr>
          <p:txBody>
            <a:bodyPr wrap="square">
              <a:spAutoFit/>
            </a:bodyPr>
            <a:lstStyle/>
            <a:p>
              <a:r>
                <a:rPr lang="en-IN" sz="1600">
                  <a:ea typeface="Source Sans Pro" panose="020B0503030403020204" pitchFamily="34" charset="0"/>
                </a:rPr>
                <a:t>A certifying official or other school official should plan to be available throughout the survey.</a:t>
              </a:r>
            </a:p>
          </p:txBody>
        </p:sp>
        <p:sp>
          <p:nvSpPr>
            <p:cNvPr id="44" name="Rectangle: Rounded Corners 43">
              <a:extLst>
                <a:ext uri="{FF2B5EF4-FFF2-40B4-BE49-F238E27FC236}">
                  <a16:creationId xmlns:a16="http://schemas.microsoft.com/office/drawing/2014/main" id="{838279BF-B8AD-CD0C-4AD0-BCF0B9C93AF6}"/>
                </a:ext>
              </a:extLst>
            </p:cNvPr>
            <p:cNvSpPr/>
            <p:nvPr/>
          </p:nvSpPr>
          <p:spPr bwMode="auto">
            <a:xfrm>
              <a:off x="1437309" y="3090686"/>
              <a:ext cx="6858000" cy="623631"/>
            </a:xfrm>
            <a:prstGeom prst="roundRect">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35" name="Oval 34">
              <a:extLst>
                <a:ext uri="{FF2B5EF4-FFF2-40B4-BE49-F238E27FC236}">
                  <a16:creationId xmlns:a16="http://schemas.microsoft.com/office/drawing/2014/main" id="{0FBD27A6-D872-859E-63C8-236DBE7101D2}"/>
                </a:ext>
              </a:extLst>
            </p:cNvPr>
            <p:cNvSpPr/>
            <p:nvPr/>
          </p:nvSpPr>
          <p:spPr bwMode="auto">
            <a:xfrm rot="1563316">
              <a:off x="977300" y="3265535"/>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48" name="TextBox 47">
              <a:extLst>
                <a:ext uri="{FF2B5EF4-FFF2-40B4-BE49-F238E27FC236}">
                  <a16:creationId xmlns:a16="http://schemas.microsoft.com/office/drawing/2014/main" id="{B73C4D6C-A38B-7F9A-4D42-260F2080B6D9}"/>
                </a:ext>
              </a:extLst>
            </p:cNvPr>
            <p:cNvSpPr txBox="1"/>
            <p:nvPr/>
          </p:nvSpPr>
          <p:spPr>
            <a:xfrm>
              <a:off x="1444378" y="3098517"/>
              <a:ext cx="6858000" cy="584775"/>
            </a:xfrm>
            <a:prstGeom prst="rect">
              <a:avLst/>
            </a:prstGeom>
            <a:noFill/>
          </p:spPr>
          <p:txBody>
            <a:bodyPr wrap="square">
              <a:spAutoFit/>
            </a:bodyPr>
            <a:lstStyle/>
            <a:p>
              <a:r>
                <a:rPr lang="en-IN" sz="1600">
                  <a:ea typeface="Source Sans Pro" panose="020B0503030403020204" pitchFamily="34" charset="0"/>
                </a:rPr>
                <a:t>Certifying official should provide a detailed map showing how to reach their office and all pertinent school procedures, prior to the survey.</a:t>
              </a:r>
            </a:p>
          </p:txBody>
        </p:sp>
        <p:sp>
          <p:nvSpPr>
            <p:cNvPr id="36" name="Oval 35">
              <a:extLst>
                <a:ext uri="{FF2B5EF4-FFF2-40B4-BE49-F238E27FC236}">
                  <a16:creationId xmlns:a16="http://schemas.microsoft.com/office/drawing/2014/main" id="{D99C6610-F9D0-8D0C-4296-001AB44A4328}"/>
                </a:ext>
              </a:extLst>
            </p:cNvPr>
            <p:cNvSpPr/>
            <p:nvPr/>
          </p:nvSpPr>
          <p:spPr bwMode="auto">
            <a:xfrm rot="2502605">
              <a:off x="987487" y="4012745"/>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39" name="Rectangle: Rounded Corners 38">
              <a:extLst>
                <a:ext uri="{FF2B5EF4-FFF2-40B4-BE49-F238E27FC236}">
                  <a16:creationId xmlns:a16="http://schemas.microsoft.com/office/drawing/2014/main" id="{07611D9D-6275-6E0A-F133-A6B31C00BB5D}"/>
                </a:ext>
              </a:extLst>
            </p:cNvPr>
            <p:cNvSpPr/>
            <p:nvPr/>
          </p:nvSpPr>
          <p:spPr bwMode="auto">
            <a:xfrm>
              <a:off x="1437309" y="3818563"/>
              <a:ext cx="6858000" cy="623631"/>
            </a:xfrm>
            <a:prstGeom prst="roundRect">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49" name="TextBox 48">
              <a:extLst>
                <a:ext uri="{FF2B5EF4-FFF2-40B4-BE49-F238E27FC236}">
                  <a16:creationId xmlns:a16="http://schemas.microsoft.com/office/drawing/2014/main" id="{712AD5D0-71C5-643E-623B-209BCE840D72}"/>
                </a:ext>
              </a:extLst>
            </p:cNvPr>
            <p:cNvSpPr txBox="1"/>
            <p:nvPr/>
          </p:nvSpPr>
          <p:spPr>
            <a:xfrm>
              <a:off x="1444378" y="3835907"/>
              <a:ext cx="6858000" cy="584775"/>
            </a:xfrm>
            <a:prstGeom prst="rect">
              <a:avLst/>
            </a:prstGeom>
            <a:noFill/>
          </p:spPr>
          <p:txBody>
            <a:bodyPr wrap="square">
              <a:spAutoFit/>
            </a:bodyPr>
            <a:lstStyle/>
            <a:p>
              <a:r>
                <a:rPr lang="en-IN" sz="1600">
                  <a:ea typeface="Source Sans Pro" panose="020B0503030403020204" pitchFamily="34" charset="0"/>
                </a:rPr>
                <a:t>Certifying official should make certain all documentation requested is made available during the survey.</a:t>
              </a:r>
            </a:p>
          </p:txBody>
        </p:sp>
        <p:sp>
          <p:nvSpPr>
            <p:cNvPr id="33" name="Oval 32">
              <a:extLst>
                <a:ext uri="{FF2B5EF4-FFF2-40B4-BE49-F238E27FC236}">
                  <a16:creationId xmlns:a16="http://schemas.microsoft.com/office/drawing/2014/main" id="{32F2C118-AB85-6C8A-CC10-D137D46BF59E}"/>
                </a:ext>
              </a:extLst>
            </p:cNvPr>
            <p:cNvSpPr/>
            <p:nvPr/>
          </p:nvSpPr>
          <p:spPr bwMode="auto">
            <a:xfrm rot="2502605">
              <a:off x="987487" y="4759955"/>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38" name="TextBox 37">
              <a:extLst>
                <a:ext uri="{FF2B5EF4-FFF2-40B4-BE49-F238E27FC236}">
                  <a16:creationId xmlns:a16="http://schemas.microsoft.com/office/drawing/2014/main" id="{34EBB409-C618-8273-C800-F2A30F4D19CA}"/>
                </a:ext>
              </a:extLst>
            </p:cNvPr>
            <p:cNvSpPr txBox="1"/>
            <p:nvPr/>
          </p:nvSpPr>
          <p:spPr>
            <a:xfrm>
              <a:off x="1769845" y="4632121"/>
              <a:ext cx="5509932" cy="307777"/>
            </a:xfrm>
            <a:prstGeom prst="rect">
              <a:avLst/>
            </a:prstGeom>
            <a:noFill/>
          </p:spPr>
          <p:txBody>
            <a:bodyPr wrap="square">
              <a:spAutoFit/>
            </a:bodyPr>
            <a:lstStyle/>
            <a:p>
              <a:r>
                <a:rPr lang="en-IN" sz="1400"/>
                <a:t>This is a sample text that you can edit. You can change font</a:t>
              </a:r>
            </a:p>
          </p:txBody>
        </p:sp>
        <p:sp>
          <p:nvSpPr>
            <p:cNvPr id="45" name="Rectangle: Rounded Corners 44">
              <a:extLst>
                <a:ext uri="{FF2B5EF4-FFF2-40B4-BE49-F238E27FC236}">
                  <a16:creationId xmlns:a16="http://schemas.microsoft.com/office/drawing/2014/main" id="{6896D884-67D7-B57A-D72A-EC2F3EBB91B4}"/>
                </a:ext>
              </a:extLst>
            </p:cNvPr>
            <p:cNvSpPr/>
            <p:nvPr/>
          </p:nvSpPr>
          <p:spPr bwMode="auto">
            <a:xfrm>
              <a:off x="1437309" y="4546440"/>
              <a:ext cx="6858000" cy="623631"/>
            </a:xfrm>
            <a:prstGeom prst="roundRect">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50" name="TextBox 49">
              <a:extLst>
                <a:ext uri="{FF2B5EF4-FFF2-40B4-BE49-F238E27FC236}">
                  <a16:creationId xmlns:a16="http://schemas.microsoft.com/office/drawing/2014/main" id="{49B60CAE-1662-CDD5-7991-A24465B7738C}"/>
                </a:ext>
              </a:extLst>
            </p:cNvPr>
            <p:cNvSpPr txBox="1"/>
            <p:nvPr/>
          </p:nvSpPr>
          <p:spPr>
            <a:xfrm>
              <a:off x="1444378" y="4568273"/>
              <a:ext cx="6858000" cy="584775"/>
            </a:xfrm>
            <a:prstGeom prst="rect">
              <a:avLst/>
            </a:prstGeom>
            <a:noFill/>
          </p:spPr>
          <p:txBody>
            <a:bodyPr wrap="square">
              <a:spAutoFit/>
            </a:bodyPr>
            <a:lstStyle/>
            <a:p>
              <a:r>
                <a:rPr lang="en-IN" sz="1600">
                  <a:ea typeface="Source Sans Pro" panose="020B0503030403020204" pitchFamily="34" charset="0"/>
                </a:rPr>
                <a:t>Copies should be provided on standard letter sized paper (8.5 x 11 inches), printed on one-side, and free of staples – do not provide originals.</a:t>
              </a:r>
            </a:p>
          </p:txBody>
        </p:sp>
        <p:sp>
          <p:nvSpPr>
            <p:cNvPr id="34" name="Oval 33">
              <a:extLst>
                <a:ext uri="{FF2B5EF4-FFF2-40B4-BE49-F238E27FC236}">
                  <a16:creationId xmlns:a16="http://schemas.microsoft.com/office/drawing/2014/main" id="{7C53E6DB-9970-3708-E5F1-07B63AB0A4A1}"/>
                </a:ext>
              </a:extLst>
            </p:cNvPr>
            <p:cNvSpPr/>
            <p:nvPr/>
          </p:nvSpPr>
          <p:spPr bwMode="auto">
            <a:xfrm rot="2396123">
              <a:off x="987050" y="5507165"/>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37" name="Rectangle: Rounded Corners 36">
              <a:extLst>
                <a:ext uri="{FF2B5EF4-FFF2-40B4-BE49-F238E27FC236}">
                  <a16:creationId xmlns:a16="http://schemas.microsoft.com/office/drawing/2014/main" id="{80FE1772-921A-C45F-C1F2-9481B4C00E3F}"/>
                </a:ext>
              </a:extLst>
            </p:cNvPr>
            <p:cNvSpPr/>
            <p:nvPr/>
          </p:nvSpPr>
          <p:spPr bwMode="auto">
            <a:xfrm>
              <a:off x="1437309" y="5274318"/>
              <a:ext cx="6858000" cy="623631"/>
            </a:xfrm>
            <a:prstGeom prst="roundRect">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51" name="TextBox 50">
              <a:extLst>
                <a:ext uri="{FF2B5EF4-FFF2-40B4-BE49-F238E27FC236}">
                  <a16:creationId xmlns:a16="http://schemas.microsoft.com/office/drawing/2014/main" id="{CB9A6AC8-286F-4B15-1A72-7C55E10E6F32}"/>
                </a:ext>
              </a:extLst>
            </p:cNvPr>
            <p:cNvSpPr txBox="1"/>
            <p:nvPr/>
          </p:nvSpPr>
          <p:spPr>
            <a:xfrm>
              <a:off x="1444378" y="5287413"/>
              <a:ext cx="6858000" cy="584775"/>
            </a:xfrm>
            <a:prstGeom prst="rect">
              <a:avLst/>
            </a:prstGeom>
            <a:noFill/>
          </p:spPr>
          <p:txBody>
            <a:bodyPr wrap="square">
              <a:spAutoFit/>
            </a:bodyPr>
            <a:lstStyle/>
            <a:p>
              <a:r>
                <a:rPr lang="en-IN" sz="1600">
                  <a:ea typeface="Source Sans Pro" panose="020B0503030403020204" pitchFamily="34" charset="0"/>
                </a:rPr>
                <a:t>Keep all documents listed on the survey notification Records Checklist in each student’s file year-round.</a:t>
              </a:r>
            </a:p>
          </p:txBody>
        </p:sp>
        <p:sp>
          <p:nvSpPr>
            <p:cNvPr id="60" name="Oval 59">
              <a:extLst>
                <a:ext uri="{FF2B5EF4-FFF2-40B4-BE49-F238E27FC236}">
                  <a16:creationId xmlns:a16="http://schemas.microsoft.com/office/drawing/2014/main" id="{326498B6-A08F-F99B-47C4-652933A77BD3}"/>
                </a:ext>
              </a:extLst>
            </p:cNvPr>
            <p:cNvSpPr/>
            <p:nvPr/>
          </p:nvSpPr>
          <p:spPr bwMode="auto">
            <a:xfrm rot="1725623">
              <a:off x="8474206" y="995375"/>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61" name="Oval 60">
              <a:extLst>
                <a:ext uri="{FF2B5EF4-FFF2-40B4-BE49-F238E27FC236}">
                  <a16:creationId xmlns:a16="http://schemas.microsoft.com/office/drawing/2014/main" id="{3F58AAB8-90BF-D566-2DAD-518C3042D918}"/>
                </a:ext>
              </a:extLst>
            </p:cNvPr>
            <p:cNvSpPr/>
            <p:nvPr/>
          </p:nvSpPr>
          <p:spPr bwMode="auto">
            <a:xfrm rot="1855727">
              <a:off x="8476125" y="1742976"/>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62" name="Oval 61">
              <a:extLst>
                <a:ext uri="{FF2B5EF4-FFF2-40B4-BE49-F238E27FC236}">
                  <a16:creationId xmlns:a16="http://schemas.microsoft.com/office/drawing/2014/main" id="{197F6D43-DB86-57E7-CA03-C26DE705A74D}"/>
                </a:ext>
              </a:extLst>
            </p:cNvPr>
            <p:cNvSpPr/>
            <p:nvPr/>
          </p:nvSpPr>
          <p:spPr bwMode="auto">
            <a:xfrm rot="2134677">
              <a:off x="8479328" y="2490187"/>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63" name="Oval 62">
              <a:extLst>
                <a:ext uri="{FF2B5EF4-FFF2-40B4-BE49-F238E27FC236}">
                  <a16:creationId xmlns:a16="http://schemas.microsoft.com/office/drawing/2014/main" id="{98F2E3BE-CA77-3343-1F2A-C1DEDED1C25A}"/>
                </a:ext>
              </a:extLst>
            </p:cNvPr>
            <p:cNvSpPr/>
            <p:nvPr/>
          </p:nvSpPr>
          <p:spPr bwMode="auto">
            <a:xfrm rot="1563316">
              <a:off x="8471438" y="3237397"/>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64" name="Oval 63">
              <a:extLst>
                <a:ext uri="{FF2B5EF4-FFF2-40B4-BE49-F238E27FC236}">
                  <a16:creationId xmlns:a16="http://schemas.microsoft.com/office/drawing/2014/main" id="{04A7A21A-9793-49BD-C0E3-C1763AE5AEC3}"/>
                </a:ext>
              </a:extLst>
            </p:cNvPr>
            <p:cNvSpPr/>
            <p:nvPr/>
          </p:nvSpPr>
          <p:spPr bwMode="auto">
            <a:xfrm rot="2502605">
              <a:off x="8481625" y="3984607"/>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65" name="Oval 64">
              <a:extLst>
                <a:ext uri="{FF2B5EF4-FFF2-40B4-BE49-F238E27FC236}">
                  <a16:creationId xmlns:a16="http://schemas.microsoft.com/office/drawing/2014/main" id="{7EB0694C-EE48-C8F4-7F53-0BC74020B9D7}"/>
                </a:ext>
              </a:extLst>
            </p:cNvPr>
            <p:cNvSpPr/>
            <p:nvPr/>
          </p:nvSpPr>
          <p:spPr bwMode="auto">
            <a:xfrm rot="2502605">
              <a:off x="8481625" y="4731817"/>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66" name="Oval 65">
              <a:extLst>
                <a:ext uri="{FF2B5EF4-FFF2-40B4-BE49-F238E27FC236}">
                  <a16:creationId xmlns:a16="http://schemas.microsoft.com/office/drawing/2014/main" id="{19EDA1E3-5678-7848-5849-A82D94540DE5}"/>
                </a:ext>
              </a:extLst>
            </p:cNvPr>
            <p:cNvSpPr/>
            <p:nvPr/>
          </p:nvSpPr>
          <p:spPr bwMode="auto">
            <a:xfrm rot="2396123">
              <a:off x="8481188" y="5479027"/>
              <a:ext cx="274320" cy="274320"/>
            </a:xfrm>
            <a:prstGeom prst="ellipse">
              <a:avLst/>
            </a:prstGeom>
            <a:solidFill>
              <a:schemeClr val="accent3"/>
            </a:solidFill>
            <a:ln>
              <a:noFill/>
            </a:ln>
          </p:spPr>
          <p:txBody>
            <a:bodyPr vert="horz" wrap="square" lIns="91440" tIns="45720" rIns="91440" bIns="45720" numCol="1" rtlCol="0" anchor="t" anchorCtr="0" compatLnSpc="1">
              <a:prstTxWarp prst="textNoShape">
                <a:avLst/>
              </a:prstTxWarp>
            </a:bodyPr>
            <a:lstStyle/>
            <a:p>
              <a:pPr algn="ctr"/>
              <a:endParaRPr lang="en-US"/>
            </a:p>
          </p:txBody>
        </p:sp>
      </p:grpSp>
    </p:spTree>
    <p:extLst>
      <p:ext uri="{BB962C8B-B14F-4D97-AF65-F5344CB8AC3E}">
        <p14:creationId xmlns:p14="http://schemas.microsoft.com/office/powerpoint/2010/main" val="2072583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A38F6C-A216-B34C-F91E-32788E43B6E0}"/>
              </a:ext>
            </a:extLst>
          </p:cNvPr>
          <p:cNvSpPr>
            <a:spLocks noGrp="1"/>
          </p:cNvSpPr>
          <p:nvPr>
            <p:ph type="sldNum" sz="quarter" idx="12"/>
          </p:nvPr>
        </p:nvSpPr>
        <p:spPr/>
        <p:txBody>
          <a:bodyPr/>
          <a:lstStyle/>
          <a:p>
            <a:fld id="{D983F1FA-211D-3044-9E35-958DFBC26156}" type="slidenum">
              <a:rPr lang="en-US" smtClean="0">
                <a:solidFill>
                  <a:prstClr val="white"/>
                </a:solidFill>
              </a:rPr>
              <a:pPr/>
              <a:t>57</a:t>
            </a:fld>
            <a:endParaRPr lang="en-US">
              <a:solidFill>
                <a:prstClr val="white"/>
              </a:solidFill>
            </a:endParaRPr>
          </a:p>
        </p:txBody>
      </p:sp>
      <p:sp>
        <p:nvSpPr>
          <p:cNvPr id="3" name="Title 2">
            <a:extLst>
              <a:ext uri="{FF2B5EF4-FFF2-40B4-BE49-F238E27FC236}">
                <a16:creationId xmlns:a16="http://schemas.microsoft.com/office/drawing/2014/main" id="{E5F9DC7E-9CF8-7CA0-4501-F7F16A4935B3}"/>
              </a:ext>
            </a:extLst>
          </p:cNvPr>
          <p:cNvSpPr>
            <a:spLocks noGrp="1"/>
          </p:cNvSpPr>
          <p:nvPr>
            <p:ph type="title"/>
          </p:nvPr>
        </p:nvSpPr>
        <p:spPr/>
        <p:txBody>
          <a:bodyPr/>
          <a:lstStyle/>
          <a:p>
            <a:r>
              <a:rPr lang="en-US" dirty="0"/>
              <a:t>Step 3:  Entrance Briefing</a:t>
            </a:r>
          </a:p>
        </p:txBody>
      </p:sp>
      <p:sp>
        <p:nvSpPr>
          <p:cNvPr id="5" name="Rectangle: Rounded Corners 4">
            <a:extLst>
              <a:ext uri="{FF2B5EF4-FFF2-40B4-BE49-F238E27FC236}">
                <a16:creationId xmlns:a16="http://schemas.microsoft.com/office/drawing/2014/main" id="{A96A7411-057F-E1A7-F89E-F83BAD3A7B23}"/>
              </a:ext>
            </a:extLst>
          </p:cNvPr>
          <p:cNvSpPr/>
          <p:nvPr/>
        </p:nvSpPr>
        <p:spPr>
          <a:xfrm>
            <a:off x="686467" y="1492588"/>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lang="en-US" sz="2400" kern="0">
                <a:solidFill>
                  <a:srgbClr val="C7D7EB">
                    <a:lumMod val="10000"/>
                  </a:srgbClr>
                </a:solidFill>
                <a:latin typeface="Calibri" panose="020F0502020204030204" pitchFamily="34" charset="0"/>
                <a:cs typeface="Calibri" panose="020F0502020204030204" pitchFamily="34" charset="0"/>
              </a:rPr>
              <a:t>Advise of the purpose of the compliance survey</a:t>
            </a:r>
            <a:endParaRPr kumimoji="0" lang="en-US" sz="2400" b="0" i="0" u="none" strike="noStrike" kern="0" cap="none" spc="0" normalizeH="0" baseline="0" noProof="0">
              <a:ln>
                <a:noFill/>
              </a:ln>
              <a:solidFill>
                <a:srgbClr val="C7D7EB">
                  <a:lumMod val="10000"/>
                </a:srgbClr>
              </a:solidFill>
              <a:effectLst/>
              <a:uLnTx/>
              <a:uFillTx/>
              <a:latin typeface="Calibri" panose="020F0502020204030204" pitchFamily="34" charset="0"/>
              <a:ea typeface="+mn-ea"/>
              <a:cs typeface="Calibri" panose="020F0502020204030204" pitchFamily="34" charset="0"/>
            </a:endParaRPr>
          </a:p>
        </p:txBody>
      </p:sp>
      <p:sp>
        <p:nvSpPr>
          <p:cNvPr id="6" name="Rectangle: Rounded Corners 5">
            <a:extLst>
              <a:ext uri="{FF2B5EF4-FFF2-40B4-BE49-F238E27FC236}">
                <a16:creationId xmlns:a16="http://schemas.microsoft.com/office/drawing/2014/main" id="{2C2D5814-F61D-296D-A3FF-F286B41C29C9}"/>
              </a:ext>
            </a:extLst>
          </p:cNvPr>
          <p:cNvSpPr/>
          <p:nvPr/>
        </p:nvSpPr>
        <p:spPr>
          <a:xfrm>
            <a:off x="686467" y="2491900"/>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kumimoji="0" lang="en-US" sz="2400" b="0" i="0" u="none" strike="noStrike" kern="0" cap="none" spc="0" normalizeH="0" baseline="0" noProof="0">
                <a:ln>
                  <a:noFill/>
                </a:ln>
                <a:solidFill>
                  <a:srgbClr val="C7D7EB">
                    <a:lumMod val="10000"/>
                  </a:srgbClr>
                </a:solidFill>
                <a:effectLst/>
                <a:uLnTx/>
                <a:uFillTx/>
                <a:latin typeface="Calibri" panose="020F0502020204030204" pitchFamily="34" charset="0"/>
                <a:ea typeface="+mn-ea"/>
                <a:cs typeface="Calibri" panose="020F0502020204030204" pitchFamily="34" charset="0"/>
              </a:rPr>
              <a:t>Make workspace arrangements</a:t>
            </a:r>
          </a:p>
        </p:txBody>
      </p:sp>
      <p:sp>
        <p:nvSpPr>
          <p:cNvPr id="7" name="Rectangle: Rounded Corners 6">
            <a:extLst>
              <a:ext uri="{FF2B5EF4-FFF2-40B4-BE49-F238E27FC236}">
                <a16:creationId xmlns:a16="http://schemas.microsoft.com/office/drawing/2014/main" id="{CA0B599A-49F4-5329-0E19-3AC1EDAFA989}"/>
              </a:ext>
            </a:extLst>
          </p:cNvPr>
          <p:cNvSpPr/>
          <p:nvPr/>
        </p:nvSpPr>
        <p:spPr>
          <a:xfrm>
            <a:off x="686467" y="3491212"/>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kumimoji="0" lang="en-US" sz="2400" b="0" i="0" u="none" strike="noStrike" kern="0" cap="none" spc="0" normalizeH="0" baseline="0" noProof="0">
                <a:ln>
                  <a:noFill/>
                </a:ln>
                <a:solidFill>
                  <a:srgbClr val="C7D7EB">
                    <a:lumMod val="10000"/>
                  </a:srgbClr>
                </a:solidFill>
                <a:effectLst/>
                <a:uLnTx/>
                <a:uFillTx/>
                <a:latin typeface="Calibri" panose="020F0502020204030204" pitchFamily="34" charset="0"/>
                <a:ea typeface="+mn-ea"/>
                <a:cs typeface="Calibri" panose="020F0502020204030204" pitchFamily="34" charset="0"/>
              </a:rPr>
              <a:t>Arrange for student interviews and class visits</a:t>
            </a:r>
          </a:p>
        </p:txBody>
      </p:sp>
      <p:sp>
        <p:nvSpPr>
          <p:cNvPr id="8" name="Rectangle: Rounded Corners 7">
            <a:extLst>
              <a:ext uri="{FF2B5EF4-FFF2-40B4-BE49-F238E27FC236}">
                <a16:creationId xmlns:a16="http://schemas.microsoft.com/office/drawing/2014/main" id="{3D2825F3-52D7-CAD0-3F83-4DE0FE1B1F07}"/>
              </a:ext>
            </a:extLst>
          </p:cNvPr>
          <p:cNvSpPr/>
          <p:nvPr/>
        </p:nvSpPr>
        <p:spPr>
          <a:xfrm>
            <a:off x="686466" y="4490524"/>
            <a:ext cx="8108459"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lang="en-US" sz="2400" kern="0">
                <a:solidFill>
                  <a:srgbClr val="C7D7EB">
                    <a:lumMod val="10000"/>
                  </a:srgbClr>
                </a:solidFill>
                <a:latin typeface="Calibri" panose="020F0502020204030204" pitchFamily="34" charset="0"/>
                <a:cs typeface="Calibri" panose="020F0502020204030204" pitchFamily="34" charset="0"/>
              </a:rPr>
              <a:t>Make a plan for the Exit Briefing</a:t>
            </a:r>
            <a:endParaRPr kumimoji="0" lang="en-US" sz="2400" b="0" i="0" u="none" strike="noStrike" kern="0" cap="none" spc="0" normalizeH="0" baseline="0" noProof="0">
              <a:ln>
                <a:noFill/>
              </a:ln>
              <a:solidFill>
                <a:srgbClr val="C7D7EB">
                  <a:lumMod val="10000"/>
                </a:srgbClr>
              </a:solidFill>
              <a:effectLst/>
              <a:uLnTx/>
              <a:uFillTx/>
              <a:latin typeface="Calibri" panose="020F0502020204030204" pitchFamily="34" charset="0"/>
              <a:ea typeface="+mn-ea"/>
              <a:cs typeface="Calibri" panose="020F0502020204030204" pitchFamily="34" charset="0"/>
            </a:endParaRPr>
          </a:p>
        </p:txBody>
      </p:sp>
      <p:pic>
        <p:nvPicPr>
          <p:cNvPr id="9" name="Graphic 8" descr="Checkbox Checked with solid fill">
            <a:extLst>
              <a:ext uri="{FF2B5EF4-FFF2-40B4-BE49-F238E27FC236}">
                <a16:creationId xmlns:a16="http://schemas.microsoft.com/office/drawing/2014/main" id="{4766C678-5C54-9296-EBAC-569AE8D57F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10" y="1437389"/>
            <a:ext cx="1054511" cy="1054511"/>
          </a:xfrm>
          <a:prstGeom prst="rect">
            <a:avLst/>
          </a:prstGeom>
        </p:spPr>
      </p:pic>
      <p:pic>
        <p:nvPicPr>
          <p:cNvPr id="10" name="Graphic 9" descr="Checkbox Checked with solid fill">
            <a:extLst>
              <a:ext uri="{FF2B5EF4-FFF2-40B4-BE49-F238E27FC236}">
                <a16:creationId xmlns:a16="http://schemas.microsoft.com/office/drawing/2014/main" id="{F81C3354-A14D-868B-EE04-BDA8B8E963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09" y="2409102"/>
            <a:ext cx="1054511" cy="1054511"/>
          </a:xfrm>
          <a:prstGeom prst="rect">
            <a:avLst/>
          </a:prstGeom>
        </p:spPr>
      </p:pic>
      <p:pic>
        <p:nvPicPr>
          <p:cNvPr id="11" name="Graphic 10" descr="Checkbox Checked with solid fill">
            <a:extLst>
              <a:ext uri="{FF2B5EF4-FFF2-40B4-BE49-F238E27FC236}">
                <a16:creationId xmlns:a16="http://schemas.microsoft.com/office/drawing/2014/main" id="{9E0D6D02-D828-C8AA-86EF-677586A47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05" y="3445455"/>
            <a:ext cx="1054511" cy="1054511"/>
          </a:xfrm>
          <a:prstGeom prst="rect">
            <a:avLst/>
          </a:prstGeom>
        </p:spPr>
      </p:pic>
      <p:pic>
        <p:nvPicPr>
          <p:cNvPr id="12" name="Graphic 11" descr="Checkbox Checked with solid fill">
            <a:extLst>
              <a:ext uri="{FF2B5EF4-FFF2-40B4-BE49-F238E27FC236}">
                <a16:creationId xmlns:a16="http://schemas.microsoft.com/office/drawing/2014/main" id="{EBF626C1-5059-98B9-0847-250AB4DC16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06" y="4417168"/>
            <a:ext cx="1054511" cy="1054511"/>
          </a:xfrm>
          <a:prstGeom prst="rect">
            <a:avLst/>
          </a:prstGeom>
        </p:spPr>
      </p:pic>
    </p:spTree>
    <p:extLst>
      <p:ext uri="{BB962C8B-B14F-4D97-AF65-F5344CB8AC3E}">
        <p14:creationId xmlns:p14="http://schemas.microsoft.com/office/powerpoint/2010/main" val="3550578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BCD1D4-B419-6D58-B0BC-5FA8DA880A58}"/>
              </a:ext>
            </a:extLst>
          </p:cNvPr>
          <p:cNvSpPr>
            <a:spLocks noGrp="1"/>
          </p:cNvSpPr>
          <p:nvPr>
            <p:ph type="sldNum" sz="quarter" idx="12"/>
          </p:nvPr>
        </p:nvSpPr>
        <p:spPr/>
        <p:txBody>
          <a:bodyPr/>
          <a:lstStyle/>
          <a:p>
            <a:fld id="{D983F1FA-211D-3044-9E35-958DFBC26156}" type="slidenum">
              <a:rPr lang="en-US" smtClean="0">
                <a:solidFill>
                  <a:prstClr val="white"/>
                </a:solidFill>
              </a:rPr>
              <a:pPr/>
              <a:t>58</a:t>
            </a:fld>
            <a:endParaRPr lang="en-US">
              <a:solidFill>
                <a:prstClr val="white"/>
              </a:solidFill>
            </a:endParaRPr>
          </a:p>
        </p:txBody>
      </p:sp>
      <p:sp>
        <p:nvSpPr>
          <p:cNvPr id="3" name="Title 2">
            <a:extLst>
              <a:ext uri="{FF2B5EF4-FFF2-40B4-BE49-F238E27FC236}">
                <a16:creationId xmlns:a16="http://schemas.microsoft.com/office/drawing/2014/main" id="{8622192E-14C0-CC9E-833C-19B52257A9F7}"/>
              </a:ext>
            </a:extLst>
          </p:cNvPr>
          <p:cNvSpPr>
            <a:spLocks noGrp="1"/>
          </p:cNvSpPr>
          <p:nvPr>
            <p:ph type="title"/>
          </p:nvPr>
        </p:nvSpPr>
        <p:spPr/>
        <p:txBody>
          <a:bodyPr/>
          <a:lstStyle/>
          <a:p>
            <a:r>
              <a:rPr lang="en-US" dirty="0"/>
              <a:t>Step 4: Flight Line &amp; Advertising Review</a:t>
            </a:r>
          </a:p>
        </p:txBody>
      </p:sp>
      <p:sp>
        <p:nvSpPr>
          <p:cNvPr id="5" name="Rectangle: Rounded Corners 4">
            <a:extLst>
              <a:ext uri="{FF2B5EF4-FFF2-40B4-BE49-F238E27FC236}">
                <a16:creationId xmlns:a16="http://schemas.microsoft.com/office/drawing/2014/main" id="{F1D1064F-5B60-A3E1-51B3-527F7806EA01}"/>
              </a:ext>
            </a:extLst>
          </p:cNvPr>
          <p:cNvSpPr/>
          <p:nvPr/>
        </p:nvSpPr>
        <p:spPr>
          <a:xfrm>
            <a:off x="1483364" y="1645989"/>
            <a:ext cx="7660636" cy="118110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b="1" u="sng">
                <a:solidFill>
                  <a:schemeClr val="tx1"/>
                </a:solidFill>
                <a:effectLst/>
              </a:rPr>
              <a:t>Flight Line Review</a:t>
            </a:r>
          </a:p>
          <a:p>
            <a:pPr marL="342900" indent="-342900">
              <a:buFont typeface="Arial" panose="020B0604020202020204" pitchFamily="34" charset="0"/>
              <a:buChar char="•"/>
            </a:pPr>
            <a:r>
              <a:rPr lang="en-US" sz="2000">
                <a:solidFill>
                  <a:schemeClr val="tx1"/>
                </a:solidFill>
                <a:effectLst/>
              </a:rPr>
              <a:t>Review aircraft by tail number and horsepower, as approved by SAA</a:t>
            </a:r>
          </a:p>
          <a:p>
            <a:pPr marL="342900" indent="-342900">
              <a:buFont typeface="Arial" panose="020B0604020202020204" pitchFamily="34" charset="0"/>
              <a:buChar char="•"/>
            </a:pPr>
            <a:r>
              <a:rPr lang="en-US" sz="2000">
                <a:solidFill>
                  <a:schemeClr val="tx1"/>
                </a:solidFill>
                <a:effectLst/>
              </a:rPr>
              <a:t>Verify space approved</a:t>
            </a:r>
          </a:p>
          <a:p>
            <a:pPr marL="342900" indent="-342900">
              <a:buFont typeface="Arial" panose="020B0604020202020204" pitchFamily="34" charset="0"/>
              <a:buChar char="•"/>
            </a:pPr>
            <a:r>
              <a:rPr lang="en-US" sz="2000">
                <a:solidFill>
                  <a:schemeClr val="tx1"/>
                </a:solidFill>
                <a:effectLst/>
              </a:rPr>
              <a:t>Confirm AAC &amp; CFI information visibly posted</a:t>
            </a:r>
          </a:p>
        </p:txBody>
      </p:sp>
      <p:sp>
        <p:nvSpPr>
          <p:cNvPr id="6" name="Rectangle: Rounded Corners 5">
            <a:extLst>
              <a:ext uri="{FF2B5EF4-FFF2-40B4-BE49-F238E27FC236}">
                <a16:creationId xmlns:a16="http://schemas.microsoft.com/office/drawing/2014/main" id="{634B104A-B3A8-F35E-370C-596BA35B99C0}"/>
              </a:ext>
            </a:extLst>
          </p:cNvPr>
          <p:cNvSpPr/>
          <p:nvPr/>
        </p:nvSpPr>
        <p:spPr>
          <a:xfrm>
            <a:off x="1549038" y="3892102"/>
            <a:ext cx="7233918" cy="118110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b="1" u="sng">
                <a:solidFill>
                  <a:schemeClr val="tx1"/>
                </a:solidFill>
              </a:rPr>
              <a:t>Advertising Review</a:t>
            </a:r>
          </a:p>
          <a:p>
            <a:pPr marL="342900" indent="-342900">
              <a:buFont typeface="Arial" panose="020B0604020202020204" pitchFamily="34" charset="0"/>
              <a:buChar char="•"/>
            </a:pPr>
            <a:r>
              <a:rPr lang="en-US" sz="2000">
                <a:solidFill>
                  <a:schemeClr val="tx1"/>
                </a:solidFill>
              </a:rPr>
              <a:t>Note posted advertising and recruiting at facility</a:t>
            </a:r>
          </a:p>
          <a:p>
            <a:pPr marL="342900" indent="-342900">
              <a:buFont typeface="Arial" panose="020B0604020202020204" pitchFamily="34" charset="0"/>
              <a:buChar char="•"/>
            </a:pPr>
            <a:r>
              <a:rPr lang="en-US" sz="2000">
                <a:solidFill>
                  <a:schemeClr val="tx1"/>
                </a:solidFill>
              </a:rPr>
              <a:t>Review all advertising used in preceding 12 months</a:t>
            </a:r>
          </a:p>
          <a:p>
            <a:pPr marL="342900" indent="-342900">
              <a:buFont typeface="Arial" panose="020B0604020202020204" pitchFamily="34" charset="0"/>
              <a:buChar char="•"/>
            </a:pPr>
            <a:r>
              <a:rPr lang="en-US" sz="2000">
                <a:solidFill>
                  <a:schemeClr val="tx1"/>
                </a:solidFill>
              </a:rPr>
              <a:t>Verify no advertising is false or misleading</a:t>
            </a:r>
          </a:p>
        </p:txBody>
      </p:sp>
      <p:grpSp>
        <p:nvGrpSpPr>
          <p:cNvPr id="7" name="Group 6">
            <a:extLst>
              <a:ext uri="{FF2B5EF4-FFF2-40B4-BE49-F238E27FC236}">
                <a16:creationId xmlns:a16="http://schemas.microsoft.com/office/drawing/2014/main" id="{BAEA5140-0EB9-112A-8D49-3F6366F3C8F9}"/>
              </a:ext>
            </a:extLst>
          </p:cNvPr>
          <p:cNvGrpSpPr/>
          <p:nvPr/>
        </p:nvGrpSpPr>
        <p:grpSpPr>
          <a:xfrm>
            <a:off x="568964" y="1779339"/>
            <a:ext cx="914400" cy="914400"/>
            <a:chOff x="948690" y="2031555"/>
            <a:chExt cx="914400" cy="914400"/>
          </a:xfrm>
        </p:grpSpPr>
        <p:sp>
          <p:nvSpPr>
            <p:cNvPr id="8" name="Oval 7">
              <a:extLst>
                <a:ext uri="{FF2B5EF4-FFF2-40B4-BE49-F238E27FC236}">
                  <a16:creationId xmlns:a16="http://schemas.microsoft.com/office/drawing/2014/main" id="{72E9464E-F19E-2F1B-B34E-7BEC4C7A83C9}"/>
                </a:ext>
              </a:extLst>
            </p:cNvPr>
            <p:cNvSpPr/>
            <p:nvPr/>
          </p:nvSpPr>
          <p:spPr>
            <a:xfrm>
              <a:off x="948690" y="2031555"/>
              <a:ext cx="914400" cy="914400"/>
            </a:xfrm>
            <a:prstGeom prst="ellipse">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Graphic 8" descr="Take Off with solid fill">
              <a:extLst>
                <a:ext uri="{FF2B5EF4-FFF2-40B4-BE49-F238E27FC236}">
                  <a16:creationId xmlns:a16="http://schemas.microsoft.com/office/drawing/2014/main" id="{226CCAD7-F8EA-F708-589B-2454DB3C2C6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85850" y="2168715"/>
              <a:ext cx="640080" cy="640080"/>
            </a:xfrm>
            <a:prstGeom prst="rect">
              <a:avLst/>
            </a:prstGeom>
          </p:spPr>
        </p:pic>
      </p:grpSp>
      <p:cxnSp>
        <p:nvCxnSpPr>
          <p:cNvPr id="10" name="Straight Connector 9">
            <a:extLst>
              <a:ext uri="{FF2B5EF4-FFF2-40B4-BE49-F238E27FC236}">
                <a16:creationId xmlns:a16="http://schemas.microsoft.com/office/drawing/2014/main" id="{E5BF21F1-478A-8C85-55F5-0C1689527E17}"/>
              </a:ext>
            </a:extLst>
          </p:cNvPr>
          <p:cNvCxnSpPr>
            <a:cxnSpLocks/>
          </p:cNvCxnSpPr>
          <p:nvPr/>
        </p:nvCxnSpPr>
        <p:spPr>
          <a:xfrm>
            <a:off x="361043" y="3351532"/>
            <a:ext cx="8421915" cy="10158"/>
          </a:xfrm>
          <a:prstGeom prst="line">
            <a:avLst/>
          </a:prstGeom>
          <a:ln w="38100">
            <a:solidFill>
              <a:schemeClr val="tx2">
                <a:lumMod val="75000"/>
              </a:schemeClr>
            </a:solidFill>
            <a:prstDash val="dashDot"/>
          </a:ln>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06BC848E-8EE0-F928-ECCD-B01839595286}"/>
              </a:ext>
            </a:extLst>
          </p:cNvPr>
          <p:cNvGrpSpPr/>
          <p:nvPr/>
        </p:nvGrpSpPr>
        <p:grpSpPr>
          <a:xfrm>
            <a:off x="634638" y="4019483"/>
            <a:ext cx="914400" cy="914400"/>
            <a:chOff x="948690" y="2031555"/>
            <a:chExt cx="914400" cy="914400"/>
          </a:xfrm>
        </p:grpSpPr>
        <p:sp>
          <p:nvSpPr>
            <p:cNvPr id="12" name="Oval 11">
              <a:extLst>
                <a:ext uri="{FF2B5EF4-FFF2-40B4-BE49-F238E27FC236}">
                  <a16:creationId xmlns:a16="http://schemas.microsoft.com/office/drawing/2014/main" id="{40519E29-0ACC-CB48-10DA-388FAFAE20C6}"/>
                </a:ext>
              </a:extLst>
            </p:cNvPr>
            <p:cNvSpPr/>
            <p:nvPr/>
          </p:nvSpPr>
          <p:spPr>
            <a:xfrm>
              <a:off x="948690" y="2031555"/>
              <a:ext cx="914400" cy="914400"/>
            </a:xfrm>
            <a:prstGeom prst="ellipse">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Graphic 12" descr="Advertising with solid fill">
              <a:extLst>
                <a:ext uri="{FF2B5EF4-FFF2-40B4-BE49-F238E27FC236}">
                  <a16:creationId xmlns:a16="http://schemas.microsoft.com/office/drawing/2014/main" id="{3C6E7236-75F3-7151-24B5-42205CD1B2B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85850" y="2168715"/>
              <a:ext cx="640080" cy="640080"/>
            </a:xfrm>
            <a:prstGeom prst="rect">
              <a:avLst/>
            </a:prstGeom>
          </p:spPr>
        </p:pic>
      </p:grpSp>
      <p:cxnSp>
        <p:nvCxnSpPr>
          <p:cNvPr id="14" name="Straight Connector 13">
            <a:extLst>
              <a:ext uri="{FF2B5EF4-FFF2-40B4-BE49-F238E27FC236}">
                <a16:creationId xmlns:a16="http://schemas.microsoft.com/office/drawing/2014/main" id="{ACBF83CA-AF16-E045-952A-9B8907DDA231}"/>
              </a:ext>
            </a:extLst>
          </p:cNvPr>
          <p:cNvCxnSpPr>
            <a:cxnSpLocks/>
          </p:cNvCxnSpPr>
          <p:nvPr/>
        </p:nvCxnSpPr>
        <p:spPr>
          <a:xfrm>
            <a:off x="361042" y="5475605"/>
            <a:ext cx="8421915" cy="10158"/>
          </a:xfrm>
          <a:prstGeom prst="line">
            <a:avLst/>
          </a:prstGeom>
          <a:ln w="38100">
            <a:solidFill>
              <a:schemeClr val="tx2">
                <a:lumMod val="75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7A4FE5D-293D-4DE7-EB8B-F17286F24890}"/>
              </a:ext>
            </a:extLst>
          </p:cNvPr>
          <p:cNvCxnSpPr>
            <a:cxnSpLocks/>
          </p:cNvCxnSpPr>
          <p:nvPr/>
        </p:nvCxnSpPr>
        <p:spPr>
          <a:xfrm>
            <a:off x="361041" y="1227459"/>
            <a:ext cx="8421915" cy="10158"/>
          </a:xfrm>
          <a:prstGeom prst="line">
            <a:avLst/>
          </a:prstGeom>
          <a:ln w="38100">
            <a:solidFill>
              <a:schemeClr val="tx2">
                <a:lumMod val="75000"/>
              </a:schemeClr>
            </a:solidFill>
            <a:prstDash val="dash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58368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8A707B-1E22-28C4-130E-3110D1B47AD4}"/>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59</a:t>
            </a:fld>
            <a:endParaRPr lang="en-US">
              <a:solidFill>
                <a:prstClr val="white"/>
              </a:solidFill>
            </a:endParaRPr>
          </a:p>
        </p:txBody>
      </p:sp>
      <p:sp>
        <p:nvSpPr>
          <p:cNvPr id="3" name="Title 2">
            <a:extLst>
              <a:ext uri="{FF2B5EF4-FFF2-40B4-BE49-F238E27FC236}">
                <a16:creationId xmlns:a16="http://schemas.microsoft.com/office/drawing/2014/main" id="{16037890-C47A-2B55-F4CB-B079B82E2CC1}"/>
              </a:ext>
            </a:extLst>
          </p:cNvPr>
          <p:cNvSpPr>
            <a:spLocks noGrp="1"/>
          </p:cNvSpPr>
          <p:nvPr>
            <p:ph type="title"/>
          </p:nvPr>
        </p:nvSpPr>
        <p:spPr/>
        <p:txBody>
          <a:bodyPr anchor="b"/>
          <a:lstStyle/>
          <a:p>
            <a:r>
              <a:rPr lang="en-US">
                <a:ea typeface="Calibri"/>
                <a:cs typeface="Calibri"/>
              </a:rPr>
              <a:t>Examples of Bad Advertising on-site</a:t>
            </a:r>
          </a:p>
        </p:txBody>
      </p:sp>
      <p:sp>
        <p:nvSpPr>
          <p:cNvPr id="13" name="Freeform 3">
            <a:extLst>
              <a:ext uri="{FF2B5EF4-FFF2-40B4-BE49-F238E27FC236}">
                <a16:creationId xmlns:a16="http://schemas.microsoft.com/office/drawing/2014/main" id="{1E161F88-9C23-2C6F-CAC5-2ABC3804EAAA}"/>
              </a:ext>
            </a:extLst>
          </p:cNvPr>
          <p:cNvSpPr/>
          <p:nvPr/>
        </p:nvSpPr>
        <p:spPr>
          <a:xfrm>
            <a:off x="158202" y="839250"/>
            <a:ext cx="8827595" cy="5192848"/>
          </a:xfrm>
          <a:custGeom>
            <a:avLst/>
            <a:gdLst/>
            <a:ahLst/>
            <a:cxnLst/>
            <a:rect l="l" t="t" r="r" b="b"/>
            <a:pathLst>
              <a:path w="4816592" h="1153542">
                <a:moveTo>
                  <a:pt x="0" y="0"/>
                </a:moveTo>
                <a:lnTo>
                  <a:pt x="4816592" y="0"/>
                </a:lnTo>
                <a:lnTo>
                  <a:pt x="4816592" y="1153542"/>
                </a:lnTo>
                <a:lnTo>
                  <a:pt x="0" y="1153542"/>
                </a:lnTo>
                <a:close/>
              </a:path>
            </a:pathLst>
          </a:custGeom>
          <a:solidFill>
            <a:schemeClr val="tx2">
              <a:lumMod val="75000"/>
              <a:alpha val="15000"/>
            </a:schemeClr>
          </a:solidFill>
        </p:spPr>
        <p:txBody>
          <a:bodyPr/>
          <a:lstStyle/>
          <a:p>
            <a:endParaRPr lang="en-US" sz="1200">
              <a:solidFill>
                <a:schemeClr val="accent2">
                  <a:lumMod val="75000"/>
                </a:schemeClr>
              </a:solidFill>
            </a:endParaRPr>
          </a:p>
        </p:txBody>
      </p:sp>
      <p:pic>
        <p:nvPicPr>
          <p:cNvPr id="7" name="Picture 6">
            <a:extLst>
              <a:ext uri="{FF2B5EF4-FFF2-40B4-BE49-F238E27FC236}">
                <a16:creationId xmlns:a16="http://schemas.microsoft.com/office/drawing/2014/main" id="{DC02AB46-AD4F-D805-2E24-9DAA0CCDEC50}"/>
              </a:ext>
            </a:extLst>
          </p:cNvPr>
          <p:cNvPicPr>
            <a:picLocks noChangeAspect="1"/>
          </p:cNvPicPr>
          <p:nvPr/>
        </p:nvPicPr>
        <p:blipFill>
          <a:blip r:embed="rId3"/>
          <a:stretch>
            <a:fillRect/>
          </a:stretch>
        </p:blipFill>
        <p:spPr>
          <a:xfrm>
            <a:off x="429692" y="882396"/>
            <a:ext cx="3988217" cy="5088193"/>
          </a:xfrm>
          <a:prstGeom prst="rect">
            <a:avLst/>
          </a:prstGeom>
        </p:spPr>
      </p:pic>
      <p:pic>
        <p:nvPicPr>
          <p:cNvPr id="9" name="Picture 8">
            <a:extLst>
              <a:ext uri="{FF2B5EF4-FFF2-40B4-BE49-F238E27FC236}">
                <a16:creationId xmlns:a16="http://schemas.microsoft.com/office/drawing/2014/main" id="{35B97BC4-DBF7-271F-8947-02F5AF80CA6E}"/>
              </a:ext>
            </a:extLst>
          </p:cNvPr>
          <p:cNvPicPr>
            <a:picLocks noChangeAspect="1"/>
          </p:cNvPicPr>
          <p:nvPr/>
        </p:nvPicPr>
        <p:blipFill>
          <a:blip r:embed="rId4"/>
          <a:stretch>
            <a:fillRect/>
          </a:stretch>
        </p:blipFill>
        <p:spPr>
          <a:xfrm>
            <a:off x="4716906" y="882396"/>
            <a:ext cx="3969894" cy="5093208"/>
          </a:xfrm>
          <a:prstGeom prst="rect">
            <a:avLst/>
          </a:prstGeom>
        </p:spPr>
      </p:pic>
      <p:sp>
        <p:nvSpPr>
          <p:cNvPr id="4" name="Rectangle 3">
            <a:extLst>
              <a:ext uri="{FF2B5EF4-FFF2-40B4-BE49-F238E27FC236}">
                <a16:creationId xmlns:a16="http://schemas.microsoft.com/office/drawing/2014/main" id="{EFA13AFD-55A8-E892-2803-10A7DDD5599E}"/>
              </a:ext>
            </a:extLst>
          </p:cNvPr>
          <p:cNvSpPr/>
          <p:nvPr/>
        </p:nvSpPr>
        <p:spPr>
          <a:xfrm>
            <a:off x="504945" y="2230582"/>
            <a:ext cx="3837709" cy="13854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2">
                    <a:lumMod val="75000"/>
                  </a:schemeClr>
                </a:solidFill>
                <a:latin typeface="Rockwell Extra Bold" panose="02060903040505020403" pitchFamily="18" charset="0"/>
              </a:rPr>
              <a:t>SKYWARD</a:t>
            </a:r>
          </a:p>
          <a:p>
            <a:pPr algn="ctr"/>
            <a:r>
              <a:rPr lang="en-US" sz="3200" dirty="0">
                <a:solidFill>
                  <a:schemeClr val="tx2">
                    <a:lumMod val="75000"/>
                  </a:schemeClr>
                </a:solidFill>
                <a:latin typeface="Rockwell Extra Bold" panose="02060903040505020403" pitchFamily="18" charset="0"/>
              </a:rPr>
              <a:t>UNIVERSITY</a:t>
            </a:r>
          </a:p>
        </p:txBody>
      </p:sp>
      <p:sp>
        <p:nvSpPr>
          <p:cNvPr id="5" name="Rectangle 4">
            <a:extLst>
              <a:ext uri="{FF2B5EF4-FFF2-40B4-BE49-F238E27FC236}">
                <a16:creationId xmlns:a16="http://schemas.microsoft.com/office/drawing/2014/main" id="{D8C1FB40-CA88-5924-18D7-3EE8547F7048}"/>
              </a:ext>
            </a:extLst>
          </p:cNvPr>
          <p:cNvSpPr/>
          <p:nvPr/>
        </p:nvSpPr>
        <p:spPr>
          <a:xfrm>
            <a:off x="5084617" y="1302325"/>
            <a:ext cx="2313709" cy="1357747"/>
          </a:xfrm>
          <a:prstGeom prst="rect">
            <a:avLst/>
          </a:prstGeom>
          <a:solidFill>
            <a:srgbClr val="F8F4EB"/>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r>
              <a:rPr lang="en-US" sz="2400" b="1" dirty="0">
                <a:solidFill>
                  <a:schemeClr val="tx2">
                    <a:lumMod val="75000"/>
                  </a:schemeClr>
                </a:solidFill>
                <a:latin typeface="Grandview" panose="020B0502040204020203" pitchFamily="34" charset="0"/>
              </a:rPr>
              <a:t>SKYWARD</a:t>
            </a:r>
          </a:p>
          <a:p>
            <a:r>
              <a:rPr lang="en-US" sz="2400" b="1" dirty="0">
                <a:solidFill>
                  <a:schemeClr val="tx2">
                    <a:lumMod val="75000"/>
                  </a:schemeClr>
                </a:solidFill>
                <a:latin typeface="Grandview" panose="020B0502040204020203" pitchFamily="34" charset="0"/>
              </a:rPr>
              <a:t>UNIVERSITY</a:t>
            </a:r>
          </a:p>
        </p:txBody>
      </p:sp>
    </p:spTree>
    <p:extLst>
      <p:ext uri="{BB962C8B-B14F-4D97-AF65-F5344CB8AC3E}">
        <p14:creationId xmlns:p14="http://schemas.microsoft.com/office/powerpoint/2010/main" val="2641792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9F369-DE19-A245-6B9F-E6ADB4DBF87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00B3720-B394-6C2B-36E7-49E86A53F75D}"/>
              </a:ext>
            </a:extLst>
          </p:cNvPr>
          <p:cNvSpPr/>
          <p:nvPr/>
        </p:nvSpPr>
        <p:spPr>
          <a:xfrm>
            <a:off x="640356" y="1182757"/>
            <a:ext cx="7863287" cy="4840356"/>
          </a:xfrm>
          <a:prstGeom prst="roundRect">
            <a:avLst>
              <a:gd name="adj" fmla="val 1472"/>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12DA747D-C5BE-DD33-F161-50A71184F75D}"/>
              </a:ext>
            </a:extLst>
          </p:cNvPr>
          <p:cNvSpPr>
            <a:spLocks noGrp="1"/>
          </p:cNvSpPr>
          <p:nvPr>
            <p:ph type="sldNum" sz="quarter" idx="10"/>
          </p:nvPr>
        </p:nvSpPr>
        <p:spPr>
          <a:xfrm>
            <a:off x="8686800" y="6400232"/>
            <a:ext cx="384630" cy="365125"/>
          </a:xfrm>
        </p:spPr>
        <p:txBody>
          <a:bodyPr anchor="ctr">
            <a:normAutofit/>
          </a:bodyPr>
          <a:lstStyle/>
          <a:p>
            <a:pPr defTabSz="457200">
              <a:spcAft>
                <a:spcPts val="600"/>
              </a:spcAft>
            </a:pPr>
            <a:fld id="{D983F1FA-211D-3044-9E35-958DFBC26156}" type="slidenum">
              <a:rPr lang="en-US" smtClean="0">
                <a:solidFill>
                  <a:prstClr val="white"/>
                </a:solidFill>
              </a:rPr>
              <a:pPr defTabSz="457200">
                <a:spcAft>
                  <a:spcPts val="600"/>
                </a:spcAft>
              </a:pPr>
              <a:t>6</a:t>
            </a:fld>
            <a:endParaRPr lang="en-US">
              <a:solidFill>
                <a:prstClr val="white"/>
              </a:solidFill>
            </a:endParaRPr>
          </a:p>
        </p:txBody>
      </p:sp>
      <p:sp>
        <p:nvSpPr>
          <p:cNvPr id="4" name="Title 3">
            <a:extLst>
              <a:ext uri="{FF2B5EF4-FFF2-40B4-BE49-F238E27FC236}">
                <a16:creationId xmlns:a16="http://schemas.microsoft.com/office/drawing/2014/main" id="{F347EF92-73E3-DA07-39CB-682B337535CF}"/>
              </a:ext>
            </a:extLst>
          </p:cNvPr>
          <p:cNvSpPr>
            <a:spLocks noGrp="1"/>
          </p:cNvSpPr>
          <p:nvPr>
            <p:ph type="ctrTitle"/>
          </p:nvPr>
        </p:nvSpPr>
        <p:spPr>
          <a:xfrm>
            <a:off x="0" y="29060"/>
            <a:ext cx="9144000" cy="1470025"/>
          </a:xfrm>
        </p:spPr>
        <p:txBody>
          <a:bodyPr>
            <a:noAutofit/>
          </a:bodyPr>
          <a:lstStyle/>
          <a:p>
            <a:pPr>
              <a:lnSpc>
                <a:spcPts val="4600"/>
              </a:lnSpc>
            </a:pPr>
            <a:r>
              <a:rPr lang="en-US" b="1" dirty="0"/>
              <a:t>Overview</a:t>
            </a:r>
          </a:p>
        </p:txBody>
      </p:sp>
      <p:sp>
        <p:nvSpPr>
          <p:cNvPr id="3" name="Title 2">
            <a:extLst>
              <a:ext uri="{FF2B5EF4-FFF2-40B4-BE49-F238E27FC236}">
                <a16:creationId xmlns:a16="http://schemas.microsoft.com/office/drawing/2014/main" id="{BD8C9415-9BBF-36D1-ED4F-258C595CD8BF}"/>
              </a:ext>
            </a:extLst>
          </p:cNvPr>
          <p:cNvSpPr txBox="1">
            <a:spLocks/>
          </p:cNvSpPr>
          <p:nvPr/>
        </p:nvSpPr>
        <p:spPr>
          <a:xfrm>
            <a:off x="888834" y="1329580"/>
            <a:ext cx="3426105" cy="674346"/>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5400" b="1" i="0" kern="1200">
                <a:solidFill>
                  <a:schemeClr val="tx1"/>
                </a:solidFill>
                <a:latin typeface="+mj-lt"/>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mn-lt"/>
              </a:rPr>
              <a:t>In this section, we will discuss:</a:t>
            </a:r>
          </a:p>
        </p:txBody>
      </p:sp>
      <p:graphicFrame>
        <p:nvGraphicFramePr>
          <p:cNvPr id="5" name="Content Placeholder 2">
            <a:extLst>
              <a:ext uri="{FF2B5EF4-FFF2-40B4-BE49-F238E27FC236}">
                <a16:creationId xmlns:a16="http://schemas.microsoft.com/office/drawing/2014/main" id="{6B5C16B0-383C-BFDE-9D68-47AEBF693AE5}"/>
              </a:ext>
            </a:extLst>
          </p:cNvPr>
          <p:cNvGraphicFramePr>
            <a:graphicFrameLocks/>
          </p:cNvGraphicFramePr>
          <p:nvPr>
            <p:extLst>
              <p:ext uri="{D42A27DB-BD31-4B8C-83A1-F6EECF244321}">
                <p14:modId xmlns:p14="http://schemas.microsoft.com/office/powerpoint/2010/main" val="669895333"/>
              </p:ext>
            </p:extLst>
          </p:nvPr>
        </p:nvGraphicFramePr>
        <p:xfrm>
          <a:off x="1935988" y="2003926"/>
          <a:ext cx="5272024" cy="3671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47241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CE30B0-2722-29E0-2181-992FEA30C7DC}"/>
              </a:ext>
            </a:extLst>
          </p:cNvPr>
          <p:cNvSpPr>
            <a:spLocks noGrp="1"/>
          </p:cNvSpPr>
          <p:nvPr>
            <p:ph type="sldNum" sz="quarter" idx="12"/>
          </p:nvPr>
        </p:nvSpPr>
        <p:spPr/>
        <p:txBody>
          <a:bodyPr/>
          <a:lstStyle/>
          <a:p>
            <a:fld id="{D983F1FA-211D-3044-9E35-958DFBC26156}" type="slidenum">
              <a:rPr lang="en-US" smtClean="0">
                <a:solidFill>
                  <a:prstClr val="white"/>
                </a:solidFill>
              </a:rPr>
              <a:pPr/>
              <a:t>60</a:t>
            </a:fld>
            <a:endParaRPr lang="en-US">
              <a:solidFill>
                <a:prstClr val="white"/>
              </a:solidFill>
            </a:endParaRPr>
          </a:p>
        </p:txBody>
      </p:sp>
      <p:sp>
        <p:nvSpPr>
          <p:cNvPr id="3" name="Title 2">
            <a:extLst>
              <a:ext uri="{FF2B5EF4-FFF2-40B4-BE49-F238E27FC236}">
                <a16:creationId xmlns:a16="http://schemas.microsoft.com/office/drawing/2014/main" id="{58A07374-7712-9397-E798-F9253DECF6FD}"/>
              </a:ext>
            </a:extLst>
          </p:cNvPr>
          <p:cNvSpPr>
            <a:spLocks noGrp="1"/>
          </p:cNvSpPr>
          <p:nvPr>
            <p:ph type="title"/>
          </p:nvPr>
        </p:nvSpPr>
        <p:spPr/>
        <p:txBody>
          <a:bodyPr/>
          <a:lstStyle/>
          <a:p>
            <a:r>
              <a:rPr lang="en-US" dirty="0"/>
              <a:t>Step 5: Record Review – General Records</a:t>
            </a:r>
          </a:p>
        </p:txBody>
      </p:sp>
      <p:sp>
        <p:nvSpPr>
          <p:cNvPr id="5" name="Rectangle 4">
            <a:extLst>
              <a:ext uri="{FF2B5EF4-FFF2-40B4-BE49-F238E27FC236}">
                <a16:creationId xmlns:a16="http://schemas.microsoft.com/office/drawing/2014/main" id="{47D05DA6-C43D-0E50-7246-2D6796F1A3A0}"/>
              </a:ext>
            </a:extLst>
          </p:cNvPr>
          <p:cNvSpPr/>
          <p:nvPr/>
        </p:nvSpPr>
        <p:spPr>
          <a:xfrm>
            <a:off x="457200" y="1047301"/>
            <a:ext cx="4036053" cy="4483100"/>
          </a:xfrm>
          <a:prstGeom prst="rect">
            <a:avLst/>
          </a:prstGeom>
          <a:solidFill>
            <a:schemeClr val="accent1">
              <a:lumMod val="9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spcAft>
                <a:spcPts val="600"/>
              </a:spcAft>
              <a:buClr>
                <a:schemeClr val="accent3"/>
              </a:buClr>
              <a:buFont typeface="Wingdings" panose="05000000000000000000" pitchFamily="2" charset="2"/>
              <a:buChar char="v"/>
            </a:pPr>
            <a:r>
              <a:rPr lang="en-US" sz="2400">
                <a:solidFill>
                  <a:schemeClr val="tx1"/>
                </a:solidFill>
                <a:latin typeface="Calibri" panose="020F0502020204030204" pitchFamily="34" charset="0"/>
                <a:cs typeface="Calibri" panose="020F0502020204030204" pitchFamily="34" charset="0"/>
              </a:rPr>
              <a:t>Student Transcripts</a:t>
            </a:r>
          </a:p>
          <a:p>
            <a:pPr marL="285750" indent="-285750">
              <a:lnSpc>
                <a:spcPct val="150000"/>
              </a:lnSpc>
              <a:spcAft>
                <a:spcPts val="600"/>
              </a:spcAft>
              <a:buClr>
                <a:schemeClr val="accent3"/>
              </a:buClr>
              <a:buFont typeface="Wingdings" panose="05000000000000000000" pitchFamily="2" charset="2"/>
              <a:buChar char="v"/>
            </a:pPr>
            <a:r>
              <a:rPr lang="en-US" sz="2400">
                <a:solidFill>
                  <a:schemeClr val="tx1"/>
                </a:solidFill>
                <a:latin typeface="Calibri" panose="020F0502020204030204" pitchFamily="34" charset="0"/>
                <a:cs typeface="Calibri" panose="020F0502020204030204" pitchFamily="34" charset="0"/>
              </a:rPr>
              <a:t>Financial Ledgers</a:t>
            </a:r>
          </a:p>
          <a:p>
            <a:pPr marL="285750" indent="-285750">
              <a:lnSpc>
                <a:spcPct val="150000"/>
              </a:lnSpc>
              <a:spcAft>
                <a:spcPts val="600"/>
              </a:spcAft>
              <a:buClr>
                <a:schemeClr val="accent3"/>
              </a:buClr>
              <a:buFont typeface="Wingdings" panose="05000000000000000000" pitchFamily="2" charset="2"/>
              <a:buChar char="v"/>
            </a:pPr>
            <a:r>
              <a:rPr lang="en-US" sz="2400">
                <a:solidFill>
                  <a:schemeClr val="tx1"/>
                </a:solidFill>
                <a:latin typeface="Calibri" panose="020F0502020204030204" pitchFamily="34" charset="0"/>
                <a:cs typeface="Calibri" panose="020F0502020204030204" pitchFamily="34" charset="0"/>
              </a:rPr>
              <a:t>Degree/Program Requirements</a:t>
            </a:r>
          </a:p>
          <a:p>
            <a:pPr marL="285750" indent="-285750">
              <a:lnSpc>
                <a:spcPct val="150000"/>
              </a:lnSpc>
              <a:spcAft>
                <a:spcPts val="600"/>
              </a:spcAft>
              <a:buClr>
                <a:schemeClr val="accent3"/>
              </a:buClr>
              <a:buFont typeface="Wingdings" panose="05000000000000000000" pitchFamily="2" charset="2"/>
              <a:buChar char="v"/>
            </a:pPr>
            <a:r>
              <a:rPr lang="en-US" sz="2400">
                <a:solidFill>
                  <a:schemeClr val="tx1"/>
                </a:solidFill>
                <a:latin typeface="Calibri" panose="020F0502020204030204" pitchFamily="34" charset="0"/>
                <a:cs typeface="Calibri" panose="020F0502020204030204" pitchFamily="34" charset="0"/>
              </a:rPr>
              <a:t>Enrollment Agreements</a:t>
            </a:r>
          </a:p>
          <a:p>
            <a:pPr marL="285750" indent="-285750">
              <a:lnSpc>
                <a:spcPct val="150000"/>
              </a:lnSpc>
              <a:spcAft>
                <a:spcPts val="600"/>
              </a:spcAft>
              <a:buClr>
                <a:schemeClr val="accent3"/>
              </a:buClr>
              <a:buFont typeface="Wingdings" panose="05000000000000000000" pitchFamily="2" charset="2"/>
              <a:buChar char="v"/>
            </a:pPr>
            <a:r>
              <a:rPr lang="en-US" sz="2400">
                <a:solidFill>
                  <a:schemeClr val="tx1"/>
                </a:solidFill>
                <a:latin typeface="Calibri" panose="020F0502020204030204" pitchFamily="34" charset="0"/>
                <a:cs typeface="Calibri" panose="020F0502020204030204" pitchFamily="34" charset="0"/>
              </a:rPr>
              <a:t>Applications for Admission</a:t>
            </a:r>
          </a:p>
          <a:p>
            <a:pPr marL="285750" indent="-285750">
              <a:lnSpc>
                <a:spcPct val="150000"/>
              </a:lnSpc>
              <a:spcAft>
                <a:spcPts val="600"/>
              </a:spcAft>
              <a:buClr>
                <a:schemeClr val="accent3"/>
              </a:buClr>
              <a:buFont typeface="Wingdings" panose="05000000000000000000" pitchFamily="2" charset="2"/>
              <a:buChar char="v"/>
            </a:pPr>
            <a:r>
              <a:rPr lang="en-US" sz="2400">
                <a:solidFill>
                  <a:schemeClr val="tx1"/>
                </a:solidFill>
                <a:latin typeface="Calibri" panose="020F0502020204030204" pitchFamily="34" charset="0"/>
                <a:cs typeface="Calibri" panose="020F0502020204030204" pitchFamily="34" charset="0"/>
              </a:rPr>
              <a:t>Prior Credit Evaluations</a:t>
            </a:r>
          </a:p>
        </p:txBody>
      </p:sp>
      <p:sp>
        <p:nvSpPr>
          <p:cNvPr id="6" name="Rectangle 5">
            <a:extLst>
              <a:ext uri="{FF2B5EF4-FFF2-40B4-BE49-F238E27FC236}">
                <a16:creationId xmlns:a16="http://schemas.microsoft.com/office/drawing/2014/main" id="{94F4591B-B57D-A41A-F00F-AC822FC32D29}"/>
              </a:ext>
            </a:extLst>
          </p:cNvPr>
          <p:cNvSpPr/>
          <p:nvPr/>
        </p:nvSpPr>
        <p:spPr>
          <a:xfrm>
            <a:off x="4650749" y="1047301"/>
            <a:ext cx="4036053" cy="4483100"/>
          </a:xfrm>
          <a:prstGeom prst="rect">
            <a:avLst/>
          </a:prstGeom>
          <a:solidFill>
            <a:schemeClr val="accent1">
              <a:lumMod val="9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spcAft>
                <a:spcPts val="600"/>
              </a:spcAft>
              <a:buClr>
                <a:schemeClr val="accent3"/>
              </a:buClr>
              <a:buFont typeface="Wingdings" panose="05000000000000000000" pitchFamily="2" charset="2"/>
              <a:buChar char="v"/>
            </a:pPr>
            <a:r>
              <a:rPr lang="en-US" sz="2400">
                <a:solidFill>
                  <a:schemeClr val="tx1"/>
                </a:solidFill>
                <a:latin typeface="Calibri" panose="020F0502020204030204" pitchFamily="34" charset="0"/>
                <a:cs typeface="Calibri" panose="020F0502020204030204" pitchFamily="34" charset="0"/>
              </a:rPr>
              <a:t>Class Schedules</a:t>
            </a:r>
          </a:p>
          <a:p>
            <a:pPr marL="285750" indent="-285750">
              <a:lnSpc>
                <a:spcPct val="150000"/>
              </a:lnSpc>
              <a:spcAft>
                <a:spcPts val="600"/>
              </a:spcAft>
              <a:buClr>
                <a:schemeClr val="accent3"/>
              </a:buClr>
              <a:buFont typeface="Wingdings" panose="05000000000000000000" pitchFamily="2" charset="2"/>
              <a:buChar char="v"/>
            </a:pPr>
            <a:r>
              <a:rPr lang="en-US" sz="2400">
                <a:solidFill>
                  <a:schemeClr val="tx1"/>
                </a:solidFill>
                <a:latin typeface="Calibri" panose="020F0502020204030204" pitchFamily="34" charset="0"/>
                <a:cs typeface="Calibri" panose="020F0502020204030204" pitchFamily="34" charset="0"/>
              </a:rPr>
              <a:t>Attendance Records</a:t>
            </a:r>
          </a:p>
          <a:p>
            <a:pPr marL="285750" indent="-285750">
              <a:lnSpc>
                <a:spcPct val="150000"/>
              </a:lnSpc>
              <a:spcAft>
                <a:spcPts val="600"/>
              </a:spcAft>
              <a:buClr>
                <a:schemeClr val="accent3"/>
              </a:buClr>
              <a:buFont typeface="Wingdings" panose="05000000000000000000" pitchFamily="2" charset="2"/>
              <a:buChar char="v"/>
            </a:pPr>
            <a:r>
              <a:rPr lang="en-US" sz="2400">
                <a:solidFill>
                  <a:schemeClr val="tx1"/>
                </a:solidFill>
                <a:latin typeface="Calibri" panose="020F0502020204030204" pitchFamily="34" charset="0"/>
                <a:cs typeface="Calibri" panose="020F0502020204030204" pitchFamily="34" charset="0"/>
              </a:rPr>
              <a:t>Course add/drop information</a:t>
            </a:r>
          </a:p>
          <a:p>
            <a:pPr marL="285750" indent="-285750">
              <a:lnSpc>
                <a:spcPct val="150000"/>
              </a:lnSpc>
              <a:spcAft>
                <a:spcPts val="600"/>
              </a:spcAft>
              <a:buClr>
                <a:schemeClr val="accent3"/>
              </a:buClr>
              <a:buFont typeface="Wingdings" panose="05000000000000000000" pitchFamily="2" charset="2"/>
              <a:buChar char="v"/>
            </a:pPr>
            <a:r>
              <a:rPr lang="en-US" sz="2400">
                <a:solidFill>
                  <a:schemeClr val="tx1"/>
                </a:solidFill>
                <a:latin typeface="Calibri" panose="020F0502020204030204" pitchFamily="34" charset="0"/>
                <a:cs typeface="Calibri" panose="020F0502020204030204" pitchFamily="34" charset="0"/>
              </a:rPr>
              <a:t>Progress Records</a:t>
            </a:r>
          </a:p>
          <a:p>
            <a:pPr marL="285750" indent="-285750">
              <a:lnSpc>
                <a:spcPct val="150000"/>
              </a:lnSpc>
              <a:spcAft>
                <a:spcPts val="600"/>
              </a:spcAft>
              <a:buClr>
                <a:schemeClr val="accent3"/>
              </a:buClr>
              <a:buFont typeface="Wingdings" panose="05000000000000000000" pitchFamily="2" charset="2"/>
              <a:buChar char="v"/>
            </a:pPr>
            <a:r>
              <a:rPr lang="en-US" sz="2400">
                <a:solidFill>
                  <a:schemeClr val="tx1"/>
                </a:solidFill>
                <a:latin typeface="Calibri" panose="020F0502020204030204" pitchFamily="34" charset="0"/>
                <a:cs typeface="Calibri" panose="020F0502020204030204" pitchFamily="34" charset="0"/>
              </a:rPr>
              <a:t>Remedial Test Scores</a:t>
            </a:r>
          </a:p>
          <a:p>
            <a:pPr marL="285750" indent="-285750">
              <a:lnSpc>
                <a:spcPct val="150000"/>
              </a:lnSpc>
              <a:spcAft>
                <a:spcPts val="600"/>
              </a:spcAft>
              <a:buClr>
                <a:schemeClr val="accent3"/>
              </a:buClr>
              <a:buFont typeface="Wingdings" panose="05000000000000000000" pitchFamily="2" charset="2"/>
              <a:buChar char="v"/>
            </a:pPr>
            <a:r>
              <a:rPr lang="en-US" sz="2400">
                <a:solidFill>
                  <a:schemeClr val="tx1"/>
                </a:solidFill>
                <a:latin typeface="Calibri" panose="020F0502020204030204" pitchFamily="34" charset="0"/>
                <a:cs typeface="Calibri" panose="020F0502020204030204" pitchFamily="34" charset="0"/>
              </a:rPr>
              <a:t>Non-Veteran Records</a:t>
            </a:r>
          </a:p>
          <a:p>
            <a:pPr marL="285750" indent="-285750">
              <a:lnSpc>
                <a:spcPct val="150000"/>
              </a:lnSpc>
              <a:buClr>
                <a:schemeClr val="accent3"/>
              </a:buClr>
              <a:buFont typeface="Wingdings" panose="05000000000000000000" pitchFamily="2" charset="2"/>
              <a:buChar char="v"/>
            </a:pPr>
            <a:endParaRPr lang="en-US">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49729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396CF5-A00A-CBAF-7610-E5CFF882742E}"/>
              </a:ext>
            </a:extLst>
          </p:cNvPr>
          <p:cNvSpPr>
            <a:spLocks noGrp="1"/>
          </p:cNvSpPr>
          <p:nvPr>
            <p:ph type="sldNum" sz="quarter" idx="12"/>
          </p:nvPr>
        </p:nvSpPr>
        <p:spPr/>
        <p:txBody>
          <a:bodyPr/>
          <a:lstStyle/>
          <a:p>
            <a:fld id="{D983F1FA-211D-3044-9E35-958DFBC26156}" type="slidenum">
              <a:rPr lang="en-US" smtClean="0">
                <a:solidFill>
                  <a:prstClr val="white"/>
                </a:solidFill>
              </a:rPr>
              <a:pPr/>
              <a:t>61</a:t>
            </a:fld>
            <a:endParaRPr lang="en-US">
              <a:solidFill>
                <a:prstClr val="white"/>
              </a:solidFill>
            </a:endParaRPr>
          </a:p>
        </p:txBody>
      </p:sp>
      <p:sp>
        <p:nvSpPr>
          <p:cNvPr id="3" name="Title 2">
            <a:extLst>
              <a:ext uri="{FF2B5EF4-FFF2-40B4-BE49-F238E27FC236}">
                <a16:creationId xmlns:a16="http://schemas.microsoft.com/office/drawing/2014/main" id="{FC2929CA-6DFD-5C27-CFE4-65EBD63787A7}"/>
              </a:ext>
            </a:extLst>
          </p:cNvPr>
          <p:cNvSpPr>
            <a:spLocks noGrp="1"/>
          </p:cNvSpPr>
          <p:nvPr>
            <p:ph type="title"/>
          </p:nvPr>
        </p:nvSpPr>
        <p:spPr/>
        <p:txBody>
          <a:bodyPr>
            <a:normAutofit fontScale="90000"/>
          </a:bodyPr>
          <a:lstStyle/>
          <a:p>
            <a:r>
              <a:rPr lang="en-US"/>
              <a:t>Record Review – Vocational Flight Programs</a:t>
            </a:r>
          </a:p>
        </p:txBody>
      </p:sp>
      <p:graphicFrame>
        <p:nvGraphicFramePr>
          <p:cNvPr id="146" name="Diagram 145">
            <a:extLst>
              <a:ext uri="{FF2B5EF4-FFF2-40B4-BE49-F238E27FC236}">
                <a16:creationId xmlns:a16="http://schemas.microsoft.com/office/drawing/2014/main" id="{F8861228-CCE1-B018-756F-2DCC7C21B51A}"/>
              </a:ext>
            </a:extLst>
          </p:cNvPr>
          <p:cNvGraphicFramePr/>
          <p:nvPr/>
        </p:nvGraphicFramePr>
        <p:xfrm>
          <a:off x="228600" y="731520"/>
          <a:ext cx="8648700" cy="5427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87193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AB4613-433F-3BA6-216C-60842F9D926E}"/>
              </a:ext>
            </a:extLst>
          </p:cNvPr>
          <p:cNvSpPr>
            <a:spLocks noGrp="1"/>
          </p:cNvSpPr>
          <p:nvPr>
            <p:ph type="sldNum" sz="quarter" idx="12"/>
          </p:nvPr>
        </p:nvSpPr>
        <p:spPr/>
        <p:txBody>
          <a:bodyPr/>
          <a:lstStyle/>
          <a:p>
            <a:fld id="{D983F1FA-211D-3044-9E35-958DFBC26156}" type="slidenum">
              <a:rPr lang="en-US" smtClean="0">
                <a:solidFill>
                  <a:prstClr val="white"/>
                </a:solidFill>
              </a:rPr>
              <a:pPr/>
              <a:t>62</a:t>
            </a:fld>
            <a:endParaRPr lang="en-US">
              <a:solidFill>
                <a:prstClr val="white"/>
              </a:solidFill>
            </a:endParaRPr>
          </a:p>
        </p:txBody>
      </p:sp>
      <p:sp>
        <p:nvSpPr>
          <p:cNvPr id="3" name="Title 2">
            <a:extLst>
              <a:ext uri="{FF2B5EF4-FFF2-40B4-BE49-F238E27FC236}">
                <a16:creationId xmlns:a16="http://schemas.microsoft.com/office/drawing/2014/main" id="{DBE58CC6-13BC-0268-EDC2-3C24C3B59839}"/>
              </a:ext>
            </a:extLst>
          </p:cNvPr>
          <p:cNvSpPr>
            <a:spLocks noGrp="1"/>
          </p:cNvSpPr>
          <p:nvPr>
            <p:ph type="title"/>
          </p:nvPr>
        </p:nvSpPr>
        <p:spPr/>
        <p:txBody>
          <a:bodyPr/>
          <a:lstStyle/>
          <a:p>
            <a:r>
              <a:rPr lang="en-US" dirty="0"/>
              <a:t>Step 6: Exit Briefing</a:t>
            </a:r>
          </a:p>
        </p:txBody>
      </p:sp>
      <p:sp>
        <p:nvSpPr>
          <p:cNvPr id="5" name="Rectangle: Rounded Corners 4">
            <a:extLst>
              <a:ext uri="{FF2B5EF4-FFF2-40B4-BE49-F238E27FC236}">
                <a16:creationId xmlns:a16="http://schemas.microsoft.com/office/drawing/2014/main" id="{9CBE9F45-B560-AFEF-47F2-DD6DD55313F6}"/>
              </a:ext>
            </a:extLst>
          </p:cNvPr>
          <p:cNvSpPr/>
          <p:nvPr/>
        </p:nvSpPr>
        <p:spPr>
          <a:xfrm>
            <a:off x="686460" y="1389034"/>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lang="en-US" sz="2400" kern="0">
                <a:solidFill>
                  <a:srgbClr val="C7D7EB">
                    <a:lumMod val="10000"/>
                  </a:srgbClr>
                </a:solidFill>
                <a:latin typeface="Calibri" panose="020F0502020204030204" pitchFamily="34" charset="0"/>
                <a:cs typeface="Calibri" panose="020F0502020204030204" pitchFamily="34" charset="0"/>
              </a:rPr>
              <a:t>Discuss discrepancies</a:t>
            </a:r>
            <a:endParaRPr kumimoji="0" lang="en-US" sz="2400" b="0" i="0" u="none" strike="noStrike" kern="0" cap="none" spc="0" normalizeH="0" baseline="0" noProof="0">
              <a:ln>
                <a:noFill/>
              </a:ln>
              <a:solidFill>
                <a:srgbClr val="C7D7EB">
                  <a:lumMod val="10000"/>
                </a:srgbClr>
              </a:solidFill>
              <a:effectLst/>
              <a:uLnTx/>
              <a:uFillTx/>
              <a:latin typeface="Calibri" panose="020F0502020204030204" pitchFamily="34" charset="0"/>
              <a:ea typeface="+mn-ea"/>
              <a:cs typeface="Calibri" panose="020F0502020204030204" pitchFamily="34" charset="0"/>
            </a:endParaRPr>
          </a:p>
        </p:txBody>
      </p:sp>
      <p:sp>
        <p:nvSpPr>
          <p:cNvPr id="6" name="Rectangle: Rounded Corners 5">
            <a:extLst>
              <a:ext uri="{FF2B5EF4-FFF2-40B4-BE49-F238E27FC236}">
                <a16:creationId xmlns:a16="http://schemas.microsoft.com/office/drawing/2014/main" id="{378C5BD8-A535-E208-7EB4-399B8F7D1504}"/>
              </a:ext>
            </a:extLst>
          </p:cNvPr>
          <p:cNvSpPr/>
          <p:nvPr/>
        </p:nvSpPr>
        <p:spPr>
          <a:xfrm>
            <a:off x="686460" y="2996276"/>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kumimoji="0" lang="en-US" sz="2400" b="0" i="0" u="none" strike="noStrike" kern="0" cap="none" spc="0" normalizeH="0" baseline="0" noProof="0">
                <a:ln>
                  <a:noFill/>
                </a:ln>
                <a:solidFill>
                  <a:srgbClr val="C7D7EB">
                    <a:lumMod val="10000"/>
                  </a:srgbClr>
                </a:solidFill>
                <a:effectLst/>
                <a:uLnTx/>
                <a:uFillTx/>
                <a:latin typeface="Calibri" panose="020F0502020204030204" pitchFamily="34" charset="0"/>
                <a:ea typeface="+mn-ea"/>
                <a:cs typeface="Calibri" panose="020F0502020204030204" pitchFamily="34" charset="0"/>
              </a:rPr>
              <a:t>Provide opportunity to ask questions &amp; provide rebuttals</a:t>
            </a:r>
          </a:p>
        </p:txBody>
      </p:sp>
      <p:sp>
        <p:nvSpPr>
          <p:cNvPr id="7" name="Rectangle: Rounded Corners 6">
            <a:extLst>
              <a:ext uri="{FF2B5EF4-FFF2-40B4-BE49-F238E27FC236}">
                <a16:creationId xmlns:a16="http://schemas.microsoft.com/office/drawing/2014/main" id="{3EDBD62E-BCD8-E19D-FEB4-7E1786062FA8}"/>
              </a:ext>
            </a:extLst>
          </p:cNvPr>
          <p:cNvSpPr/>
          <p:nvPr/>
        </p:nvSpPr>
        <p:spPr>
          <a:xfrm>
            <a:off x="686460" y="4603518"/>
            <a:ext cx="8108458" cy="898357"/>
          </a:xfrm>
          <a:prstGeom prst="roundRect">
            <a:avLst/>
          </a:prstGeom>
          <a:solidFill>
            <a:schemeClr val="bg1">
              <a:lumMod val="95000"/>
            </a:schemeClr>
          </a:solidFill>
          <a:ln w="38100" cap="flat" cmpd="sng" algn="ctr">
            <a:solidFill>
              <a:schemeClr val="accent3"/>
            </a:solidFill>
            <a:prstDash val="solid"/>
            <a:miter lim="800000"/>
          </a:ln>
          <a:effectLst/>
        </p:spPr>
        <p:txBody>
          <a:bodyPr rtlCol="0" anchor="ctr"/>
          <a:lstStyle/>
          <a:p>
            <a:pPr marL="457200" lvl="2">
              <a:defRPr/>
            </a:pPr>
            <a:r>
              <a:rPr kumimoji="0" lang="en-US" sz="2400" b="0" i="0" u="none" strike="noStrike" kern="0" cap="none" spc="0" normalizeH="0" baseline="0" noProof="0">
                <a:ln>
                  <a:noFill/>
                </a:ln>
                <a:solidFill>
                  <a:srgbClr val="C7D7EB">
                    <a:lumMod val="10000"/>
                  </a:srgbClr>
                </a:solidFill>
                <a:effectLst/>
                <a:uLnTx/>
                <a:uFillTx/>
                <a:latin typeface="Calibri" panose="020F0502020204030204" pitchFamily="34" charset="0"/>
                <a:ea typeface="+mn-ea"/>
                <a:cs typeface="Calibri" panose="020F0502020204030204" pitchFamily="34" charset="0"/>
              </a:rPr>
              <a:t>Outline corrective actions</a:t>
            </a:r>
          </a:p>
        </p:txBody>
      </p:sp>
      <p:pic>
        <p:nvPicPr>
          <p:cNvPr id="9" name="Graphic 8" descr="Checkbox Checked with solid fill">
            <a:extLst>
              <a:ext uri="{FF2B5EF4-FFF2-40B4-BE49-F238E27FC236}">
                <a16:creationId xmlns:a16="http://schemas.microsoft.com/office/drawing/2014/main" id="{F5437E36-F360-2F6E-BEAF-BD27F75143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05" y="1318694"/>
            <a:ext cx="1054511" cy="1054511"/>
          </a:xfrm>
          <a:prstGeom prst="rect">
            <a:avLst/>
          </a:prstGeom>
        </p:spPr>
      </p:pic>
      <p:pic>
        <p:nvPicPr>
          <p:cNvPr id="10" name="Graphic 9" descr="Checkbox Checked with solid fill">
            <a:extLst>
              <a:ext uri="{FF2B5EF4-FFF2-40B4-BE49-F238E27FC236}">
                <a16:creationId xmlns:a16="http://schemas.microsoft.com/office/drawing/2014/main" id="{51A44045-5B80-12ED-21F1-5D64A65B0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04" y="2918198"/>
            <a:ext cx="1054511" cy="1054511"/>
          </a:xfrm>
          <a:prstGeom prst="rect">
            <a:avLst/>
          </a:prstGeom>
        </p:spPr>
      </p:pic>
      <p:pic>
        <p:nvPicPr>
          <p:cNvPr id="11" name="Graphic 10" descr="Checkbox Checked with solid fill">
            <a:extLst>
              <a:ext uri="{FF2B5EF4-FFF2-40B4-BE49-F238E27FC236}">
                <a16:creationId xmlns:a16="http://schemas.microsoft.com/office/drawing/2014/main" id="{27DBF1C8-7A56-31FC-B079-DAF07A2889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05" y="4525440"/>
            <a:ext cx="1054511" cy="1054511"/>
          </a:xfrm>
          <a:prstGeom prst="rect">
            <a:avLst/>
          </a:prstGeom>
        </p:spPr>
      </p:pic>
      <p:cxnSp>
        <p:nvCxnSpPr>
          <p:cNvPr id="14" name="Straight Connector 13">
            <a:extLst>
              <a:ext uri="{FF2B5EF4-FFF2-40B4-BE49-F238E27FC236}">
                <a16:creationId xmlns:a16="http://schemas.microsoft.com/office/drawing/2014/main" id="{5DB2D5CC-FD82-C4FA-A707-D4BB1A3551EA}"/>
              </a:ext>
            </a:extLst>
          </p:cNvPr>
          <p:cNvCxnSpPr>
            <a:cxnSpLocks/>
          </p:cNvCxnSpPr>
          <p:nvPr/>
        </p:nvCxnSpPr>
        <p:spPr>
          <a:xfrm flipV="1">
            <a:off x="304800" y="2621288"/>
            <a:ext cx="8382000" cy="4789"/>
          </a:xfrm>
          <a:prstGeom prst="line">
            <a:avLst/>
          </a:prstGeom>
          <a:ln>
            <a:solidFill>
              <a:schemeClr val="tx2">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FF4C9CE-7E35-E5F9-8CCD-E88026794019}"/>
              </a:ext>
            </a:extLst>
          </p:cNvPr>
          <p:cNvCxnSpPr>
            <a:cxnSpLocks/>
          </p:cNvCxnSpPr>
          <p:nvPr/>
        </p:nvCxnSpPr>
        <p:spPr>
          <a:xfrm flipV="1">
            <a:off x="412918" y="4274161"/>
            <a:ext cx="8382000" cy="4789"/>
          </a:xfrm>
          <a:prstGeom prst="line">
            <a:avLst/>
          </a:prstGeom>
          <a:ln>
            <a:solidFill>
              <a:schemeClr val="tx2">
                <a:lumMod val="75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31185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34419D-E350-D406-F169-023DF912DC72}"/>
              </a:ext>
            </a:extLst>
          </p:cNvPr>
          <p:cNvSpPr>
            <a:spLocks noGrp="1"/>
          </p:cNvSpPr>
          <p:nvPr>
            <p:ph type="sldNum" sz="quarter" idx="12"/>
          </p:nvPr>
        </p:nvSpPr>
        <p:spPr/>
        <p:txBody>
          <a:bodyPr/>
          <a:lstStyle/>
          <a:p>
            <a:fld id="{D983F1FA-211D-3044-9E35-958DFBC26156}" type="slidenum">
              <a:rPr lang="en-US" smtClean="0">
                <a:solidFill>
                  <a:prstClr val="white"/>
                </a:solidFill>
              </a:rPr>
              <a:pPr/>
              <a:t>63</a:t>
            </a:fld>
            <a:endParaRPr lang="en-US">
              <a:solidFill>
                <a:prstClr val="white"/>
              </a:solidFill>
            </a:endParaRPr>
          </a:p>
        </p:txBody>
      </p:sp>
      <p:sp>
        <p:nvSpPr>
          <p:cNvPr id="3" name="Title 2">
            <a:extLst>
              <a:ext uri="{FF2B5EF4-FFF2-40B4-BE49-F238E27FC236}">
                <a16:creationId xmlns:a16="http://schemas.microsoft.com/office/drawing/2014/main" id="{A7D12E40-0312-85A0-E727-FFACA797B5CE}"/>
              </a:ext>
            </a:extLst>
          </p:cNvPr>
          <p:cNvSpPr>
            <a:spLocks noGrp="1"/>
          </p:cNvSpPr>
          <p:nvPr>
            <p:ph type="title"/>
          </p:nvPr>
        </p:nvSpPr>
        <p:spPr/>
        <p:txBody>
          <a:bodyPr/>
          <a:lstStyle/>
          <a:p>
            <a:r>
              <a:rPr lang="en-US" dirty="0"/>
              <a:t>Step 7: Notification of Findings</a:t>
            </a:r>
          </a:p>
        </p:txBody>
      </p:sp>
      <p:graphicFrame>
        <p:nvGraphicFramePr>
          <p:cNvPr id="5" name="Diagram 4">
            <a:extLst>
              <a:ext uri="{FF2B5EF4-FFF2-40B4-BE49-F238E27FC236}">
                <a16:creationId xmlns:a16="http://schemas.microsoft.com/office/drawing/2014/main" id="{8331528D-B7FF-EC9F-D3F9-6D2F80066096}"/>
              </a:ext>
            </a:extLst>
          </p:cNvPr>
          <p:cNvGraphicFramePr/>
          <p:nvPr/>
        </p:nvGraphicFramePr>
        <p:xfrm>
          <a:off x="292100" y="731520"/>
          <a:ext cx="8559800" cy="541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8119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3E739-2465-F9D5-9560-35020BDF8D0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E9B154-7733-B71A-BC62-7E58B5A0E101}"/>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64</a:t>
            </a:fld>
            <a:endParaRPr lang="en-US">
              <a:solidFill>
                <a:prstClr val="white"/>
              </a:solidFill>
            </a:endParaRPr>
          </a:p>
        </p:txBody>
      </p:sp>
      <p:sp>
        <p:nvSpPr>
          <p:cNvPr id="3" name="Title 2">
            <a:extLst>
              <a:ext uri="{FF2B5EF4-FFF2-40B4-BE49-F238E27FC236}">
                <a16:creationId xmlns:a16="http://schemas.microsoft.com/office/drawing/2014/main" id="{8335130F-FAD3-9FED-EA4B-D091A15D0D8D}"/>
              </a:ext>
            </a:extLst>
          </p:cNvPr>
          <p:cNvSpPr>
            <a:spLocks noGrp="1"/>
          </p:cNvSpPr>
          <p:nvPr>
            <p:ph type="ctrTitle"/>
          </p:nvPr>
        </p:nvSpPr>
        <p:spPr>
          <a:xfrm>
            <a:off x="279133" y="317634"/>
            <a:ext cx="8537607" cy="5592277"/>
          </a:xfrm>
          <a:solidFill>
            <a:schemeClr val="accent3"/>
          </a:solidFill>
          <a:ln w="38100">
            <a:solidFill>
              <a:schemeClr val="tx2">
                <a:lumMod val="75000"/>
              </a:schemeClr>
            </a:solidFill>
          </a:ln>
          <a:effectLst>
            <a:outerShdw blurRad="63500" sx="102000" sy="102000" algn="ctr" rotWithShape="0">
              <a:prstClr val="black">
                <a:alpha val="40000"/>
              </a:prstClr>
            </a:outerShdw>
          </a:effectLst>
        </p:spPr>
        <p:txBody>
          <a:bodyPr>
            <a:noAutofit/>
          </a:bodyPr>
          <a:lstStyle/>
          <a:p>
            <a:r>
              <a:rPr lang="en-US" sz="8000" dirty="0"/>
              <a:t>Areas of Review</a:t>
            </a:r>
          </a:p>
        </p:txBody>
      </p:sp>
    </p:spTree>
    <p:extLst>
      <p:ext uri="{BB962C8B-B14F-4D97-AF65-F5344CB8AC3E}">
        <p14:creationId xmlns:p14="http://schemas.microsoft.com/office/powerpoint/2010/main" val="26752831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1A5C1-5432-EED1-78F5-29686B2505EE}"/>
              </a:ext>
            </a:extLst>
          </p:cNvPr>
          <p:cNvSpPr>
            <a:spLocks noGrp="1"/>
          </p:cNvSpPr>
          <p:nvPr>
            <p:ph type="sldNum" sz="quarter" idx="12"/>
          </p:nvPr>
        </p:nvSpPr>
        <p:spPr/>
        <p:txBody>
          <a:bodyPr/>
          <a:lstStyle/>
          <a:p>
            <a:fld id="{D983F1FA-211D-3044-9E35-958DFBC26156}" type="slidenum">
              <a:rPr lang="en-US" smtClean="0">
                <a:solidFill>
                  <a:prstClr val="white"/>
                </a:solidFill>
              </a:rPr>
              <a:pPr/>
              <a:t>65</a:t>
            </a:fld>
            <a:endParaRPr lang="en-US">
              <a:solidFill>
                <a:prstClr val="white"/>
              </a:solidFill>
            </a:endParaRPr>
          </a:p>
        </p:txBody>
      </p:sp>
      <p:sp>
        <p:nvSpPr>
          <p:cNvPr id="3" name="Title 2">
            <a:extLst>
              <a:ext uri="{FF2B5EF4-FFF2-40B4-BE49-F238E27FC236}">
                <a16:creationId xmlns:a16="http://schemas.microsoft.com/office/drawing/2014/main" id="{57250B3A-DA80-457F-A388-CF3F26B4BAE4}"/>
              </a:ext>
            </a:extLst>
          </p:cNvPr>
          <p:cNvSpPr>
            <a:spLocks noGrp="1"/>
          </p:cNvSpPr>
          <p:nvPr>
            <p:ph type="title"/>
          </p:nvPr>
        </p:nvSpPr>
        <p:spPr/>
        <p:txBody>
          <a:bodyPr/>
          <a:lstStyle/>
          <a:p>
            <a:r>
              <a:rPr lang="en-US"/>
              <a:t>Enrollment Areas of Review</a:t>
            </a:r>
          </a:p>
        </p:txBody>
      </p:sp>
      <p:sp>
        <p:nvSpPr>
          <p:cNvPr id="5" name="TextBox 4">
            <a:extLst>
              <a:ext uri="{FF2B5EF4-FFF2-40B4-BE49-F238E27FC236}">
                <a16:creationId xmlns:a16="http://schemas.microsoft.com/office/drawing/2014/main" id="{3F58E720-DEBC-4386-4231-DABEC4D844DE}"/>
              </a:ext>
            </a:extLst>
          </p:cNvPr>
          <p:cNvSpPr txBox="1"/>
          <p:nvPr/>
        </p:nvSpPr>
        <p:spPr>
          <a:xfrm>
            <a:off x="0" y="2328396"/>
            <a:ext cx="1554480" cy="646331"/>
          </a:xfrm>
          <a:prstGeom prst="rect">
            <a:avLst/>
          </a:prstGeom>
          <a:noFill/>
        </p:spPr>
        <p:txBody>
          <a:bodyPr wrap="square">
            <a:spAutoFit/>
          </a:bodyPr>
          <a:lstStyle/>
          <a:p>
            <a:pPr algn="ctr">
              <a:defRPr/>
            </a:pPr>
            <a:r>
              <a:rPr lang="en-US"/>
              <a:t>Accurate, Current, Complete Records</a:t>
            </a:r>
          </a:p>
        </p:txBody>
      </p:sp>
      <p:sp>
        <p:nvSpPr>
          <p:cNvPr id="6" name="TextBox 5">
            <a:extLst>
              <a:ext uri="{FF2B5EF4-FFF2-40B4-BE49-F238E27FC236}">
                <a16:creationId xmlns:a16="http://schemas.microsoft.com/office/drawing/2014/main" id="{A2C05F19-B942-D057-2BBF-01B98D8CA93C}"/>
              </a:ext>
            </a:extLst>
          </p:cNvPr>
          <p:cNvSpPr txBox="1"/>
          <p:nvPr/>
        </p:nvSpPr>
        <p:spPr>
          <a:xfrm>
            <a:off x="1867535" y="2361791"/>
            <a:ext cx="1554480" cy="646331"/>
          </a:xfrm>
          <a:prstGeom prst="rect">
            <a:avLst/>
          </a:prstGeom>
          <a:noFill/>
        </p:spPr>
        <p:txBody>
          <a:bodyPr wrap="square">
            <a:spAutoFit/>
          </a:bodyPr>
          <a:lstStyle/>
          <a:p>
            <a:pPr algn="ctr">
              <a:defRPr/>
            </a:pPr>
            <a:r>
              <a:rPr lang="en-US"/>
              <a:t>Credit for Prior Training</a:t>
            </a:r>
          </a:p>
        </p:txBody>
      </p:sp>
      <p:sp>
        <p:nvSpPr>
          <p:cNvPr id="7" name="TextBox 6">
            <a:extLst>
              <a:ext uri="{FF2B5EF4-FFF2-40B4-BE49-F238E27FC236}">
                <a16:creationId xmlns:a16="http://schemas.microsoft.com/office/drawing/2014/main" id="{65AB409B-5382-7278-24E4-97F34DBA4946}"/>
              </a:ext>
            </a:extLst>
          </p:cNvPr>
          <p:cNvSpPr txBox="1"/>
          <p:nvPr/>
        </p:nvSpPr>
        <p:spPr>
          <a:xfrm>
            <a:off x="3735070" y="2361791"/>
            <a:ext cx="1554480" cy="369332"/>
          </a:xfrm>
          <a:prstGeom prst="rect">
            <a:avLst/>
          </a:prstGeom>
          <a:noFill/>
        </p:spPr>
        <p:txBody>
          <a:bodyPr wrap="square">
            <a:spAutoFit/>
          </a:bodyPr>
          <a:lstStyle/>
          <a:p>
            <a:pPr algn="ctr">
              <a:defRPr/>
            </a:pPr>
            <a:r>
              <a:rPr lang="en-US"/>
              <a:t>Prompt Certification</a:t>
            </a:r>
          </a:p>
        </p:txBody>
      </p:sp>
      <p:sp>
        <p:nvSpPr>
          <p:cNvPr id="8" name="TextBox 7">
            <a:extLst>
              <a:ext uri="{FF2B5EF4-FFF2-40B4-BE49-F238E27FC236}">
                <a16:creationId xmlns:a16="http://schemas.microsoft.com/office/drawing/2014/main" id="{BEB885CD-40EA-6AB8-B322-5099305BFBDD}"/>
              </a:ext>
            </a:extLst>
          </p:cNvPr>
          <p:cNvSpPr txBox="1"/>
          <p:nvPr/>
        </p:nvSpPr>
        <p:spPr>
          <a:xfrm>
            <a:off x="5602605" y="2361791"/>
            <a:ext cx="1554480" cy="646331"/>
          </a:xfrm>
          <a:prstGeom prst="rect">
            <a:avLst/>
          </a:prstGeom>
          <a:noFill/>
        </p:spPr>
        <p:txBody>
          <a:bodyPr wrap="square">
            <a:spAutoFit/>
          </a:bodyPr>
          <a:lstStyle/>
          <a:p>
            <a:pPr algn="ctr">
              <a:defRPr/>
            </a:pPr>
            <a:r>
              <a:rPr lang="en-US"/>
              <a:t>Enrollment Dates Certified</a:t>
            </a:r>
          </a:p>
        </p:txBody>
      </p:sp>
      <p:sp>
        <p:nvSpPr>
          <p:cNvPr id="9" name="TextBox 8">
            <a:extLst>
              <a:ext uri="{FF2B5EF4-FFF2-40B4-BE49-F238E27FC236}">
                <a16:creationId xmlns:a16="http://schemas.microsoft.com/office/drawing/2014/main" id="{06D7DB91-CB89-9B3C-CAC6-D71D1F5DDAEA}"/>
              </a:ext>
            </a:extLst>
          </p:cNvPr>
          <p:cNvSpPr txBox="1"/>
          <p:nvPr/>
        </p:nvSpPr>
        <p:spPr>
          <a:xfrm>
            <a:off x="7470139" y="2487455"/>
            <a:ext cx="1554480" cy="646331"/>
          </a:xfrm>
          <a:prstGeom prst="rect">
            <a:avLst/>
          </a:prstGeom>
          <a:noFill/>
        </p:spPr>
        <p:txBody>
          <a:bodyPr wrap="square">
            <a:spAutoFit/>
          </a:bodyPr>
          <a:lstStyle/>
          <a:p>
            <a:pPr algn="ctr">
              <a:defRPr/>
            </a:pPr>
            <a:r>
              <a:rPr lang="en-US"/>
              <a:t>Hours </a:t>
            </a:r>
          </a:p>
          <a:p>
            <a:pPr algn="ctr">
              <a:defRPr/>
            </a:pPr>
            <a:r>
              <a:rPr lang="en-US"/>
              <a:t>Certified</a:t>
            </a:r>
          </a:p>
        </p:txBody>
      </p:sp>
      <p:sp>
        <p:nvSpPr>
          <p:cNvPr id="10" name="TextBox 9">
            <a:extLst>
              <a:ext uri="{FF2B5EF4-FFF2-40B4-BE49-F238E27FC236}">
                <a16:creationId xmlns:a16="http://schemas.microsoft.com/office/drawing/2014/main" id="{3EFEBAED-83C5-8BAD-10C2-D193894042DF}"/>
              </a:ext>
            </a:extLst>
          </p:cNvPr>
          <p:cNvSpPr txBox="1"/>
          <p:nvPr/>
        </p:nvSpPr>
        <p:spPr>
          <a:xfrm>
            <a:off x="7470139" y="4705055"/>
            <a:ext cx="1554480" cy="369332"/>
          </a:xfrm>
          <a:prstGeom prst="rect">
            <a:avLst/>
          </a:prstGeom>
          <a:noFill/>
        </p:spPr>
        <p:txBody>
          <a:bodyPr wrap="square">
            <a:spAutoFit/>
          </a:bodyPr>
          <a:lstStyle/>
          <a:p>
            <a:pPr algn="ctr">
              <a:defRPr/>
            </a:pPr>
            <a:r>
              <a:rPr lang="en-US"/>
              <a:t>Standards of Progress</a:t>
            </a:r>
          </a:p>
        </p:txBody>
      </p:sp>
      <p:sp>
        <p:nvSpPr>
          <p:cNvPr id="11" name="TextBox 10">
            <a:extLst>
              <a:ext uri="{FF2B5EF4-FFF2-40B4-BE49-F238E27FC236}">
                <a16:creationId xmlns:a16="http://schemas.microsoft.com/office/drawing/2014/main" id="{5056C388-4F20-941C-25F5-FD1FF853340F}"/>
              </a:ext>
            </a:extLst>
          </p:cNvPr>
          <p:cNvSpPr txBox="1"/>
          <p:nvPr/>
        </p:nvSpPr>
        <p:spPr>
          <a:xfrm>
            <a:off x="5602605" y="4681680"/>
            <a:ext cx="1554480" cy="646331"/>
          </a:xfrm>
          <a:prstGeom prst="rect">
            <a:avLst/>
          </a:prstGeom>
          <a:noFill/>
        </p:spPr>
        <p:txBody>
          <a:bodyPr wrap="square">
            <a:spAutoFit/>
          </a:bodyPr>
          <a:lstStyle/>
          <a:p>
            <a:pPr algn="ctr">
              <a:defRPr/>
            </a:pPr>
            <a:r>
              <a:rPr lang="en-US"/>
              <a:t>Changes in </a:t>
            </a:r>
          </a:p>
          <a:p>
            <a:pPr algn="ctr">
              <a:defRPr/>
            </a:pPr>
            <a:r>
              <a:rPr lang="en-US"/>
              <a:t>Enrollment</a:t>
            </a:r>
          </a:p>
        </p:txBody>
      </p:sp>
      <p:sp>
        <p:nvSpPr>
          <p:cNvPr id="12" name="TextBox 11">
            <a:extLst>
              <a:ext uri="{FF2B5EF4-FFF2-40B4-BE49-F238E27FC236}">
                <a16:creationId xmlns:a16="http://schemas.microsoft.com/office/drawing/2014/main" id="{D49303AD-FA57-99BE-A800-D7B2C60180EF}"/>
              </a:ext>
            </a:extLst>
          </p:cNvPr>
          <p:cNvSpPr txBox="1"/>
          <p:nvPr/>
        </p:nvSpPr>
        <p:spPr>
          <a:xfrm>
            <a:off x="1896212" y="4688391"/>
            <a:ext cx="1554480" cy="646331"/>
          </a:xfrm>
          <a:prstGeom prst="rect">
            <a:avLst/>
          </a:prstGeom>
          <a:noFill/>
        </p:spPr>
        <p:txBody>
          <a:bodyPr wrap="square">
            <a:spAutoFit/>
          </a:bodyPr>
          <a:lstStyle/>
          <a:p>
            <a:pPr algn="ctr">
              <a:defRPr/>
            </a:pPr>
            <a:r>
              <a:rPr lang="en-US"/>
              <a:t>VA is </a:t>
            </a:r>
          </a:p>
          <a:p>
            <a:pPr algn="ctr">
              <a:defRPr/>
            </a:pPr>
            <a:r>
              <a:rPr lang="en-US"/>
              <a:t>Last Payer</a:t>
            </a:r>
          </a:p>
        </p:txBody>
      </p:sp>
      <p:sp>
        <p:nvSpPr>
          <p:cNvPr id="13" name="TextBox 12">
            <a:extLst>
              <a:ext uri="{FF2B5EF4-FFF2-40B4-BE49-F238E27FC236}">
                <a16:creationId xmlns:a16="http://schemas.microsoft.com/office/drawing/2014/main" id="{01A183B6-A11B-7BE7-005C-C657BA09AC46}"/>
              </a:ext>
            </a:extLst>
          </p:cNvPr>
          <p:cNvSpPr txBox="1"/>
          <p:nvPr/>
        </p:nvSpPr>
        <p:spPr>
          <a:xfrm>
            <a:off x="3735070" y="4681680"/>
            <a:ext cx="1554480" cy="646331"/>
          </a:xfrm>
          <a:prstGeom prst="rect">
            <a:avLst/>
          </a:prstGeom>
          <a:noFill/>
        </p:spPr>
        <p:txBody>
          <a:bodyPr wrap="square">
            <a:spAutoFit/>
          </a:bodyPr>
          <a:lstStyle/>
          <a:p>
            <a:pPr algn="ctr">
              <a:defRPr/>
            </a:pPr>
            <a:r>
              <a:rPr lang="en-US"/>
              <a:t>Equity </a:t>
            </a:r>
          </a:p>
          <a:p>
            <a:pPr algn="ctr">
              <a:defRPr/>
            </a:pPr>
            <a:r>
              <a:rPr lang="en-US"/>
              <a:t>of Charges</a:t>
            </a:r>
          </a:p>
        </p:txBody>
      </p:sp>
      <p:sp>
        <p:nvSpPr>
          <p:cNvPr id="14" name="TextBox 13">
            <a:extLst>
              <a:ext uri="{FF2B5EF4-FFF2-40B4-BE49-F238E27FC236}">
                <a16:creationId xmlns:a16="http://schemas.microsoft.com/office/drawing/2014/main" id="{2D6F4267-9A94-5941-6C7C-E406BA66017F}"/>
              </a:ext>
            </a:extLst>
          </p:cNvPr>
          <p:cNvSpPr txBox="1"/>
          <p:nvPr/>
        </p:nvSpPr>
        <p:spPr>
          <a:xfrm>
            <a:off x="54077" y="4681680"/>
            <a:ext cx="1554480" cy="646331"/>
          </a:xfrm>
          <a:prstGeom prst="rect">
            <a:avLst/>
          </a:prstGeom>
          <a:noFill/>
        </p:spPr>
        <p:txBody>
          <a:bodyPr wrap="square">
            <a:spAutoFit/>
          </a:bodyPr>
          <a:lstStyle/>
          <a:p>
            <a:pPr algn="ctr">
              <a:defRPr/>
            </a:pPr>
            <a:r>
              <a:rPr lang="en-US"/>
              <a:t>Tuition &amp; Fees</a:t>
            </a:r>
          </a:p>
          <a:p>
            <a:pPr algn="ctr">
              <a:defRPr/>
            </a:pPr>
            <a:r>
              <a:rPr lang="en-US"/>
              <a:t>Certified</a:t>
            </a:r>
          </a:p>
        </p:txBody>
      </p:sp>
      <p:pic>
        <p:nvPicPr>
          <p:cNvPr id="15" name="Graphic 14" descr="Folder Search with solid fill">
            <a:extLst>
              <a:ext uri="{FF2B5EF4-FFF2-40B4-BE49-F238E27FC236}">
                <a16:creationId xmlns:a16="http://schemas.microsoft.com/office/drawing/2014/main" id="{ACBB3DF4-8419-30F0-466A-B674329782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040" y="1321377"/>
            <a:ext cx="914400" cy="914400"/>
          </a:xfrm>
          <a:prstGeom prst="rect">
            <a:avLst/>
          </a:prstGeom>
        </p:spPr>
      </p:pic>
      <p:pic>
        <p:nvPicPr>
          <p:cNvPr id="16" name="Graphic 15" descr="History with solid fill">
            <a:extLst>
              <a:ext uri="{FF2B5EF4-FFF2-40B4-BE49-F238E27FC236}">
                <a16:creationId xmlns:a16="http://schemas.microsoft.com/office/drawing/2014/main" id="{39F0C0CB-2915-59F3-48B9-AE97823B8B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87575" y="1346687"/>
            <a:ext cx="914400" cy="914400"/>
          </a:xfrm>
          <a:prstGeom prst="rect">
            <a:avLst/>
          </a:prstGeom>
        </p:spPr>
      </p:pic>
      <p:pic>
        <p:nvPicPr>
          <p:cNvPr id="17" name="Graphic 16" descr="Hourglass 30% with solid fill">
            <a:extLst>
              <a:ext uri="{FF2B5EF4-FFF2-40B4-BE49-F238E27FC236}">
                <a16:creationId xmlns:a16="http://schemas.microsoft.com/office/drawing/2014/main" id="{5B3F3B19-BF9A-4E4F-225D-57DAA26205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55110" y="1321377"/>
            <a:ext cx="914400" cy="914400"/>
          </a:xfrm>
          <a:prstGeom prst="rect">
            <a:avLst/>
          </a:prstGeom>
        </p:spPr>
      </p:pic>
      <p:pic>
        <p:nvPicPr>
          <p:cNvPr id="18" name="Graphic 17" descr="Daily calendar with solid fill">
            <a:extLst>
              <a:ext uri="{FF2B5EF4-FFF2-40B4-BE49-F238E27FC236}">
                <a16:creationId xmlns:a16="http://schemas.microsoft.com/office/drawing/2014/main" id="{5893065B-D5B6-A23A-8D25-B99FC7070D3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22645" y="1321377"/>
            <a:ext cx="914400" cy="914400"/>
          </a:xfrm>
          <a:prstGeom prst="rect">
            <a:avLst/>
          </a:prstGeom>
        </p:spPr>
      </p:pic>
      <p:pic>
        <p:nvPicPr>
          <p:cNvPr id="19" name="Graphic 18" descr="Clock with solid fill">
            <a:extLst>
              <a:ext uri="{FF2B5EF4-FFF2-40B4-BE49-F238E27FC236}">
                <a16:creationId xmlns:a16="http://schemas.microsoft.com/office/drawing/2014/main" id="{676E779F-2071-8EF0-E3A0-9EC2AC4332E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72400" y="1346687"/>
            <a:ext cx="914400" cy="914400"/>
          </a:xfrm>
          <a:prstGeom prst="rect">
            <a:avLst/>
          </a:prstGeom>
        </p:spPr>
      </p:pic>
      <p:pic>
        <p:nvPicPr>
          <p:cNvPr id="20" name="Graphic 19" descr="Piggy Bank with solid fill">
            <a:extLst>
              <a:ext uri="{FF2B5EF4-FFF2-40B4-BE49-F238E27FC236}">
                <a16:creationId xmlns:a16="http://schemas.microsoft.com/office/drawing/2014/main" id="{447C6EBB-0DD1-E171-A94C-8CB7621B50D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042070" y="3767280"/>
            <a:ext cx="914400" cy="914400"/>
          </a:xfrm>
          <a:prstGeom prst="rect">
            <a:avLst/>
          </a:prstGeom>
        </p:spPr>
      </p:pic>
      <p:pic>
        <p:nvPicPr>
          <p:cNvPr id="21" name="Graphic 20" descr="Money with solid fill">
            <a:extLst>
              <a:ext uri="{FF2B5EF4-FFF2-40B4-BE49-F238E27FC236}">
                <a16:creationId xmlns:a16="http://schemas.microsoft.com/office/drawing/2014/main" id="{3CC3B39F-D8DD-1801-F553-C485F51F2AB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200230" y="3723993"/>
            <a:ext cx="914400" cy="914400"/>
          </a:xfrm>
          <a:prstGeom prst="rect">
            <a:avLst/>
          </a:prstGeom>
        </p:spPr>
      </p:pic>
      <p:pic>
        <p:nvPicPr>
          <p:cNvPr id="22" name="Graphic 21" descr="Dollar with solid fill">
            <a:extLst>
              <a:ext uri="{FF2B5EF4-FFF2-40B4-BE49-F238E27FC236}">
                <a16:creationId xmlns:a16="http://schemas.microsoft.com/office/drawing/2014/main" id="{BC4ED6A3-38FD-A5B3-3773-7231A77B546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26175" y="3723993"/>
            <a:ext cx="914400" cy="914400"/>
          </a:xfrm>
          <a:prstGeom prst="rect">
            <a:avLst/>
          </a:prstGeom>
        </p:spPr>
      </p:pic>
      <p:pic>
        <p:nvPicPr>
          <p:cNvPr id="23" name="Graphic 22" descr="Transfer with solid fill">
            <a:extLst>
              <a:ext uri="{FF2B5EF4-FFF2-40B4-BE49-F238E27FC236}">
                <a16:creationId xmlns:a16="http://schemas.microsoft.com/office/drawing/2014/main" id="{B3B681FB-2F49-FAE0-93F4-48C7F9C3C06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922645" y="3723993"/>
            <a:ext cx="914400" cy="914400"/>
          </a:xfrm>
          <a:prstGeom prst="rect">
            <a:avLst/>
          </a:prstGeom>
        </p:spPr>
      </p:pic>
      <p:pic>
        <p:nvPicPr>
          <p:cNvPr id="24" name="Graphic 23" descr="Business Growth with solid fill">
            <a:extLst>
              <a:ext uri="{FF2B5EF4-FFF2-40B4-BE49-F238E27FC236}">
                <a16:creationId xmlns:a16="http://schemas.microsoft.com/office/drawing/2014/main" id="{7419D100-5B32-E2D4-E65E-A975199E1F0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803220" y="3713679"/>
            <a:ext cx="914400" cy="914400"/>
          </a:xfrm>
          <a:prstGeom prst="rect">
            <a:avLst/>
          </a:prstGeom>
        </p:spPr>
      </p:pic>
    </p:spTree>
    <p:extLst>
      <p:ext uri="{BB962C8B-B14F-4D97-AF65-F5344CB8AC3E}">
        <p14:creationId xmlns:p14="http://schemas.microsoft.com/office/powerpoint/2010/main" val="14876949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59B83F-FDE0-9642-5CEF-FDC131383E64}"/>
              </a:ext>
            </a:extLst>
          </p:cNvPr>
          <p:cNvSpPr>
            <a:spLocks noGrp="1"/>
          </p:cNvSpPr>
          <p:nvPr>
            <p:ph type="sldNum" sz="quarter" idx="12"/>
          </p:nvPr>
        </p:nvSpPr>
        <p:spPr/>
        <p:txBody>
          <a:bodyPr/>
          <a:lstStyle/>
          <a:p>
            <a:fld id="{D983F1FA-211D-3044-9E35-958DFBC26156}" type="slidenum">
              <a:rPr lang="en-US" smtClean="0">
                <a:solidFill>
                  <a:prstClr val="white"/>
                </a:solidFill>
              </a:rPr>
              <a:pPr/>
              <a:t>66</a:t>
            </a:fld>
            <a:endParaRPr lang="en-US">
              <a:solidFill>
                <a:prstClr val="white"/>
              </a:solidFill>
            </a:endParaRPr>
          </a:p>
        </p:txBody>
      </p:sp>
      <p:sp>
        <p:nvSpPr>
          <p:cNvPr id="3" name="Title 2">
            <a:extLst>
              <a:ext uri="{FF2B5EF4-FFF2-40B4-BE49-F238E27FC236}">
                <a16:creationId xmlns:a16="http://schemas.microsoft.com/office/drawing/2014/main" id="{8AA8A1E6-1D19-D77F-5296-D29747B92041}"/>
              </a:ext>
            </a:extLst>
          </p:cNvPr>
          <p:cNvSpPr>
            <a:spLocks noGrp="1"/>
          </p:cNvSpPr>
          <p:nvPr>
            <p:ph type="title"/>
          </p:nvPr>
        </p:nvSpPr>
        <p:spPr/>
        <p:txBody>
          <a:bodyPr/>
          <a:lstStyle/>
          <a:p>
            <a:r>
              <a:rPr lang="en-US"/>
              <a:t>Other Areas of Review</a:t>
            </a:r>
          </a:p>
        </p:txBody>
      </p:sp>
      <p:cxnSp>
        <p:nvCxnSpPr>
          <p:cNvPr id="5" name="Straight Connector 4">
            <a:extLst>
              <a:ext uri="{FF2B5EF4-FFF2-40B4-BE49-F238E27FC236}">
                <a16:creationId xmlns:a16="http://schemas.microsoft.com/office/drawing/2014/main" id="{B4C336A8-5A45-3806-3E3D-DA2393197056}"/>
              </a:ext>
            </a:extLst>
          </p:cNvPr>
          <p:cNvCxnSpPr>
            <a:cxnSpLocks/>
          </p:cNvCxnSpPr>
          <p:nvPr/>
        </p:nvCxnSpPr>
        <p:spPr>
          <a:xfrm>
            <a:off x="4955284" y="2504780"/>
            <a:ext cx="38747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3DA7AA2-892E-0321-42D5-414FFBD49DFC}"/>
              </a:ext>
            </a:extLst>
          </p:cNvPr>
          <p:cNvCxnSpPr>
            <a:cxnSpLocks/>
          </p:cNvCxnSpPr>
          <p:nvPr/>
        </p:nvCxnSpPr>
        <p:spPr>
          <a:xfrm>
            <a:off x="4955284" y="3555873"/>
            <a:ext cx="38747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095F1CC-CACD-007D-A7B5-864045044797}"/>
              </a:ext>
            </a:extLst>
          </p:cNvPr>
          <p:cNvCxnSpPr>
            <a:cxnSpLocks/>
          </p:cNvCxnSpPr>
          <p:nvPr/>
        </p:nvCxnSpPr>
        <p:spPr>
          <a:xfrm>
            <a:off x="4955284" y="4606966"/>
            <a:ext cx="38747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49919A-AFFF-4825-78DB-7DC801E9FD06}"/>
              </a:ext>
            </a:extLst>
          </p:cNvPr>
          <p:cNvCxnSpPr>
            <a:cxnSpLocks/>
          </p:cNvCxnSpPr>
          <p:nvPr/>
        </p:nvCxnSpPr>
        <p:spPr>
          <a:xfrm>
            <a:off x="4955284" y="5658059"/>
            <a:ext cx="38747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6C7732-20B0-EECD-EF05-8B9133EB2E4B}"/>
              </a:ext>
            </a:extLst>
          </p:cNvPr>
          <p:cNvCxnSpPr>
            <a:cxnSpLocks/>
          </p:cNvCxnSpPr>
          <p:nvPr/>
        </p:nvCxnSpPr>
        <p:spPr>
          <a:xfrm>
            <a:off x="4955284" y="1453687"/>
            <a:ext cx="38747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766F5C-AD88-8B30-DA45-64123FE77880}"/>
              </a:ext>
            </a:extLst>
          </p:cNvPr>
          <p:cNvCxnSpPr>
            <a:cxnSpLocks/>
          </p:cNvCxnSpPr>
          <p:nvPr/>
        </p:nvCxnSpPr>
        <p:spPr>
          <a:xfrm>
            <a:off x="381252" y="2504780"/>
            <a:ext cx="38747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D29D13B-9C32-4AC2-5B1F-0D46B5C9DED0}"/>
              </a:ext>
            </a:extLst>
          </p:cNvPr>
          <p:cNvCxnSpPr>
            <a:cxnSpLocks/>
          </p:cNvCxnSpPr>
          <p:nvPr/>
        </p:nvCxnSpPr>
        <p:spPr>
          <a:xfrm>
            <a:off x="381252" y="3555873"/>
            <a:ext cx="38747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69FD2DB-3216-D0A0-E634-CA4D4835B378}"/>
              </a:ext>
            </a:extLst>
          </p:cNvPr>
          <p:cNvCxnSpPr>
            <a:cxnSpLocks/>
          </p:cNvCxnSpPr>
          <p:nvPr/>
        </p:nvCxnSpPr>
        <p:spPr>
          <a:xfrm>
            <a:off x="381252" y="4606966"/>
            <a:ext cx="38747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8AD9D64-CD19-1053-D013-DF92ADE99B5E}"/>
              </a:ext>
            </a:extLst>
          </p:cNvPr>
          <p:cNvCxnSpPr>
            <a:cxnSpLocks/>
          </p:cNvCxnSpPr>
          <p:nvPr/>
        </p:nvCxnSpPr>
        <p:spPr>
          <a:xfrm>
            <a:off x="381252" y="5658059"/>
            <a:ext cx="38747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2F096ED-94D9-7043-4CD5-28DEF9C4B1AB}"/>
              </a:ext>
            </a:extLst>
          </p:cNvPr>
          <p:cNvCxnSpPr>
            <a:cxnSpLocks/>
          </p:cNvCxnSpPr>
          <p:nvPr/>
        </p:nvCxnSpPr>
        <p:spPr>
          <a:xfrm>
            <a:off x="381252" y="1453687"/>
            <a:ext cx="3874777"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72EBEE0-5BF4-F12A-B326-9687E8283B66}"/>
              </a:ext>
            </a:extLst>
          </p:cNvPr>
          <p:cNvSpPr txBox="1"/>
          <p:nvPr/>
        </p:nvSpPr>
        <p:spPr>
          <a:xfrm>
            <a:off x="913074" y="1787661"/>
            <a:ext cx="2811130" cy="369332"/>
          </a:xfrm>
          <a:prstGeom prst="rect">
            <a:avLst/>
          </a:prstGeom>
          <a:noFill/>
        </p:spPr>
        <p:txBody>
          <a:bodyPr wrap="square">
            <a:spAutoFit/>
          </a:bodyPr>
          <a:lstStyle/>
          <a:p>
            <a:pPr algn="ctr" fontAlgn="base">
              <a:spcBef>
                <a:spcPts val="1200"/>
              </a:spcBef>
              <a:defRPr/>
            </a:pPr>
            <a:r>
              <a:rPr lang="en-US"/>
              <a:t>Repeat Discrepancies</a:t>
            </a:r>
          </a:p>
        </p:txBody>
      </p:sp>
      <p:sp>
        <p:nvSpPr>
          <p:cNvPr id="16" name="TextBox 15">
            <a:extLst>
              <a:ext uri="{FF2B5EF4-FFF2-40B4-BE49-F238E27FC236}">
                <a16:creationId xmlns:a16="http://schemas.microsoft.com/office/drawing/2014/main" id="{FC6CA3ED-0778-F8BC-31C9-33D9DFE72459}"/>
              </a:ext>
            </a:extLst>
          </p:cNvPr>
          <p:cNvSpPr txBox="1"/>
          <p:nvPr/>
        </p:nvSpPr>
        <p:spPr>
          <a:xfrm>
            <a:off x="878249" y="2800609"/>
            <a:ext cx="2811130" cy="369332"/>
          </a:xfrm>
          <a:prstGeom prst="rect">
            <a:avLst/>
          </a:prstGeom>
          <a:noFill/>
        </p:spPr>
        <p:txBody>
          <a:bodyPr wrap="square">
            <a:spAutoFit/>
          </a:bodyPr>
          <a:lstStyle/>
          <a:p>
            <a:pPr algn="ctr" fontAlgn="base">
              <a:spcBef>
                <a:spcPts val="1200"/>
              </a:spcBef>
              <a:defRPr/>
            </a:pPr>
            <a:r>
              <a:rPr lang="en-US"/>
              <a:t>Independent Study</a:t>
            </a:r>
          </a:p>
        </p:txBody>
      </p:sp>
      <p:sp>
        <p:nvSpPr>
          <p:cNvPr id="17" name="TextBox 16">
            <a:extLst>
              <a:ext uri="{FF2B5EF4-FFF2-40B4-BE49-F238E27FC236}">
                <a16:creationId xmlns:a16="http://schemas.microsoft.com/office/drawing/2014/main" id="{F4347C43-848B-280F-7665-A76BF5D977A7}"/>
              </a:ext>
            </a:extLst>
          </p:cNvPr>
          <p:cNvSpPr txBox="1"/>
          <p:nvPr/>
        </p:nvSpPr>
        <p:spPr>
          <a:xfrm>
            <a:off x="878249" y="3877664"/>
            <a:ext cx="2811127" cy="369332"/>
          </a:xfrm>
          <a:prstGeom prst="rect">
            <a:avLst/>
          </a:prstGeom>
          <a:noFill/>
        </p:spPr>
        <p:txBody>
          <a:bodyPr wrap="square">
            <a:spAutoFit/>
          </a:bodyPr>
          <a:lstStyle/>
          <a:p>
            <a:pPr algn="ctr" fontAlgn="base">
              <a:spcBef>
                <a:spcPts val="1200"/>
              </a:spcBef>
              <a:defRPr/>
            </a:pPr>
            <a:r>
              <a:rPr lang="en-US"/>
              <a:t>Reporting Fees</a:t>
            </a:r>
          </a:p>
        </p:txBody>
      </p:sp>
      <p:sp>
        <p:nvSpPr>
          <p:cNvPr id="18" name="TextBox 17">
            <a:extLst>
              <a:ext uri="{FF2B5EF4-FFF2-40B4-BE49-F238E27FC236}">
                <a16:creationId xmlns:a16="http://schemas.microsoft.com/office/drawing/2014/main" id="{DA5C9615-6C2E-1C48-A92E-14F9AC0769E9}"/>
              </a:ext>
            </a:extLst>
          </p:cNvPr>
          <p:cNvSpPr txBox="1"/>
          <p:nvPr/>
        </p:nvSpPr>
        <p:spPr>
          <a:xfrm>
            <a:off x="5487110" y="1586487"/>
            <a:ext cx="2811125" cy="646331"/>
          </a:xfrm>
          <a:prstGeom prst="rect">
            <a:avLst/>
          </a:prstGeom>
          <a:noFill/>
        </p:spPr>
        <p:txBody>
          <a:bodyPr wrap="square">
            <a:spAutoFit/>
          </a:bodyPr>
          <a:lstStyle/>
          <a:p>
            <a:pPr algn="ctr" fontAlgn="base">
              <a:spcBef>
                <a:spcPts val="1200"/>
              </a:spcBef>
              <a:defRPr/>
            </a:pPr>
            <a:r>
              <a:rPr lang="en-US"/>
              <a:t>Advertising, Sales, or Enrollment Practices</a:t>
            </a:r>
          </a:p>
        </p:txBody>
      </p:sp>
      <p:sp>
        <p:nvSpPr>
          <p:cNvPr id="19" name="TextBox 18">
            <a:extLst>
              <a:ext uri="{FF2B5EF4-FFF2-40B4-BE49-F238E27FC236}">
                <a16:creationId xmlns:a16="http://schemas.microsoft.com/office/drawing/2014/main" id="{EF294AD2-86F0-A26D-8472-EE933E1065CF}"/>
              </a:ext>
            </a:extLst>
          </p:cNvPr>
          <p:cNvSpPr txBox="1"/>
          <p:nvPr/>
        </p:nvSpPr>
        <p:spPr>
          <a:xfrm>
            <a:off x="5485653" y="2800609"/>
            <a:ext cx="2814036" cy="369332"/>
          </a:xfrm>
          <a:prstGeom prst="rect">
            <a:avLst/>
          </a:prstGeom>
          <a:noFill/>
        </p:spPr>
        <p:txBody>
          <a:bodyPr wrap="square">
            <a:spAutoFit/>
          </a:bodyPr>
          <a:lstStyle/>
          <a:p>
            <a:pPr algn="ctr" fontAlgn="base">
              <a:spcBef>
                <a:spcPts val="1200"/>
              </a:spcBef>
              <a:defRPr/>
            </a:pPr>
            <a:r>
              <a:rPr lang="en-US"/>
              <a:t>Yellow Ribbon Program</a:t>
            </a:r>
          </a:p>
        </p:txBody>
      </p:sp>
      <p:sp>
        <p:nvSpPr>
          <p:cNvPr id="20" name="TextBox 19">
            <a:extLst>
              <a:ext uri="{FF2B5EF4-FFF2-40B4-BE49-F238E27FC236}">
                <a16:creationId xmlns:a16="http://schemas.microsoft.com/office/drawing/2014/main" id="{A401F6B0-6A97-0F1A-D750-61562FF0EADB}"/>
              </a:ext>
            </a:extLst>
          </p:cNvPr>
          <p:cNvSpPr txBox="1"/>
          <p:nvPr/>
        </p:nvSpPr>
        <p:spPr>
          <a:xfrm>
            <a:off x="5501215" y="3883332"/>
            <a:ext cx="2811125" cy="369332"/>
          </a:xfrm>
          <a:prstGeom prst="rect">
            <a:avLst/>
          </a:prstGeom>
          <a:noFill/>
        </p:spPr>
        <p:txBody>
          <a:bodyPr wrap="square">
            <a:spAutoFit/>
          </a:bodyPr>
          <a:lstStyle/>
          <a:p>
            <a:pPr algn="ctr" fontAlgn="base">
              <a:spcBef>
                <a:spcPts val="1200"/>
              </a:spcBef>
              <a:defRPr/>
            </a:pPr>
            <a:r>
              <a:rPr lang="en-US"/>
              <a:t>Priority Enrollment</a:t>
            </a:r>
          </a:p>
        </p:txBody>
      </p:sp>
      <p:sp>
        <p:nvSpPr>
          <p:cNvPr id="21" name="TextBox 20">
            <a:extLst>
              <a:ext uri="{FF2B5EF4-FFF2-40B4-BE49-F238E27FC236}">
                <a16:creationId xmlns:a16="http://schemas.microsoft.com/office/drawing/2014/main" id="{B78B390E-DB65-B066-E3A0-343E8C0FCE77}"/>
              </a:ext>
            </a:extLst>
          </p:cNvPr>
          <p:cNvSpPr txBox="1"/>
          <p:nvPr/>
        </p:nvSpPr>
        <p:spPr>
          <a:xfrm>
            <a:off x="5437950" y="4929271"/>
            <a:ext cx="2871256" cy="369332"/>
          </a:xfrm>
          <a:prstGeom prst="rect">
            <a:avLst/>
          </a:prstGeom>
          <a:noFill/>
        </p:spPr>
        <p:txBody>
          <a:bodyPr wrap="square">
            <a:spAutoFit/>
          </a:bodyPr>
          <a:lstStyle/>
          <a:p>
            <a:pPr algn="ctr" fontAlgn="base">
              <a:spcBef>
                <a:spcPts val="1200"/>
              </a:spcBef>
              <a:defRPr/>
            </a:pPr>
            <a:r>
              <a:rPr lang="en-US"/>
              <a:t>Trademark</a:t>
            </a:r>
          </a:p>
        </p:txBody>
      </p:sp>
      <p:pic>
        <p:nvPicPr>
          <p:cNvPr id="22" name="Graphic 21" descr="Close with solid fill">
            <a:extLst>
              <a:ext uri="{FF2B5EF4-FFF2-40B4-BE49-F238E27FC236}">
                <a16:creationId xmlns:a16="http://schemas.microsoft.com/office/drawing/2014/main" id="{A221CA33-926B-7579-B430-EC972D265C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274" y="1738473"/>
            <a:ext cx="457200" cy="457200"/>
          </a:xfrm>
          <a:prstGeom prst="rect">
            <a:avLst/>
          </a:prstGeom>
        </p:spPr>
      </p:pic>
      <p:pic>
        <p:nvPicPr>
          <p:cNvPr id="23" name="Graphic 22" descr="Diploma roll with solid fill">
            <a:extLst>
              <a:ext uri="{FF2B5EF4-FFF2-40B4-BE49-F238E27FC236}">
                <a16:creationId xmlns:a16="http://schemas.microsoft.com/office/drawing/2014/main" id="{31A64EF7-5D40-6060-BFC6-9AC4024B90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7274" y="4962725"/>
            <a:ext cx="457200" cy="457200"/>
          </a:xfrm>
          <a:prstGeom prst="rect">
            <a:avLst/>
          </a:prstGeom>
        </p:spPr>
      </p:pic>
      <p:pic>
        <p:nvPicPr>
          <p:cNvPr id="24" name="Graphic 23" descr="Bow with solid fill">
            <a:extLst>
              <a:ext uri="{FF2B5EF4-FFF2-40B4-BE49-F238E27FC236}">
                <a16:creationId xmlns:a16="http://schemas.microsoft.com/office/drawing/2014/main" id="{52EFCBD3-2E6C-04D1-7910-6CCB41D1C4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60150" y="2800609"/>
            <a:ext cx="457200" cy="457200"/>
          </a:xfrm>
          <a:prstGeom prst="rect">
            <a:avLst/>
          </a:prstGeom>
        </p:spPr>
      </p:pic>
      <p:pic>
        <p:nvPicPr>
          <p:cNvPr id="25" name="Graphic 24" descr="Newspaper with solid fill">
            <a:extLst>
              <a:ext uri="{FF2B5EF4-FFF2-40B4-BE49-F238E27FC236}">
                <a16:creationId xmlns:a16="http://schemas.microsoft.com/office/drawing/2014/main" id="{99E2318A-F3D5-29DD-7F61-C1FCE5A9337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95223" y="1725276"/>
            <a:ext cx="457200" cy="457200"/>
          </a:xfrm>
          <a:prstGeom prst="rect">
            <a:avLst/>
          </a:prstGeom>
        </p:spPr>
      </p:pic>
      <p:pic>
        <p:nvPicPr>
          <p:cNvPr id="26" name="Graphic 25" descr="Money with solid fill">
            <a:extLst>
              <a:ext uri="{FF2B5EF4-FFF2-40B4-BE49-F238E27FC236}">
                <a16:creationId xmlns:a16="http://schemas.microsoft.com/office/drawing/2014/main" id="{30597944-360D-3CF3-54C7-F691DB87686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7274" y="3864981"/>
            <a:ext cx="457200" cy="457200"/>
          </a:xfrm>
          <a:prstGeom prst="rect">
            <a:avLst/>
          </a:prstGeom>
        </p:spPr>
      </p:pic>
      <p:pic>
        <p:nvPicPr>
          <p:cNvPr id="27" name="Graphic 26" descr="Work from home desk with solid fill">
            <a:extLst>
              <a:ext uri="{FF2B5EF4-FFF2-40B4-BE49-F238E27FC236}">
                <a16:creationId xmlns:a16="http://schemas.microsoft.com/office/drawing/2014/main" id="{824B6580-910E-C2CC-C9B1-0E13FA32C98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7274" y="2800609"/>
            <a:ext cx="457200" cy="457200"/>
          </a:xfrm>
          <a:prstGeom prst="rect">
            <a:avLst/>
          </a:prstGeom>
        </p:spPr>
      </p:pic>
      <p:pic>
        <p:nvPicPr>
          <p:cNvPr id="28" name="Graphic 27" descr="Badge 1 with solid fill">
            <a:extLst>
              <a:ext uri="{FF2B5EF4-FFF2-40B4-BE49-F238E27FC236}">
                <a16:creationId xmlns:a16="http://schemas.microsoft.com/office/drawing/2014/main" id="{6A570254-6B2F-26DC-278B-2F8CD437670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560150" y="3883332"/>
            <a:ext cx="457200" cy="457200"/>
          </a:xfrm>
          <a:prstGeom prst="rect">
            <a:avLst/>
          </a:prstGeom>
        </p:spPr>
      </p:pic>
      <p:sp>
        <p:nvSpPr>
          <p:cNvPr id="29" name="TextBox 28">
            <a:extLst>
              <a:ext uri="{FF2B5EF4-FFF2-40B4-BE49-F238E27FC236}">
                <a16:creationId xmlns:a16="http://schemas.microsoft.com/office/drawing/2014/main" id="{AE11F0B8-6237-9F87-8245-646BF73EAE47}"/>
              </a:ext>
            </a:extLst>
          </p:cNvPr>
          <p:cNvSpPr txBox="1"/>
          <p:nvPr/>
        </p:nvSpPr>
        <p:spPr>
          <a:xfrm>
            <a:off x="8560150" y="4675525"/>
            <a:ext cx="1212525" cy="881209"/>
          </a:xfrm>
          <a:prstGeom prst="rect">
            <a:avLst/>
          </a:prstGeom>
          <a:noFill/>
        </p:spPr>
        <p:txBody>
          <a:bodyPr wrap="square" lIns="0" tIns="0" rIns="0" bIns="0" rtlCol="0">
            <a:noAutofit/>
          </a:bodyPr>
          <a:lstStyle/>
          <a:p>
            <a:pPr algn="l" defTabSz="228600">
              <a:spcAft>
                <a:spcPts val="1200"/>
              </a:spcAft>
            </a:pPr>
            <a:r>
              <a:rPr lang="en-US" sz="8000" noProof="0">
                <a:solidFill>
                  <a:schemeClr val="accent2">
                    <a:lumMod val="75000"/>
                  </a:schemeClr>
                </a:solidFill>
              </a:rPr>
              <a:t>®</a:t>
            </a:r>
            <a:r>
              <a:rPr lang="en-US" sz="8000" noProof="0"/>
              <a:t> </a:t>
            </a:r>
          </a:p>
        </p:txBody>
      </p:sp>
      <p:sp>
        <p:nvSpPr>
          <p:cNvPr id="30" name="TextBox 29">
            <a:extLst>
              <a:ext uri="{FF2B5EF4-FFF2-40B4-BE49-F238E27FC236}">
                <a16:creationId xmlns:a16="http://schemas.microsoft.com/office/drawing/2014/main" id="{EED30E54-75C8-99F1-F47D-95E13D9CDFF3}"/>
              </a:ext>
            </a:extLst>
          </p:cNvPr>
          <p:cNvSpPr txBox="1"/>
          <p:nvPr/>
        </p:nvSpPr>
        <p:spPr>
          <a:xfrm>
            <a:off x="762486" y="4837382"/>
            <a:ext cx="3112305" cy="646331"/>
          </a:xfrm>
          <a:prstGeom prst="rect">
            <a:avLst/>
          </a:prstGeom>
          <a:noFill/>
        </p:spPr>
        <p:txBody>
          <a:bodyPr wrap="square">
            <a:spAutoFit/>
          </a:bodyPr>
          <a:lstStyle/>
          <a:p>
            <a:pPr algn="ctr" fontAlgn="base">
              <a:spcBef>
                <a:spcPts val="1200"/>
              </a:spcBef>
              <a:defRPr/>
            </a:pPr>
            <a:r>
              <a:rPr lang="en-US"/>
              <a:t>Reporting Graduation and Program Completion</a:t>
            </a:r>
          </a:p>
        </p:txBody>
      </p:sp>
      <p:cxnSp>
        <p:nvCxnSpPr>
          <p:cNvPr id="31" name="Straight Connector 30">
            <a:extLst>
              <a:ext uri="{FF2B5EF4-FFF2-40B4-BE49-F238E27FC236}">
                <a16:creationId xmlns:a16="http://schemas.microsoft.com/office/drawing/2014/main" id="{FD9C1A91-F9F9-49F5-3C3B-8967A68AD015}"/>
              </a:ext>
            </a:extLst>
          </p:cNvPr>
          <p:cNvCxnSpPr>
            <a:cxnSpLocks/>
          </p:cNvCxnSpPr>
          <p:nvPr/>
        </p:nvCxnSpPr>
        <p:spPr>
          <a:xfrm>
            <a:off x="4641154" y="1425271"/>
            <a:ext cx="0" cy="437728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1706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2A996-B93D-D1B6-4C6B-002DA0CD9A3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FF5D8B-BE37-42B6-DAF7-5DC8FC77922D}"/>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67</a:t>
            </a:fld>
            <a:endParaRPr lang="en-US">
              <a:solidFill>
                <a:prstClr val="white"/>
              </a:solidFill>
            </a:endParaRPr>
          </a:p>
        </p:txBody>
      </p:sp>
      <p:sp>
        <p:nvSpPr>
          <p:cNvPr id="3" name="Title 2">
            <a:extLst>
              <a:ext uri="{FF2B5EF4-FFF2-40B4-BE49-F238E27FC236}">
                <a16:creationId xmlns:a16="http://schemas.microsoft.com/office/drawing/2014/main" id="{A18BAD24-3C3B-3C59-7031-7413C441A582}"/>
              </a:ext>
            </a:extLst>
          </p:cNvPr>
          <p:cNvSpPr>
            <a:spLocks noGrp="1"/>
          </p:cNvSpPr>
          <p:nvPr>
            <p:ph type="ctrTitle"/>
          </p:nvPr>
        </p:nvSpPr>
        <p:spPr>
          <a:xfrm>
            <a:off x="279133" y="317634"/>
            <a:ext cx="8537607" cy="5592277"/>
          </a:xfrm>
          <a:solidFill>
            <a:schemeClr val="accent3"/>
          </a:solidFill>
          <a:ln w="38100">
            <a:solidFill>
              <a:schemeClr val="tx2">
                <a:lumMod val="75000"/>
              </a:schemeClr>
            </a:solidFill>
          </a:ln>
          <a:effectLst>
            <a:outerShdw blurRad="63500" sx="102000" sy="102000" algn="ctr" rotWithShape="0">
              <a:prstClr val="black">
                <a:alpha val="40000"/>
              </a:prstClr>
            </a:outerShdw>
          </a:effectLst>
        </p:spPr>
        <p:txBody>
          <a:bodyPr>
            <a:noAutofit/>
          </a:bodyPr>
          <a:lstStyle/>
          <a:p>
            <a:r>
              <a:rPr lang="en-US" sz="8000" dirty="0"/>
              <a:t>Fact Finding</a:t>
            </a:r>
          </a:p>
        </p:txBody>
      </p:sp>
    </p:spTree>
    <p:extLst>
      <p:ext uri="{BB962C8B-B14F-4D97-AF65-F5344CB8AC3E}">
        <p14:creationId xmlns:p14="http://schemas.microsoft.com/office/powerpoint/2010/main" val="33983250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63A4F9D-534B-1BB0-EAA3-B43F4AD91EBA}"/>
              </a:ext>
            </a:extLst>
          </p:cNvPr>
          <p:cNvSpPr/>
          <p:nvPr/>
        </p:nvSpPr>
        <p:spPr>
          <a:xfrm>
            <a:off x="4894232" y="2057174"/>
            <a:ext cx="3036547" cy="297105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AAC6F3A-6F86-33CA-33FF-F9E8161AB3A8}"/>
              </a:ext>
            </a:extLst>
          </p:cNvPr>
          <p:cNvSpPr/>
          <p:nvPr/>
        </p:nvSpPr>
        <p:spPr>
          <a:xfrm>
            <a:off x="1213223" y="2064526"/>
            <a:ext cx="3036547" cy="297105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EEF64ED-2BC3-EE66-344F-339C7FA4038D}"/>
              </a:ext>
            </a:extLst>
          </p:cNvPr>
          <p:cNvSpPr>
            <a:spLocks noGrp="1"/>
          </p:cNvSpPr>
          <p:nvPr>
            <p:ph type="sldNum" sz="quarter" idx="12"/>
          </p:nvPr>
        </p:nvSpPr>
        <p:spPr/>
        <p:txBody>
          <a:bodyPr/>
          <a:lstStyle/>
          <a:p>
            <a:fld id="{D983F1FA-211D-3044-9E35-958DFBC26156}" type="slidenum">
              <a:rPr lang="en-US" smtClean="0">
                <a:solidFill>
                  <a:prstClr val="white"/>
                </a:solidFill>
              </a:rPr>
              <a:pPr/>
              <a:t>68</a:t>
            </a:fld>
            <a:endParaRPr lang="en-US">
              <a:solidFill>
                <a:prstClr val="white"/>
              </a:solidFill>
            </a:endParaRPr>
          </a:p>
        </p:txBody>
      </p:sp>
      <p:sp>
        <p:nvSpPr>
          <p:cNvPr id="3" name="Title 2">
            <a:extLst>
              <a:ext uri="{FF2B5EF4-FFF2-40B4-BE49-F238E27FC236}">
                <a16:creationId xmlns:a16="http://schemas.microsoft.com/office/drawing/2014/main" id="{4275AEBD-0F21-0191-68AE-7A7927B41A54}"/>
              </a:ext>
            </a:extLst>
          </p:cNvPr>
          <p:cNvSpPr>
            <a:spLocks noGrp="1"/>
          </p:cNvSpPr>
          <p:nvPr>
            <p:ph type="title"/>
          </p:nvPr>
        </p:nvSpPr>
        <p:spPr/>
        <p:txBody>
          <a:bodyPr/>
          <a:lstStyle/>
          <a:p>
            <a:r>
              <a:rPr lang="en-US"/>
              <a:t>Grading Policies</a:t>
            </a:r>
          </a:p>
        </p:txBody>
      </p:sp>
      <p:sp>
        <p:nvSpPr>
          <p:cNvPr id="8" name="TextBox 7">
            <a:extLst>
              <a:ext uri="{FF2B5EF4-FFF2-40B4-BE49-F238E27FC236}">
                <a16:creationId xmlns:a16="http://schemas.microsoft.com/office/drawing/2014/main" id="{4961419C-AD13-D50A-8A09-AA34CE0E8AEE}"/>
              </a:ext>
            </a:extLst>
          </p:cNvPr>
          <p:cNvSpPr txBox="1"/>
          <p:nvPr/>
        </p:nvSpPr>
        <p:spPr>
          <a:xfrm>
            <a:off x="5210016" y="2455003"/>
            <a:ext cx="2404977" cy="2190101"/>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accent2">
                    <a:lumMod val="60000"/>
                    <a:lumOff val="40000"/>
                  </a:schemeClr>
                </a:solidFill>
                <a:effectLst/>
                <a:uLnTx/>
                <a:uFillTx/>
              </a:rPr>
              <a:t>Incomplete Grade Policy</a:t>
            </a:r>
          </a:p>
          <a:p>
            <a:pPr algn="ctr"/>
            <a:endParaRPr lang="en-US" sz="1800" b="1" kern="0">
              <a:solidFill>
                <a:srgbClr val="002060"/>
              </a:solidFill>
            </a:endParaRPr>
          </a:p>
          <a:p>
            <a:pPr algn="ctr"/>
            <a:r>
              <a:rPr lang="en-US" sz="1800" b="1" kern="0">
                <a:solidFill>
                  <a:schemeClr val="bg1"/>
                </a:solidFill>
              </a:rPr>
              <a:t>Once all required </a:t>
            </a:r>
          </a:p>
          <a:p>
            <a:pPr algn="ctr"/>
            <a:r>
              <a:rPr lang="en-US" sz="1800" b="1" kern="0">
                <a:solidFill>
                  <a:schemeClr val="bg1"/>
                </a:solidFill>
              </a:rPr>
              <a:t>flight hours are met, </a:t>
            </a:r>
          </a:p>
          <a:p>
            <a:pPr algn="ctr"/>
            <a:r>
              <a:rPr lang="en-US" sz="1800" b="1" kern="0">
                <a:solidFill>
                  <a:schemeClr val="bg1"/>
                </a:solidFill>
              </a:rPr>
              <a:t>a punitive passing or failing grade must be issued.</a:t>
            </a:r>
            <a:endParaRPr lang="en-US" sz="1800" kern="0">
              <a:solidFill>
                <a:schemeClr val="bg1"/>
              </a:solidFill>
            </a:endParaRPr>
          </a:p>
        </p:txBody>
      </p:sp>
      <p:sp>
        <p:nvSpPr>
          <p:cNvPr id="12" name="TextBox 11">
            <a:extLst>
              <a:ext uri="{FF2B5EF4-FFF2-40B4-BE49-F238E27FC236}">
                <a16:creationId xmlns:a16="http://schemas.microsoft.com/office/drawing/2014/main" id="{5C4FF0CB-50F4-C780-4EFC-DAD5CBDBCE5D}"/>
              </a:ext>
            </a:extLst>
          </p:cNvPr>
          <p:cNvSpPr txBox="1"/>
          <p:nvPr/>
        </p:nvSpPr>
        <p:spPr>
          <a:xfrm>
            <a:off x="1379379" y="2447002"/>
            <a:ext cx="2665749" cy="2743200"/>
          </a:xfrm>
          <a:prstGeom prst="rect">
            <a:avLst/>
          </a:prstGeom>
          <a:noFill/>
        </p:spPr>
        <p:txBody>
          <a:bodyPr wrap="non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accent2">
                    <a:lumMod val="60000"/>
                    <a:lumOff val="40000"/>
                  </a:schemeClr>
                </a:solidFill>
                <a:effectLst/>
                <a:uLnTx/>
                <a:uFillTx/>
              </a:rPr>
              <a:t>Flight Course Grading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chemeClr val="accent2">
                    <a:lumMod val="60000"/>
                    <a:lumOff val="40000"/>
                  </a:schemeClr>
                </a:solidFill>
                <a:effectLst/>
                <a:uLnTx/>
                <a:uFillTx/>
              </a:rPr>
              <a:t> Policy</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1" kern="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a:solidFill>
                  <a:schemeClr val="bg1"/>
                </a:solidFill>
              </a:rPr>
              <a:t>“All flight courses must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a:solidFill>
                  <a:schemeClr val="bg1"/>
                </a:solidFill>
              </a:rPr>
              <a:t>be successfully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a:solidFill>
                  <a:schemeClr val="bg1"/>
                </a:solidFill>
              </a:rPr>
              <a:t>completed with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a:solidFill>
                  <a:schemeClr val="bg1"/>
                </a:solidFill>
              </a:rPr>
              <a:t>a “C” or better.”</a:t>
            </a:r>
            <a:endParaRPr kumimoji="0" lang="en-US" sz="1800" b="0" i="0" u="none" strike="noStrike" kern="0" cap="none" spc="0" normalizeH="0" baseline="0" noProof="0">
              <a:ln>
                <a:noFill/>
              </a:ln>
              <a:solidFill>
                <a:schemeClr val="bg1"/>
              </a:solidFill>
              <a:effectLst/>
              <a:uLnTx/>
              <a:uFillTx/>
            </a:endParaRPr>
          </a:p>
        </p:txBody>
      </p:sp>
      <p:grpSp>
        <p:nvGrpSpPr>
          <p:cNvPr id="13" name="Group 12">
            <a:extLst>
              <a:ext uri="{FF2B5EF4-FFF2-40B4-BE49-F238E27FC236}">
                <a16:creationId xmlns:a16="http://schemas.microsoft.com/office/drawing/2014/main" id="{BF61D91B-6982-6186-7B01-F273FB176328}"/>
              </a:ext>
            </a:extLst>
          </p:cNvPr>
          <p:cNvGrpSpPr/>
          <p:nvPr/>
        </p:nvGrpSpPr>
        <p:grpSpPr>
          <a:xfrm flipH="1">
            <a:off x="7597725" y="1733312"/>
            <a:ext cx="456796" cy="647723"/>
            <a:chOff x="3937586" y="1152029"/>
            <a:chExt cx="720805" cy="1240402"/>
          </a:xfrm>
        </p:grpSpPr>
        <p:sp>
          <p:nvSpPr>
            <p:cNvPr id="14" name="Freeform: Shape 13">
              <a:extLst>
                <a:ext uri="{FF2B5EF4-FFF2-40B4-BE49-F238E27FC236}">
                  <a16:creationId xmlns:a16="http://schemas.microsoft.com/office/drawing/2014/main" id="{1B7F49C4-4E96-7CB5-09D2-F15FE045168F}"/>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15" name="Freeform: Shape 14">
              <a:extLst>
                <a:ext uri="{FF2B5EF4-FFF2-40B4-BE49-F238E27FC236}">
                  <a16:creationId xmlns:a16="http://schemas.microsoft.com/office/drawing/2014/main" id="{FCAFBE7D-CD33-CBDD-03BA-F0E86C7E090D}"/>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16" name="Freeform: Shape 15">
              <a:extLst>
                <a:ext uri="{FF2B5EF4-FFF2-40B4-BE49-F238E27FC236}">
                  <a16:creationId xmlns:a16="http://schemas.microsoft.com/office/drawing/2014/main" id="{6F528F7F-A5D0-2973-BD2F-C5F6F3FC0A39}"/>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chemeClr val="accent3"/>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17" name="Freeform: Shape 16">
              <a:extLst>
                <a:ext uri="{FF2B5EF4-FFF2-40B4-BE49-F238E27FC236}">
                  <a16:creationId xmlns:a16="http://schemas.microsoft.com/office/drawing/2014/main" id="{C0E0ADB4-5427-853A-647A-F0F6F8381963}"/>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solidFill>
              <a:schemeClr val="accent3">
                <a:lumMod val="75000"/>
              </a:schemeClr>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18" name="Freeform: Shape 17">
              <a:extLst>
                <a:ext uri="{FF2B5EF4-FFF2-40B4-BE49-F238E27FC236}">
                  <a16:creationId xmlns:a16="http://schemas.microsoft.com/office/drawing/2014/main" id="{6CD41F85-244C-1539-158C-ED7D183FD808}"/>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chemeClr val="accent6">
                <a:lumMod val="60000"/>
                <a:lumOff val="40000"/>
              </a:schemeClr>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19" name="Freeform: Shape 18">
              <a:extLst>
                <a:ext uri="{FF2B5EF4-FFF2-40B4-BE49-F238E27FC236}">
                  <a16:creationId xmlns:a16="http://schemas.microsoft.com/office/drawing/2014/main" id="{4E73E66C-48B9-93F5-145A-75DF4079492E}"/>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chemeClr val="accent3"/>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grpSp>
      <p:grpSp>
        <p:nvGrpSpPr>
          <p:cNvPr id="20" name="Group 19">
            <a:extLst>
              <a:ext uri="{FF2B5EF4-FFF2-40B4-BE49-F238E27FC236}">
                <a16:creationId xmlns:a16="http://schemas.microsoft.com/office/drawing/2014/main" id="{968DAEA8-89FF-5510-1544-92678C0CD045}"/>
              </a:ext>
            </a:extLst>
          </p:cNvPr>
          <p:cNvGrpSpPr/>
          <p:nvPr/>
        </p:nvGrpSpPr>
        <p:grpSpPr>
          <a:xfrm>
            <a:off x="1208221" y="1754813"/>
            <a:ext cx="456796" cy="647723"/>
            <a:chOff x="3937586" y="1152029"/>
            <a:chExt cx="720805" cy="1240402"/>
          </a:xfrm>
        </p:grpSpPr>
        <p:sp>
          <p:nvSpPr>
            <p:cNvPr id="21" name="Freeform: Shape 20">
              <a:extLst>
                <a:ext uri="{FF2B5EF4-FFF2-40B4-BE49-F238E27FC236}">
                  <a16:creationId xmlns:a16="http://schemas.microsoft.com/office/drawing/2014/main" id="{1499FD31-6063-8FCF-A989-33967AB60BF1}"/>
                </a:ext>
              </a:extLst>
            </p:cNvPr>
            <p:cNvSpPr/>
            <p:nvPr/>
          </p:nvSpPr>
          <p:spPr>
            <a:xfrm>
              <a:off x="4453228" y="1953343"/>
              <a:ext cx="167183" cy="212616"/>
            </a:xfrm>
            <a:custGeom>
              <a:avLst/>
              <a:gdLst>
                <a:gd name="connsiteX0" fmla="*/ 53335 w 167183"/>
                <a:gd name="connsiteY0" fmla="*/ 0 h 212616"/>
                <a:gd name="connsiteX1" fmla="*/ 167184 w 167183"/>
                <a:gd name="connsiteY1" fmla="*/ 205488 h 212616"/>
                <a:gd name="connsiteX2" fmla="*/ 118126 w 167183"/>
                <a:gd name="connsiteY2" fmla="*/ 212617 h 212616"/>
                <a:gd name="connsiteX3" fmla="*/ 0 w 167183"/>
                <a:gd name="connsiteY3" fmla="*/ 33205 h 212616"/>
                <a:gd name="connsiteX4" fmla="*/ 53335 w 167183"/>
                <a:gd name="connsiteY4" fmla="*/ 0 h 21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83" h="212616">
                  <a:moveTo>
                    <a:pt x="53335" y="0"/>
                  </a:moveTo>
                  <a:lnTo>
                    <a:pt x="167184" y="205488"/>
                  </a:lnTo>
                  <a:lnTo>
                    <a:pt x="118126" y="212617"/>
                  </a:lnTo>
                  <a:lnTo>
                    <a:pt x="0" y="33205"/>
                  </a:lnTo>
                  <a:lnTo>
                    <a:pt x="53335" y="0"/>
                  </a:lnTo>
                  <a:close/>
                </a:path>
              </a:pathLst>
            </a:custGeom>
            <a:solidFill>
              <a:srgbClr val="B0B0AC"/>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22" name="Freeform: Shape 21">
              <a:extLst>
                <a:ext uri="{FF2B5EF4-FFF2-40B4-BE49-F238E27FC236}">
                  <a16:creationId xmlns:a16="http://schemas.microsoft.com/office/drawing/2014/main" id="{EEBBCB38-F6B0-AABA-9A27-44993B65DC93}"/>
                </a:ext>
              </a:extLst>
            </p:cNvPr>
            <p:cNvSpPr/>
            <p:nvPr/>
          </p:nvSpPr>
          <p:spPr>
            <a:xfrm>
              <a:off x="4074717" y="2092123"/>
              <a:ext cx="583674" cy="300308"/>
            </a:xfrm>
            <a:custGeom>
              <a:avLst/>
              <a:gdLst>
                <a:gd name="connsiteX0" fmla="*/ 469634 w 583674"/>
                <a:gd name="connsiteY0" fmla="*/ 1023 h 300308"/>
                <a:gd name="connsiteX1" fmla="*/ 581171 w 583674"/>
                <a:gd name="connsiteY1" fmla="*/ 32367 h 300308"/>
                <a:gd name="connsiteX2" fmla="*/ 329743 w 583674"/>
                <a:gd name="connsiteY2" fmla="*/ 243268 h 300308"/>
                <a:gd name="connsiteX3" fmla="*/ 2504 w 583674"/>
                <a:gd name="connsiteY3" fmla="*/ 267942 h 300308"/>
                <a:gd name="connsiteX4" fmla="*/ 253932 w 583674"/>
                <a:gd name="connsiteY4" fmla="*/ 57041 h 300308"/>
                <a:gd name="connsiteX5" fmla="*/ 469634 w 583674"/>
                <a:gd name="connsiteY5" fmla="*/ 1023 h 30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674" h="300308">
                  <a:moveTo>
                    <a:pt x="469634" y="1023"/>
                  </a:moveTo>
                  <a:cubicBezTo>
                    <a:pt x="528851" y="-3442"/>
                    <a:pt x="570707" y="6654"/>
                    <a:pt x="581171" y="32367"/>
                  </a:cubicBezTo>
                  <a:cubicBezTo>
                    <a:pt x="602099" y="83793"/>
                    <a:pt x="489532" y="178212"/>
                    <a:pt x="329743" y="243268"/>
                  </a:cubicBezTo>
                  <a:cubicBezTo>
                    <a:pt x="169954" y="308324"/>
                    <a:pt x="23432" y="319368"/>
                    <a:pt x="2504" y="267942"/>
                  </a:cubicBezTo>
                  <a:cubicBezTo>
                    <a:pt x="-18424" y="216515"/>
                    <a:pt x="94143" y="122097"/>
                    <a:pt x="253932" y="57041"/>
                  </a:cubicBezTo>
                  <a:cubicBezTo>
                    <a:pt x="333839" y="24513"/>
                    <a:pt x="410417" y="5488"/>
                    <a:pt x="469634" y="1023"/>
                  </a:cubicBezTo>
                  <a:close/>
                </a:path>
              </a:pathLst>
            </a:custGeom>
            <a:solidFill>
              <a:srgbClr val="000000">
                <a:alpha val="6000"/>
              </a:srgbClr>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23" name="Freeform: Shape 22">
              <a:extLst>
                <a:ext uri="{FF2B5EF4-FFF2-40B4-BE49-F238E27FC236}">
                  <a16:creationId xmlns:a16="http://schemas.microsoft.com/office/drawing/2014/main" id="{35F83759-9C89-C8AF-CA2B-79E1FA6E1F75}"/>
                </a:ext>
              </a:extLst>
            </p:cNvPr>
            <p:cNvSpPr/>
            <p:nvPr/>
          </p:nvSpPr>
          <p:spPr>
            <a:xfrm>
              <a:off x="4102726" y="1542245"/>
              <a:ext cx="537275" cy="487091"/>
            </a:xfrm>
            <a:custGeom>
              <a:avLst/>
              <a:gdLst>
                <a:gd name="connsiteX0" fmla="*/ 154753 w 537275"/>
                <a:gd name="connsiteY0" fmla="*/ 475333 h 487091"/>
                <a:gd name="connsiteX1" fmla="*/ 129088 w 537275"/>
                <a:gd name="connsiteY1" fmla="*/ 465908 h 487091"/>
                <a:gd name="connsiteX2" fmla="*/ 20701 w 537275"/>
                <a:gd name="connsiteY2" fmla="*/ 364747 h 487091"/>
                <a:gd name="connsiteX3" fmla="*/ 10019 w 537275"/>
                <a:gd name="connsiteY3" fmla="*/ 338333 h 487091"/>
                <a:gd name="connsiteX4" fmla="*/ 4703 w 537275"/>
                <a:gd name="connsiteY4" fmla="*/ 228956 h 487091"/>
                <a:gd name="connsiteX5" fmla="*/ 15795 w 537275"/>
                <a:gd name="connsiteY5" fmla="*/ 191014 h 487091"/>
                <a:gd name="connsiteX6" fmla="*/ 22779 w 537275"/>
                <a:gd name="connsiteY6" fmla="*/ 174436 h 487091"/>
                <a:gd name="connsiteX7" fmla="*/ 53084 w 537275"/>
                <a:gd name="connsiteY7" fmla="*/ 124025 h 487091"/>
                <a:gd name="connsiteX8" fmla="*/ 107942 w 537275"/>
                <a:gd name="connsiteY8" fmla="*/ 68297 h 487091"/>
                <a:gd name="connsiteX9" fmla="*/ 165410 w 537275"/>
                <a:gd name="connsiteY9" fmla="*/ 32337 h 487091"/>
                <a:gd name="connsiteX10" fmla="*/ 218093 w 537275"/>
                <a:gd name="connsiteY10" fmla="*/ 12037 h 487091"/>
                <a:gd name="connsiteX11" fmla="*/ 308862 w 537275"/>
                <a:gd name="connsiteY11" fmla="*/ 75 h 487091"/>
                <a:gd name="connsiteX12" fmla="*/ 374523 w 537275"/>
                <a:gd name="connsiteY12" fmla="*/ 9452 h 487091"/>
                <a:gd name="connsiteX13" fmla="*/ 382498 w 537275"/>
                <a:gd name="connsiteY13" fmla="*/ 11747 h 487091"/>
                <a:gd name="connsiteX14" fmla="*/ 419255 w 537275"/>
                <a:gd name="connsiteY14" fmla="*/ 26296 h 487091"/>
                <a:gd name="connsiteX15" fmla="*/ 502291 w 537275"/>
                <a:gd name="connsiteY15" fmla="*/ 97683 h 487091"/>
                <a:gd name="connsiteX16" fmla="*/ 516574 w 537275"/>
                <a:gd name="connsiteY16" fmla="*/ 122357 h 487091"/>
                <a:gd name="connsiteX17" fmla="*/ 529817 w 537275"/>
                <a:gd name="connsiteY17" fmla="*/ 270039 h 487091"/>
                <a:gd name="connsiteX18" fmla="*/ 521479 w 537275"/>
                <a:gd name="connsiteY18" fmla="*/ 296090 h 487091"/>
                <a:gd name="connsiteX19" fmla="*/ 518410 w 537275"/>
                <a:gd name="connsiteY19" fmla="*/ 303799 h 487091"/>
                <a:gd name="connsiteX20" fmla="*/ 485471 w 537275"/>
                <a:gd name="connsiteY20" fmla="*/ 361388 h 487091"/>
                <a:gd name="connsiteX21" fmla="*/ 420270 w 537275"/>
                <a:gd name="connsiteY21" fmla="*/ 425671 h 487091"/>
                <a:gd name="connsiteX22" fmla="*/ 371889 w 537275"/>
                <a:gd name="connsiteY22" fmla="*/ 454767 h 487091"/>
                <a:gd name="connsiteX23" fmla="*/ 308234 w 537275"/>
                <a:gd name="connsiteY23" fmla="*/ 478015 h 487091"/>
                <a:gd name="connsiteX24" fmla="*/ 230563 w 537275"/>
                <a:gd name="connsiteY24" fmla="*/ 487054 h 487091"/>
                <a:gd name="connsiteX25" fmla="*/ 172177 w 537275"/>
                <a:gd name="connsiteY25" fmla="*/ 479997 h 487091"/>
                <a:gd name="connsiteX26" fmla="*/ 154801 w 537275"/>
                <a:gd name="connsiteY26" fmla="*/ 475333 h 48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275" h="487091">
                  <a:moveTo>
                    <a:pt x="154753" y="475333"/>
                  </a:moveTo>
                  <a:cubicBezTo>
                    <a:pt x="145956" y="472650"/>
                    <a:pt x="137401" y="469485"/>
                    <a:pt x="129088" y="465908"/>
                  </a:cubicBezTo>
                  <a:cubicBezTo>
                    <a:pt x="82108" y="445632"/>
                    <a:pt x="43442" y="411268"/>
                    <a:pt x="20701" y="364747"/>
                  </a:cubicBezTo>
                  <a:cubicBezTo>
                    <a:pt x="16472" y="356096"/>
                    <a:pt x="12919" y="347275"/>
                    <a:pt x="10019" y="338333"/>
                  </a:cubicBezTo>
                  <a:cubicBezTo>
                    <a:pt x="-1484" y="302953"/>
                    <a:pt x="-2837" y="265544"/>
                    <a:pt x="4703" y="228956"/>
                  </a:cubicBezTo>
                  <a:cubicBezTo>
                    <a:pt x="7337" y="216172"/>
                    <a:pt x="11059" y="203484"/>
                    <a:pt x="15795" y="191014"/>
                  </a:cubicBezTo>
                  <a:cubicBezTo>
                    <a:pt x="17922" y="185432"/>
                    <a:pt x="20242" y="179922"/>
                    <a:pt x="22779" y="174436"/>
                  </a:cubicBezTo>
                  <a:cubicBezTo>
                    <a:pt x="30875" y="156940"/>
                    <a:pt x="41025" y="140023"/>
                    <a:pt x="53084" y="124025"/>
                  </a:cubicBezTo>
                  <a:cubicBezTo>
                    <a:pt x="68406" y="103725"/>
                    <a:pt x="86796" y="84899"/>
                    <a:pt x="107942" y="68297"/>
                  </a:cubicBezTo>
                  <a:cubicBezTo>
                    <a:pt x="125294" y="54667"/>
                    <a:pt x="144506" y="42560"/>
                    <a:pt x="165410" y="32337"/>
                  </a:cubicBezTo>
                  <a:cubicBezTo>
                    <a:pt x="182737" y="23879"/>
                    <a:pt x="200379" y="17137"/>
                    <a:pt x="218093" y="12037"/>
                  </a:cubicBezTo>
                  <a:cubicBezTo>
                    <a:pt x="248519" y="3289"/>
                    <a:pt x="279210" y="-602"/>
                    <a:pt x="308862" y="75"/>
                  </a:cubicBezTo>
                  <a:cubicBezTo>
                    <a:pt x="331506" y="583"/>
                    <a:pt x="353595" y="3773"/>
                    <a:pt x="374523" y="9452"/>
                  </a:cubicBezTo>
                  <a:cubicBezTo>
                    <a:pt x="377205" y="10177"/>
                    <a:pt x="379864" y="10950"/>
                    <a:pt x="382498" y="11747"/>
                  </a:cubicBezTo>
                  <a:cubicBezTo>
                    <a:pt x="395258" y="15662"/>
                    <a:pt x="407534" y="20520"/>
                    <a:pt x="419255" y="26296"/>
                  </a:cubicBezTo>
                  <a:cubicBezTo>
                    <a:pt x="452750" y="42826"/>
                    <a:pt x="481436" y="66871"/>
                    <a:pt x="502291" y="97683"/>
                  </a:cubicBezTo>
                  <a:cubicBezTo>
                    <a:pt x="507560" y="105489"/>
                    <a:pt x="512344" y="113706"/>
                    <a:pt x="516574" y="122357"/>
                  </a:cubicBezTo>
                  <a:cubicBezTo>
                    <a:pt x="539314" y="168878"/>
                    <a:pt x="542673" y="220522"/>
                    <a:pt x="529817" y="270039"/>
                  </a:cubicBezTo>
                  <a:cubicBezTo>
                    <a:pt x="527545" y="278787"/>
                    <a:pt x="524766" y="287487"/>
                    <a:pt x="521479" y="296090"/>
                  </a:cubicBezTo>
                  <a:cubicBezTo>
                    <a:pt x="520489" y="298676"/>
                    <a:pt x="519474" y="301238"/>
                    <a:pt x="518410" y="303799"/>
                  </a:cubicBezTo>
                  <a:cubicBezTo>
                    <a:pt x="510025" y="323809"/>
                    <a:pt x="498980" y="343191"/>
                    <a:pt x="485471" y="361388"/>
                  </a:cubicBezTo>
                  <a:cubicBezTo>
                    <a:pt x="467781" y="385216"/>
                    <a:pt x="445887" y="407038"/>
                    <a:pt x="420270" y="425671"/>
                  </a:cubicBezTo>
                  <a:cubicBezTo>
                    <a:pt x="405359" y="436522"/>
                    <a:pt x="389192" y="446309"/>
                    <a:pt x="371889" y="454767"/>
                  </a:cubicBezTo>
                  <a:cubicBezTo>
                    <a:pt x="350985" y="464990"/>
                    <a:pt x="329622" y="472699"/>
                    <a:pt x="308234" y="478015"/>
                  </a:cubicBezTo>
                  <a:cubicBezTo>
                    <a:pt x="282158" y="484516"/>
                    <a:pt x="256010" y="487464"/>
                    <a:pt x="230563" y="487054"/>
                  </a:cubicBezTo>
                  <a:cubicBezTo>
                    <a:pt x="210529" y="486740"/>
                    <a:pt x="190930" y="484347"/>
                    <a:pt x="172177" y="479997"/>
                  </a:cubicBezTo>
                  <a:cubicBezTo>
                    <a:pt x="166304" y="478644"/>
                    <a:pt x="160504" y="477073"/>
                    <a:pt x="154801" y="475333"/>
                  </a:cubicBezTo>
                  <a:close/>
                </a:path>
              </a:pathLst>
            </a:custGeom>
            <a:solidFill>
              <a:schemeClr val="accent3"/>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24" name="Freeform: Shape 23">
              <a:extLst>
                <a:ext uri="{FF2B5EF4-FFF2-40B4-BE49-F238E27FC236}">
                  <a16:creationId xmlns:a16="http://schemas.microsoft.com/office/drawing/2014/main" id="{1317E862-E961-AE53-EDC8-80A2FE6C3785}"/>
                </a:ext>
              </a:extLst>
            </p:cNvPr>
            <p:cNvSpPr/>
            <p:nvPr/>
          </p:nvSpPr>
          <p:spPr>
            <a:xfrm>
              <a:off x="4110619" y="1404909"/>
              <a:ext cx="358437" cy="403923"/>
            </a:xfrm>
            <a:custGeom>
              <a:avLst/>
              <a:gdLst>
                <a:gd name="connsiteX0" fmla="*/ 167667 w 358437"/>
                <a:gd name="connsiteY0" fmla="*/ 0 h 403923"/>
                <a:gd name="connsiteX1" fmla="*/ 358438 w 358437"/>
                <a:gd name="connsiteY1" fmla="*/ 281153 h 403923"/>
                <a:gd name="connsiteX2" fmla="*/ 137048 w 358437"/>
                <a:gd name="connsiteY2" fmla="*/ 400438 h 403923"/>
                <a:gd name="connsiteX3" fmla="*/ 0 w 358437"/>
                <a:gd name="connsiteY3" fmla="*/ 92509 h 403923"/>
                <a:gd name="connsiteX4" fmla="*/ 167667 w 358437"/>
                <a:gd name="connsiteY4" fmla="*/ 0 h 40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437" h="403923">
                  <a:moveTo>
                    <a:pt x="167667" y="0"/>
                  </a:moveTo>
                  <a:lnTo>
                    <a:pt x="358438" y="281153"/>
                  </a:lnTo>
                  <a:cubicBezTo>
                    <a:pt x="358438" y="281153"/>
                    <a:pt x="324170" y="428182"/>
                    <a:pt x="137048" y="400438"/>
                  </a:cubicBezTo>
                  <a:lnTo>
                    <a:pt x="0" y="92509"/>
                  </a:lnTo>
                  <a:lnTo>
                    <a:pt x="167667" y="0"/>
                  </a:lnTo>
                  <a:close/>
                </a:path>
              </a:pathLst>
            </a:custGeom>
            <a:solidFill>
              <a:schemeClr val="accent3">
                <a:lumMod val="75000"/>
              </a:schemeClr>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25" name="Freeform: Shape 24">
              <a:extLst>
                <a:ext uri="{FF2B5EF4-FFF2-40B4-BE49-F238E27FC236}">
                  <a16:creationId xmlns:a16="http://schemas.microsoft.com/office/drawing/2014/main" id="{965AB6F3-8B3E-F861-A500-47E1FE577C50}"/>
                </a:ext>
              </a:extLst>
            </p:cNvPr>
            <p:cNvSpPr/>
            <p:nvPr/>
          </p:nvSpPr>
          <p:spPr>
            <a:xfrm>
              <a:off x="3955185" y="1219214"/>
              <a:ext cx="366795" cy="296293"/>
            </a:xfrm>
            <a:custGeom>
              <a:avLst/>
              <a:gdLst>
                <a:gd name="connsiteX0" fmla="*/ 327768 w 366795"/>
                <a:gd name="connsiteY0" fmla="*/ 0 h 296292"/>
                <a:gd name="connsiteX1" fmla="*/ 354037 w 366795"/>
                <a:gd name="connsiteY1" fmla="*/ 48816 h 296292"/>
                <a:gd name="connsiteX2" fmla="*/ 344080 w 366795"/>
                <a:gd name="connsiteY2" fmla="*/ 192244 h 296292"/>
                <a:gd name="connsiteX3" fmla="*/ 123658 w 366795"/>
                <a:gd name="connsiteY3" fmla="*/ 292366 h 296292"/>
                <a:gd name="connsiteX4" fmla="*/ 5217 w 366795"/>
                <a:gd name="connsiteY4" fmla="*/ 200968 h 296292"/>
                <a:gd name="connsiteX5" fmla="*/ 215 w 366795"/>
                <a:gd name="connsiteY5" fmla="*/ 186976 h 296292"/>
                <a:gd name="connsiteX6" fmla="*/ 327768 w 366795"/>
                <a:gd name="connsiteY6" fmla="*/ 0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795" h="296292">
                  <a:moveTo>
                    <a:pt x="327768" y="0"/>
                  </a:moveTo>
                  <a:cubicBezTo>
                    <a:pt x="327768" y="0"/>
                    <a:pt x="348479" y="35791"/>
                    <a:pt x="354037" y="48816"/>
                  </a:cubicBezTo>
                  <a:cubicBezTo>
                    <a:pt x="373950" y="95458"/>
                    <a:pt x="370494" y="148962"/>
                    <a:pt x="344080" y="192244"/>
                  </a:cubicBezTo>
                  <a:cubicBezTo>
                    <a:pt x="309595" y="248745"/>
                    <a:pt x="243185" y="312932"/>
                    <a:pt x="123658" y="292366"/>
                  </a:cubicBezTo>
                  <a:cubicBezTo>
                    <a:pt x="71385" y="283376"/>
                    <a:pt x="26194" y="249688"/>
                    <a:pt x="5217" y="200968"/>
                  </a:cubicBezTo>
                  <a:cubicBezTo>
                    <a:pt x="3163" y="196208"/>
                    <a:pt x="1448" y="191495"/>
                    <a:pt x="215" y="186976"/>
                  </a:cubicBezTo>
                  <a:cubicBezTo>
                    <a:pt x="-9717" y="150823"/>
                    <a:pt x="327768" y="0"/>
                    <a:pt x="327768" y="0"/>
                  </a:cubicBezTo>
                  <a:close/>
                </a:path>
              </a:pathLst>
            </a:custGeom>
            <a:solidFill>
              <a:schemeClr val="accent6">
                <a:lumMod val="60000"/>
                <a:lumOff val="40000"/>
              </a:schemeClr>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sp>
          <p:nvSpPr>
            <p:cNvPr id="26" name="Freeform: Shape 25">
              <a:extLst>
                <a:ext uri="{FF2B5EF4-FFF2-40B4-BE49-F238E27FC236}">
                  <a16:creationId xmlns:a16="http://schemas.microsoft.com/office/drawing/2014/main" id="{2DDEFF14-8F7A-6EBE-0404-8210D230C08B}"/>
                </a:ext>
              </a:extLst>
            </p:cNvPr>
            <p:cNvSpPr/>
            <p:nvPr/>
          </p:nvSpPr>
          <p:spPr>
            <a:xfrm>
              <a:off x="3937586" y="1152029"/>
              <a:ext cx="369439" cy="334924"/>
            </a:xfrm>
            <a:custGeom>
              <a:avLst/>
              <a:gdLst>
                <a:gd name="connsiteX0" fmla="*/ 106406 w 369439"/>
                <a:gd name="connsiteY0" fmla="*/ 326854 h 334924"/>
                <a:gd name="connsiteX1" fmla="*/ 88764 w 369439"/>
                <a:gd name="connsiteY1" fmla="*/ 320377 h 334924"/>
                <a:gd name="connsiteX2" fmla="*/ 14234 w 369439"/>
                <a:gd name="connsiteY2" fmla="*/ 250802 h 334924"/>
                <a:gd name="connsiteX3" fmla="*/ 6888 w 369439"/>
                <a:gd name="connsiteY3" fmla="*/ 232629 h 334924"/>
                <a:gd name="connsiteX4" fmla="*/ 3239 w 369439"/>
                <a:gd name="connsiteY4" fmla="*/ 157423 h 334924"/>
                <a:gd name="connsiteX5" fmla="*/ 10875 w 369439"/>
                <a:gd name="connsiteY5" fmla="*/ 131347 h 334924"/>
                <a:gd name="connsiteX6" fmla="*/ 15684 w 369439"/>
                <a:gd name="connsiteY6" fmla="*/ 119941 h 334924"/>
                <a:gd name="connsiteX7" fmla="*/ 36516 w 369439"/>
                <a:gd name="connsiteY7" fmla="*/ 85262 h 334924"/>
                <a:gd name="connsiteX8" fmla="*/ 74240 w 369439"/>
                <a:gd name="connsiteY8" fmla="*/ 46934 h 334924"/>
                <a:gd name="connsiteX9" fmla="*/ 113752 w 369439"/>
                <a:gd name="connsiteY9" fmla="*/ 22211 h 334924"/>
                <a:gd name="connsiteX10" fmla="*/ 149978 w 369439"/>
                <a:gd name="connsiteY10" fmla="*/ 8243 h 334924"/>
                <a:gd name="connsiteX11" fmla="*/ 212352 w 369439"/>
                <a:gd name="connsiteY11" fmla="*/ 51 h 334924"/>
                <a:gd name="connsiteX12" fmla="*/ 257519 w 369439"/>
                <a:gd name="connsiteY12" fmla="*/ 6503 h 334924"/>
                <a:gd name="connsiteX13" fmla="*/ 263005 w 369439"/>
                <a:gd name="connsiteY13" fmla="*/ 8074 h 334924"/>
                <a:gd name="connsiteX14" fmla="*/ 288283 w 369439"/>
                <a:gd name="connsiteY14" fmla="*/ 18079 h 334924"/>
                <a:gd name="connsiteX15" fmla="*/ 345388 w 369439"/>
                <a:gd name="connsiteY15" fmla="*/ 67161 h 334924"/>
                <a:gd name="connsiteX16" fmla="*/ 355200 w 369439"/>
                <a:gd name="connsiteY16" fmla="*/ 84126 h 334924"/>
                <a:gd name="connsiteX17" fmla="*/ 364311 w 369439"/>
                <a:gd name="connsiteY17" fmla="*/ 185673 h 334924"/>
                <a:gd name="connsiteX18" fmla="*/ 358583 w 369439"/>
                <a:gd name="connsiteY18" fmla="*/ 203581 h 334924"/>
                <a:gd name="connsiteX19" fmla="*/ 356456 w 369439"/>
                <a:gd name="connsiteY19" fmla="*/ 208873 h 334924"/>
                <a:gd name="connsiteX20" fmla="*/ 333812 w 369439"/>
                <a:gd name="connsiteY20" fmla="*/ 248458 h 334924"/>
                <a:gd name="connsiteX21" fmla="*/ 288984 w 369439"/>
                <a:gd name="connsiteY21" fmla="*/ 292658 h 334924"/>
                <a:gd name="connsiteX22" fmla="*/ 255706 w 369439"/>
                <a:gd name="connsiteY22" fmla="*/ 312668 h 334924"/>
                <a:gd name="connsiteX23" fmla="*/ 211917 w 369439"/>
                <a:gd name="connsiteY23" fmla="*/ 328666 h 334924"/>
                <a:gd name="connsiteX24" fmla="*/ 158509 w 369439"/>
                <a:gd name="connsiteY24" fmla="*/ 334901 h 334924"/>
                <a:gd name="connsiteX25" fmla="*/ 118344 w 369439"/>
                <a:gd name="connsiteY25" fmla="*/ 330044 h 334924"/>
                <a:gd name="connsiteX26" fmla="*/ 106406 w 369439"/>
                <a:gd name="connsiteY26" fmla="*/ 326830 h 3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9439" h="334924">
                  <a:moveTo>
                    <a:pt x="106406" y="326854"/>
                  </a:moveTo>
                  <a:cubicBezTo>
                    <a:pt x="100364" y="324993"/>
                    <a:pt x="94467" y="322842"/>
                    <a:pt x="88764" y="320377"/>
                  </a:cubicBezTo>
                  <a:cubicBezTo>
                    <a:pt x="56453" y="306433"/>
                    <a:pt x="29870" y="282798"/>
                    <a:pt x="14234" y="250802"/>
                  </a:cubicBezTo>
                  <a:cubicBezTo>
                    <a:pt x="11335" y="244857"/>
                    <a:pt x="8894" y="238791"/>
                    <a:pt x="6888" y="232629"/>
                  </a:cubicBezTo>
                  <a:cubicBezTo>
                    <a:pt x="-1015" y="208293"/>
                    <a:pt x="-1957" y="182580"/>
                    <a:pt x="3239" y="157423"/>
                  </a:cubicBezTo>
                  <a:cubicBezTo>
                    <a:pt x="5051" y="148626"/>
                    <a:pt x="7613" y="139902"/>
                    <a:pt x="10875" y="131347"/>
                  </a:cubicBezTo>
                  <a:cubicBezTo>
                    <a:pt x="12325" y="127505"/>
                    <a:pt x="13944" y="123710"/>
                    <a:pt x="15684" y="119941"/>
                  </a:cubicBezTo>
                  <a:cubicBezTo>
                    <a:pt x="21243" y="107906"/>
                    <a:pt x="28227" y="96282"/>
                    <a:pt x="36516" y="85262"/>
                  </a:cubicBezTo>
                  <a:cubicBezTo>
                    <a:pt x="47053" y="71293"/>
                    <a:pt x="59692" y="58364"/>
                    <a:pt x="74240" y="46934"/>
                  </a:cubicBezTo>
                  <a:cubicBezTo>
                    <a:pt x="86178" y="37557"/>
                    <a:pt x="99397" y="29244"/>
                    <a:pt x="113752" y="22211"/>
                  </a:cubicBezTo>
                  <a:cubicBezTo>
                    <a:pt x="125666" y="16387"/>
                    <a:pt x="137798" y="11747"/>
                    <a:pt x="149978" y="8243"/>
                  </a:cubicBezTo>
                  <a:cubicBezTo>
                    <a:pt x="170858" y="2250"/>
                    <a:pt x="191955" y="-409"/>
                    <a:pt x="212352" y="51"/>
                  </a:cubicBezTo>
                  <a:cubicBezTo>
                    <a:pt x="227939" y="413"/>
                    <a:pt x="243116" y="2588"/>
                    <a:pt x="257519" y="6503"/>
                  </a:cubicBezTo>
                  <a:cubicBezTo>
                    <a:pt x="259355" y="7011"/>
                    <a:pt x="261192" y="7542"/>
                    <a:pt x="263005" y="8074"/>
                  </a:cubicBezTo>
                  <a:cubicBezTo>
                    <a:pt x="271777" y="10756"/>
                    <a:pt x="280235" y="14091"/>
                    <a:pt x="288283" y="18079"/>
                  </a:cubicBezTo>
                  <a:cubicBezTo>
                    <a:pt x="311313" y="29437"/>
                    <a:pt x="331033" y="45991"/>
                    <a:pt x="345388" y="67161"/>
                  </a:cubicBezTo>
                  <a:cubicBezTo>
                    <a:pt x="349013" y="72526"/>
                    <a:pt x="352300" y="78181"/>
                    <a:pt x="355200" y="84126"/>
                  </a:cubicBezTo>
                  <a:cubicBezTo>
                    <a:pt x="370836" y="116122"/>
                    <a:pt x="373156" y="151623"/>
                    <a:pt x="364311" y="185673"/>
                  </a:cubicBezTo>
                  <a:cubicBezTo>
                    <a:pt x="362740" y="191691"/>
                    <a:pt x="360831" y="197684"/>
                    <a:pt x="358583" y="203581"/>
                  </a:cubicBezTo>
                  <a:cubicBezTo>
                    <a:pt x="357906" y="205345"/>
                    <a:pt x="357206" y="207133"/>
                    <a:pt x="356456" y="208873"/>
                  </a:cubicBezTo>
                  <a:cubicBezTo>
                    <a:pt x="350705" y="222648"/>
                    <a:pt x="343092" y="235964"/>
                    <a:pt x="333812" y="248458"/>
                  </a:cubicBezTo>
                  <a:cubicBezTo>
                    <a:pt x="321657" y="264843"/>
                    <a:pt x="306577" y="279850"/>
                    <a:pt x="288984" y="292658"/>
                  </a:cubicBezTo>
                  <a:cubicBezTo>
                    <a:pt x="278737" y="300126"/>
                    <a:pt x="267620" y="306844"/>
                    <a:pt x="255706" y="312668"/>
                  </a:cubicBezTo>
                  <a:cubicBezTo>
                    <a:pt x="241327" y="319701"/>
                    <a:pt x="226658" y="324993"/>
                    <a:pt x="211917" y="328666"/>
                  </a:cubicBezTo>
                  <a:cubicBezTo>
                    <a:pt x="193985" y="333137"/>
                    <a:pt x="176005" y="335167"/>
                    <a:pt x="158509" y="334901"/>
                  </a:cubicBezTo>
                  <a:cubicBezTo>
                    <a:pt x="144734" y="334684"/>
                    <a:pt x="131273" y="333040"/>
                    <a:pt x="118344" y="330044"/>
                  </a:cubicBezTo>
                  <a:cubicBezTo>
                    <a:pt x="114308" y="329101"/>
                    <a:pt x="110321" y="328038"/>
                    <a:pt x="106406" y="326830"/>
                  </a:cubicBezTo>
                  <a:close/>
                </a:path>
              </a:pathLst>
            </a:custGeom>
            <a:solidFill>
              <a:schemeClr val="accent3"/>
            </a:solidFill>
            <a:ln w="2397"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lumMod val="75000"/>
                    <a:lumOff val="25000"/>
                  </a:schemeClr>
                </a:solidFill>
              </a:endParaRPr>
            </a:p>
          </p:txBody>
        </p:sp>
      </p:grpSp>
      <p:sp>
        <p:nvSpPr>
          <p:cNvPr id="4" name="Rectangle 3">
            <a:extLst>
              <a:ext uri="{FF2B5EF4-FFF2-40B4-BE49-F238E27FC236}">
                <a16:creationId xmlns:a16="http://schemas.microsoft.com/office/drawing/2014/main" id="{7FD34CD9-575C-C8BE-5F9A-B9AC2622E3CA}"/>
              </a:ext>
            </a:extLst>
          </p:cNvPr>
          <p:cNvSpPr/>
          <p:nvPr/>
        </p:nvSpPr>
        <p:spPr>
          <a:xfrm>
            <a:off x="-1" y="941336"/>
            <a:ext cx="9144001" cy="716036"/>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chemeClr val="accent4">
                    <a:lumMod val="75000"/>
                  </a:schemeClr>
                </a:solidFill>
                <a:effectLst/>
                <a:uLnTx/>
                <a:uFillTx/>
                <a:ea typeface="+mn-ea"/>
                <a:cs typeface="Calibri" panose="020F0502020204030204" pitchFamily="34" charset="0"/>
              </a:rPr>
              <a:t>Is the school following its grading policies?</a:t>
            </a:r>
          </a:p>
        </p:txBody>
      </p:sp>
    </p:spTree>
    <p:extLst>
      <p:ext uri="{BB962C8B-B14F-4D97-AF65-F5344CB8AC3E}">
        <p14:creationId xmlns:p14="http://schemas.microsoft.com/office/powerpoint/2010/main" val="8643078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90EF14-8771-E184-7293-621BA8310FD5}"/>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69</a:t>
            </a:fld>
            <a:endParaRPr lang="en-US">
              <a:solidFill>
                <a:prstClr val="white"/>
              </a:solidFill>
            </a:endParaRPr>
          </a:p>
        </p:txBody>
      </p:sp>
      <p:sp>
        <p:nvSpPr>
          <p:cNvPr id="3" name="Title 2">
            <a:extLst>
              <a:ext uri="{FF2B5EF4-FFF2-40B4-BE49-F238E27FC236}">
                <a16:creationId xmlns:a16="http://schemas.microsoft.com/office/drawing/2014/main" id="{11D4385A-8D75-9DC0-C5FD-205DC735D7F1}"/>
              </a:ext>
            </a:extLst>
          </p:cNvPr>
          <p:cNvSpPr>
            <a:spLocks noGrp="1"/>
          </p:cNvSpPr>
          <p:nvPr>
            <p:ph type="title"/>
          </p:nvPr>
        </p:nvSpPr>
        <p:spPr/>
        <p:txBody>
          <a:bodyPr/>
          <a:lstStyle/>
          <a:p>
            <a:r>
              <a:rPr lang="en-US"/>
              <a:t>Make-up Flights Policy</a:t>
            </a:r>
          </a:p>
        </p:txBody>
      </p:sp>
      <p:sp>
        <p:nvSpPr>
          <p:cNvPr id="35" name="Rectangle: Rounded Corners 34">
            <a:extLst>
              <a:ext uri="{FF2B5EF4-FFF2-40B4-BE49-F238E27FC236}">
                <a16:creationId xmlns:a16="http://schemas.microsoft.com/office/drawing/2014/main" id="{B319C988-4CF8-B1EA-8B61-FADD0B7BDE04}"/>
              </a:ext>
            </a:extLst>
          </p:cNvPr>
          <p:cNvSpPr/>
          <p:nvPr/>
        </p:nvSpPr>
        <p:spPr>
          <a:xfrm>
            <a:off x="212688" y="1742963"/>
            <a:ext cx="8650515" cy="878998"/>
          </a:xfrm>
          <a:prstGeom prst="roundRect">
            <a:avLst/>
          </a:prstGeom>
          <a:solidFill>
            <a:srgbClr val="FFFFFF">
              <a:lumMod val="95000"/>
            </a:srgbClr>
          </a:solidFill>
          <a:ln w="19050" cap="flat" cmpd="sng" algn="ctr">
            <a:solidFill>
              <a:schemeClr val="tx2">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effectLst/>
                <a:uLnTx/>
                <a:uFillTx/>
                <a:ea typeface="+mn-ea"/>
                <a:cs typeface="Calibri" panose="020F0502020204030204" pitchFamily="34" charset="0"/>
              </a:rPr>
              <a:t>Schools must follow their approved policy providing guidance for making up missed flights due to inclement weather, mechanical problems, etc. </a:t>
            </a:r>
            <a:endParaRPr kumimoji="0" lang="en-US" sz="1800" b="0" i="0" u="none" strike="noStrike" kern="0" cap="none" spc="0" normalizeH="0" baseline="0" noProof="0">
              <a:ln>
                <a:noFill/>
              </a:ln>
              <a:effectLst/>
              <a:uLnTx/>
              <a:uFillTx/>
              <a:ea typeface="+mn-ea"/>
              <a:cs typeface="Calibri" panose="020F0502020204030204" pitchFamily="34" charset="0"/>
            </a:endParaRPr>
          </a:p>
        </p:txBody>
      </p:sp>
      <p:sp>
        <p:nvSpPr>
          <p:cNvPr id="38" name="TextBox 41">
            <a:extLst>
              <a:ext uri="{FF2B5EF4-FFF2-40B4-BE49-F238E27FC236}">
                <a16:creationId xmlns:a16="http://schemas.microsoft.com/office/drawing/2014/main" id="{81F18D14-18B4-0EE6-2AC9-2AC584D7AD5B}"/>
              </a:ext>
            </a:extLst>
          </p:cNvPr>
          <p:cNvSpPr txBox="1"/>
          <p:nvPr/>
        </p:nvSpPr>
        <p:spPr>
          <a:xfrm>
            <a:off x="72570" y="4487118"/>
            <a:ext cx="8930752" cy="2052057"/>
          </a:xfrm>
          <a:prstGeom prst="rect">
            <a:avLst/>
          </a:prstGeom>
          <a:noFill/>
          <a:ln>
            <a:noFill/>
          </a:ln>
        </p:spPr>
        <p:txBody>
          <a:bodyPr wrap="square" rtlCol="0" anchor="ctr">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ea typeface="+mn-ea"/>
                <a:cs typeface="Calibri" panose="020F0502020204030204" pitchFamily="34" charset="0"/>
              </a:rPr>
              <a:t>Reminder:  </a:t>
            </a:r>
            <a:r>
              <a:rPr lang="en-US" sz="1800"/>
              <a:t>Students shall not be certified for more training hours than those specified in the official course description published in the institutional catalog. For programs conducted under contract with vocational flight schools, the total certified hours must not exceed the maximum number of hours approved in the school's Training Course Outline (TCO).</a:t>
            </a:r>
            <a:endParaRPr kumimoji="0" lang="en-US" sz="1800" b="0" i="0" u="none" strike="noStrike" kern="1200" cap="none" spc="0" normalizeH="0" baseline="0" noProof="0">
              <a:ln>
                <a:noFill/>
              </a:ln>
              <a:effectLst/>
              <a:uLnTx/>
              <a:uFillTx/>
              <a:ea typeface="+mn-ea"/>
              <a:cs typeface="Calibri" panose="020F0502020204030204" pitchFamily="34" charset="0"/>
            </a:endParaRPr>
          </a:p>
        </p:txBody>
      </p:sp>
      <p:grpSp>
        <p:nvGrpSpPr>
          <p:cNvPr id="39" name="Group 38">
            <a:extLst>
              <a:ext uri="{FF2B5EF4-FFF2-40B4-BE49-F238E27FC236}">
                <a16:creationId xmlns:a16="http://schemas.microsoft.com/office/drawing/2014/main" id="{9A51846C-4CF0-494F-5848-37BC09FC73C5}"/>
              </a:ext>
            </a:extLst>
          </p:cNvPr>
          <p:cNvGrpSpPr/>
          <p:nvPr/>
        </p:nvGrpSpPr>
        <p:grpSpPr>
          <a:xfrm>
            <a:off x="521499" y="2785685"/>
            <a:ext cx="8357616" cy="914400"/>
            <a:chOff x="2919285" y="1131386"/>
            <a:chExt cx="8686800" cy="1005840"/>
          </a:xfrm>
        </p:grpSpPr>
        <p:sp>
          <p:nvSpPr>
            <p:cNvPr id="40" name="Rectangle 39">
              <a:extLst>
                <a:ext uri="{FF2B5EF4-FFF2-40B4-BE49-F238E27FC236}">
                  <a16:creationId xmlns:a16="http://schemas.microsoft.com/office/drawing/2014/main" id="{A516A77B-C63B-D3A9-7F52-14CF325B583D}"/>
                </a:ext>
              </a:extLst>
            </p:cNvPr>
            <p:cNvSpPr/>
            <p:nvPr/>
          </p:nvSpPr>
          <p:spPr>
            <a:xfrm>
              <a:off x="2919285" y="1131386"/>
              <a:ext cx="8686800" cy="1005840"/>
            </a:xfrm>
            <a:prstGeom prst="rect">
              <a:avLst/>
            </a:prstGeom>
            <a:solidFill>
              <a:schemeClr val="tx2">
                <a:lumMod val="20000"/>
                <a:lumOff val="80000"/>
              </a:schemeClr>
            </a:solidFill>
            <a:ln w="38100" cap="flat" cmpd="sng" algn="ctr">
              <a:solidFill>
                <a:srgbClr val="F2C2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effectLst/>
                <a:uLnTx/>
                <a:uFillTx/>
                <a:ea typeface="+mn-ea"/>
                <a:cs typeface="+mn-cs"/>
              </a:endParaRPr>
            </a:p>
          </p:txBody>
        </p:sp>
        <p:sp>
          <p:nvSpPr>
            <p:cNvPr id="41" name="TextBox 38">
              <a:extLst>
                <a:ext uri="{FF2B5EF4-FFF2-40B4-BE49-F238E27FC236}">
                  <a16:creationId xmlns:a16="http://schemas.microsoft.com/office/drawing/2014/main" id="{565BC25D-1A88-BC4D-6839-0840D141AD20}"/>
                </a:ext>
              </a:extLst>
            </p:cNvPr>
            <p:cNvSpPr txBox="1"/>
            <p:nvPr/>
          </p:nvSpPr>
          <p:spPr>
            <a:xfrm>
              <a:off x="3089674" y="1462294"/>
              <a:ext cx="8516411" cy="338554"/>
            </a:xfrm>
            <a:prstGeom prst="rect">
              <a:avLst/>
            </a:prstGeom>
            <a:noFill/>
            <a:ln w="38100">
              <a:noFill/>
              <a:prstDash val="dash"/>
            </a:ln>
          </p:spPr>
          <p:txBody>
            <a:bodyPr wrap="square" lIns="91440" tIns="45720" rIns="91440" bIns="45720" rtlCol="0" anchor="ctr">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defRPr/>
              </a:pPr>
              <a:r>
                <a:rPr kumimoji="0" lang="en-US" sz="1800" b="0" i="0" u="none" strike="noStrike" kern="1200" cap="none" spc="0" normalizeH="0" baseline="0" noProof="0">
                  <a:ln>
                    <a:noFill/>
                  </a:ln>
                  <a:effectLst/>
                  <a:uLnTx/>
                  <a:uFillTx/>
                  <a:ea typeface="+mn-ea"/>
                  <a:cs typeface="Calibri"/>
                </a:rPr>
                <a:t>The policy must be specific and include a time limit for making up missed flights</a:t>
              </a:r>
              <a:endParaRPr kumimoji="0" lang="en-US" sz="1800" b="0" i="0" u="none" strike="noStrike" kern="1200" cap="none" spc="0" normalizeH="0" baseline="0" noProof="0">
                <a:ln>
                  <a:noFill/>
                </a:ln>
                <a:effectLst/>
                <a:uLnTx/>
                <a:uFillTx/>
                <a:ea typeface="+mn-ea"/>
                <a:cs typeface="Arial" panose="020B0604020202020204"/>
              </a:endParaRPr>
            </a:p>
          </p:txBody>
        </p:sp>
      </p:grpSp>
      <p:grpSp>
        <p:nvGrpSpPr>
          <p:cNvPr id="42" name="Group 41">
            <a:extLst>
              <a:ext uri="{FF2B5EF4-FFF2-40B4-BE49-F238E27FC236}">
                <a16:creationId xmlns:a16="http://schemas.microsoft.com/office/drawing/2014/main" id="{1251AB26-327E-A729-E0E0-D1337894A1B8}"/>
              </a:ext>
            </a:extLst>
          </p:cNvPr>
          <p:cNvGrpSpPr/>
          <p:nvPr/>
        </p:nvGrpSpPr>
        <p:grpSpPr>
          <a:xfrm>
            <a:off x="543603" y="3871148"/>
            <a:ext cx="8353652" cy="909708"/>
            <a:chOff x="504088" y="3805462"/>
            <a:chExt cx="3659034" cy="1005840"/>
          </a:xfrm>
        </p:grpSpPr>
        <p:sp>
          <p:nvSpPr>
            <p:cNvPr id="43" name="Rectangle 42">
              <a:extLst>
                <a:ext uri="{FF2B5EF4-FFF2-40B4-BE49-F238E27FC236}">
                  <a16:creationId xmlns:a16="http://schemas.microsoft.com/office/drawing/2014/main" id="{6544126B-F645-AE73-C80B-7B02377764E1}"/>
                </a:ext>
              </a:extLst>
            </p:cNvPr>
            <p:cNvSpPr/>
            <p:nvPr/>
          </p:nvSpPr>
          <p:spPr>
            <a:xfrm>
              <a:off x="504088" y="3805462"/>
              <a:ext cx="3659034" cy="1005840"/>
            </a:xfrm>
            <a:prstGeom prst="rect">
              <a:avLst/>
            </a:prstGeom>
            <a:solidFill>
              <a:schemeClr val="tx2">
                <a:lumMod val="20000"/>
                <a:lumOff val="80000"/>
              </a:schemeClr>
            </a:solidFill>
            <a:ln w="38100" cap="flat" cmpd="sng" algn="ctr">
              <a:solidFill>
                <a:srgbClr val="F2C2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effectLst/>
                <a:uLnTx/>
                <a:uFillTx/>
                <a:ea typeface="+mn-ea"/>
                <a:cs typeface="+mn-cs"/>
              </a:endParaRPr>
            </a:p>
          </p:txBody>
        </p:sp>
        <p:sp>
          <p:nvSpPr>
            <p:cNvPr id="44" name="TextBox 35">
              <a:extLst>
                <a:ext uri="{FF2B5EF4-FFF2-40B4-BE49-F238E27FC236}">
                  <a16:creationId xmlns:a16="http://schemas.microsoft.com/office/drawing/2014/main" id="{6F8F91E2-9C95-D163-C5C9-525B237A0297}"/>
                </a:ext>
              </a:extLst>
            </p:cNvPr>
            <p:cNvSpPr txBox="1"/>
            <p:nvPr/>
          </p:nvSpPr>
          <p:spPr>
            <a:xfrm>
              <a:off x="575860" y="4003005"/>
              <a:ext cx="3587262" cy="592470"/>
            </a:xfrm>
            <a:prstGeom prst="rect">
              <a:avLst/>
            </a:prstGeom>
            <a:noFill/>
          </p:spPr>
          <p:txBody>
            <a:bodyPr wrap="square" rtlCol="0" anchor="ctr">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defTabSz="121898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ea typeface="+mn-ea"/>
                  <a:cs typeface="Calibri" panose="020F0502020204030204" pitchFamily="34" charset="0"/>
                </a:rPr>
                <a:t>Students needing to make up flights after the end of the enrollment period should be a rare occurrence.</a:t>
              </a:r>
            </a:p>
          </p:txBody>
        </p:sp>
      </p:grpSp>
      <p:pic>
        <p:nvPicPr>
          <p:cNvPr id="45" name="Graphic 44" descr="Checkbox Checked with solid fill">
            <a:extLst>
              <a:ext uri="{FF2B5EF4-FFF2-40B4-BE49-F238E27FC236}">
                <a16:creationId xmlns:a16="http://schemas.microsoft.com/office/drawing/2014/main" id="{5B51EF7B-AEA1-3ADC-0A0A-83A76B0BBB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19" y="3807521"/>
            <a:ext cx="914400" cy="1025936"/>
          </a:xfrm>
          <a:prstGeom prst="rect">
            <a:avLst/>
          </a:prstGeom>
        </p:spPr>
      </p:pic>
      <p:pic>
        <p:nvPicPr>
          <p:cNvPr id="47" name="Graphic 46" descr="Checkbox Checked with solid fill">
            <a:extLst>
              <a:ext uri="{FF2B5EF4-FFF2-40B4-BE49-F238E27FC236}">
                <a16:creationId xmlns:a16="http://schemas.microsoft.com/office/drawing/2014/main" id="{1616A60E-7257-2417-B95D-30162E9F54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79" y="2785685"/>
            <a:ext cx="914400" cy="1025936"/>
          </a:xfrm>
          <a:prstGeom prst="rect">
            <a:avLst/>
          </a:prstGeom>
        </p:spPr>
      </p:pic>
      <p:sp>
        <p:nvSpPr>
          <p:cNvPr id="4" name="Rectangle 3">
            <a:extLst>
              <a:ext uri="{FF2B5EF4-FFF2-40B4-BE49-F238E27FC236}">
                <a16:creationId xmlns:a16="http://schemas.microsoft.com/office/drawing/2014/main" id="{E5A18024-ED55-A7EF-C1D4-44568212766A}"/>
              </a:ext>
            </a:extLst>
          </p:cNvPr>
          <p:cNvSpPr/>
          <p:nvPr/>
        </p:nvSpPr>
        <p:spPr>
          <a:xfrm>
            <a:off x="-1" y="941336"/>
            <a:ext cx="9144001" cy="716036"/>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chemeClr val="accent4">
                    <a:lumMod val="75000"/>
                  </a:schemeClr>
                </a:solidFill>
                <a:effectLst/>
                <a:uLnTx/>
                <a:uFillTx/>
                <a:ea typeface="+mn-ea"/>
                <a:cs typeface="Calibri" panose="020F0502020204030204" pitchFamily="34" charset="0"/>
              </a:rPr>
              <a:t>Is the school following its Make-up Flight policy?</a:t>
            </a:r>
          </a:p>
        </p:txBody>
      </p:sp>
    </p:spTree>
    <p:extLst>
      <p:ext uri="{BB962C8B-B14F-4D97-AF65-F5344CB8AC3E}">
        <p14:creationId xmlns:p14="http://schemas.microsoft.com/office/powerpoint/2010/main" val="696261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4F714-8687-AF72-B6CB-00BECDBC966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A67C1A-C297-E2EB-862C-9BDB2F429421}"/>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7</a:t>
            </a:fld>
            <a:endParaRPr lang="en-US">
              <a:solidFill>
                <a:prstClr val="white"/>
              </a:solidFill>
            </a:endParaRPr>
          </a:p>
        </p:txBody>
      </p:sp>
      <p:sp>
        <p:nvSpPr>
          <p:cNvPr id="3" name="Title 2">
            <a:extLst>
              <a:ext uri="{FF2B5EF4-FFF2-40B4-BE49-F238E27FC236}">
                <a16:creationId xmlns:a16="http://schemas.microsoft.com/office/drawing/2014/main" id="{CAB46870-77BB-6C94-9933-B49C06CD36A5}"/>
              </a:ext>
            </a:extLst>
          </p:cNvPr>
          <p:cNvSpPr>
            <a:spLocks noGrp="1"/>
          </p:cNvSpPr>
          <p:nvPr>
            <p:ph type="ctrTitle"/>
          </p:nvPr>
        </p:nvSpPr>
        <p:spPr>
          <a:xfrm>
            <a:off x="279133" y="317634"/>
            <a:ext cx="8537607" cy="5592277"/>
          </a:xfrm>
          <a:solidFill>
            <a:schemeClr val="accent3"/>
          </a:solidFill>
          <a:ln w="38100">
            <a:solidFill>
              <a:schemeClr val="tx2">
                <a:lumMod val="75000"/>
              </a:schemeClr>
            </a:solidFill>
          </a:ln>
          <a:effectLst>
            <a:outerShdw blurRad="63500" sx="102000" sy="102000" algn="ctr" rotWithShape="0">
              <a:prstClr val="black">
                <a:alpha val="40000"/>
              </a:prstClr>
            </a:outerShdw>
          </a:effectLst>
        </p:spPr>
        <p:txBody>
          <a:bodyPr>
            <a:noAutofit/>
          </a:bodyPr>
          <a:lstStyle/>
          <a:p>
            <a:r>
              <a:rPr lang="en-US" sz="8000" dirty="0"/>
              <a:t>Definitions &amp; Requirements</a:t>
            </a:r>
          </a:p>
        </p:txBody>
      </p:sp>
    </p:spTree>
    <p:extLst>
      <p:ext uri="{BB962C8B-B14F-4D97-AF65-F5344CB8AC3E}">
        <p14:creationId xmlns:p14="http://schemas.microsoft.com/office/powerpoint/2010/main" val="22194705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90EF14-8771-E184-7293-621BA8310FD5}"/>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70</a:t>
            </a:fld>
            <a:endParaRPr lang="en-US">
              <a:solidFill>
                <a:prstClr val="white"/>
              </a:solidFill>
            </a:endParaRPr>
          </a:p>
        </p:txBody>
      </p:sp>
      <p:sp>
        <p:nvSpPr>
          <p:cNvPr id="3" name="Title 2">
            <a:extLst>
              <a:ext uri="{FF2B5EF4-FFF2-40B4-BE49-F238E27FC236}">
                <a16:creationId xmlns:a16="http://schemas.microsoft.com/office/drawing/2014/main" id="{11D4385A-8D75-9DC0-C5FD-205DC735D7F1}"/>
              </a:ext>
            </a:extLst>
          </p:cNvPr>
          <p:cNvSpPr>
            <a:spLocks noGrp="1"/>
          </p:cNvSpPr>
          <p:nvPr>
            <p:ph type="title"/>
          </p:nvPr>
        </p:nvSpPr>
        <p:spPr/>
        <p:txBody>
          <a:bodyPr/>
          <a:lstStyle/>
          <a:p>
            <a:r>
              <a:rPr lang="en-US"/>
              <a:t>Equipment</a:t>
            </a:r>
          </a:p>
        </p:txBody>
      </p:sp>
      <p:grpSp>
        <p:nvGrpSpPr>
          <p:cNvPr id="6" name="Group 5">
            <a:extLst>
              <a:ext uri="{FF2B5EF4-FFF2-40B4-BE49-F238E27FC236}">
                <a16:creationId xmlns:a16="http://schemas.microsoft.com/office/drawing/2014/main" id="{B0CB4547-989E-A1C4-AEAB-B9F1B87F3726}"/>
              </a:ext>
            </a:extLst>
          </p:cNvPr>
          <p:cNvGrpSpPr/>
          <p:nvPr/>
        </p:nvGrpSpPr>
        <p:grpSpPr>
          <a:xfrm>
            <a:off x="274320" y="1925057"/>
            <a:ext cx="4310180" cy="3991608"/>
            <a:chOff x="274320" y="1723353"/>
            <a:chExt cx="4310180" cy="4251181"/>
          </a:xfrm>
        </p:grpSpPr>
        <p:sp>
          <p:nvSpPr>
            <p:cNvPr id="41" name="Rectangle 40">
              <a:extLst>
                <a:ext uri="{FF2B5EF4-FFF2-40B4-BE49-F238E27FC236}">
                  <a16:creationId xmlns:a16="http://schemas.microsoft.com/office/drawing/2014/main" id="{BBC19AF8-A306-DADE-3C8B-D5ED7EF5E460}"/>
                </a:ext>
              </a:extLst>
            </p:cNvPr>
            <p:cNvSpPr/>
            <p:nvPr/>
          </p:nvSpPr>
          <p:spPr>
            <a:xfrm>
              <a:off x="274320" y="1723353"/>
              <a:ext cx="4297680" cy="4251181"/>
            </a:xfrm>
            <a:prstGeom prst="rect">
              <a:avLst/>
            </a:prstGeom>
            <a:solidFill>
              <a:srgbClr val="FFFFFF">
                <a:lumMod val="95000"/>
              </a:srgbClr>
            </a:solidFill>
            <a:ln w="57150" cap="flat" cmpd="sng" algn="ctr">
              <a:solidFill>
                <a:srgbClr val="F2C217"/>
              </a:solidFill>
              <a:prstDash val="solid"/>
              <a:miter lim="800000"/>
            </a:ln>
            <a:effectLst/>
          </p:spPr>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399" b="0" i="0" u="none" strike="noStrike" kern="1200" cap="none" spc="0" normalizeH="0" baseline="0" noProof="0">
                <a:ln>
                  <a:noFill/>
                </a:ln>
                <a:solidFill>
                  <a:schemeClr val="tx1"/>
                </a:solidFill>
                <a:effectLst/>
                <a:uLnTx/>
                <a:uFillTx/>
                <a:ea typeface="+mn-ea"/>
                <a:cs typeface="Calibri" panose="020F0502020204030204" pitchFamily="34" charset="0"/>
              </a:endParaRPr>
            </a:p>
          </p:txBody>
        </p:sp>
        <p:sp>
          <p:nvSpPr>
            <p:cNvPr id="42" name="TextBox 10">
              <a:extLst>
                <a:ext uri="{FF2B5EF4-FFF2-40B4-BE49-F238E27FC236}">
                  <a16:creationId xmlns:a16="http://schemas.microsoft.com/office/drawing/2014/main" id="{5B13129F-D3A7-7516-32B7-11BEAC83B11D}"/>
                </a:ext>
              </a:extLst>
            </p:cNvPr>
            <p:cNvSpPr txBox="1"/>
            <p:nvPr/>
          </p:nvSpPr>
          <p:spPr>
            <a:xfrm>
              <a:off x="274320" y="1746954"/>
              <a:ext cx="429768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u="sng">
                  <a:cs typeface="Calibri" panose="020F0502020204030204" pitchFamily="34" charset="0"/>
                </a:rPr>
                <a:t>Inventory List</a:t>
              </a:r>
            </a:p>
          </p:txBody>
        </p:sp>
        <p:grpSp>
          <p:nvGrpSpPr>
            <p:cNvPr id="43" name="Group 42">
              <a:extLst>
                <a:ext uri="{FF2B5EF4-FFF2-40B4-BE49-F238E27FC236}">
                  <a16:creationId xmlns:a16="http://schemas.microsoft.com/office/drawing/2014/main" id="{E470EE3D-BAAE-2480-01C2-7176691D430A}"/>
                </a:ext>
              </a:extLst>
            </p:cNvPr>
            <p:cNvGrpSpPr/>
            <p:nvPr/>
          </p:nvGrpSpPr>
          <p:grpSpPr>
            <a:xfrm>
              <a:off x="1166577" y="2441358"/>
              <a:ext cx="3417923" cy="3359792"/>
              <a:chOff x="1082803" y="2165257"/>
              <a:chExt cx="3417923" cy="3359792"/>
            </a:xfrm>
          </p:grpSpPr>
          <p:sp>
            <p:nvSpPr>
              <p:cNvPr id="47" name="TextBox 13">
                <a:extLst>
                  <a:ext uri="{FF2B5EF4-FFF2-40B4-BE49-F238E27FC236}">
                    <a16:creationId xmlns:a16="http://schemas.microsoft.com/office/drawing/2014/main" id="{82712E92-AA2D-AB18-0438-434FFEADFB10}"/>
                  </a:ext>
                </a:extLst>
              </p:cNvPr>
              <p:cNvSpPr txBox="1"/>
              <p:nvPr/>
            </p:nvSpPr>
            <p:spPr>
              <a:xfrm>
                <a:off x="1082803" y="4090380"/>
                <a:ext cx="1980029"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effectLst/>
                    <a:uLnTx/>
                    <a:uFillTx/>
                    <a:cs typeface="Calibri" panose="020F0502020204030204" pitchFamily="34" charset="0"/>
                  </a:rPr>
                  <a:t>Horsepower</a:t>
                </a:r>
              </a:p>
            </p:txBody>
          </p:sp>
          <p:sp>
            <p:nvSpPr>
              <p:cNvPr id="48" name="TextBox 14">
                <a:extLst>
                  <a:ext uri="{FF2B5EF4-FFF2-40B4-BE49-F238E27FC236}">
                    <a16:creationId xmlns:a16="http://schemas.microsoft.com/office/drawing/2014/main" id="{2FF807EE-E077-582D-0C3B-5C34783E9BDB}"/>
                  </a:ext>
                </a:extLst>
              </p:cNvPr>
              <p:cNvSpPr txBox="1"/>
              <p:nvPr/>
            </p:nvSpPr>
            <p:spPr>
              <a:xfrm>
                <a:off x="1082803" y="5001829"/>
                <a:ext cx="341792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effectLst/>
                    <a:uLnTx/>
                    <a:uFillTx/>
                    <a:cs typeface="Calibri" panose="020F0502020204030204" pitchFamily="34" charset="0"/>
                  </a:rPr>
                  <a:t>Simulator Information</a:t>
                </a:r>
              </a:p>
            </p:txBody>
          </p:sp>
          <p:sp>
            <p:nvSpPr>
              <p:cNvPr id="49" name="TextBox 15">
                <a:extLst>
                  <a:ext uri="{FF2B5EF4-FFF2-40B4-BE49-F238E27FC236}">
                    <a16:creationId xmlns:a16="http://schemas.microsoft.com/office/drawing/2014/main" id="{D7982E3D-2646-8218-6904-1E6DB7FC6EDA}"/>
                  </a:ext>
                </a:extLst>
              </p:cNvPr>
              <p:cNvSpPr txBox="1"/>
              <p:nvPr/>
            </p:nvSpPr>
            <p:spPr>
              <a:xfrm>
                <a:off x="1082803" y="3149535"/>
                <a:ext cx="2117887"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effectLst/>
                    <a:uLnTx/>
                    <a:uFillTx/>
                    <a:cs typeface="Calibri" panose="020F0502020204030204" pitchFamily="34" charset="0"/>
                  </a:rPr>
                  <a:t>Tail Numbers</a:t>
                </a:r>
              </a:p>
            </p:txBody>
          </p:sp>
          <p:sp>
            <p:nvSpPr>
              <p:cNvPr id="50" name="TextBox 16">
                <a:extLst>
                  <a:ext uri="{FF2B5EF4-FFF2-40B4-BE49-F238E27FC236}">
                    <a16:creationId xmlns:a16="http://schemas.microsoft.com/office/drawing/2014/main" id="{59B9892A-2C77-E963-0106-7A419BD9A67B}"/>
                  </a:ext>
                </a:extLst>
              </p:cNvPr>
              <p:cNvSpPr txBox="1"/>
              <p:nvPr/>
            </p:nvSpPr>
            <p:spPr>
              <a:xfrm>
                <a:off x="1082803" y="2165257"/>
                <a:ext cx="173156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effectLst/>
                    <a:uLnTx/>
                    <a:uFillTx/>
                    <a:cs typeface="Calibri" panose="020F0502020204030204" pitchFamily="34" charset="0"/>
                  </a:rPr>
                  <a:t>All Aircraft</a:t>
                </a:r>
              </a:p>
            </p:txBody>
          </p:sp>
        </p:grpSp>
        <p:pic>
          <p:nvPicPr>
            <p:cNvPr id="44" name="Graphic 17" descr="Checkbox Checked with solid fill">
              <a:extLst>
                <a:ext uri="{FF2B5EF4-FFF2-40B4-BE49-F238E27FC236}">
                  <a16:creationId xmlns:a16="http://schemas.microsoft.com/office/drawing/2014/main" id="{BADB5A86-CDDB-D1C2-8EB2-EDE3E05908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979" y="2268854"/>
              <a:ext cx="935533" cy="869987"/>
            </a:xfrm>
            <a:prstGeom prst="rect">
              <a:avLst/>
            </a:prstGeom>
          </p:spPr>
        </p:pic>
        <p:pic>
          <p:nvPicPr>
            <p:cNvPr id="45" name="Graphic 18" descr="Checkbox Checked with solid fill">
              <a:extLst>
                <a:ext uri="{FF2B5EF4-FFF2-40B4-BE49-F238E27FC236}">
                  <a16:creationId xmlns:a16="http://schemas.microsoft.com/office/drawing/2014/main" id="{5EBBBD9D-D230-11DF-74A5-66BD91668A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979" y="3254437"/>
              <a:ext cx="935533" cy="869987"/>
            </a:xfrm>
            <a:prstGeom prst="rect">
              <a:avLst/>
            </a:prstGeom>
          </p:spPr>
        </p:pic>
        <p:pic>
          <p:nvPicPr>
            <p:cNvPr id="46" name="Graphic 19" descr="Checkbox Checked with solid fill">
              <a:extLst>
                <a:ext uri="{FF2B5EF4-FFF2-40B4-BE49-F238E27FC236}">
                  <a16:creationId xmlns:a16="http://schemas.microsoft.com/office/drawing/2014/main" id="{78EED1E4-90AD-A2F8-A1C8-C3B53BB69D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979" y="4191798"/>
              <a:ext cx="935533" cy="869987"/>
            </a:xfrm>
            <a:prstGeom prst="rect">
              <a:avLst/>
            </a:prstGeom>
          </p:spPr>
        </p:pic>
      </p:grpSp>
      <p:pic>
        <p:nvPicPr>
          <p:cNvPr id="13" name="Graphic 20" descr="Checkbox Checked with solid fill">
            <a:extLst>
              <a:ext uri="{FF2B5EF4-FFF2-40B4-BE49-F238E27FC236}">
                <a16:creationId xmlns:a16="http://schemas.microsoft.com/office/drawing/2014/main" id="{93FE1593-4C46-1F66-D637-23C6DB5096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978" y="5046678"/>
            <a:ext cx="935533" cy="869987"/>
          </a:xfrm>
          <a:prstGeom prst="rect">
            <a:avLst/>
          </a:prstGeom>
        </p:spPr>
      </p:pic>
      <p:grpSp>
        <p:nvGrpSpPr>
          <p:cNvPr id="26" name="Group 25">
            <a:extLst>
              <a:ext uri="{FF2B5EF4-FFF2-40B4-BE49-F238E27FC236}">
                <a16:creationId xmlns:a16="http://schemas.microsoft.com/office/drawing/2014/main" id="{6632429D-262B-6AB9-A127-FF52884FFDF6}"/>
              </a:ext>
            </a:extLst>
          </p:cNvPr>
          <p:cNvGrpSpPr/>
          <p:nvPr/>
        </p:nvGrpSpPr>
        <p:grpSpPr>
          <a:xfrm>
            <a:off x="4726423" y="1925057"/>
            <a:ext cx="4323920" cy="3991608"/>
            <a:chOff x="4726423" y="1715241"/>
            <a:chExt cx="4323920" cy="4259293"/>
          </a:xfrm>
        </p:grpSpPr>
        <p:sp>
          <p:nvSpPr>
            <p:cNvPr id="30" name="Rectangle 29">
              <a:extLst>
                <a:ext uri="{FF2B5EF4-FFF2-40B4-BE49-F238E27FC236}">
                  <a16:creationId xmlns:a16="http://schemas.microsoft.com/office/drawing/2014/main" id="{525DF6AA-3CB0-5162-D4A4-5722A813ED1B}"/>
                </a:ext>
              </a:extLst>
            </p:cNvPr>
            <p:cNvSpPr/>
            <p:nvPr/>
          </p:nvSpPr>
          <p:spPr>
            <a:xfrm>
              <a:off x="4752663" y="1715241"/>
              <a:ext cx="4297680" cy="4251181"/>
            </a:xfrm>
            <a:prstGeom prst="rect">
              <a:avLst/>
            </a:prstGeom>
            <a:solidFill>
              <a:srgbClr val="FFFFFF">
                <a:lumMod val="95000"/>
              </a:srgbClr>
            </a:solidFill>
            <a:ln w="57150" cap="flat" cmpd="sng" algn="ctr">
              <a:solidFill>
                <a:srgbClr val="F2C217"/>
              </a:solidFill>
              <a:prstDash val="solid"/>
              <a:miter lim="800000"/>
            </a:ln>
            <a:effectLst/>
          </p:spPr>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399" b="0" i="0" u="none" strike="noStrike" kern="1200" cap="none" spc="0" normalizeH="0" baseline="0" noProof="0">
                <a:ln>
                  <a:noFill/>
                </a:ln>
                <a:solidFill>
                  <a:schemeClr val="tx1"/>
                </a:solidFill>
                <a:effectLst/>
                <a:uLnTx/>
                <a:uFillTx/>
                <a:ea typeface="+mn-ea"/>
                <a:cs typeface="+mn-cs"/>
              </a:endParaRPr>
            </a:p>
          </p:txBody>
        </p:sp>
        <p:sp>
          <p:nvSpPr>
            <p:cNvPr id="31" name="TextBox 11">
              <a:extLst>
                <a:ext uri="{FF2B5EF4-FFF2-40B4-BE49-F238E27FC236}">
                  <a16:creationId xmlns:a16="http://schemas.microsoft.com/office/drawing/2014/main" id="{1988EB63-1E69-AA14-2554-957D56712B8A}"/>
                </a:ext>
              </a:extLst>
            </p:cNvPr>
            <p:cNvSpPr txBox="1"/>
            <p:nvPr/>
          </p:nvSpPr>
          <p:spPr>
            <a:xfrm>
              <a:off x="4726423" y="1757628"/>
              <a:ext cx="432392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u="sng">
                  <a:cs typeface="Calibri" panose="020F0502020204030204" pitchFamily="34" charset="0"/>
                </a:rPr>
                <a:t>Substitute Aircraft Policy</a:t>
              </a:r>
            </a:p>
          </p:txBody>
        </p:sp>
        <p:grpSp>
          <p:nvGrpSpPr>
            <p:cNvPr id="32" name="Group 31">
              <a:extLst>
                <a:ext uri="{FF2B5EF4-FFF2-40B4-BE49-F238E27FC236}">
                  <a16:creationId xmlns:a16="http://schemas.microsoft.com/office/drawing/2014/main" id="{EF61BC03-39DF-C1F7-0CAE-E0BEDF6BCA77}"/>
                </a:ext>
              </a:extLst>
            </p:cNvPr>
            <p:cNvGrpSpPr/>
            <p:nvPr/>
          </p:nvGrpSpPr>
          <p:grpSpPr>
            <a:xfrm>
              <a:off x="5728534" y="2451004"/>
              <a:ext cx="2961195" cy="3350146"/>
              <a:chOff x="5682220" y="2174903"/>
              <a:chExt cx="2961195" cy="3350146"/>
            </a:xfrm>
          </p:grpSpPr>
          <p:sp>
            <p:nvSpPr>
              <p:cNvPr id="37" name="TextBox 7">
                <a:extLst>
                  <a:ext uri="{FF2B5EF4-FFF2-40B4-BE49-F238E27FC236}">
                    <a16:creationId xmlns:a16="http://schemas.microsoft.com/office/drawing/2014/main" id="{CA60B8E6-5ECA-DE59-A3F1-2E7346B4D6C5}"/>
                  </a:ext>
                </a:extLst>
              </p:cNvPr>
              <p:cNvSpPr txBox="1"/>
              <p:nvPr/>
            </p:nvSpPr>
            <p:spPr>
              <a:xfrm>
                <a:off x="5682220" y="4054553"/>
                <a:ext cx="2961195" cy="523220"/>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cs typeface="Calibri" panose="020F0502020204030204" pitchFamily="34" charset="0"/>
                  </a:rPr>
                  <a:t>Compelling Reason</a:t>
                </a:r>
              </a:p>
            </p:txBody>
          </p:sp>
          <p:sp>
            <p:nvSpPr>
              <p:cNvPr id="38" name="TextBox 8">
                <a:extLst>
                  <a:ext uri="{FF2B5EF4-FFF2-40B4-BE49-F238E27FC236}">
                    <a16:creationId xmlns:a16="http://schemas.microsoft.com/office/drawing/2014/main" id="{78A019E6-8E52-1A79-3918-4310188DFCAB}"/>
                  </a:ext>
                </a:extLst>
              </p:cNvPr>
              <p:cNvSpPr txBox="1"/>
              <p:nvPr/>
            </p:nvSpPr>
            <p:spPr>
              <a:xfrm>
                <a:off x="5682220" y="5001829"/>
                <a:ext cx="1624163" cy="523220"/>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cs typeface="Calibri" panose="020F0502020204030204" pitchFamily="34" charset="0"/>
                  </a:rPr>
                  <a:t>Adequacy</a:t>
                </a:r>
              </a:p>
            </p:txBody>
          </p:sp>
          <p:sp>
            <p:nvSpPr>
              <p:cNvPr id="39" name="TextBox 9">
                <a:extLst>
                  <a:ext uri="{FF2B5EF4-FFF2-40B4-BE49-F238E27FC236}">
                    <a16:creationId xmlns:a16="http://schemas.microsoft.com/office/drawing/2014/main" id="{1D373344-E50B-1170-FAEC-C349DB8D486B}"/>
                  </a:ext>
                </a:extLst>
              </p:cNvPr>
              <p:cNvSpPr txBox="1"/>
              <p:nvPr/>
            </p:nvSpPr>
            <p:spPr>
              <a:xfrm>
                <a:off x="5682220" y="3116709"/>
                <a:ext cx="2451312" cy="523220"/>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cs typeface="Calibri" panose="020F0502020204030204" pitchFamily="34" charset="0"/>
                  </a:rPr>
                  <a:t>Non-availability</a:t>
                </a:r>
              </a:p>
            </p:txBody>
          </p:sp>
          <p:sp>
            <p:nvSpPr>
              <p:cNvPr id="40" name="TextBox 6">
                <a:extLst>
                  <a:ext uri="{FF2B5EF4-FFF2-40B4-BE49-F238E27FC236}">
                    <a16:creationId xmlns:a16="http://schemas.microsoft.com/office/drawing/2014/main" id="{37562B89-A027-FE12-511C-6F49F0905E2F}"/>
                  </a:ext>
                </a:extLst>
              </p:cNvPr>
              <p:cNvSpPr txBox="1"/>
              <p:nvPr/>
            </p:nvSpPr>
            <p:spPr>
              <a:xfrm>
                <a:off x="5682220" y="2174903"/>
                <a:ext cx="2605072" cy="523220"/>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cs typeface="Calibri" panose="020F0502020204030204" pitchFamily="34" charset="0"/>
                  </a:rPr>
                  <a:t>Minor Situations</a:t>
                </a:r>
              </a:p>
            </p:txBody>
          </p:sp>
        </p:grpSp>
        <p:pic>
          <p:nvPicPr>
            <p:cNvPr id="33" name="Graphic 21" descr="Checkbox Checked with solid fill">
              <a:extLst>
                <a:ext uri="{FF2B5EF4-FFF2-40B4-BE49-F238E27FC236}">
                  <a16:creationId xmlns:a16="http://schemas.microsoft.com/office/drawing/2014/main" id="{5DDAC4BA-26FD-17AB-FC32-B11A493B56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49972" y="2277621"/>
              <a:ext cx="935533" cy="869987"/>
            </a:xfrm>
            <a:prstGeom prst="rect">
              <a:avLst/>
            </a:prstGeom>
          </p:spPr>
        </p:pic>
        <p:pic>
          <p:nvPicPr>
            <p:cNvPr id="34" name="Graphic 22" descr="Checkbox Checked with solid fill">
              <a:extLst>
                <a:ext uri="{FF2B5EF4-FFF2-40B4-BE49-F238E27FC236}">
                  <a16:creationId xmlns:a16="http://schemas.microsoft.com/office/drawing/2014/main" id="{558FB847-CB58-5DC6-7071-7A506CE7AD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49972" y="3219427"/>
              <a:ext cx="935533" cy="869987"/>
            </a:xfrm>
            <a:prstGeom prst="rect">
              <a:avLst/>
            </a:prstGeom>
          </p:spPr>
        </p:pic>
        <p:pic>
          <p:nvPicPr>
            <p:cNvPr id="35" name="Graphic 23" descr="Checkbox Checked with solid fill">
              <a:extLst>
                <a:ext uri="{FF2B5EF4-FFF2-40B4-BE49-F238E27FC236}">
                  <a16:creationId xmlns:a16="http://schemas.microsoft.com/office/drawing/2014/main" id="{C3D98C46-321A-1FDB-87DA-F63B4C318F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49971" y="4157271"/>
              <a:ext cx="935533" cy="869987"/>
            </a:xfrm>
            <a:prstGeom prst="rect">
              <a:avLst/>
            </a:prstGeom>
          </p:spPr>
        </p:pic>
        <p:pic>
          <p:nvPicPr>
            <p:cNvPr id="36" name="Graphic 24" descr="Checkbox Checked with solid fill">
              <a:extLst>
                <a:ext uri="{FF2B5EF4-FFF2-40B4-BE49-F238E27FC236}">
                  <a16:creationId xmlns:a16="http://schemas.microsoft.com/office/drawing/2014/main" id="{6EDF672F-6869-6EA3-CB5A-467FE5F2C4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7926" y="5104547"/>
              <a:ext cx="935533" cy="869987"/>
            </a:xfrm>
            <a:prstGeom prst="rect">
              <a:avLst/>
            </a:prstGeom>
          </p:spPr>
        </p:pic>
      </p:grpSp>
      <p:sp>
        <p:nvSpPr>
          <p:cNvPr id="27" name="Rectangle 26">
            <a:extLst>
              <a:ext uri="{FF2B5EF4-FFF2-40B4-BE49-F238E27FC236}">
                <a16:creationId xmlns:a16="http://schemas.microsoft.com/office/drawing/2014/main" id="{37374101-99CA-0E4D-74D7-1AA6ECFB4B51}"/>
              </a:ext>
            </a:extLst>
          </p:cNvPr>
          <p:cNvSpPr/>
          <p:nvPr/>
        </p:nvSpPr>
        <p:spPr>
          <a:xfrm>
            <a:off x="-1" y="941336"/>
            <a:ext cx="9144001" cy="716036"/>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chemeClr val="accent4">
                    <a:lumMod val="75000"/>
                  </a:schemeClr>
                </a:solidFill>
                <a:effectLst/>
                <a:uLnTx/>
                <a:uFillTx/>
                <a:ea typeface="+mn-ea"/>
                <a:cs typeface="Calibri" panose="020F0502020204030204" pitchFamily="34" charset="0"/>
              </a:rPr>
              <a:t>Are VA students training in approved and/or appropriate aircraft?</a:t>
            </a:r>
          </a:p>
        </p:txBody>
      </p:sp>
    </p:spTree>
    <p:extLst>
      <p:ext uri="{BB962C8B-B14F-4D97-AF65-F5344CB8AC3E}">
        <p14:creationId xmlns:p14="http://schemas.microsoft.com/office/powerpoint/2010/main" val="23816595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90EF14-8771-E184-7293-621BA8310FD5}"/>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71</a:t>
            </a:fld>
            <a:endParaRPr lang="en-US">
              <a:solidFill>
                <a:prstClr val="white"/>
              </a:solidFill>
            </a:endParaRPr>
          </a:p>
        </p:txBody>
      </p:sp>
      <p:sp>
        <p:nvSpPr>
          <p:cNvPr id="3" name="Title 2">
            <a:extLst>
              <a:ext uri="{FF2B5EF4-FFF2-40B4-BE49-F238E27FC236}">
                <a16:creationId xmlns:a16="http://schemas.microsoft.com/office/drawing/2014/main" id="{11D4385A-8D75-9DC0-C5FD-205DC735D7F1}"/>
              </a:ext>
            </a:extLst>
          </p:cNvPr>
          <p:cNvSpPr>
            <a:spLocks noGrp="1"/>
          </p:cNvSpPr>
          <p:nvPr>
            <p:ph type="title"/>
          </p:nvPr>
        </p:nvSpPr>
        <p:spPr/>
        <p:txBody>
          <a:bodyPr/>
          <a:lstStyle/>
          <a:p>
            <a:r>
              <a:rPr lang="en-US"/>
              <a:t>Previous Training</a:t>
            </a:r>
          </a:p>
        </p:txBody>
      </p:sp>
      <p:sp>
        <p:nvSpPr>
          <p:cNvPr id="4" name="TextBox 4">
            <a:extLst>
              <a:ext uri="{FF2B5EF4-FFF2-40B4-BE49-F238E27FC236}">
                <a16:creationId xmlns:a16="http://schemas.microsoft.com/office/drawing/2014/main" id="{3399F8AF-F338-CC4A-9A31-30CCE9864559}"/>
              </a:ext>
            </a:extLst>
          </p:cNvPr>
          <p:cNvSpPr txBox="1"/>
          <p:nvPr/>
        </p:nvSpPr>
        <p:spPr>
          <a:xfrm>
            <a:off x="42208" y="2351020"/>
            <a:ext cx="4048140" cy="3434085"/>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228600"/>
            <a:r>
              <a:rPr lang="en-US" sz="2400" noProof="0">
                <a:cs typeface="Calibri" panose="020F0502020204030204" pitchFamily="34" charset="0"/>
              </a:rPr>
              <a:t>All schools must have a policy </a:t>
            </a:r>
          </a:p>
          <a:p>
            <a:pPr algn="l" defTabSz="228600"/>
            <a:r>
              <a:rPr lang="en-US" sz="2400" noProof="0">
                <a:cs typeface="Calibri" panose="020F0502020204030204" pitchFamily="34" charset="0"/>
              </a:rPr>
              <a:t>in their approved publication regarding granting credit for previous education and training.  </a:t>
            </a:r>
          </a:p>
          <a:p>
            <a:pPr algn="l" defTabSz="228600"/>
            <a:endParaRPr lang="en-US" sz="2400" noProof="0">
              <a:cs typeface="Calibri" panose="020F0502020204030204" pitchFamily="34" charset="0"/>
            </a:endParaRPr>
          </a:p>
          <a:p>
            <a:pPr algn="l" defTabSz="228600">
              <a:spcAft>
                <a:spcPts val="1200"/>
              </a:spcAft>
            </a:pPr>
            <a:r>
              <a:rPr lang="en-US" sz="2400" noProof="0">
                <a:cs typeface="Calibri" panose="020F0502020204030204" pitchFamily="34" charset="0"/>
              </a:rPr>
              <a:t>The policy must:</a:t>
            </a:r>
          </a:p>
        </p:txBody>
      </p:sp>
      <p:grpSp>
        <p:nvGrpSpPr>
          <p:cNvPr id="12" name="Group 11">
            <a:extLst>
              <a:ext uri="{FF2B5EF4-FFF2-40B4-BE49-F238E27FC236}">
                <a16:creationId xmlns:a16="http://schemas.microsoft.com/office/drawing/2014/main" id="{57FDD476-1AA4-B090-B71E-6F0B18A09278}"/>
              </a:ext>
            </a:extLst>
          </p:cNvPr>
          <p:cNvGrpSpPr/>
          <p:nvPr/>
        </p:nvGrpSpPr>
        <p:grpSpPr>
          <a:xfrm>
            <a:off x="3822626" y="2178829"/>
            <a:ext cx="5053429" cy="1004663"/>
            <a:chOff x="3806302" y="1504186"/>
            <a:chExt cx="5053429" cy="1004663"/>
          </a:xfrm>
        </p:grpSpPr>
        <p:sp>
          <p:nvSpPr>
            <p:cNvPr id="20" name="Rectangle 19">
              <a:extLst>
                <a:ext uri="{FF2B5EF4-FFF2-40B4-BE49-F238E27FC236}">
                  <a16:creationId xmlns:a16="http://schemas.microsoft.com/office/drawing/2014/main" id="{A8327DB2-754D-2C80-BA8B-1DAD0526F158}"/>
                </a:ext>
              </a:extLst>
            </p:cNvPr>
            <p:cNvSpPr/>
            <p:nvPr/>
          </p:nvSpPr>
          <p:spPr>
            <a:xfrm>
              <a:off x="4341746" y="1504186"/>
              <a:ext cx="4517985" cy="1004663"/>
            </a:xfrm>
            <a:prstGeom prst="rect">
              <a:avLst/>
            </a:prstGeom>
            <a:solidFill>
              <a:schemeClr val="accent1">
                <a:lumMod val="10000"/>
                <a:lumOff val="90000"/>
              </a:schemeClr>
            </a:solidFill>
            <a:ln w="76200" cap="flat" cmpd="sng" algn="ctr">
              <a:solidFill>
                <a:srgbClr val="F2C217"/>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defRPr/>
              </a:pPr>
              <a:r>
                <a:rPr kumimoji="0" lang="en-US" b="0" i="0" u="none" strike="noStrike" kern="0" cap="none" spc="0" normalizeH="0" baseline="0" noProof="0">
                  <a:ln>
                    <a:noFill/>
                  </a:ln>
                  <a:effectLst/>
                  <a:uLnTx/>
                  <a:uFillTx/>
                  <a:ea typeface="+mn-ea"/>
                  <a:cs typeface="+mn-cs"/>
                </a:rPr>
                <a:t>State the institution maintains a written record of previous training</a:t>
              </a:r>
            </a:p>
          </p:txBody>
        </p:sp>
        <p:pic>
          <p:nvPicPr>
            <p:cNvPr id="21" name="Graphic 6" descr="Checkbox Checked with solid fill">
              <a:extLst>
                <a:ext uri="{FF2B5EF4-FFF2-40B4-BE49-F238E27FC236}">
                  <a16:creationId xmlns:a16="http://schemas.microsoft.com/office/drawing/2014/main" id="{C43316F9-97DB-22E4-5A28-423A538309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06302" y="1521961"/>
              <a:ext cx="965504" cy="965504"/>
            </a:xfrm>
            <a:prstGeom prst="rect">
              <a:avLst/>
            </a:prstGeom>
          </p:spPr>
        </p:pic>
      </p:grpSp>
      <p:grpSp>
        <p:nvGrpSpPr>
          <p:cNvPr id="13" name="Group 12">
            <a:extLst>
              <a:ext uri="{FF2B5EF4-FFF2-40B4-BE49-F238E27FC236}">
                <a16:creationId xmlns:a16="http://schemas.microsoft.com/office/drawing/2014/main" id="{52E94E56-AC9F-4A7B-3E85-BE8B22724B09}"/>
              </a:ext>
            </a:extLst>
          </p:cNvPr>
          <p:cNvGrpSpPr/>
          <p:nvPr/>
        </p:nvGrpSpPr>
        <p:grpSpPr>
          <a:xfrm>
            <a:off x="3822626" y="3417337"/>
            <a:ext cx="5053429" cy="1004663"/>
            <a:chOff x="3806302" y="3011094"/>
            <a:chExt cx="5053429" cy="1004663"/>
          </a:xfrm>
        </p:grpSpPr>
        <p:sp>
          <p:nvSpPr>
            <p:cNvPr id="18" name="Rectangle 17">
              <a:extLst>
                <a:ext uri="{FF2B5EF4-FFF2-40B4-BE49-F238E27FC236}">
                  <a16:creationId xmlns:a16="http://schemas.microsoft.com/office/drawing/2014/main" id="{00BB72DF-C125-460C-7E41-50CAD64FFFFF}"/>
                </a:ext>
              </a:extLst>
            </p:cNvPr>
            <p:cNvSpPr/>
            <p:nvPr/>
          </p:nvSpPr>
          <p:spPr>
            <a:xfrm>
              <a:off x="4341746" y="3011094"/>
              <a:ext cx="4517985" cy="1004663"/>
            </a:xfrm>
            <a:prstGeom prst="rect">
              <a:avLst/>
            </a:prstGeom>
            <a:solidFill>
              <a:schemeClr val="accent1">
                <a:lumMod val="10000"/>
                <a:lumOff val="90000"/>
              </a:schemeClr>
            </a:solidFill>
            <a:ln w="76200" cap="flat" cmpd="sng" algn="ctr">
              <a:solidFill>
                <a:srgbClr val="F2C217"/>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defRPr/>
              </a:pPr>
              <a:r>
                <a:rPr kumimoji="0" lang="en-US" b="0" i="0" u="none" strike="noStrike" kern="0" cap="none" spc="0" normalizeH="0" baseline="0" noProof="0">
                  <a:ln>
                    <a:noFill/>
                  </a:ln>
                  <a:effectLst/>
                  <a:uLnTx/>
                  <a:uFillTx/>
                  <a:ea typeface="+mn-ea"/>
                  <a:cs typeface="+mn-cs"/>
                </a:rPr>
                <a:t>Clearly indicate appropriate credit is given by the institution</a:t>
              </a:r>
            </a:p>
          </p:txBody>
        </p:sp>
        <p:pic>
          <p:nvPicPr>
            <p:cNvPr id="19" name="Graphic 8" descr="Checkbox Checked with solid fill">
              <a:extLst>
                <a:ext uri="{FF2B5EF4-FFF2-40B4-BE49-F238E27FC236}">
                  <a16:creationId xmlns:a16="http://schemas.microsoft.com/office/drawing/2014/main" id="{41BB046C-0A40-ECDD-D65D-A462268656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06302" y="3028869"/>
              <a:ext cx="965504" cy="965504"/>
            </a:xfrm>
            <a:prstGeom prst="rect">
              <a:avLst/>
            </a:prstGeom>
          </p:spPr>
        </p:pic>
      </p:grpSp>
      <p:grpSp>
        <p:nvGrpSpPr>
          <p:cNvPr id="14" name="Group 13">
            <a:extLst>
              <a:ext uri="{FF2B5EF4-FFF2-40B4-BE49-F238E27FC236}">
                <a16:creationId xmlns:a16="http://schemas.microsoft.com/office/drawing/2014/main" id="{F6831221-020B-C0FB-4218-841E4D066E60}"/>
              </a:ext>
            </a:extLst>
          </p:cNvPr>
          <p:cNvGrpSpPr/>
          <p:nvPr/>
        </p:nvGrpSpPr>
        <p:grpSpPr>
          <a:xfrm>
            <a:off x="3822626" y="4634461"/>
            <a:ext cx="5053429" cy="1004663"/>
            <a:chOff x="3822626" y="4560771"/>
            <a:chExt cx="5053429" cy="1004663"/>
          </a:xfrm>
        </p:grpSpPr>
        <p:sp>
          <p:nvSpPr>
            <p:cNvPr id="16" name="Rectangle 15">
              <a:extLst>
                <a:ext uri="{FF2B5EF4-FFF2-40B4-BE49-F238E27FC236}">
                  <a16:creationId xmlns:a16="http://schemas.microsoft.com/office/drawing/2014/main" id="{650321B8-B83E-32CE-97AB-40D3584D3C33}"/>
                </a:ext>
              </a:extLst>
            </p:cNvPr>
            <p:cNvSpPr/>
            <p:nvPr/>
          </p:nvSpPr>
          <p:spPr>
            <a:xfrm>
              <a:off x="4358070" y="4560771"/>
              <a:ext cx="4517985" cy="1004663"/>
            </a:xfrm>
            <a:prstGeom prst="rect">
              <a:avLst/>
            </a:prstGeom>
            <a:solidFill>
              <a:schemeClr val="accent1">
                <a:lumMod val="10000"/>
                <a:lumOff val="90000"/>
              </a:schemeClr>
            </a:solidFill>
            <a:ln w="76200" cap="flat" cmpd="sng" algn="ctr">
              <a:solidFill>
                <a:srgbClr val="F2C217"/>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defRPr/>
              </a:pPr>
              <a:r>
                <a:rPr kumimoji="0" lang="en-US" b="0" i="0" u="none" strike="noStrike" kern="0" cap="none" spc="0" normalizeH="0" baseline="0" noProof="0">
                  <a:ln>
                    <a:noFill/>
                  </a:ln>
                  <a:effectLst/>
                  <a:uLnTx/>
                  <a:uFillTx/>
                  <a:ea typeface="+mn-ea"/>
                  <a:cs typeface="+mn-cs"/>
                </a:rPr>
                <a:t>Specify training length is shortened proportionately</a:t>
              </a:r>
            </a:p>
          </p:txBody>
        </p:sp>
        <p:pic>
          <p:nvPicPr>
            <p:cNvPr id="17" name="Graphic 10" descr="Checkbox Checked with solid fill">
              <a:extLst>
                <a:ext uri="{FF2B5EF4-FFF2-40B4-BE49-F238E27FC236}">
                  <a16:creationId xmlns:a16="http://schemas.microsoft.com/office/drawing/2014/main" id="{61E6537A-3774-63E9-B2DD-F74EF81129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22626" y="4578546"/>
              <a:ext cx="965504" cy="965504"/>
            </a:xfrm>
            <a:prstGeom prst="rect">
              <a:avLst/>
            </a:prstGeom>
          </p:spPr>
        </p:pic>
      </p:grpSp>
      <p:sp>
        <p:nvSpPr>
          <p:cNvPr id="15" name="Rectangle 14">
            <a:extLst>
              <a:ext uri="{FF2B5EF4-FFF2-40B4-BE49-F238E27FC236}">
                <a16:creationId xmlns:a16="http://schemas.microsoft.com/office/drawing/2014/main" id="{4EA9925A-3F7B-E3A4-9119-49A249132080}"/>
              </a:ext>
            </a:extLst>
          </p:cNvPr>
          <p:cNvSpPr/>
          <p:nvPr/>
        </p:nvSpPr>
        <p:spPr>
          <a:xfrm>
            <a:off x="-1" y="1072895"/>
            <a:ext cx="9144001" cy="716036"/>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chemeClr val="accent4">
                    <a:lumMod val="75000"/>
                  </a:schemeClr>
                </a:solidFill>
                <a:effectLst/>
                <a:uLnTx/>
                <a:uFillTx/>
                <a:ea typeface="+mn-ea"/>
                <a:cs typeface="Calibri" panose="020F0502020204030204" pitchFamily="34" charset="0"/>
              </a:rPr>
              <a:t>Is the school following its approved previous training policy?</a:t>
            </a:r>
          </a:p>
        </p:txBody>
      </p:sp>
    </p:spTree>
    <p:extLst>
      <p:ext uri="{BB962C8B-B14F-4D97-AF65-F5344CB8AC3E}">
        <p14:creationId xmlns:p14="http://schemas.microsoft.com/office/powerpoint/2010/main" val="978285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90EF14-8771-E184-7293-621BA8310FD5}"/>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72</a:t>
            </a:fld>
            <a:endParaRPr lang="en-US">
              <a:solidFill>
                <a:prstClr val="white"/>
              </a:solidFill>
            </a:endParaRPr>
          </a:p>
        </p:txBody>
      </p:sp>
      <p:sp>
        <p:nvSpPr>
          <p:cNvPr id="3" name="Title 2">
            <a:extLst>
              <a:ext uri="{FF2B5EF4-FFF2-40B4-BE49-F238E27FC236}">
                <a16:creationId xmlns:a16="http://schemas.microsoft.com/office/drawing/2014/main" id="{11D4385A-8D75-9DC0-C5FD-205DC735D7F1}"/>
              </a:ext>
            </a:extLst>
          </p:cNvPr>
          <p:cNvSpPr>
            <a:spLocks noGrp="1"/>
          </p:cNvSpPr>
          <p:nvPr>
            <p:ph type="title"/>
          </p:nvPr>
        </p:nvSpPr>
        <p:spPr/>
        <p:txBody>
          <a:bodyPr/>
          <a:lstStyle/>
          <a:p>
            <a:r>
              <a:rPr lang="en-US"/>
              <a:t>Progress Standards</a:t>
            </a:r>
          </a:p>
        </p:txBody>
      </p:sp>
      <p:pic>
        <p:nvPicPr>
          <p:cNvPr id="4" name="Graphic 3" descr="Checkbox Checked with solid fill">
            <a:extLst>
              <a:ext uri="{FF2B5EF4-FFF2-40B4-BE49-F238E27FC236}">
                <a16:creationId xmlns:a16="http://schemas.microsoft.com/office/drawing/2014/main" id="{C104965A-A512-2770-8747-7246641F96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 y="2109010"/>
            <a:ext cx="914400" cy="914400"/>
          </a:xfrm>
          <a:prstGeom prst="rect">
            <a:avLst/>
          </a:prstGeom>
        </p:spPr>
      </p:pic>
      <p:pic>
        <p:nvPicPr>
          <p:cNvPr id="6" name="Graphic 5" descr="Checkbox Checked with solid fill">
            <a:extLst>
              <a:ext uri="{FF2B5EF4-FFF2-40B4-BE49-F238E27FC236}">
                <a16:creationId xmlns:a16="http://schemas.microsoft.com/office/drawing/2014/main" id="{404AEBB1-1B13-5829-1AA4-368E34236E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 y="3833805"/>
            <a:ext cx="914400" cy="914400"/>
          </a:xfrm>
          <a:prstGeom prst="rect">
            <a:avLst/>
          </a:prstGeom>
        </p:spPr>
      </p:pic>
      <p:cxnSp>
        <p:nvCxnSpPr>
          <p:cNvPr id="10" name="Straight Connector 9">
            <a:extLst>
              <a:ext uri="{FF2B5EF4-FFF2-40B4-BE49-F238E27FC236}">
                <a16:creationId xmlns:a16="http://schemas.microsoft.com/office/drawing/2014/main" id="{07D8EB68-1DAE-5638-E1C1-1B321AB7FF2B}"/>
              </a:ext>
            </a:extLst>
          </p:cNvPr>
          <p:cNvCxnSpPr>
            <a:cxnSpLocks/>
          </p:cNvCxnSpPr>
          <p:nvPr/>
        </p:nvCxnSpPr>
        <p:spPr>
          <a:xfrm>
            <a:off x="457200" y="3429000"/>
            <a:ext cx="8229600" cy="0"/>
          </a:xfrm>
          <a:prstGeom prst="line">
            <a:avLst/>
          </a:prstGeom>
          <a:ln w="1270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4BD8D19-319B-6CE8-FB8D-8C6D779F365A}"/>
              </a:ext>
            </a:extLst>
          </p:cNvPr>
          <p:cNvSpPr txBox="1"/>
          <p:nvPr/>
        </p:nvSpPr>
        <p:spPr>
          <a:xfrm>
            <a:off x="771381" y="2170892"/>
            <a:ext cx="1861040" cy="769441"/>
          </a:xfrm>
          <a:prstGeom prst="rect">
            <a:avLst/>
          </a:prstGeom>
          <a:noFill/>
        </p:spPr>
        <p:txBody>
          <a:bodyPr wrap="square" rtlCol="0">
            <a:spAutoFit/>
          </a:bodyPr>
          <a:lstStyle/>
          <a:p>
            <a:r>
              <a:rPr lang="en-US" sz="2200" b="1"/>
              <a:t>Progress</a:t>
            </a:r>
          </a:p>
          <a:p>
            <a:r>
              <a:rPr lang="en-US" sz="2200" b="1"/>
              <a:t>Policy</a:t>
            </a:r>
          </a:p>
        </p:txBody>
      </p:sp>
      <p:sp>
        <p:nvSpPr>
          <p:cNvPr id="19" name="Rectangle 18">
            <a:extLst>
              <a:ext uri="{FF2B5EF4-FFF2-40B4-BE49-F238E27FC236}">
                <a16:creationId xmlns:a16="http://schemas.microsoft.com/office/drawing/2014/main" id="{FCF77DAC-22DA-DE62-F7D8-9E8F7358D51F}"/>
              </a:ext>
            </a:extLst>
          </p:cNvPr>
          <p:cNvSpPr/>
          <p:nvPr/>
        </p:nvSpPr>
        <p:spPr>
          <a:xfrm>
            <a:off x="2230174" y="1960883"/>
            <a:ext cx="6840255" cy="1201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cs typeface="Calibri" panose="020F0502020204030204" pitchFamily="34" charset="0"/>
              </a:rPr>
              <a:t>Must include the grading system of the school, minimum grades considered satisfactory, conditions for interruption, a description of the probationary period (if any) allowed, conditions for re-entrance, and a statement regarding the progress records maintained by the school.</a:t>
            </a:r>
          </a:p>
        </p:txBody>
      </p:sp>
      <p:sp>
        <p:nvSpPr>
          <p:cNvPr id="22" name="TextBox 21">
            <a:extLst>
              <a:ext uri="{FF2B5EF4-FFF2-40B4-BE49-F238E27FC236}">
                <a16:creationId xmlns:a16="http://schemas.microsoft.com/office/drawing/2014/main" id="{B3E2B746-14D3-8C97-0CB8-03087FF3AC43}"/>
              </a:ext>
            </a:extLst>
          </p:cNvPr>
          <p:cNvSpPr txBox="1"/>
          <p:nvPr/>
        </p:nvSpPr>
        <p:spPr>
          <a:xfrm>
            <a:off x="771381" y="3911660"/>
            <a:ext cx="1861040" cy="769441"/>
          </a:xfrm>
          <a:prstGeom prst="rect">
            <a:avLst/>
          </a:prstGeom>
          <a:noFill/>
        </p:spPr>
        <p:txBody>
          <a:bodyPr wrap="square" rtlCol="0">
            <a:spAutoFit/>
          </a:bodyPr>
          <a:lstStyle/>
          <a:p>
            <a:r>
              <a:rPr lang="en-US" sz="2200" b="1"/>
              <a:t>Conduct</a:t>
            </a:r>
          </a:p>
          <a:p>
            <a:r>
              <a:rPr lang="en-US" sz="2200" b="1"/>
              <a:t>Policy</a:t>
            </a:r>
          </a:p>
        </p:txBody>
      </p:sp>
      <p:sp>
        <p:nvSpPr>
          <p:cNvPr id="23" name="Rectangle 22">
            <a:extLst>
              <a:ext uri="{FF2B5EF4-FFF2-40B4-BE49-F238E27FC236}">
                <a16:creationId xmlns:a16="http://schemas.microsoft.com/office/drawing/2014/main" id="{F318C119-3E7C-4B92-11BE-3D39D3DDE49B}"/>
              </a:ext>
            </a:extLst>
          </p:cNvPr>
          <p:cNvSpPr/>
          <p:nvPr/>
        </p:nvSpPr>
        <p:spPr>
          <a:xfrm>
            <a:off x="2230174" y="3695645"/>
            <a:ext cx="6840255" cy="1201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cs typeface="Calibri" panose="020F0502020204030204" pitchFamily="34" charset="0"/>
              </a:rPr>
              <a:t>Must state the school’s requirements relating to student conduct and provide the conditions for dismissal for unsatisfactory conduct.  </a:t>
            </a:r>
          </a:p>
        </p:txBody>
      </p:sp>
      <p:sp>
        <p:nvSpPr>
          <p:cNvPr id="8" name="Rectangle 7">
            <a:extLst>
              <a:ext uri="{FF2B5EF4-FFF2-40B4-BE49-F238E27FC236}">
                <a16:creationId xmlns:a16="http://schemas.microsoft.com/office/drawing/2014/main" id="{AFA4F4FF-84B3-4D5F-9E0F-FE05ACBEFD0F}"/>
              </a:ext>
            </a:extLst>
          </p:cNvPr>
          <p:cNvSpPr/>
          <p:nvPr/>
        </p:nvSpPr>
        <p:spPr>
          <a:xfrm>
            <a:off x="-1" y="1072895"/>
            <a:ext cx="9144001" cy="716036"/>
          </a:xfrm>
          <a:prstGeom prst="rect">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chemeClr val="accent4">
                    <a:lumMod val="75000"/>
                  </a:schemeClr>
                </a:solidFill>
                <a:effectLst/>
                <a:uLnTx/>
                <a:uFillTx/>
                <a:ea typeface="+mn-ea"/>
                <a:cs typeface="Calibri" panose="020F0502020204030204" pitchFamily="34" charset="0"/>
              </a:rPr>
              <a:t>Is the school following its approved progress standards?</a:t>
            </a:r>
          </a:p>
        </p:txBody>
      </p:sp>
    </p:spTree>
    <p:extLst>
      <p:ext uri="{BB962C8B-B14F-4D97-AF65-F5344CB8AC3E}">
        <p14:creationId xmlns:p14="http://schemas.microsoft.com/office/powerpoint/2010/main" val="10083266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8456D8-C940-2EB4-4667-EBE10CA1AB1C}"/>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73</a:t>
            </a:fld>
            <a:endParaRPr lang="en-US">
              <a:solidFill>
                <a:prstClr val="white"/>
              </a:solidFill>
            </a:endParaRPr>
          </a:p>
        </p:txBody>
      </p:sp>
      <p:sp>
        <p:nvSpPr>
          <p:cNvPr id="3" name="Title 2">
            <a:extLst>
              <a:ext uri="{FF2B5EF4-FFF2-40B4-BE49-F238E27FC236}">
                <a16:creationId xmlns:a16="http://schemas.microsoft.com/office/drawing/2014/main" id="{1BC4D77A-0C43-76EF-C649-7A558D596420}"/>
              </a:ext>
            </a:extLst>
          </p:cNvPr>
          <p:cNvSpPr>
            <a:spLocks noGrp="1"/>
          </p:cNvSpPr>
          <p:nvPr>
            <p:ph type="title"/>
          </p:nvPr>
        </p:nvSpPr>
        <p:spPr/>
        <p:txBody>
          <a:bodyPr/>
          <a:lstStyle/>
          <a:p>
            <a:r>
              <a:rPr lang="en-US"/>
              <a:t>Reporting Changes</a:t>
            </a:r>
          </a:p>
        </p:txBody>
      </p:sp>
      <p:pic>
        <p:nvPicPr>
          <p:cNvPr id="5" name="Graphic 4">
            <a:extLst>
              <a:ext uri="{FF2B5EF4-FFF2-40B4-BE49-F238E27FC236}">
                <a16:creationId xmlns:a16="http://schemas.microsoft.com/office/drawing/2014/main" id="{09720DDE-B461-7B7B-91CE-93EC2B75EB7D}"/>
              </a:ext>
            </a:extLst>
          </p:cNvPr>
          <p:cNvPicPr>
            <a:picLocks noChangeAspect="1"/>
          </p:cNvPicPr>
          <p:nvPr/>
        </p:nvPicPr>
        <p:blipFill>
          <a:blip r:embed="rId3">
            <a:duotone>
              <a:prstClr val="black"/>
              <a:schemeClr val="accent2">
                <a:tint val="45000"/>
                <a:satMod val="400000"/>
              </a:schemeClr>
            </a:duotone>
            <a:extLst>
              <a:ext uri="{96DAC541-7B7A-43D3-8B79-37D633B846F1}">
                <asvg:svgBlip xmlns:asvg="http://schemas.microsoft.com/office/drawing/2016/SVG/main" r:embed="rId4"/>
              </a:ext>
            </a:extLst>
          </a:blip>
          <a:stretch>
            <a:fillRect/>
          </a:stretch>
        </p:blipFill>
        <p:spPr>
          <a:xfrm>
            <a:off x="-239947" y="428263"/>
            <a:ext cx="6814367" cy="6429737"/>
          </a:xfrm>
          <a:prstGeom prst="rect">
            <a:avLst/>
          </a:prstGeom>
        </p:spPr>
      </p:pic>
      <p:sp>
        <p:nvSpPr>
          <p:cNvPr id="6" name="Rectangle 5">
            <a:extLst>
              <a:ext uri="{FF2B5EF4-FFF2-40B4-BE49-F238E27FC236}">
                <a16:creationId xmlns:a16="http://schemas.microsoft.com/office/drawing/2014/main" id="{C7EADC53-C34C-6CDA-4045-E09ADE465F2E}"/>
              </a:ext>
            </a:extLst>
          </p:cNvPr>
          <p:cNvSpPr/>
          <p:nvPr/>
        </p:nvSpPr>
        <p:spPr>
          <a:xfrm>
            <a:off x="5092861" y="5434779"/>
            <a:ext cx="3871914" cy="609365"/>
          </a:xfrm>
          <a:prstGeom prst="rect">
            <a:avLst/>
          </a:prstGeom>
          <a:solidFill>
            <a:schemeClr val="tx2">
              <a:lumMod val="20000"/>
              <a:lumOff val="80000"/>
            </a:schemeClr>
          </a:solid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3">
                    <a:lumMod val="10000"/>
                  </a:schemeClr>
                </a:solidFill>
              </a:rPr>
              <a:t>Any changes in catalog/bulletin</a:t>
            </a:r>
          </a:p>
        </p:txBody>
      </p:sp>
      <p:sp>
        <p:nvSpPr>
          <p:cNvPr id="7" name="Rectangle 6">
            <a:extLst>
              <a:ext uri="{FF2B5EF4-FFF2-40B4-BE49-F238E27FC236}">
                <a16:creationId xmlns:a16="http://schemas.microsoft.com/office/drawing/2014/main" id="{58371E43-372A-FF0B-DCB9-78809D44C531}"/>
              </a:ext>
            </a:extLst>
          </p:cNvPr>
          <p:cNvSpPr/>
          <p:nvPr/>
        </p:nvSpPr>
        <p:spPr>
          <a:xfrm>
            <a:off x="2782910" y="2303398"/>
            <a:ext cx="4439693" cy="609365"/>
          </a:xfrm>
          <a:prstGeom prst="rect">
            <a:avLst/>
          </a:prstGeom>
          <a:solidFill>
            <a:schemeClr val="tx2">
              <a:lumMod val="20000"/>
              <a:lumOff val="80000"/>
            </a:schemeClr>
          </a:solid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3">
                    <a:lumMod val="10000"/>
                  </a:schemeClr>
                </a:solidFill>
              </a:rPr>
              <a:t>Changes in charges for instruction</a:t>
            </a:r>
          </a:p>
        </p:txBody>
      </p:sp>
      <p:sp>
        <p:nvSpPr>
          <p:cNvPr id="8" name="Rectangle 7">
            <a:extLst>
              <a:ext uri="{FF2B5EF4-FFF2-40B4-BE49-F238E27FC236}">
                <a16:creationId xmlns:a16="http://schemas.microsoft.com/office/drawing/2014/main" id="{849DE257-6F4D-7D43-E350-09ACB9FD9476}"/>
              </a:ext>
            </a:extLst>
          </p:cNvPr>
          <p:cNvSpPr/>
          <p:nvPr/>
        </p:nvSpPr>
        <p:spPr>
          <a:xfrm>
            <a:off x="7368679" y="2303956"/>
            <a:ext cx="1585799" cy="1380069"/>
          </a:xfrm>
          <a:prstGeom prst="rect">
            <a:avLst/>
          </a:prstGeom>
          <a:solidFill>
            <a:schemeClr val="tx2">
              <a:lumMod val="20000"/>
              <a:lumOff val="80000"/>
            </a:schemeClr>
          </a:solid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3">
                    <a:lumMod val="10000"/>
                  </a:schemeClr>
                </a:solidFill>
              </a:rPr>
              <a:t>Change of Ownership</a:t>
            </a:r>
          </a:p>
        </p:txBody>
      </p:sp>
      <p:sp>
        <p:nvSpPr>
          <p:cNvPr id="9" name="Rectangle 8">
            <a:extLst>
              <a:ext uri="{FF2B5EF4-FFF2-40B4-BE49-F238E27FC236}">
                <a16:creationId xmlns:a16="http://schemas.microsoft.com/office/drawing/2014/main" id="{D277E82A-6FB0-1151-A761-B2E5C4B7E277}"/>
              </a:ext>
            </a:extLst>
          </p:cNvPr>
          <p:cNvSpPr/>
          <p:nvPr/>
        </p:nvSpPr>
        <p:spPr>
          <a:xfrm>
            <a:off x="1863524" y="3062871"/>
            <a:ext cx="2360772" cy="1414241"/>
          </a:xfrm>
          <a:prstGeom prst="rect">
            <a:avLst/>
          </a:prstGeom>
          <a:solidFill>
            <a:schemeClr val="tx2">
              <a:lumMod val="20000"/>
              <a:lumOff val="80000"/>
            </a:schemeClr>
          </a:solid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3">
                    <a:lumMod val="10000"/>
                  </a:schemeClr>
                </a:solidFill>
              </a:rPr>
              <a:t>Changes in Chief Flight Instructor or other instructors</a:t>
            </a:r>
          </a:p>
        </p:txBody>
      </p:sp>
      <p:sp>
        <p:nvSpPr>
          <p:cNvPr id="10" name="Rectangle 9">
            <a:extLst>
              <a:ext uri="{FF2B5EF4-FFF2-40B4-BE49-F238E27FC236}">
                <a16:creationId xmlns:a16="http://schemas.microsoft.com/office/drawing/2014/main" id="{DC0CB260-4318-68DE-8BE5-67D842B17689}"/>
              </a:ext>
            </a:extLst>
          </p:cNvPr>
          <p:cNvSpPr/>
          <p:nvPr/>
        </p:nvSpPr>
        <p:spPr>
          <a:xfrm>
            <a:off x="4382316" y="3062871"/>
            <a:ext cx="2840287" cy="609365"/>
          </a:xfrm>
          <a:prstGeom prst="rect">
            <a:avLst/>
          </a:prstGeom>
          <a:solidFill>
            <a:schemeClr val="tx2">
              <a:lumMod val="20000"/>
              <a:lumOff val="80000"/>
            </a:schemeClr>
          </a:solid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3">
                    <a:lumMod val="10000"/>
                  </a:schemeClr>
                </a:solidFill>
              </a:rPr>
              <a:t>Any changes to aircraft</a:t>
            </a:r>
          </a:p>
        </p:txBody>
      </p:sp>
      <p:sp>
        <p:nvSpPr>
          <p:cNvPr id="11" name="Rectangle 10">
            <a:extLst>
              <a:ext uri="{FF2B5EF4-FFF2-40B4-BE49-F238E27FC236}">
                <a16:creationId xmlns:a16="http://schemas.microsoft.com/office/drawing/2014/main" id="{9FF09E0D-15C9-C3E2-DAAC-68F4E24840A3}"/>
              </a:ext>
            </a:extLst>
          </p:cNvPr>
          <p:cNvSpPr/>
          <p:nvPr/>
        </p:nvSpPr>
        <p:spPr>
          <a:xfrm>
            <a:off x="1307720" y="4655156"/>
            <a:ext cx="3633383" cy="1404468"/>
          </a:xfrm>
          <a:prstGeom prst="rect">
            <a:avLst/>
          </a:prstGeom>
          <a:solidFill>
            <a:schemeClr val="tx2">
              <a:lumMod val="20000"/>
              <a:lumOff val="80000"/>
            </a:schemeClr>
          </a:solid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3">
                    <a:lumMod val="10000"/>
                  </a:schemeClr>
                </a:solidFill>
              </a:rPr>
              <a:t>The addition or removal of a flight training course and any change to a currently approved course.</a:t>
            </a:r>
          </a:p>
        </p:txBody>
      </p:sp>
      <p:sp>
        <p:nvSpPr>
          <p:cNvPr id="12" name="Rectangle 11">
            <a:extLst>
              <a:ext uri="{FF2B5EF4-FFF2-40B4-BE49-F238E27FC236}">
                <a16:creationId xmlns:a16="http://schemas.microsoft.com/office/drawing/2014/main" id="{B1992604-4B5D-6D35-6BB8-AFBBC5A5AF44}"/>
              </a:ext>
            </a:extLst>
          </p:cNvPr>
          <p:cNvSpPr/>
          <p:nvPr/>
        </p:nvSpPr>
        <p:spPr>
          <a:xfrm>
            <a:off x="4382315" y="3833689"/>
            <a:ext cx="4582461" cy="643423"/>
          </a:xfrm>
          <a:prstGeom prst="rect">
            <a:avLst/>
          </a:prstGeom>
          <a:solidFill>
            <a:schemeClr val="tx2">
              <a:lumMod val="20000"/>
              <a:lumOff val="80000"/>
            </a:schemeClr>
          </a:solid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3">
                    <a:lumMod val="10000"/>
                  </a:schemeClr>
                </a:solidFill>
              </a:rPr>
              <a:t>Changes of address, name, and/or phone number</a:t>
            </a:r>
          </a:p>
        </p:txBody>
      </p:sp>
      <p:sp>
        <p:nvSpPr>
          <p:cNvPr id="13" name="Rectangle 12">
            <a:extLst>
              <a:ext uri="{FF2B5EF4-FFF2-40B4-BE49-F238E27FC236}">
                <a16:creationId xmlns:a16="http://schemas.microsoft.com/office/drawing/2014/main" id="{F987481B-4C9D-2606-E797-CB755AA160E8}"/>
              </a:ext>
            </a:extLst>
          </p:cNvPr>
          <p:cNvSpPr/>
          <p:nvPr/>
        </p:nvSpPr>
        <p:spPr>
          <a:xfrm>
            <a:off x="5081286" y="4655156"/>
            <a:ext cx="3871914" cy="609365"/>
          </a:xfrm>
          <a:prstGeom prst="rect">
            <a:avLst/>
          </a:prstGeom>
          <a:solidFill>
            <a:schemeClr val="tx2">
              <a:lumMod val="20000"/>
              <a:lumOff val="80000"/>
            </a:schemeClr>
          </a:solid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3">
                    <a:lumMod val="10000"/>
                  </a:schemeClr>
                </a:solidFill>
              </a:rPr>
              <a:t>Publication of a new catalog or bulletin</a:t>
            </a:r>
          </a:p>
        </p:txBody>
      </p:sp>
    </p:spTree>
    <p:extLst>
      <p:ext uri="{BB962C8B-B14F-4D97-AF65-F5344CB8AC3E}">
        <p14:creationId xmlns:p14="http://schemas.microsoft.com/office/powerpoint/2010/main" val="41948259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60312B-2F74-AFB9-56B2-C3A648D01DD1}"/>
              </a:ext>
            </a:extLst>
          </p:cNvPr>
          <p:cNvSpPr>
            <a:spLocks noGrp="1"/>
          </p:cNvSpPr>
          <p:nvPr>
            <p:ph type="sldNum" sz="quarter" idx="12"/>
          </p:nvPr>
        </p:nvSpPr>
        <p:spPr/>
        <p:txBody>
          <a:bodyPr/>
          <a:lstStyle/>
          <a:p>
            <a:fld id="{D983F1FA-211D-3044-9E35-958DFBC26156}" type="slidenum">
              <a:rPr lang="en-US" smtClean="0">
                <a:solidFill>
                  <a:prstClr val="white"/>
                </a:solidFill>
              </a:rPr>
              <a:pPr/>
              <a:t>74</a:t>
            </a:fld>
            <a:endParaRPr lang="en-US">
              <a:solidFill>
                <a:prstClr val="white"/>
              </a:solidFill>
            </a:endParaRPr>
          </a:p>
        </p:txBody>
      </p:sp>
      <p:sp>
        <p:nvSpPr>
          <p:cNvPr id="3" name="Title 2">
            <a:extLst>
              <a:ext uri="{FF2B5EF4-FFF2-40B4-BE49-F238E27FC236}">
                <a16:creationId xmlns:a16="http://schemas.microsoft.com/office/drawing/2014/main" id="{FF1E6093-D8D8-38DC-1B67-BC93A83D644E}"/>
              </a:ext>
            </a:extLst>
          </p:cNvPr>
          <p:cNvSpPr>
            <a:spLocks noGrp="1"/>
          </p:cNvSpPr>
          <p:nvPr>
            <p:ph type="title"/>
          </p:nvPr>
        </p:nvSpPr>
        <p:spPr/>
        <p:txBody>
          <a:bodyPr/>
          <a:lstStyle/>
          <a:p>
            <a:r>
              <a:rPr lang="en-US"/>
              <a:t>Common Discrepancies</a:t>
            </a:r>
          </a:p>
        </p:txBody>
      </p:sp>
      <p:sp>
        <p:nvSpPr>
          <p:cNvPr id="5" name="Rectangle 4">
            <a:extLst>
              <a:ext uri="{FF2B5EF4-FFF2-40B4-BE49-F238E27FC236}">
                <a16:creationId xmlns:a16="http://schemas.microsoft.com/office/drawing/2014/main" id="{2CCB245F-5093-FC1B-6C1D-53B7F5917494}"/>
              </a:ext>
            </a:extLst>
          </p:cNvPr>
          <p:cNvSpPr/>
          <p:nvPr/>
        </p:nvSpPr>
        <p:spPr bwMode="auto">
          <a:xfrm flipH="1">
            <a:off x="228600" y="4881336"/>
            <a:ext cx="8686800" cy="365125"/>
          </a:xfrm>
          <a:prstGeom prst="rect">
            <a:avLst/>
          </a:prstGeom>
          <a:solidFill>
            <a:schemeClr val="tx2">
              <a:lumMod val="20000"/>
              <a:lumOff val="80000"/>
            </a:schemeClr>
          </a:solidFill>
          <a:ln w="38100">
            <a:solidFill>
              <a:schemeClr val="accent3"/>
            </a:solidFill>
          </a:ln>
        </p:spPr>
        <p:txBody>
          <a:bodyPr vert="horz" wrap="square" lIns="91440" tIns="45720" rIns="91440" bIns="45720" numCol="1" rtlCol="0" anchor="ctr" anchorCtr="0" compatLnSpc="1">
            <a:prstTxWarp prst="textNoShape">
              <a:avLst/>
            </a:prstTxWarp>
          </a:bodyPr>
          <a:lstStyle/>
          <a:p>
            <a:pPr algn="ctr"/>
            <a:r>
              <a:rPr lang="en-US">
                <a:cs typeface="Calibri" panose="020F0502020204030204" pitchFamily="34" charset="0"/>
              </a:rPr>
              <a:t>Certifying students for training at contracted flight training providers not SAA approved</a:t>
            </a:r>
          </a:p>
        </p:txBody>
      </p:sp>
      <p:sp>
        <p:nvSpPr>
          <p:cNvPr id="6" name="Rectangle 5">
            <a:extLst>
              <a:ext uri="{FF2B5EF4-FFF2-40B4-BE49-F238E27FC236}">
                <a16:creationId xmlns:a16="http://schemas.microsoft.com/office/drawing/2014/main" id="{CBCCBD36-6E30-8385-5CE7-E4A63D68A1A3}"/>
              </a:ext>
            </a:extLst>
          </p:cNvPr>
          <p:cNvSpPr/>
          <p:nvPr/>
        </p:nvSpPr>
        <p:spPr bwMode="auto">
          <a:xfrm flipH="1">
            <a:off x="2968052" y="1469549"/>
            <a:ext cx="5947348" cy="831258"/>
          </a:xfrm>
          <a:prstGeom prst="rect">
            <a:avLst/>
          </a:prstGeom>
          <a:solidFill>
            <a:schemeClr val="tx2">
              <a:lumMod val="20000"/>
              <a:lumOff val="80000"/>
            </a:schemeClr>
          </a:solidFill>
          <a:ln w="38100">
            <a:solidFill>
              <a:schemeClr val="accent3"/>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cs typeface="Calibri" panose="020F0502020204030204" pitchFamily="34" charset="0"/>
              </a:rPr>
              <a:t>Failure to follow Incomplete Grade policy &amp; allowing students to train after the end of term without issuing a grade</a:t>
            </a:r>
          </a:p>
        </p:txBody>
      </p:sp>
      <p:sp>
        <p:nvSpPr>
          <p:cNvPr id="7" name="Rectangle 6">
            <a:extLst>
              <a:ext uri="{FF2B5EF4-FFF2-40B4-BE49-F238E27FC236}">
                <a16:creationId xmlns:a16="http://schemas.microsoft.com/office/drawing/2014/main" id="{1ADC0C39-E7CD-BF4E-04C5-81566BFEFC94}"/>
              </a:ext>
            </a:extLst>
          </p:cNvPr>
          <p:cNvSpPr/>
          <p:nvPr/>
        </p:nvSpPr>
        <p:spPr bwMode="auto">
          <a:xfrm flipH="1">
            <a:off x="228600" y="922638"/>
            <a:ext cx="8686800" cy="365125"/>
          </a:xfrm>
          <a:prstGeom prst="rect">
            <a:avLst/>
          </a:prstGeom>
          <a:solidFill>
            <a:schemeClr val="tx2">
              <a:lumMod val="20000"/>
              <a:lumOff val="80000"/>
            </a:schemeClr>
          </a:solidFill>
          <a:ln w="38100">
            <a:solidFill>
              <a:schemeClr val="accent3"/>
            </a:solidFill>
          </a:ln>
        </p:spPr>
        <p:txBody>
          <a:bodyPr vert="horz" wrap="square" lIns="91440" tIns="45720" rIns="91440" bIns="45720" numCol="1" rtlCol="0" anchor="ctr" anchorCtr="0" compatLnSpc="1">
            <a:prstTxWarp prst="textNoShape">
              <a:avLst/>
            </a:prstTxWarp>
          </a:bodyPr>
          <a:lstStyle/>
          <a:p>
            <a:pPr algn="ctr"/>
            <a:r>
              <a:rPr lang="en-US">
                <a:cs typeface="Calibri" panose="020F0502020204030204" pitchFamily="34" charset="0"/>
              </a:rPr>
              <a:t>Course pre-requisites not met and/or violating FAA rules on sequence of training</a:t>
            </a:r>
          </a:p>
        </p:txBody>
      </p:sp>
      <p:sp>
        <p:nvSpPr>
          <p:cNvPr id="8" name="Rectangle 7">
            <a:extLst>
              <a:ext uri="{FF2B5EF4-FFF2-40B4-BE49-F238E27FC236}">
                <a16:creationId xmlns:a16="http://schemas.microsoft.com/office/drawing/2014/main" id="{69124680-4472-B73B-746E-887D6050460C}"/>
              </a:ext>
            </a:extLst>
          </p:cNvPr>
          <p:cNvSpPr/>
          <p:nvPr/>
        </p:nvSpPr>
        <p:spPr bwMode="auto">
          <a:xfrm flipH="1">
            <a:off x="228600" y="2441680"/>
            <a:ext cx="6106618" cy="822824"/>
          </a:xfrm>
          <a:prstGeom prst="rect">
            <a:avLst/>
          </a:prstGeom>
          <a:solidFill>
            <a:schemeClr val="tx2">
              <a:lumMod val="20000"/>
              <a:lumOff val="80000"/>
            </a:schemeClr>
          </a:solidFill>
          <a:ln w="38100">
            <a:solidFill>
              <a:schemeClr val="accent3"/>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cs typeface="Calibri" panose="020F0502020204030204" pitchFamily="34" charset="0"/>
              </a:rPr>
              <a:t>Utilizing a “grow your own instructors” practice or student teachers not meeting standards to teach college level courses</a:t>
            </a:r>
          </a:p>
        </p:txBody>
      </p:sp>
      <p:sp>
        <p:nvSpPr>
          <p:cNvPr id="9" name="Rectangle 8">
            <a:extLst>
              <a:ext uri="{FF2B5EF4-FFF2-40B4-BE49-F238E27FC236}">
                <a16:creationId xmlns:a16="http://schemas.microsoft.com/office/drawing/2014/main" id="{0A3A4CD7-7650-4167-B224-B4F855B415E1}"/>
              </a:ext>
            </a:extLst>
          </p:cNvPr>
          <p:cNvSpPr/>
          <p:nvPr/>
        </p:nvSpPr>
        <p:spPr bwMode="auto">
          <a:xfrm flipH="1">
            <a:off x="6490740" y="2454160"/>
            <a:ext cx="2424660" cy="806275"/>
          </a:xfrm>
          <a:prstGeom prst="rect">
            <a:avLst/>
          </a:prstGeom>
          <a:solidFill>
            <a:schemeClr val="tx2">
              <a:lumMod val="20000"/>
              <a:lumOff val="80000"/>
            </a:schemeClr>
          </a:solidFill>
          <a:ln w="38100">
            <a:solidFill>
              <a:schemeClr val="accent3"/>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cs typeface="Calibri" panose="020F0502020204030204" pitchFamily="34" charset="0"/>
              </a:rPr>
              <a:t>Inadequate record maintenance</a:t>
            </a:r>
          </a:p>
        </p:txBody>
      </p:sp>
      <p:sp>
        <p:nvSpPr>
          <p:cNvPr id="11" name="Rectangle 10">
            <a:extLst>
              <a:ext uri="{FF2B5EF4-FFF2-40B4-BE49-F238E27FC236}">
                <a16:creationId xmlns:a16="http://schemas.microsoft.com/office/drawing/2014/main" id="{CA1B69AC-A476-8529-4964-9EB6E22332EF}"/>
              </a:ext>
            </a:extLst>
          </p:cNvPr>
          <p:cNvSpPr/>
          <p:nvPr/>
        </p:nvSpPr>
        <p:spPr bwMode="auto">
          <a:xfrm flipH="1">
            <a:off x="228600" y="3405027"/>
            <a:ext cx="8686800" cy="365125"/>
          </a:xfrm>
          <a:prstGeom prst="rect">
            <a:avLst/>
          </a:prstGeom>
          <a:solidFill>
            <a:schemeClr val="tx2">
              <a:lumMod val="20000"/>
              <a:lumOff val="80000"/>
            </a:schemeClr>
          </a:solidFill>
          <a:ln w="38100">
            <a:solidFill>
              <a:schemeClr val="accent3"/>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cs typeface="Calibri" panose="020F0502020204030204" pitchFamily="34" charset="0"/>
              </a:rPr>
              <a:t>Billing records do not accurately reflect flight training provided to students</a:t>
            </a:r>
          </a:p>
        </p:txBody>
      </p:sp>
      <p:sp>
        <p:nvSpPr>
          <p:cNvPr id="12" name="Rectangle 11">
            <a:extLst>
              <a:ext uri="{FF2B5EF4-FFF2-40B4-BE49-F238E27FC236}">
                <a16:creationId xmlns:a16="http://schemas.microsoft.com/office/drawing/2014/main" id="{561739C9-626D-5600-A2D7-4703D9B3B43D}"/>
              </a:ext>
            </a:extLst>
          </p:cNvPr>
          <p:cNvSpPr/>
          <p:nvPr/>
        </p:nvSpPr>
        <p:spPr bwMode="auto">
          <a:xfrm flipH="1">
            <a:off x="207989" y="1475303"/>
            <a:ext cx="2600793" cy="365125"/>
          </a:xfrm>
          <a:prstGeom prst="rect">
            <a:avLst/>
          </a:prstGeom>
          <a:solidFill>
            <a:schemeClr val="tx2">
              <a:lumMod val="20000"/>
              <a:lumOff val="80000"/>
            </a:schemeClr>
          </a:solidFill>
          <a:ln w="38100">
            <a:solidFill>
              <a:schemeClr val="accent3"/>
            </a:solidFill>
          </a:ln>
        </p:spPr>
        <p:txBody>
          <a:bodyPr vert="horz" wrap="square" lIns="91440" tIns="45720" rIns="91440" bIns="45720" numCol="1" rtlCol="0" anchor="ctr" anchorCtr="0" compatLnSpc="1">
            <a:prstTxWarp prst="textNoShape">
              <a:avLst/>
            </a:prstTxWarp>
          </a:bodyPr>
          <a:lstStyle/>
          <a:p>
            <a:pPr algn="ctr"/>
            <a:r>
              <a:rPr lang="en-US">
                <a:cs typeface="Calibri" panose="020F0502020204030204" pitchFamily="34" charset="0"/>
              </a:rPr>
              <a:t>Incorrect dates certified</a:t>
            </a:r>
          </a:p>
        </p:txBody>
      </p:sp>
      <p:sp>
        <p:nvSpPr>
          <p:cNvPr id="13" name="Rectangle 12">
            <a:extLst>
              <a:ext uri="{FF2B5EF4-FFF2-40B4-BE49-F238E27FC236}">
                <a16:creationId xmlns:a16="http://schemas.microsoft.com/office/drawing/2014/main" id="{FF51A593-EA25-5172-275D-F309E4F00737}"/>
              </a:ext>
            </a:extLst>
          </p:cNvPr>
          <p:cNvSpPr/>
          <p:nvPr/>
        </p:nvSpPr>
        <p:spPr bwMode="auto">
          <a:xfrm flipH="1">
            <a:off x="228598" y="3914264"/>
            <a:ext cx="8686800" cy="822960"/>
          </a:xfrm>
          <a:prstGeom prst="rect">
            <a:avLst/>
          </a:prstGeom>
          <a:solidFill>
            <a:schemeClr val="tx2">
              <a:lumMod val="20000"/>
              <a:lumOff val="80000"/>
            </a:schemeClr>
          </a:solidFill>
          <a:ln w="38100">
            <a:solidFill>
              <a:schemeClr val="accent3"/>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cs typeface="Calibri" panose="020F0502020204030204" pitchFamily="34" charset="0"/>
              </a:rPr>
              <a:t>Charging tuition and fees for course retakes when student never stopped training</a:t>
            </a:r>
          </a:p>
        </p:txBody>
      </p:sp>
      <p:sp>
        <p:nvSpPr>
          <p:cNvPr id="14" name="Rectangle 13">
            <a:extLst>
              <a:ext uri="{FF2B5EF4-FFF2-40B4-BE49-F238E27FC236}">
                <a16:creationId xmlns:a16="http://schemas.microsoft.com/office/drawing/2014/main" id="{FA0C0E87-C2F7-FFE5-0EEB-CE54B49C59DC}"/>
              </a:ext>
            </a:extLst>
          </p:cNvPr>
          <p:cNvSpPr/>
          <p:nvPr/>
        </p:nvSpPr>
        <p:spPr bwMode="auto">
          <a:xfrm flipH="1">
            <a:off x="228599" y="1935682"/>
            <a:ext cx="2600791" cy="365125"/>
          </a:xfrm>
          <a:prstGeom prst="rect">
            <a:avLst/>
          </a:prstGeom>
          <a:solidFill>
            <a:schemeClr val="tx2">
              <a:lumMod val="20000"/>
              <a:lumOff val="80000"/>
            </a:schemeClr>
          </a:solidFill>
          <a:ln w="38100">
            <a:solidFill>
              <a:schemeClr val="accent3"/>
            </a:solidFill>
          </a:ln>
        </p:spPr>
        <p:txBody>
          <a:bodyPr vert="horz" wrap="square" lIns="91440" tIns="45720" rIns="91440" bIns="45720" numCol="1" rtlCol="0" anchor="ctr" anchorCtr="0" compatLnSpc="1">
            <a:prstTxWarp prst="textNoShape">
              <a:avLst/>
            </a:prstTxWarp>
          </a:bodyPr>
          <a:lstStyle/>
          <a:p>
            <a:pPr algn="ctr"/>
            <a:r>
              <a:rPr lang="en-US">
                <a:cs typeface="Calibri" panose="020F0502020204030204" pitchFamily="34" charset="0"/>
              </a:rPr>
              <a:t>Training after FAA rating</a:t>
            </a:r>
          </a:p>
        </p:txBody>
      </p:sp>
      <p:sp>
        <p:nvSpPr>
          <p:cNvPr id="4" name="Rectangle 3">
            <a:extLst>
              <a:ext uri="{FF2B5EF4-FFF2-40B4-BE49-F238E27FC236}">
                <a16:creationId xmlns:a16="http://schemas.microsoft.com/office/drawing/2014/main" id="{2D655181-41E7-4C38-0774-B2B522845FA7}"/>
              </a:ext>
            </a:extLst>
          </p:cNvPr>
          <p:cNvSpPr/>
          <p:nvPr/>
        </p:nvSpPr>
        <p:spPr bwMode="auto">
          <a:xfrm flipH="1">
            <a:off x="228600" y="5377535"/>
            <a:ext cx="8686800" cy="365125"/>
          </a:xfrm>
          <a:prstGeom prst="rect">
            <a:avLst/>
          </a:prstGeom>
          <a:solidFill>
            <a:schemeClr val="tx2">
              <a:lumMod val="20000"/>
              <a:lumOff val="80000"/>
            </a:schemeClr>
          </a:solidFill>
          <a:ln w="38100">
            <a:solidFill>
              <a:schemeClr val="accent3"/>
            </a:solidFill>
          </a:ln>
        </p:spPr>
        <p:txBody>
          <a:bodyPr vert="horz" wrap="square" lIns="91440" tIns="45720" rIns="91440" bIns="45720" numCol="1" rtlCol="0" anchor="ctr" anchorCtr="0" compatLnSpc="1">
            <a:prstTxWarp prst="textNoShape">
              <a:avLst/>
            </a:prstTxWarp>
          </a:bodyPr>
          <a:lstStyle/>
          <a:p>
            <a:pPr algn="ctr"/>
            <a:r>
              <a:rPr lang="en-US">
                <a:cs typeface="Calibri" panose="020F0502020204030204" pitchFamily="34" charset="0"/>
              </a:rPr>
              <a:t>School approved as part 141 but is offering training under part 61</a:t>
            </a:r>
          </a:p>
        </p:txBody>
      </p:sp>
    </p:spTree>
    <p:extLst>
      <p:ext uri="{BB962C8B-B14F-4D97-AF65-F5344CB8AC3E}">
        <p14:creationId xmlns:p14="http://schemas.microsoft.com/office/powerpoint/2010/main" val="11742596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78CC7-8D4D-CA75-BE8D-A9B33D2F33C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C26859-951D-31DB-6C9D-5CCCD76C311F}"/>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75</a:t>
            </a:fld>
            <a:endParaRPr lang="en-US">
              <a:solidFill>
                <a:prstClr val="white"/>
              </a:solidFill>
            </a:endParaRPr>
          </a:p>
        </p:txBody>
      </p:sp>
      <p:sp>
        <p:nvSpPr>
          <p:cNvPr id="3" name="Title 2">
            <a:extLst>
              <a:ext uri="{FF2B5EF4-FFF2-40B4-BE49-F238E27FC236}">
                <a16:creationId xmlns:a16="http://schemas.microsoft.com/office/drawing/2014/main" id="{0A1847D9-3485-E04A-E745-B6813F92620A}"/>
              </a:ext>
            </a:extLst>
          </p:cNvPr>
          <p:cNvSpPr>
            <a:spLocks noGrp="1"/>
          </p:cNvSpPr>
          <p:nvPr>
            <p:ph type="title"/>
          </p:nvPr>
        </p:nvSpPr>
        <p:spPr/>
        <p:txBody>
          <a:bodyPr/>
          <a:lstStyle/>
          <a:p>
            <a:r>
              <a:rPr lang="en-US" dirty="0"/>
              <a:t>Summary</a:t>
            </a:r>
          </a:p>
        </p:txBody>
      </p:sp>
      <p:graphicFrame>
        <p:nvGraphicFramePr>
          <p:cNvPr id="7" name="Content Placeholder 2">
            <a:extLst>
              <a:ext uri="{FF2B5EF4-FFF2-40B4-BE49-F238E27FC236}">
                <a16:creationId xmlns:a16="http://schemas.microsoft.com/office/drawing/2014/main" id="{108FB053-67F6-F068-117A-D662D879B514}"/>
              </a:ext>
            </a:extLst>
          </p:cNvPr>
          <p:cNvGraphicFramePr>
            <a:graphicFrameLocks/>
          </p:cNvGraphicFramePr>
          <p:nvPr/>
        </p:nvGraphicFramePr>
        <p:xfrm>
          <a:off x="292245" y="1789095"/>
          <a:ext cx="8560140" cy="3279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2">
            <a:extLst>
              <a:ext uri="{FF2B5EF4-FFF2-40B4-BE49-F238E27FC236}">
                <a16:creationId xmlns:a16="http://schemas.microsoft.com/office/drawing/2014/main" id="{F78708CD-7B9E-010C-360E-81F3DCEA9CE3}"/>
              </a:ext>
            </a:extLst>
          </p:cNvPr>
          <p:cNvSpPr txBox="1">
            <a:spLocks/>
          </p:cNvSpPr>
          <p:nvPr/>
        </p:nvSpPr>
        <p:spPr>
          <a:xfrm>
            <a:off x="292245" y="964353"/>
            <a:ext cx="7414002" cy="674346"/>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5400" b="1" i="0" kern="1200">
                <a:solidFill>
                  <a:schemeClr val="tx1"/>
                </a:solidFill>
                <a:latin typeface="+mj-lt"/>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000" b="1" i="0" u="none" strike="noStrike" kern="1200" cap="none" spc="0" normalizeH="0" baseline="0" noProof="0">
                <a:ln>
                  <a:noFill/>
                </a:ln>
                <a:effectLst/>
                <a:uLnTx/>
                <a:uFillTx/>
                <a:latin typeface="+mn-lt"/>
              </a:rPr>
              <a:t>You should now </a:t>
            </a:r>
            <a:r>
              <a:rPr lang="en-US" sz="2000">
                <a:latin typeface="+mn-lt"/>
              </a:rPr>
              <a:t>be </a:t>
            </a:r>
            <a:r>
              <a:rPr lang="en-US" sz="2000" dirty="0">
                <a:latin typeface="+mn-lt"/>
              </a:rPr>
              <a:t>able to:</a:t>
            </a:r>
            <a:endParaRPr kumimoji="0" lang="en-US" sz="2000" b="1" i="0" u="none" strike="noStrike" kern="1200" cap="none" spc="0" normalizeH="0" baseline="0" noProof="0" dirty="0">
              <a:ln>
                <a:noFill/>
              </a:ln>
              <a:effectLst/>
              <a:uLnTx/>
              <a:uFillTx/>
              <a:latin typeface="+mn-lt"/>
            </a:endParaRPr>
          </a:p>
        </p:txBody>
      </p:sp>
    </p:spTree>
    <p:extLst>
      <p:ext uri="{BB962C8B-B14F-4D97-AF65-F5344CB8AC3E}">
        <p14:creationId xmlns:p14="http://schemas.microsoft.com/office/powerpoint/2010/main" val="15105791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3E7F48-B499-C840-605D-5C2B2F55C20F}"/>
              </a:ext>
            </a:extLst>
          </p:cNvPr>
          <p:cNvSpPr>
            <a:spLocks noGrp="1"/>
          </p:cNvSpPr>
          <p:nvPr>
            <p:ph type="sldNum" sz="quarter" idx="10"/>
          </p:nvPr>
        </p:nvSpPr>
        <p:spPr>
          <a:xfrm>
            <a:off x="8686800" y="6400232"/>
            <a:ext cx="384630" cy="365125"/>
          </a:xfrm>
        </p:spPr>
        <p:txBody>
          <a:bodyPr anchor="ctr">
            <a:normAutofit/>
          </a:bodyPr>
          <a:lstStyle/>
          <a:p>
            <a:pPr defTabSz="457200">
              <a:spcAft>
                <a:spcPts val="600"/>
              </a:spcAft>
            </a:pPr>
            <a:fld id="{D983F1FA-211D-3044-9E35-958DFBC26156}" type="slidenum">
              <a:rPr lang="en-US" smtClean="0">
                <a:solidFill>
                  <a:prstClr val="white"/>
                </a:solidFill>
              </a:rPr>
              <a:pPr defTabSz="457200">
                <a:spcAft>
                  <a:spcPts val="600"/>
                </a:spcAft>
              </a:pPr>
              <a:t>76</a:t>
            </a:fld>
            <a:endParaRPr lang="en-US">
              <a:solidFill>
                <a:prstClr val="white"/>
              </a:solidFill>
            </a:endParaRPr>
          </a:p>
        </p:txBody>
      </p:sp>
      <p:sp>
        <p:nvSpPr>
          <p:cNvPr id="4" name="Title 3">
            <a:extLst>
              <a:ext uri="{FF2B5EF4-FFF2-40B4-BE49-F238E27FC236}">
                <a16:creationId xmlns:a16="http://schemas.microsoft.com/office/drawing/2014/main" id="{5FD9A669-0A7C-5944-FFAA-2106431D9CA7}"/>
              </a:ext>
            </a:extLst>
          </p:cNvPr>
          <p:cNvSpPr>
            <a:spLocks noGrp="1"/>
          </p:cNvSpPr>
          <p:nvPr>
            <p:ph type="title"/>
          </p:nvPr>
        </p:nvSpPr>
        <p:spPr>
          <a:xfrm>
            <a:off x="457200" y="0"/>
            <a:ext cx="8229600" cy="731520"/>
          </a:xfrm>
        </p:spPr>
        <p:txBody>
          <a:bodyPr anchor="ctr">
            <a:normAutofit/>
          </a:bodyPr>
          <a:lstStyle/>
          <a:p>
            <a:r>
              <a:rPr lang="en-US" b="1"/>
              <a:t>Questions?</a:t>
            </a:r>
          </a:p>
        </p:txBody>
      </p:sp>
      <p:pic>
        <p:nvPicPr>
          <p:cNvPr id="7" name="Content Placeholder 6">
            <a:extLst>
              <a:ext uri="{FF2B5EF4-FFF2-40B4-BE49-F238E27FC236}">
                <a16:creationId xmlns:a16="http://schemas.microsoft.com/office/drawing/2014/main" id="{CDA7C18B-436D-713D-4ED3-A241C58AD7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326571" y="914401"/>
            <a:ext cx="8508596" cy="4947556"/>
          </a:xfrm>
          <a:noFill/>
        </p:spPr>
      </p:pic>
      <p:sp>
        <p:nvSpPr>
          <p:cNvPr id="5" name="TextBox 4">
            <a:extLst>
              <a:ext uri="{FF2B5EF4-FFF2-40B4-BE49-F238E27FC236}">
                <a16:creationId xmlns:a16="http://schemas.microsoft.com/office/drawing/2014/main" id="{A91BE803-8476-5D89-22F2-67D18A7F1C67}"/>
              </a:ext>
            </a:extLst>
          </p:cNvPr>
          <p:cNvSpPr txBox="1"/>
          <p:nvPr/>
        </p:nvSpPr>
        <p:spPr>
          <a:xfrm>
            <a:off x="-12582" y="2267661"/>
            <a:ext cx="5061857" cy="646331"/>
          </a:xfrm>
          <a:prstGeom prst="rect">
            <a:avLst/>
          </a:prstGeom>
          <a:noFill/>
        </p:spPr>
        <p:txBody>
          <a:bodyPr wrap="square">
            <a:spAutoFit/>
          </a:bodyPr>
          <a:lstStyle/>
          <a:p>
            <a:pPr algn="ctr"/>
            <a:r>
              <a:rPr lang="en-US" sz="1800" b="0" i="0" u="sng"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WAVES July 2025 Flight Programs at Institutions of Higher Learning</a:t>
            </a:r>
            <a:r>
              <a:rPr lang="en-US" sz="1800" b="0" i="0" dirty="0">
                <a:effectLst/>
                <a:latin typeface="Arial" panose="020B0604020202020204" pitchFamily="34" charset="0"/>
              </a:rPr>
              <a:t> </a:t>
            </a:r>
            <a:endParaRPr lang="en-US" dirty="0"/>
          </a:p>
        </p:txBody>
      </p:sp>
      <p:sp>
        <p:nvSpPr>
          <p:cNvPr id="6" name="TextBox 5">
            <a:extLst>
              <a:ext uri="{FF2B5EF4-FFF2-40B4-BE49-F238E27FC236}">
                <a16:creationId xmlns:a16="http://schemas.microsoft.com/office/drawing/2014/main" id="{192D29E4-86F1-CC15-FFC0-1000EF5BF0A7}"/>
              </a:ext>
            </a:extLst>
          </p:cNvPr>
          <p:cNvSpPr txBox="1"/>
          <p:nvPr/>
        </p:nvSpPr>
        <p:spPr>
          <a:xfrm>
            <a:off x="457200" y="1773118"/>
            <a:ext cx="5061857" cy="369332"/>
          </a:xfrm>
          <a:prstGeom prst="rect">
            <a:avLst/>
          </a:prstGeom>
          <a:noFill/>
        </p:spPr>
        <p:txBody>
          <a:bodyPr wrap="square">
            <a:spAutoFit/>
          </a:bodyPr>
          <a:lstStyle/>
          <a:p>
            <a:r>
              <a:rPr lang="en-US" b="1" dirty="0">
                <a:latin typeface="Arial" panose="020B0604020202020204" pitchFamily="34" charset="0"/>
              </a:rPr>
              <a:t>Survey Link:</a:t>
            </a:r>
            <a:endParaRPr lang="en-US" b="1" dirty="0"/>
          </a:p>
        </p:txBody>
      </p:sp>
      <p:sp>
        <p:nvSpPr>
          <p:cNvPr id="8" name="TextBox 7">
            <a:extLst>
              <a:ext uri="{FF2B5EF4-FFF2-40B4-BE49-F238E27FC236}">
                <a16:creationId xmlns:a16="http://schemas.microsoft.com/office/drawing/2014/main" id="{926A6580-0E62-B0FE-D000-5AD19CDA7D67}"/>
              </a:ext>
            </a:extLst>
          </p:cNvPr>
          <p:cNvSpPr txBox="1"/>
          <p:nvPr/>
        </p:nvSpPr>
        <p:spPr>
          <a:xfrm>
            <a:off x="457199" y="1127680"/>
            <a:ext cx="5061857" cy="369332"/>
          </a:xfrm>
          <a:prstGeom prst="rect">
            <a:avLst/>
          </a:prstGeom>
          <a:noFill/>
        </p:spPr>
        <p:txBody>
          <a:bodyPr wrap="square">
            <a:spAutoFit/>
          </a:bodyPr>
          <a:lstStyle/>
          <a:p>
            <a:r>
              <a:rPr lang="en-US" b="1" dirty="0">
                <a:latin typeface="Arial" panose="020B0604020202020204" pitchFamily="34" charset="0"/>
              </a:rPr>
              <a:t>Please tell us what you think!</a:t>
            </a:r>
            <a:endParaRPr lang="en-US" b="1" dirty="0"/>
          </a:p>
        </p:txBody>
      </p:sp>
      <p:pic>
        <p:nvPicPr>
          <p:cNvPr id="10" name="Picture 9" descr="Qr code&#10;&#10;AI-generated content may be incorrect.">
            <a:extLst>
              <a:ext uri="{FF2B5EF4-FFF2-40B4-BE49-F238E27FC236}">
                <a16:creationId xmlns:a16="http://schemas.microsoft.com/office/drawing/2014/main" id="{7A2D7699-A663-B8F4-79A7-9CCACD0C5B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9147" y="3079415"/>
            <a:ext cx="2438400" cy="2438400"/>
          </a:xfrm>
          <a:prstGeom prst="rect">
            <a:avLst/>
          </a:prstGeom>
        </p:spPr>
      </p:pic>
    </p:spTree>
    <p:extLst>
      <p:ext uri="{BB962C8B-B14F-4D97-AF65-F5344CB8AC3E}">
        <p14:creationId xmlns:p14="http://schemas.microsoft.com/office/powerpoint/2010/main" val="14119936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D302B5-505A-B69F-7599-488EA41F4CC3}"/>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77</a:t>
            </a:fld>
            <a:endParaRPr lang="en-US">
              <a:solidFill>
                <a:prstClr val="white"/>
              </a:solidFill>
            </a:endParaRPr>
          </a:p>
        </p:txBody>
      </p:sp>
      <p:sp>
        <p:nvSpPr>
          <p:cNvPr id="3" name="Title 2">
            <a:extLst>
              <a:ext uri="{FF2B5EF4-FFF2-40B4-BE49-F238E27FC236}">
                <a16:creationId xmlns:a16="http://schemas.microsoft.com/office/drawing/2014/main" id="{1B9D4928-86BA-7373-7C4C-8AFF6C03CFDB}"/>
              </a:ext>
            </a:extLst>
          </p:cNvPr>
          <p:cNvSpPr>
            <a:spLocks noGrp="1"/>
          </p:cNvSpPr>
          <p:nvPr>
            <p:ph type="title"/>
          </p:nvPr>
        </p:nvSpPr>
        <p:spPr>
          <a:xfrm>
            <a:off x="457200" y="274636"/>
            <a:ext cx="8229600" cy="5052737"/>
          </a:xfrm>
        </p:spPr>
        <p:txBody>
          <a:bodyPr>
            <a:normAutofit/>
          </a:bodyPr>
          <a:lstStyle/>
          <a:p>
            <a:r>
              <a:rPr lang="en-US" sz="9600"/>
              <a:t>Thank you!</a:t>
            </a:r>
          </a:p>
        </p:txBody>
      </p:sp>
    </p:spTree>
    <p:extLst>
      <p:ext uri="{BB962C8B-B14F-4D97-AF65-F5344CB8AC3E}">
        <p14:creationId xmlns:p14="http://schemas.microsoft.com/office/powerpoint/2010/main" val="1305595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7088EA-F0A8-5684-7A69-A0CFA2DE9BDE}"/>
              </a:ext>
            </a:extLst>
          </p:cNvPr>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a:solidFill>
                <a:prstClr val="white"/>
              </a:solidFill>
            </a:endParaRPr>
          </a:p>
        </p:txBody>
      </p:sp>
      <p:sp>
        <p:nvSpPr>
          <p:cNvPr id="3" name="Title 2">
            <a:extLst>
              <a:ext uri="{FF2B5EF4-FFF2-40B4-BE49-F238E27FC236}">
                <a16:creationId xmlns:a16="http://schemas.microsoft.com/office/drawing/2014/main" id="{5F601CB7-476E-6D5A-0C63-8A15DFA2A370}"/>
              </a:ext>
            </a:extLst>
          </p:cNvPr>
          <p:cNvSpPr>
            <a:spLocks noGrp="1"/>
          </p:cNvSpPr>
          <p:nvPr>
            <p:ph type="title"/>
          </p:nvPr>
        </p:nvSpPr>
        <p:spPr/>
        <p:txBody>
          <a:bodyPr/>
          <a:lstStyle/>
          <a:p>
            <a:r>
              <a:rPr lang="en-US"/>
              <a:t>Definitions</a:t>
            </a:r>
          </a:p>
        </p:txBody>
      </p:sp>
      <p:grpSp>
        <p:nvGrpSpPr>
          <p:cNvPr id="11" name="Group 10">
            <a:extLst>
              <a:ext uri="{FF2B5EF4-FFF2-40B4-BE49-F238E27FC236}">
                <a16:creationId xmlns:a16="http://schemas.microsoft.com/office/drawing/2014/main" id="{9359A9E4-5D83-043E-CC99-01958FB59C33}"/>
              </a:ext>
            </a:extLst>
          </p:cNvPr>
          <p:cNvGrpSpPr/>
          <p:nvPr/>
        </p:nvGrpSpPr>
        <p:grpSpPr>
          <a:xfrm>
            <a:off x="657697" y="1404962"/>
            <a:ext cx="7749324" cy="1730814"/>
            <a:chOff x="683506" y="2215544"/>
            <a:chExt cx="7749324" cy="1730814"/>
          </a:xfrm>
          <a:solidFill>
            <a:schemeClr val="tx2">
              <a:lumMod val="20000"/>
              <a:lumOff val="80000"/>
            </a:schemeClr>
          </a:solidFill>
        </p:grpSpPr>
        <p:sp>
          <p:nvSpPr>
            <p:cNvPr id="13" name="Rectangle 12">
              <a:extLst>
                <a:ext uri="{FF2B5EF4-FFF2-40B4-BE49-F238E27FC236}">
                  <a16:creationId xmlns:a16="http://schemas.microsoft.com/office/drawing/2014/main" id="{1FD146E6-5328-7FB6-1630-63EC69A7A2B4}"/>
                </a:ext>
              </a:extLst>
            </p:cNvPr>
            <p:cNvSpPr/>
            <p:nvPr/>
          </p:nvSpPr>
          <p:spPr>
            <a:xfrm>
              <a:off x="683506" y="2215544"/>
              <a:ext cx="7749324" cy="1730814"/>
            </a:xfrm>
            <a:prstGeom prst="rect">
              <a:avLst/>
            </a:prstGeom>
            <a:grpFill/>
            <a:ln w="76200" cap="flat" cmpd="sng" algn="ctr">
              <a:solidFill>
                <a:srgbClr val="F2C217"/>
              </a:solidFill>
              <a:prstDash val="solid"/>
              <a:miter lim="800000"/>
            </a:ln>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defRPr/>
              </a:pPr>
              <a:endParaRPr kumimoji="0" lang="en-US" b="0" i="0" u="none" strike="noStrike" kern="1200" cap="none" spc="0" normalizeH="0" baseline="0" noProof="0">
                <a:ln>
                  <a:noFill/>
                </a:ln>
                <a:effectLst/>
                <a:uLnTx/>
                <a:uFillTx/>
                <a:ea typeface="+mn-ea"/>
                <a:cs typeface="+mn-cs"/>
              </a:endParaRPr>
            </a:p>
            <a:p>
              <a:pPr lvl="1">
                <a:defRPr/>
              </a:pPr>
              <a:endParaRPr lang="en-US"/>
            </a:p>
            <a:p>
              <a:pPr lvl="1">
                <a:defRPr/>
              </a:pPr>
              <a:r>
                <a:rPr kumimoji="0" lang="en-US" b="0" i="0" u="none" strike="noStrike" kern="1200" cap="none" spc="0" normalizeH="0" baseline="0" noProof="0">
                  <a:ln>
                    <a:noFill/>
                  </a:ln>
                  <a:effectLst/>
                  <a:uLnTx/>
                  <a:uFillTx/>
                  <a:ea typeface="+mn-ea"/>
                  <a:cs typeface="+mn-cs"/>
                </a:rPr>
                <a:t>College, university, technical, or business school offering post-secondary level academic instruction leading to an Associate Degree or higher</a:t>
              </a:r>
            </a:p>
            <a:p>
              <a:pPr lvl="1">
                <a:defRPr/>
              </a:pPr>
              <a:endParaRPr kumimoji="0" lang="en-US" b="0" i="0" u="none" strike="noStrike" kern="1200" cap="none" spc="0" normalizeH="0" baseline="0" noProof="0">
                <a:ln>
                  <a:noFill/>
                </a:ln>
                <a:effectLst/>
                <a:uLnTx/>
                <a:uFillTx/>
                <a:ea typeface="+mn-ea"/>
                <a:cs typeface="+mn-cs"/>
              </a:endParaRPr>
            </a:p>
          </p:txBody>
        </p:sp>
        <p:sp>
          <p:nvSpPr>
            <p:cNvPr id="14" name="TextBox 57">
              <a:extLst>
                <a:ext uri="{FF2B5EF4-FFF2-40B4-BE49-F238E27FC236}">
                  <a16:creationId xmlns:a16="http://schemas.microsoft.com/office/drawing/2014/main" id="{07E29E85-B0B9-DAF3-03EE-92227D49353D}"/>
                </a:ext>
              </a:extLst>
            </p:cNvPr>
            <p:cNvSpPr txBox="1"/>
            <p:nvPr/>
          </p:nvSpPr>
          <p:spPr>
            <a:xfrm>
              <a:off x="1155842" y="2301618"/>
              <a:ext cx="659155" cy="523220"/>
            </a:xfrm>
            <a:prstGeom prst="rect">
              <a:avLst/>
            </a:prstGeom>
            <a:grpFill/>
          </p:spPr>
          <p:txBody>
            <a:bodyPr wrap="none" rtlCol="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effectLst/>
                  <a:uLnTx/>
                  <a:uFillTx/>
                  <a:ea typeface="+mn-ea"/>
                  <a:cs typeface="Calibri" panose="020F0502020204030204" pitchFamily="34" charset="0"/>
                </a:rPr>
                <a:t>IHL</a:t>
              </a:r>
            </a:p>
          </p:txBody>
        </p:sp>
      </p:grpSp>
      <p:pic>
        <p:nvPicPr>
          <p:cNvPr id="12" name="Graphic 4" descr="Checkbox Checked with solid fill">
            <a:extLst>
              <a:ext uri="{FF2B5EF4-FFF2-40B4-BE49-F238E27FC236}">
                <a16:creationId xmlns:a16="http://schemas.microsoft.com/office/drawing/2014/main" id="{B5E8E4EB-6C09-44FC-2B28-3CF39FDC9E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441" y="857856"/>
            <a:ext cx="1054511" cy="1054511"/>
          </a:xfrm>
          <a:prstGeom prst="rect">
            <a:avLst/>
          </a:prstGeom>
        </p:spPr>
      </p:pic>
      <p:sp>
        <p:nvSpPr>
          <p:cNvPr id="9" name="Rectangle 8">
            <a:extLst>
              <a:ext uri="{FF2B5EF4-FFF2-40B4-BE49-F238E27FC236}">
                <a16:creationId xmlns:a16="http://schemas.microsoft.com/office/drawing/2014/main" id="{6ECB4D27-8202-9C32-217D-2AC33BC42605}"/>
              </a:ext>
            </a:extLst>
          </p:cNvPr>
          <p:cNvSpPr/>
          <p:nvPr/>
        </p:nvSpPr>
        <p:spPr>
          <a:xfrm>
            <a:off x="657697" y="3682882"/>
            <a:ext cx="7749324" cy="1730814"/>
          </a:xfrm>
          <a:prstGeom prst="rect">
            <a:avLst/>
          </a:prstGeom>
          <a:solidFill>
            <a:schemeClr val="tx2">
              <a:lumMod val="20000"/>
              <a:lumOff val="80000"/>
            </a:schemeClr>
          </a:solidFill>
          <a:ln w="76200" cap="flat" cmpd="sng" algn="ctr">
            <a:solidFill>
              <a:srgbClr val="F2C217"/>
            </a:solidFill>
            <a:prstDash val="solid"/>
            <a:miter lim="800000"/>
          </a:ln>
          <a:effectLst/>
        </p:spPr>
        <p:txBody>
          <a:bodyPr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defRPr/>
            </a:pPr>
            <a:endParaRPr kumimoji="0" lang="en-US" b="0" i="0" u="none" strike="noStrike" kern="1200" cap="none" spc="0" normalizeH="0" baseline="0" noProof="0">
              <a:ln>
                <a:noFill/>
              </a:ln>
              <a:effectLst/>
              <a:uLnTx/>
              <a:uFillTx/>
              <a:ea typeface="+mn-ea"/>
              <a:cs typeface="+mn-cs"/>
            </a:endParaRPr>
          </a:p>
          <a:p>
            <a:pPr lvl="1">
              <a:defRPr/>
            </a:pPr>
            <a:endParaRPr lang="en-US"/>
          </a:p>
          <a:p>
            <a:pPr lvl="1">
              <a:defRPr/>
            </a:pPr>
            <a:r>
              <a:rPr kumimoji="0" lang="en-US" b="0" i="0" u="none" strike="noStrike" kern="1200" cap="none" spc="0" normalizeH="0" baseline="0" noProof="0">
                <a:ln>
                  <a:noFill/>
                </a:ln>
                <a:effectLst/>
                <a:uLnTx/>
                <a:uFillTx/>
                <a:ea typeface="+mn-ea"/>
                <a:cs typeface="+mn-cs"/>
              </a:rPr>
              <a:t>A school, </a:t>
            </a:r>
            <a:r>
              <a:rPr kumimoji="0" lang="en-US" b="0" i="1" u="none" strike="noStrike" kern="1200" cap="none" spc="0" normalizeH="0" baseline="0" noProof="0">
                <a:ln>
                  <a:noFill/>
                </a:ln>
                <a:effectLst/>
                <a:uLnTx/>
                <a:uFillTx/>
                <a:ea typeface="+mn-ea"/>
                <a:cs typeface="+mn-cs"/>
              </a:rPr>
              <a:t>other than an IHL, </a:t>
            </a:r>
            <a:r>
              <a:rPr kumimoji="0" lang="en-US" b="0" u="none" strike="noStrike" kern="1200" cap="none" spc="0" normalizeH="0" baseline="0" noProof="0">
                <a:ln>
                  <a:noFill/>
                </a:ln>
                <a:effectLst/>
                <a:uLnTx/>
                <a:uFillTx/>
                <a:ea typeface="+mn-ea"/>
                <a:cs typeface="+mn-cs"/>
              </a:rPr>
              <a:t>or an entity such as an aero club, is in a state, and has a pilot school certificate, has a grant of exemption, or has a training center certificate.</a:t>
            </a:r>
          </a:p>
          <a:p>
            <a:pPr lvl="1">
              <a:defRPr/>
            </a:pPr>
            <a:endParaRPr kumimoji="0" lang="en-US" b="0" i="0" u="none" strike="noStrike" kern="1200" cap="none" spc="0" normalizeH="0" baseline="0" noProof="0">
              <a:ln>
                <a:noFill/>
              </a:ln>
              <a:effectLst/>
              <a:uLnTx/>
              <a:uFillTx/>
              <a:ea typeface="+mn-ea"/>
              <a:cs typeface="+mn-cs"/>
            </a:endParaRPr>
          </a:p>
          <a:p>
            <a:pPr lvl="1">
              <a:defRPr/>
            </a:pPr>
            <a:endParaRPr kumimoji="0" lang="en-US" b="0" i="0" u="none" strike="noStrike" kern="1200" cap="none" spc="0" normalizeH="0" baseline="0" noProof="0">
              <a:ln>
                <a:noFill/>
              </a:ln>
              <a:effectLst/>
              <a:uLnTx/>
              <a:uFillTx/>
              <a:ea typeface="+mn-ea"/>
              <a:cs typeface="+mn-cs"/>
            </a:endParaRPr>
          </a:p>
        </p:txBody>
      </p:sp>
      <p:sp>
        <p:nvSpPr>
          <p:cNvPr id="10" name="TextBox 57">
            <a:extLst>
              <a:ext uri="{FF2B5EF4-FFF2-40B4-BE49-F238E27FC236}">
                <a16:creationId xmlns:a16="http://schemas.microsoft.com/office/drawing/2014/main" id="{FA713C86-1AF8-D64D-2381-C6955D4B1A95}"/>
              </a:ext>
            </a:extLst>
          </p:cNvPr>
          <p:cNvSpPr txBox="1"/>
          <p:nvPr/>
        </p:nvSpPr>
        <p:spPr>
          <a:xfrm>
            <a:off x="1130033" y="3752613"/>
            <a:ext cx="1519776" cy="523220"/>
          </a:xfrm>
          <a:prstGeom prst="rect">
            <a:avLst/>
          </a:prstGeom>
          <a:solidFill>
            <a:schemeClr val="tx2">
              <a:lumMod val="20000"/>
              <a:lumOff val="80000"/>
            </a:schemeClr>
          </a:solidFill>
        </p:spPr>
        <p:txBody>
          <a:bodyPr wrap="none" rtlCol="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effectLst/>
                <a:uLnTx/>
                <a:uFillTx/>
                <a:ea typeface="+mn-ea"/>
                <a:cs typeface="Calibri" panose="020F0502020204030204" pitchFamily="34" charset="0"/>
              </a:rPr>
              <a:t>Flight School</a:t>
            </a:r>
          </a:p>
        </p:txBody>
      </p:sp>
      <p:pic>
        <p:nvPicPr>
          <p:cNvPr id="8" name="Graphic 9" descr="Checkbox Checked with solid fill">
            <a:extLst>
              <a:ext uri="{FF2B5EF4-FFF2-40B4-BE49-F238E27FC236}">
                <a16:creationId xmlns:a16="http://schemas.microsoft.com/office/drawing/2014/main" id="{C03E8D75-0BF8-6066-BE18-B04411EFA3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170" y="3149149"/>
            <a:ext cx="1054511" cy="1054511"/>
          </a:xfrm>
          <a:prstGeom prst="rect">
            <a:avLst/>
          </a:prstGeom>
        </p:spPr>
      </p:pic>
    </p:spTree>
    <p:extLst>
      <p:ext uri="{BB962C8B-B14F-4D97-AF65-F5344CB8AC3E}">
        <p14:creationId xmlns:p14="http://schemas.microsoft.com/office/powerpoint/2010/main" val="1319777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CD1CA2-0267-1069-BCDD-56B6C1BC98D7}"/>
              </a:ext>
            </a:extLst>
          </p:cNvPr>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a:solidFill>
                <a:prstClr val="white"/>
              </a:solidFill>
            </a:endParaRPr>
          </a:p>
        </p:txBody>
      </p:sp>
      <p:sp>
        <p:nvSpPr>
          <p:cNvPr id="3" name="Title 2">
            <a:extLst>
              <a:ext uri="{FF2B5EF4-FFF2-40B4-BE49-F238E27FC236}">
                <a16:creationId xmlns:a16="http://schemas.microsoft.com/office/drawing/2014/main" id="{03325F52-5426-65D8-0EDE-379BC94279FD}"/>
              </a:ext>
            </a:extLst>
          </p:cNvPr>
          <p:cNvSpPr>
            <a:spLocks noGrp="1"/>
          </p:cNvSpPr>
          <p:nvPr>
            <p:ph type="title"/>
          </p:nvPr>
        </p:nvSpPr>
        <p:spPr/>
        <p:txBody>
          <a:bodyPr/>
          <a:lstStyle/>
          <a:p>
            <a:r>
              <a:rPr lang="en-US"/>
              <a:t>Requirements</a:t>
            </a:r>
          </a:p>
        </p:txBody>
      </p:sp>
      <p:sp>
        <p:nvSpPr>
          <p:cNvPr id="5" name="Rectangle: Rounded Corners 4">
            <a:extLst>
              <a:ext uri="{FF2B5EF4-FFF2-40B4-BE49-F238E27FC236}">
                <a16:creationId xmlns:a16="http://schemas.microsoft.com/office/drawing/2014/main" id="{B6D350B9-D083-DDCA-6D85-10EB3C0E0005}"/>
              </a:ext>
            </a:extLst>
          </p:cNvPr>
          <p:cNvSpPr/>
          <p:nvPr/>
        </p:nvSpPr>
        <p:spPr>
          <a:xfrm>
            <a:off x="119706" y="1029064"/>
            <a:ext cx="8818323" cy="2290389"/>
          </a:xfrm>
          <a:prstGeom prst="roundRect">
            <a:avLst/>
          </a:prstGeom>
          <a:solidFill>
            <a:srgbClr val="FFFFFF">
              <a:lumMod val="95000"/>
            </a:srgbClr>
          </a:solidFill>
          <a:ln w="28575" cap="flat" cmpd="sng" algn="ctr">
            <a:solidFill>
              <a:schemeClr val="tx2">
                <a:lumMod val="75000"/>
              </a:scheme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effectLst/>
                <a:uLnTx/>
                <a:uFillTx/>
                <a:ea typeface="Lato" panose="020F0502020204030203" pitchFamily="34" charset="0"/>
                <a:cs typeface="Lato" panose="020F0502020204030203" pitchFamily="34" charset="0"/>
              </a:rPr>
              <a:t>Flight training may be included as part of a </a:t>
            </a:r>
            <a:r>
              <a:rPr kumimoji="0" lang="en-US" sz="4000" b="1" i="0" u="none" strike="noStrike" kern="0" cap="none" spc="0" normalizeH="0" baseline="0" noProof="0">
                <a:ln>
                  <a:noFill/>
                </a:ln>
                <a:effectLst/>
                <a:uLnTx/>
                <a:uFillTx/>
                <a:ea typeface="Lato" panose="020F0502020204030203" pitchFamily="34" charset="0"/>
                <a:cs typeface="Lato" panose="020F0502020204030203" pitchFamily="34" charset="0"/>
              </a:rPr>
              <a:t>standard college degree </a:t>
            </a:r>
            <a:r>
              <a:rPr kumimoji="0" lang="en-US" sz="4000" i="0" u="none" strike="noStrike" kern="0" cap="none" spc="0" normalizeH="0" baseline="0" noProof="0">
                <a:ln>
                  <a:noFill/>
                </a:ln>
                <a:effectLst/>
                <a:uLnTx/>
                <a:uFillTx/>
                <a:ea typeface="Lato" panose="020F0502020204030203" pitchFamily="34" charset="0"/>
                <a:cs typeface="Lato" panose="020F0502020204030203" pitchFamily="34" charset="0"/>
              </a:rPr>
              <a:t>only at </a:t>
            </a:r>
            <a:r>
              <a:rPr kumimoji="0" lang="en-US" sz="4000" b="1" i="0" u="none" strike="noStrike" kern="0" cap="none" spc="0" normalizeH="0" baseline="0" noProof="0">
                <a:ln>
                  <a:noFill/>
                </a:ln>
                <a:effectLst/>
                <a:uLnTx/>
                <a:uFillTx/>
                <a:ea typeface="Lato" panose="020F0502020204030203" pitchFamily="34" charset="0"/>
                <a:cs typeface="Lato" panose="020F0502020204030203" pitchFamily="34" charset="0"/>
              </a:rPr>
              <a:t>accredited IHLs.</a:t>
            </a:r>
            <a:endParaRPr kumimoji="0" lang="en-US" sz="4000" b="0" i="0" u="none" strike="noStrike" kern="0" cap="none" spc="0" normalizeH="0" baseline="0" noProof="0">
              <a:ln>
                <a:noFill/>
              </a:ln>
              <a:effectLst/>
              <a:uLnTx/>
              <a:uFillTx/>
              <a:ea typeface="Lato" panose="020F0502020204030203" pitchFamily="34" charset="0"/>
              <a:cs typeface="Lato" panose="020F0502020204030203" pitchFamily="34" charset="0"/>
            </a:endParaRPr>
          </a:p>
        </p:txBody>
      </p:sp>
      <p:sp>
        <p:nvSpPr>
          <p:cNvPr id="8" name="Rectangle: Rounded Corners 7">
            <a:extLst>
              <a:ext uri="{FF2B5EF4-FFF2-40B4-BE49-F238E27FC236}">
                <a16:creationId xmlns:a16="http://schemas.microsoft.com/office/drawing/2014/main" id="{85C6EF23-90FD-664D-7D35-F9CBA400DF28}"/>
              </a:ext>
            </a:extLst>
          </p:cNvPr>
          <p:cNvSpPr/>
          <p:nvPr/>
        </p:nvSpPr>
        <p:spPr>
          <a:xfrm>
            <a:off x="120961" y="3532875"/>
            <a:ext cx="8818323" cy="2320443"/>
          </a:xfrm>
          <a:prstGeom prst="roundRect">
            <a:avLst>
              <a:gd name="adj" fmla="val 6400"/>
            </a:avLst>
          </a:prstGeom>
          <a:solidFill>
            <a:schemeClr val="accent2">
              <a:lumMod val="75000"/>
            </a:schemeClr>
          </a:solidFill>
          <a:ln w="28575" cap="flat" cmpd="sng" algn="ctr">
            <a:solidFill>
              <a:schemeClr val="accent1"/>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kern="0">
                <a:solidFill>
                  <a:schemeClr val="accent1"/>
                </a:solidFill>
                <a:ea typeface="Lato" panose="020F0502020204030203" pitchFamily="34" charset="0"/>
                <a:cs typeface="Lato" panose="020F0502020204030203" pitchFamily="34" charset="0"/>
              </a:rPr>
              <a:t>College degree programs that contain an element of flight training are treated the same as any other standard college degree.</a:t>
            </a:r>
            <a:endParaRPr kumimoji="0" lang="en-US" sz="3600" b="0" i="0" u="none" strike="noStrike" kern="0" cap="none" spc="0" normalizeH="0" baseline="0" noProof="0">
              <a:ln>
                <a:noFill/>
              </a:ln>
              <a:solidFill>
                <a:schemeClr val="accent1"/>
              </a:solidFill>
              <a:effectLst/>
              <a:uLnTx/>
              <a:uFillTx/>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75747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1&quot;/&gt;&lt;property id=&quot;20307&quot; value=&quot;257&quot;/&gt;&lt;/object&gt;&lt;/object&gt;&lt;object type=&quot;8&quot; unique_id=&quot;10038&quot;&gt;&lt;/object&gt;&lt;/object&gt;&lt;/database&gt;"/>
  <p:tag name="SECTOMILLISECCONVERTED" val="1"/>
</p:tagLst>
</file>

<file path=ppt/theme/theme1.xml><?xml version="1.0" encoding="utf-8"?>
<a:theme xmlns:a="http://schemas.openxmlformats.org/drawingml/2006/main" name="10_Office Theme">
  <a:themeElements>
    <a:clrScheme name="Custom 1">
      <a:dk1>
        <a:srgbClr val="000000"/>
      </a:dk1>
      <a:lt1>
        <a:sysClr val="window" lastClr="FFFFFF"/>
      </a:lt1>
      <a:dk2>
        <a:srgbClr val="003F72"/>
      </a:dk2>
      <a:lt2>
        <a:srgbClr val="EEECE1"/>
      </a:lt2>
      <a:accent1>
        <a:srgbClr val="FFFFFF"/>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WikiEditForm</Display>
  <Edit>WikiEditForm</Edit>
  <New>WikiEditForm</New>
</FormTemplates>
</file>

<file path=customXml/item2.xml><?xml version="1.0" encoding="utf-8"?>
<p:properties xmlns:p="http://schemas.microsoft.com/office/2006/metadata/properties" xmlns:xsi="http://www.w3.org/2001/XMLSchema-instance" xmlns:pc="http://schemas.microsoft.com/office/infopath/2007/PartnerControls">
  <documentManagement>
    <WikiField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Wiki Page" ma:contentTypeID="0x01010800BE34BDCC4AA68F43AD60CB06E5D69106" ma:contentTypeVersion="0" ma:contentTypeDescription="Create a new wiki page." ma:contentTypeScope="" ma:versionID="cf9f2b1ae3d753bf4868841d77fc063f">
  <xsd:schema xmlns:xsd="http://www.w3.org/2001/XMLSchema" xmlns:xs="http://www.w3.org/2001/XMLSchema" xmlns:p="http://schemas.microsoft.com/office/2006/metadata/properties" xmlns:ns1="http://schemas.microsoft.com/sharepoint/v3" targetNamespace="http://schemas.microsoft.com/office/2006/metadata/properties" ma:root="true" ma:fieldsID="09f003db0dd5f41166429b883948d673" ns1:_="">
    <xsd:import namespace="http://schemas.microsoft.com/sharepoint/v3"/>
    <xsd:element name="properties">
      <xsd:complexType>
        <xsd:sequence>
          <xsd:element name="documentManagement">
            <xsd:complexType>
              <xsd:all>
                <xsd:element ref="ns1:Wiki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WikiField" ma:index="7" nillable="true" ma:displayName="Wiki Content" ma:internalName="WikiField">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CEFF0-6D89-42E7-B0A9-4352C3A40010}">
  <ds:schemaRefs>
    <ds:schemaRef ds:uri="http://schemas.microsoft.com/sharepoint/v3/contenttype/forms"/>
  </ds:schemaRefs>
</ds:datastoreItem>
</file>

<file path=customXml/itemProps2.xml><?xml version="1.0" encoding="utf-8"?>
<ds:datastoreItem xmlns:ds="http://schemas.openxmlformats.org/officeDocument/2006/customXml" ds:itemID="{C993FA49-FC48-493C-94A2-B5BE0B839CF0}">
  <ds:schemaRefs>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 ds:uri="http://purl.org/dc/terms/"/>
  </ds:schemaRefs>
</ds:datastoreItem>
</file>

<file path=customXml/itemProps3.xml><?xml version="1.0" encoding="utf-8"?>
<ds:datastoreItem xmlns:ds="http://schemas.openxmlformats.org/officeDocument/2006/customXml" ds:itemID="{3E305874-2372-4324-B8A3-A786D1A92AD6}">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otalTime>2321</TotalTime>
  <Words>16452</Words>
  <Application>Microsoft Office PowerPoint</Application>
  <PresentationFormat>On-screen Show (4:3)</PresentationFormat>
  <Paragraphs>1207</Paragraphs>
  <Slides>77</Slides>
  <Notes>65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77</vt:i4>
      </vt:variant>
    </vt:vector>
  </HeadingPairs>
  <TitlesOfParts>
    <vt:vector size="91" baseType="lpstr">
      <vt:lpstr>Arial</vt:lpstr>
      <vt:lpstr>Bitter</vt:lpstr>
      <vt:lpstr>Calibri</vt:lpstr>
      <vt:lpstr>Grandview</vt:lpstr>
      <vt:lpstr>Graphik</vt:lpstr>
      <vt:lpstr>Lato</vt:lpstr>
      <vt:lpstr>Myriad Pro</vt:lpstr>
      <vt:lpstr>Open Sans</vt:lpstr>
      <vt:lpstr>Rockwell Extra Bold</vt:lpstr>
      <vt:lpstr>Segoe UI</vt:lpstr>
      <vt:lpstr>Source Sans Pro</vt:lpstr>
      <vt:lpstr>Times New Roman</vt:lpstr>
      <vt:lpstr>Wingdings</vt:lpstr>
      <vt:lpstr>10_Office Theme</vt:lpstr>
      <vt:lpstr>U.S. Department of Veterans Affairs</vt:lpstr>
      <vt:lpstr>Heather Cates</vt:lpstr>
      <vt:lpstr>Disclaimer</vt:lpstr>
      <vt:lpstr>Annual Training Credit</vt:lpstr>
      <vt:lpstr>Learning Objectives</vt:lpstr>
      <vt:lpstr>Overview</vt:lpstr>
      <vt:lpstr>Definitions &amp; Requirements</vt:lpstr>
      <vt:lpstr>Definitions</vt:lpstr>
      <vt:lpstr>Requirements</vt:lpstr>
      <vt:lpstr>Flight Training as a Standard College Degree</vt:lpstr>
      <vt:lpstr>VA Student Eligibility Requirements</vt:lpstr>
      <vt:lpstr>VA Eligibility Requirements</vt:lpstr>
      <vt:lpstr>Medical Certificates</vt:lpstr>
      <vt:lpstr>Flight Courses</vt:lpstr>
      <vt:lpstr>Flight Training Courses</vt:lpstr>
      <vt:lpstr>PowerPoint Presentation</vt:lpstr>
      <vt:lpstr>Ground Training</vt:lpstr>
      <vt:lpstr>Course Descriptions</vt:lpstr>
      <vt:lpstr>Course Description Example</vt:lpstr>
      <vt:lpstr>Course Description Example</vt:lpstr>
      <vt:lpstr>In-house  Flight Training</vt:lpstr>
      <vt:lpstr>Requirements</vt:lpstr>
      <vt:lpstr>14 CFR part 61 – Additional Requirements</vt:lpstr>
      <vt:lpstr>14 CFR part 141 - Additional Requirements</vt:lpstr>
      <vt:lpstr>Contracted Flight Training</vt:lpstr>
      <vt:lpstr>Contracted Training Important Reminders</vt:lpstr>
      <vt:lpstr>Contract with 14 CFR part 61 Flight School</vt:lpstr>
      <vt:lpstr>Full Contract with 14 CFR part 141 Flight School</vt:lpstr>
      <vt:lpstr>Full Contract with a 141 IHL</vt:lpstr>
      <vt:lpstr>IHL contract with an IHL under part 61 </vt:lpstr>
      <vt:lpstr>Combination Contracted</vt:lpstr>
      <vt:lpstr>Approval</vt:lpstr>
      <vt:lpstr>Legal Authority  for Approval</vt:lpstr>
      <vt:lpstr>Areas of Responsibility</vt:lpstr>
      <vt:lpstr>Approval Regulations</vt:lpstr>
      <vt:lpstr>FAA Regulations</vt:lpstr>
      <vt:lpstr>14 CFR part 61</vt:lpstr>
      <vt:lpstr>14 CFR part 141</vt:lpstr>
      <vt:lpstr>FAA Approval Documents</vt:lpstr>
      <vt:lpstr>Air Agency Certificate</vt:lpstr>
      <vt:lpstr>Letter of Authorization</vt:lpstr>
      <vt:lpstr>Training Course Outline</vt:lpstr>
      <vt:lpstr>Syllabus</vt:lpstr>
      <vt:lpstr>Compliance Surveys</vt:lpstr>
      <vt:lpstr>Compliance Survey Overview</vt:lpstr>
      <vt:lpstr>Statutory Requirements</vt:lpstr>
      <vt:lpstr>Compliance Survey Objectives</vt:lpstr>
      <vt:lpstr>Authority for Review</vt:lpstr>
      <vt:lpstr>Record Retention</vt:lpstr>
      <vt:lpstr>Compliance Survey Process</vt:lpstr>
      <vt:lpstr>Step #1:  Notification of Survey</vt:lpstr>
      <vt:lpstr>Notification Email</vt:lpstr>
      <vt:lpstr>Notification Letter</vt:lpstr>
      <vt:lpstr>Notification Packet</vt:lpstr>
      <vt:lpstr>Step #2:  Survey Preparation</vt:lpstr>
      <vt:lpstr>Survey Preparation Best Practices</vt:lpstr>
      <vt:lpstr>Step 3:  Entrance Briefing</vt:lpstr>
      <vt:lpstr>Step 4: Flight Line &amp; Advertising Review</vt:lpstr>
      <vt:lpstr>Examples of Bad Advertising on-site</vt:lpstr>
      <vt:lpstr>Step 5: Record Review – General Records</vt:lpstr>
      <vt:lpstr>Record Review – Vocational Flight Programs</vt:lpstr>
      <vt:lpstr>Step 6: Exit Briefing</vt:lpstr>
      <vt:lpstr>Step 7: Notification of Findings</vt:lpstr>
      <vt:lpstr>Areas of Review</vt:lpstr>
      <vt:lpstr>Enrollment Areas of Review</vt:lpstr>
      <vt:lpstr>Other Areas of Review</vt:lpstr>
      <vt:lpstr>Fact Finding</vt:lpstr>
      <vt:lpstr>Grading Policies</vt:lpstr>
      <vt:lpstr>Make-up Flights Policy</vt:lpstr>
      <vt:lpstr>Equipment</vt:lpstr>
      <vt:lpstr>Previous Training</vt:lpstr>
      <vt:lpstr>Progress Standards</vt:lpstr>
      <vt:lpstr>Reporting Changes</vt:lpstr>
      <vt:lpstr>Common Discrepancies</vt:lpstr>
      <vt:lpstr>Summary</vt:lpstr>
      <vt:lpstr>Questions?</vt:lpstr>
      <vt:lpstr>Thank you!</vt:lpstr>
    </vt:vector>
  </TitlesOfParts>
  <Company>Department of 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VA Template</dc:title>
  <dc:creator>Department of Veterans Affairs</dc:creator>
  <cp:lastModifiedBy>Cates, Heather M. (VBAVACO)</cp:lastModifiedBy>
  <cp:revision>290</cp:revision>
  <cp:lastPrinted>2018-01-09T18:11:21Z</cp:lastPrinted>
  <dcterms:created xsi:type="dcterms:W3CDTF">2017-12-21T16:13:31Z</dcterms:created>
  <dcterms:modified xsi:type="dcterms:W3CDTF">2025-06-30T19:53:20Z</dcterms:modified>
  <cp:category>Power Point Slide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0x01010800BE34BDCC4AA68F43AD60CB06E5D69106</vt:lpwstr>
  </property>
  <property fmtid="{D5CDD505-2E9C-101B-9397-08002B2CF9AE}" pid="3" name="_ReviewCycleID">
    <vt:i4>323709581</vt:i4>
  </property>
  <property fmtid="{D5CDD505-2E9C-101B-9397-08002B2CF9AE}" pid="4" name="_NewReviewCycle">
    <vt:lpwstr/>
  </property>
</Properties>
</file>