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57" r:id="rId5"/>
    <p:sldId id="274" r:id="rId6"/>
    <p:sldId id="596" r:id="rId7"/>
    <p:sldId id="664" r:id="rId8"/>
    <p:sldId id="665" r:id="rId9"/>
    <p:sldId id="660" r:id="rId10"/>
    <p:sldId id="661" r:id="rId11"/>
    <p:sldId id="655" r:id="rId12"/>
    <p:sldId id="658" r:id="rId13"/>
    <p:sldId id="597" r:id="rId14"/>
    <p:sldId id="657" r:id="rId15"/>
    <p:sldId id="666" r:id="rId16"/>
    <p:sldId id="667" r:id="rId17"/>
    <p:sldId id="668" r:id="rId18"/>
    <p:sldId id="669" r:id="rId19"/>
    <p:sldId id="311" r:id="rId20"/>
    <p:sldId id="289" r:id="rId21"/>
    <p:sldId id="313" r:id="rId22"/>
    <p:sldId id="322" r:id="rId23"/>
    <p:sldId id="314" r:id="rId24"/>
    <p:sldId id="315" r:id="rId25"/>
    <p:sldId id="323" r:id="rId26"/>
    <p:sldId id="316" r:id="rId27"/>
    <p:sldId id="319" r:id="rId28"/>
    <p:sldId id="287" r:id="rId29"/>
    <p:sldId id="320" r:id="rId30"/>
    <p:sldId id="321" r:id="rId31"/>
    <p:sldId id="317"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0ADE6F-CBFF-8D5C-94D6-E595DA52E85C}" name="Faisal Sulman" initials="FS" userId="S::faisal.sulman@studentveterans.org::5395ed09-2841-4cad-a15a-314e81a92646" providerId="AD"/>
  <p188:author id="{3351CAA9-885F-4470-A481-0F8D3838B6DB}" name="Tammy Barlet" initials="TB" userId="S::tammy.barlet@studentveterans.org::d066da0b-a62f-4359-a54b-cdd78a3548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2F2F2F"/>
    <a:srgbClr val="2D2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C6F894-332A-4435-F42A-62EFB1C9D0E8}" v="201" dt="2025-06-26T20:18:58.051"/>
    <p1510:client id="{9FF916C8-7B57-C224-502A-3F50AD24DCC8}" v="172" dt="2025-06-26T18:49:15.931"/>
    <p1510:client id="{C333667D-4089-4EC9-9068-6B1876FD68BC}" v="366" dt="2025-06-25T14:07:39.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sal Sulman" userId="5395ed09-2841-4cad-a15a-314e81a92646" providerId="ADAL" clId="{C333667D-4089-4EC9-9068-6B1876FD68BC}"/>
    <pc:docChg chg="undo custSel addSld delSld modSld">
      <pc:chgData name="Faisal Sulman" userId="5395ed09-2841-4cad-a15a-314e81a92646" providerId="ADAL" clId="{C333667D-4089-4EC9-9068-6B1876FD68BC}" dt="2025-06-25T14:13:49.115" v="449" actId="1076"/>
      <pc:docMkLst>
        <pc:docMk/>
      </pc:docMkLst>
      <pc:sldChg chg="modSp modAnim modNotesTx">
        <pc:chgData name="Faisal Sulman" userId="5395ed09-2841-4cad-a15a-314e81a92646" providerId="ADAL" clId="{C333667D-4089-4EC9-9068-6B1876FD68BC}" dt="2025-06-25T14:07:39.945" v="390" actId="20577"/>
        <pc:sldMkLst>
          <pc:docMk/>
          <pc:sldMk cId="4241693304" sldId="287"/>
        </pc:sldMkLst>
        <pc:spChg chg="mod">
          <ac:chgData name="Faisal Sulman" userId="5395ed09-2841-4cad-a15a-314e81a92646" providerId="ADAL" clId="{C333667D-4089-4EC9-9068-6B1876FD68BC}" dt="2025-06-25T14:07:39.945" v="390" actId="20577"/>
          <ac:spMkLst>
            <pc:docMk/>
            <pc:sldMk cId="4241693304" sldId="287"/>
            <ac:spMk id="3" creationId="{DB59C0D3-EEFB-B25F-A56F-BAB355B5891C}"/>
          </ac:spMkLst>
        </pc:spChg>
      </pc:sldChg>
      <pc:sldChg chg="addSp modSp add mod modNotesTx">
        <pc:chgData name="Faisal Sulman" userId="5395ed09-2841-4cad-a15a-314e81a92646" providerId="ADAL" clId="{C333667D-4089-4EC9-9068-6B1876FD68BC}" dt="2025-06-25T13:30:36.559" v="30" actId="20577"/>
        <pc:sldMkLst>
          <pc:docMk/>
          <pc:sldMk cId="614653334" sldId="289"/>
        </pc:sldMkLst>
        <pc:spChg chg="add mod">
          <ac:chgData name="Faisal Sulman" userId="5395ed09-2841-4cad-a15a-314e81a92646" providerId="ADAL" clId="{C333667D-4089-4EC9-9068-6B1876FD68BC}" dt="2025-06-25T13:30:14.132" v="26" actId="20577"/>
          <ac:spMkLst>
            <pc:docMk/>
            <pc:sldMk cId="614653334" sldId="289"/>
            <ac:spMk id="8" creationId="{E84574D9-FC75-FBA0-81EE-68437EAB3E09}"/>
          </ac:spMkLst>
        </pc:spChg>
        <pc:spChg chg="add mod">
          <ac:chgData name="Faisal Sulman" userId="5395ed09-2841-4cad-a15a-314e81a92646" providerId="ADAL" clId="{C333667D-4089-4EC9-9068-6B1876FD68BC}" dt="2025-06-25T13:30:36.559" v="30" actId="20577"/>
          <ac:spMkLst>
            <pc:docMk/>
            <pc:sldMk cId="614653334" sldId="289"/>
            <ac:spMk id="9" creationId="{9E55A859-65F0-9DAC-BB43-91CB72F2D41C}"/>
          </ac:spMkLst>
        </pc:spChg>
        <pc:picChg chg="mod modCrop">
          <ac:chgData name="Faisal Sulman" userId="5395ed09-2841-4cad-a15a-314e81a92646" providerId="ADAL" clId="{C333667D-4089-4EC9-9068-6B1876FD68BC}" dt="2025-06-25T13:29:31.490" v="6" actId="732"/>
          <ac:picMkLst>
            <pc:docMk/>
            <pc:sldMk cId="614653334" sldId="289"/>
            <ac:picMk id="7" creationId="{FFC34E9C-2F86-C52E-EA8B-90FCD500A779}"/>
          </ac:picMkLst>
        </pc:picChg>
      </pc:sldChg>
      <pc:sldChg chg="modSp mod">
        <pc:chgData name="Faisal Sulman" userId="5395ed09-2841-4cad-a15a-314e81a92646" providerId="ADAL" clId="{C333667D-4089-4EC9-9068-6B1876FD68BC}" dt="2025-06-25T14:13:49.115" v="449" actId="1076"/>
        <pc:sldMkLst>
          <pc:docMk/>
          <pc:sldMk cId="249615332" sldId="311"/>
        </pc:sldMkLst>
        <pc:spChg chg="mod">
          <ac:chgData name="Faisal Sulman" userId="5395ed09-2841-4cad-a15a-314e81a92646" providerId="ADAL" clId="{C333667D-4089-4EC9-9068-6B1876FD68BC}" dt="2025-06-25T14:13:49.115" v="449" actId="1076"/>
          <ac:spMkLst>
            <pc:docMk/>
            <pc:sldMk cId="249615332" sldId="311"/>
            <ac:spMk id="3" creationId="{FD8793AF-D6C9-36A7-9F13-BE2928E1F7AD}"/>
          </ac:spMkLst>
        </pc:spChg>
      </pc:sldChg>
      <pc:sldChg chg="modSp">
        <pc:chgData name="Faisal Sulman" userId="5395ed09-2841-4cad-a15a-314e81a92646" providerId="ADAL" clId="{C333667D-4089-4EC9-9068-6B1876FD68BC}" dt="2025-06-25T13:33:47.455" v="50" actId="20577"/>
        <pc:sldMkLst>
          <pc:docMk/>
          <pc:sldMk cId="2506481287" sldId="314"/>
        </pc:sldMkLst>
        <pc:spChg chg="mod">
          <ac:chgData name="Faisal Sulman" userId="5395ed09-2841-4cad-a15a-314e81a92646" providerId="ADAL" clId="{C333667D-4089-4EC9-9068-6B1876FD68BC}" dt="2025-06-25T13:33:47.455" v="50" actId="20577"/>
          <ac:spMkLst>
            <pc:docMk/>
            <pc:sldMk cId="2506481287" sldId="314"/>
            <ac:spMk id="3" creationId="{A77C8B1A-3898-45C2-749A-E3784DDA946C}"/>
          </ac:spMkLst>
        </pc:spChg>
      </pc:sldChg>
      <pc:sldChg chg="modNotes">
        <pc:chgData name="Faisal Sulman" userId="5395ed09-2841-4cad-a15a-314e81a92646" providerId="ADAL" clId="{C333667D-4089-4EC9-9068-6B1876FD68BC}" dt="2025-06-25T13:28:38.261" v="1" actId="27636"/>
        <pc:sldMkLst>
          <pc:docMk/>
          <pc:sldMk cId="2661446942" sldId="315"/>
        </pc:sldMkLst>
      </pc:sldChg>
      <pc:sldChg chg="del">
        <pc:chgData name="Faisal Sulman" userId="5395ed09-2841-4cad-a15a-314e81a92646" providerId="ADAL" clId="{C333667D-4089-4EC9-9068-6B1876FD68BC}" dt="2025-06-25T13:33:02.267" v="31" actId="47"/>
        <pc:sldMkLst>
          <pc:docMk/>
          <pc:sldMk cId="2531750881" sldId="318"/>
        </pc:sldMkLst>
      </pc:sldChg>
      <pc:sldChg chg="modSp modAnim">
        <pc:chgData name="Faisal Sulman" userId="5395ed09-2841-4cad-a15a-314e81a92646" providerId="ADAL" clId="{C333667D-4089-4EC9-9068-6B1876FD68BC}" dt="2025-06-25T14:02:28.248" v="383" actId="20577"/>
        <pc:sldMkLst>
          <pc:docMk/>
          <pc:sldMk cId="2867768063" sldId="320"/>
        </pc:sldMkLst>
        <pc:spChg chg="mod">
          <ac:chgData name="Faisal Sulman" userId="5395ed09-2841-4cad-a15a-314e81a92646" providerId="ADAL" clId="{C333667D-4089-4EC9-9068-6B1876FD68BC}" dt="2025-06-25T14:02:28.248" v="383" actId="20577"/>
          <ac:spMkLst>
            <pc:docMk/>
            <pc:sldMk cId="2867768063" sldId="320"/>
            <ac:spMk id="3" creationId="{DB59C0D3-EEFB-B25F-A56F-BAB355B5891C}"/>
          </ac:spMkLst>
        </pc:spChg>
      </pc:sldChg>
    </pc:docChg>
  </pc:docChgLst>
  <pc:docChgLst>
    <pc:chgData name="Olivia Brinsfield" userId="S::olivia.brinsfield@studentveterans.org::875de536-6473-48ee-91ab-28e33037dc2e" providerId="AD" clId="Web-{86C6F894-332A-4435-F42A-62EFB1C9D0E8}"/>
    <pc:docChg chg="addSld delSld modSld">
      <pc:chgData name="Olivia Brinsfield" userId="S::olivia.brinsfield@studentveterans.org::875de536-6473-48ee-91ab-28e33037dc2e" providerId="AD" clId="Web-{86C6F894-332A-4435-F42A-62EFB1C9D0E8}" dt="2025-06-26T20:18:58.051" v="189" actId="20577"/>
      <pc:docMkLst>
        <pc:docMk/>
      </pc:docMkLst>
      <pc:sldChg chg="delSp modSp">
        <pc:chgData name="Olivia Brinsfield" userId="S::olivia.brinsfield@studentveterans.org::875de536-6473-48ee-91ab-28e33037dc2e" providerId="AD" clId="Web-{86C6F894-332A-4435-F42A-62EFB1C9D0E8}" dt="2025-06-26T20:18:58.051" v="189" actId="20577"/>
        <pc:sldMkLst>
          <pc:docMk/>
          <pc:sldMk cId="747205756" sldId="257"/>
        </pc:sldMkLst>
        <pc:spChg chg="mod">
          <ac:chgData name="Olivia Brinsfield" userId="S::olivia.brinsfield@studentveterans.org::875de536-6473-48ee-91ab-28e33037dc2e" providerId="AD" clId="Web-{86C6F894-332A-4435-F42A-62EFB1C9D0E8}" dt="2025-06-26T20:18:58.051" v="189" actId="20577"/>
          <ac:spMkLst>
            <pc:docMk/>
            <pc:sldMk cId="747205756" sldId="257"/>
            <ac:spMk id="2" creationId="{C4E7720C-063A-5F2F-EA4E-D6BF5BF0E4A0}"/>
          </ac:spMkLst>
        </pc:spChg>
        <pc:spChg chg="mod">
          <ac:chgData name="Olivia Brinsfield" userId="S::olivia.brinsfield@studentveterans.org::875de536-6473-48ee-91ab-28e33037dc2e" providerId="AD" clId="Web-{86C6F894-332A-4435-F42A-62EFB1C9D0E8}" dt="2025-06-26T20:17:02.561" v="146" actId="1076"/>
          <ac:spMkLst>
            <pc:docMk/>
            <pc:sldMk cId="747205756" sldId="257"/>
            <ac:spMk id="3" creationId="{FD8793AF-D6C9-36A7-9F13-BE2928E1F7AD}"/>
          </ac:spMkLst>
        </pc:spChg>
        <pc:spChg chg="del">
          <ac:chgData name="Olivia Brinsfield" userId="S::olivia.brinsfield@studentveterans.org::875de536-6473-48ee-91ab-28e33037dc2e" providerId="AD" clId="Web-{86C6F894-332A-4435-F42A-62EFB1C9D0E8}" dt="2025-06-26T20:16:59.952" v="145"/>
          <ac:spMkLst>
            <pc:docMk/>
            <pc:sldMk cId="747205756" sldId="257"/>
            <ac:spMk id="4" creationId="{4C712E12-1560-5A4B-9ECA-F1EC6CF3FE0C}"/>
          </ac:spMkLst>
        </pc:spChg>
      </pc:sldChg>
      <pc:sldChg chg="modSp">
        <pc:chgData name="Olivia Brinsfield" userId="S::olivia.brinsfield@studentveterans.org::875de536-6473-48ee-91ab-28e33037dc2e" providerId="AD" clId="Web-{86C6F894-332A-4435-F42A-62EFB1C9D0E8}" dt="2025-06-26T19:56:51.859" v="19" actId="20577"/>
        <pc:sldMkLst>
          <pc:docMk/>
          <pc:sldMk cId="1507001155" sldId="668"/>
        </pc:sldMkLst>
        <pc:spChg chg="mod">
          <ac:chgData name="Olivia Brinsfield" userId="S::olivia.brinsfield@studentveterans.org::875de536-6473-48ee-91ab-28e33037dc2e" providerId="AD" clId="Web-{86C6F894-332A-4435-F42A-62EFB1C9D0E8}" dt="2025-06-26T19:56:51.859" v="19" actId="20577"/>
          <ac:spMkLst>
            <pc:docMk/>
            <pc:sldMk cId="1507001155" sldId="668"/>
            <ac:spMk id="3" creationId="{72502677-7B6F-2BE2-414D-B97E1F0537BB}"/>
          </ac:spMkLst>
        </pc:spChg>
      </pc:sldChg>
      <pc:sldChg chg="addSp delSp modSp new">
        <pc:chgData name="Olivia Brinsfield" userId="S::olivia.brinsfield@studentveterans.org::875de536-6473-48ee-91ab-28e33037dc2e" providerId="AD" clId="Web-{86C6F894-332A-4435-F42A-62EFB1C9D0E8}" dt="2025-06-26T20:01:10.410" v="144" actId="1076"/>
        <pc:sldMkLst>
          <pc:docMk/>
          <pc:sldMk cId="261279047" sldId="669"/>
        </pc:sldMkLst>
        <pc:spChg chg="mod">
          <ac:chgData name="Olivia Brinsfield" userId="S::olivia.brinsfield@studentveterans.org::875de536-6473-48ee-91ab-28e33037dc2e" providerId="AD" clId="Web-{86C6F894-332A-4435-F42A-62EFB1C9D0E8}" dt="2025-06-26T20:01:10.410" v="144" actId="1076"/>
          <ac:spMkLst>
            <pc:docMk/>
            <pc:sldMk cId="261279047" sldId="669"/>
            <ac:spMk id="2" creationId="{CD491229-52D8-F6CD-66D8-CB8649E23A93}"/>
          </ac:spMkLst>
        </pc:spChg>
        <pc:spChg chg="add del">
          <ac:chgData name="Olivia Brinsfield" userId="S::olivia.brinsfield@studentveterans.org::875de536-6473-48ee-91ab-28e33037dc2e" providerId="AD" clId="Web-{86C6F894-332A-4435-F42A-62EFB1C9D0E8}" dt="2025-06-26T19:59:00.041" v="45"/>
          <ac:spMkLst>
            <pc:docMk/>
            <pc:sldMk cId="261279047" sldId="669"/>
            <ac:spMk id="6" creationId="{1EE20502-9C6D-4907-6D95-2FB3BB535A13}"/>
          </ac:spMkLst>
        </pc:spChg>
        <pc:spChg chg="add del mod">
          <ac:chgData name="Olivia Brinsfield" userId="S::olivia.brinsfield@studentveterans.org::875de536-6473-48ee-91ab-28e33037dc2e" providerId="AD" clId="Web-{86C6F894-332A-4435-F42A-62EFB1C9D0E8}" dt="2025-06-26T19:59:23.839" v="53"/>
          <ac:spMkLst>
            <pc:docMk/>
            <pc:sldMk cId="261279047" sldId="669"/>
            <ac:spMk id="7" creationId="{23DD9B13-E152-11B8-5C79-2C5E132EA7E3}"/>
          </ac:spMkLst>
        </pc:spChg>
      </pc:sldChg>
      <pc:sldChg chg="new del">
        <pc:chgData name="Olivia Brinsfield" userId="S::olivia.brinsfield@studentveterans.org::875de536-6473-48ee-91ab-28e33037dc2e" providerId="AD" clId="Web-{86C6F894-332A-4435-F42A-62EFB1C9D0E8}" dt="2025-06-26T19:57:50.114" v="23"/>
        <pc:sldMkLst>
          <pc:docMk/>
          <pc:sldMk cId="2011182942" sldId="669"/>
        </pc:sldMkLst>
      </pc:sldChg>
      <pc:sldChg chg="new del">
        <pc:chgData name="Olivia Brinsfield" userId="S::olivia.brinsfield@studentveterans.org::875de536-6473-48ee-91ab-28e33037dc2e" providerId="AD" clId="Web-{86C6F894-332A-4435-F42A-62EFB1C9D0E8}" dt="2025-06-26T19:57:32.065" v="21"/>
        <pc:sldMkLst>
          <pc:docMk/>
          <pc:sldMk cId="4083873491" sldId="669"/>
        </pc:sldMkLst>
      </pc:sldChg>
    </pc:docChg>
  </pc:docChgLst>
  <pc:docChgLst>
    <pc:chgData name="Olivia Brinsfield" userId="S::olivia.brinsfield@studentveterans.org::875de536-6473-48ee-91ab-28e33037dc2e" providerId="AD" clId="Web-{9FF916C8-7B57-C224-502A-3F50AD24DCC8}"/>
    <pc:docChg chg="addSld modSld sldOrd">
      <pc:chgData name="Olivia Brinsfield" userId="S::olivia.brinsfield@studentveterans.org::875de536-6473-48ee-91ab-28e33037dc2e" providerId="AD" clId="Web-{9FF916C8-7B57-C224-502A-3F50AD24DCC8}" dt="2025-06-26T18:49:15.931" v="174" actId="14100"/>
      <pc:docMkLst>
        <pc:docMk/>
      </pc:docMkLst>
      <pc:sldChg chg="add ord">
        <pc:chgData name="Olivia Brinsfield" userId="S::olivia.brinsfield@studentveterans.org::875de536-6473-48ee-91ab-28e33037dc2e" providerId="AD" clId="Web-{9FF916C8-7B57-C224-502A-3F50AD24DCC8}" dt="2025-06-26T18:14:24.357" v="1"/>
        <pc:sldMkLst>
          <pc:docMk/>
          <pc:sldMk cId="747205756" sldId="257"/>
        </pc:sldMkLst>
      </pc:sldChg>
      <pc:sldChg chg="add">
        <pc:chgData name="Olivia Brinsfield" userId="S::olivia.brinsfield@studentveterans.org::875de536-6473-48ee-91ab-28e33037dc2e" providerId="AD" clId="Web-{9FF916C8-7B57-C224-502A-3F50AD24DCC8}" dt="2025-06-26T18:14:40.279" v="2"/>
        <pc:sldMkLst>
          <pc:docMk/>
          <pc:sldMk cId="592035305" sldId="274"/>
        </pc:sldMkLst>
      </pc:sldChg>
      <pc:sldChg chg="add">
        <pc:chgData name="Olivia Brinsfield" userId="S::olivia.brinsfield@studentveterans.org::875de536-6473-48ee-91ab-28e33037dc2e" providerId="AD" clId="Web-{9FF916C8-7B57-C224-502A-3F50AD24DCC8}" dt="2025-06-26T18:15:04.280" v="3"/>
        <pc:sldMkLst>
          <pc:docMk/>
          <pc:sldMk cId="22464818" sldId="596"/>
        </pc:sldMkLst>
      </pc:sldChg>
      <pc:sldChg chg="modSp add">
        <pc:chgData name="Olivia Brinsfield" userId="S::olivia.brinsfield@studentveterans.org::875de536-6473-48ee-91ab-28e33037dc2e" providerId="AD" clId="Web-{9FF916C8-7B57-C224-502A-3F50AD24DCC8}" dt="2025-06-26T18:18:04.691" v="33" actId="20577"/>
        <pc:sldMkLst>
          <pc:docMk/>
          <pc:sldMk cId="2564891258" sldId="597"/>
        </pc:sldMkLst>
        <pc:spChg chg="mod">
          <ac:chgData name="Olivia Brinsfield" userId="S::olivia.brinsfield@studentveterans.org::875de536-6473-48ee-91ab-28e33037dc2e" providerId="AD" clId="Web-{9FF916C8-7B57-C224-502A-3F50AD24DCC8}" dt="2025-06-26T18:18:04.691" v="33" actId="20577"/>
          <ac:spMkLst>
            <pc:docMk/>
            <pc:sldMk cId="2564891258" sldId="597"/>
            <ac:spMk id="3" creationId="{5FF3F7DA-951F-F4BD-6FAA-75D46EEA3195}"/>
          </ac:spMkLst>
        </pc:spChg>
      </pc:sldChg>
      <pc:sldChg chg="add">
        <pc:chgData name="Olivia Brinsfield" userId="S::olivia.brinsfield@studentveterans.org::875de536-6473-48ee-91ab-28e33037dc2e" providerId="AD" clId="Web-{9FF916C8-7B57-C224-502A-3F50AD24DCC8}" dt="2025-06-26T18:16:55.283" v="8"/>
        <pc:sldMkLst>
          <pc:docMk/>
          <pc:sldMk cId="2055097803" sldId="655"/>
        </pc:sldMkLst>
      </pc:sldChg>
      <pc:sldChg chg="add">
        <pc:chgData name="Olivia Brinsfield" userId="S::olivia.brinsfield@studentveterans.org::875de536-6473-48ee-91ab-28e33037dc2e" providerId="AD" clId="Web-{9FF916C8-7B57-C224-502A-3F50AD24DCC8}" dt="2025-06-26T18:17:43.424" v="11"/>
        <pc:sldMkLst>
          <pc:docMk/>
          <pc:sldMk cId="1799477827" sldId="657"/>
        </pc:sldMkLst>
      </pc:sldChg>
      <pc:sldChg chg="add">
        <pc:chgData name="Olivia Brinsfield" userId="S::olivia.brinsfield@studentveterans.org::875de536-6473-48ee-91ab-28e33037dc2e" providerId="AD" clId="Web-{9FF916C8-7B57-C224-502A-3F50AD24DCC8}" dt="2025-06-26T18:17:12.049" v="9"/>
        <pc:sldMkLst>
          <pc:docMk/>
          <pc:sldMk cId="3422863847" sldId="658"/>
        </pc:sldMkLst>
      </pc:sldChg>
      <pc:sldChg chg="add">
        <pc:chgData name="Olivia Brinsfield" userId="S::olivia.brinsfield@studentveterans.org::875de536-6473-48ee-91ab-28e33037dc2e" providerId="AD" clId="Web-{9FF916C8-7B57-C224-502A-3F50AD24DCC8}" dt="2025-06-26T18:16:08.078" v="6"/>
        <pc:sldMkLst>
          <pc:docMk/>
          <pc:sldMk cId="2868548085" sldId="660"/>
        </pc:sldMkLst>
      </pc:sldChg>
      <pc:sldChg chg="add">
        <pc:chgData name="Olivia Brinsfield" userId="S::olivia.brinsfield@studentveterans.org::875de536-6473-48ee-91ab-28e33037dc2e" providerId="AD" clId="Web-{9FF916C8-7B57-C224-502A-3F50AD24DCC8}" dt="2025-06-26T18:16:29.735" v="7"/>
        <pc:sldMkLst>
          <pc:docMk/>
          <pc:sldMk cId="341042663" sldId="661"/>
        </pc:sldMkLst>
      </pc:sldChg>
      <pc:sldChg chg="add">
        <pc:chgData name="Olivia Brinsfield" userId="S::olivia.brinsfield@studentveterans.org::875de536-6473-48ee-91ab-28e33037dc2e" providerId="AD" clId="Web-{9FF916C8-7B57-C224-502A-3F50AD24DCC8}" dt="2025-06-26T18:15:44.999" v="4"/>
        <pc:sldMkLst>
          <pc:docMk/>
          <pc:sldMk cId="4133065958" sldId="664"/>
        </pc:sldMkLst>
      </pc:sldChg>
      <pc:sldChg chg="add">
        <pc:chgData name="Olivia Brinsfield" userId="S::olivia.brinsfield@studentveterans.org::875de536-6473-48ee-91ab-28e33037dc2e" providerId="AD" clId="Web-{9FF916C8-7B57-C224-502A-3F50AD24DCC8}" dt="2025-06-26T18:15:54.687" v="5"/>
        <pc:sldMkLst>
          <pc:docMk/>
          <pc:sldMk cId="2569762313" sldId="665"/>
        </pc:sldMkLst>
      </pc:sldChg>
      <pc:sldChg chg="modSp new">
        <pc:chgData name="Olivia Brinsfield" userId="S::olivia.brinsfield@studentveterans.org::875de536-6473-48ee-91ab-28e33037dc2e" providerId="AD" clId="Web-{9FF916C8-7B57-C224-502A-3F50AD24DCC8}" dt="2025-06-26T18:44:26.359" v="125" actId="20577"/>
        <pc:sldMkLst>
          <pc:docMk/>
          <pc:sldMk cId="1109076711" sldId="666"/>
        </pc:sldMkLst>
        <pc:spChg chg="mod">
          <ac:chgData name="Olivia Brinsfield" userId="S::olivia.brinsfield@studentveterans.org::875de536-6473-48ee-91ab-28e33037dc2e" providerId="AD" clId="Web-{9FF916C8-7B57-C224-502A-3F50AD24DCC8}" dt="2025-06-26T18:37:06.923" v="41" actId="20577"/>
          <ac:spMkLst>
            <pc:docMk/>
            <pc:sldMk cId="1109076711" sldId="666"/>
            <ac:spMk id="2" creationId="{A8F0E2F2-FBB5-4614-12FA-3CC3D5D5350B}"/>
          </ac:spMkLst>
        </pc:spChg>
        <pc:spChg chg="mod">
          <ac:chgData name="Olivia Brinsfield" userId="S::olivia.brinsfield@studentveterans.org::875de536-6473-48ee-91ab-28e33037dc2e" providerId="AD" clId="Web-{9FF916C8-7B57-C224-502A-3F50AD24DCC8}" dt="2025-06-26T18:44:26.359" v="125" actId="20577"/>
          <ac:spMkLst>
            <pc:docMk/>
            <pc:sldMk cId="1109076711" sldId="666"/>
            <ac:spMk id="3" creationId="{5602C336-F09B-91F1-131F-AC43370234F9}"/>
          </ac:spMkLst>
        </pc:spChg>
      </pc:sldChg>
      <pc:sldChg chg="modSp new">
        <pc:chgData name="Olivia Brinsfield" userId="S::olivia.brinsfield@studentveterans.org::875de536-6473-48ee-91ab-28e33037dc2e" providerId="AD" clId="Web-{9FF916C8-7B57-C224-502A-3F50AD24DCC8}" dt="2025-06-26T18:45:11.673" v="136" actId="20577"/>
        <pc:sldMkLst>
          <pc:docMk/>
          <pc:sldMk cId="3609839081" sldId="667"/>
        </pc:sldMkLst>
        <pc:spChg chg="mod">
          <ac:chgData name="Olivia Brinsfield" userId="S::olivia.brinsfield@studentveterans.org::875de536-6473-48ee-91ab-28e33037dc2e" providerId="AD" clId="Web-{9FF916C8-7B57-C224-502A-3F50AD24DCC8}" dt="2025-06-26T18:40:44.696" v="95" actId="20577"/>
          <ac:spMkLst>
            <pc:docMk/>
            <pc:sldMk cId="3609839081" sldId="667"/>
            <ac:spMk id="2" creationId="{40C428CD-56B3-EBF2-C5B4-CCAB7B8C8015}"/>
          </ac:spMkLst>
        </pc:spChg>
        <pc:spChg chg="mod">
          <ac:chgData name="Olivia Brinsfield" userId="S::olivia.brinsfield@studentveterans.org::875de536-6473-48ee-91ab-28e33037dc2e" providerId="AD" clId="Web-{9FF916C8-7B57-C224-502A-3F50AD24DCC8}" dt="2025-06-26T18:45:11.673" v="136" actId="20577"/>
          <ac:spMkLst>
            <pc:docMk/>
            <pc:sldMk cId="3609839081" sldId="667"/>
            <ac:spMk id="3" creationId="{7126FFE7-1403-34B7-0571-3538095D9856}"/>
          </ac:spMkLst>
        </pc:spChg>
      </pc:sldChg>
      <pc:sldChg chg="modSp new">
        <pc:chgData name="Olivia Brinsfield" userId="S::olivia.brinsfield@studentveterans.org::875de536-6473-48ee-91ab-28e33037dc2e" providerId="AD" clId="Web-{9FF916C8-7B57-C224-502A-3F50AD24DCC8}" dt="2025-06-26T18:49:15.931" v="174" actId="14100"/>
        <pc:sldMkLst>
          <pc:docMk/>
          <pc:sldMk cId="1507001155" sldId="668"/>
        </pc:sldMkLst>
        <pc:spChg chg="mod">
          <ac:chgData name="Olivia Brinsfield" userId="S::olivia.brinsfield@studentveterans.org::875de536-6473-48ee-91ab-28e33037dc2e" providerId="AD" clId="Web-{9FF916C8-7B57-C224-502A-3F50AD24DCC8}" dt="2025-06-26T18:47:15.537" v="160" actId="20577"/>
          <ac:spMkLst>
            <pc:docMk/>
            <pc:sldMk cId="1507001155" sldId="668"/>
            <ac:spMk id="2" creationId="{C2FC68CF-41DA-5F84-D8C6-DE6D90386A3F}"/>
          </ac:spMkLst>
        </pc:spChg>
        <pc:spChg chg="mod">
          <ac:chgData name="Olivia Brinsfield" userId="S::olivia.brinsfield@studentveterans.org::875de536-6473-48ee-91ab-28e33037dc2e" providerId="AD" clId="Web-{9FF916C8-7B57-C224-502A-3F50AD24DCC8}" dt="2025-06-26T18:49:15.931" v="174" actId="14100"/>
          <ac:spMkLst>
            <pc:docMk/>
            <pc:sldMk cId="1507001155" sldId="668"/>
            <ac:spMk id="3" creationId="{72502677-7B6F-2BE2-414D-B97E1F0537B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oleObject" Target="https://studentveterans.sharepoint.com/sites/SVAResearch/Shared%20Documents/Census/Graphics/RES_StudentVeteranAcademicData_Infographic_20250131.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'2025-01-31'!$A$21</c:f>
              <c:strCache>
                <c:ptCount val="1"/>
                <c:pt idx="0">
                  <c:v>24-35 years old</c:v>
                </c:pt>
              </c:strCache>
            </c:strRef>
          </c:tx>
          <c:dPt>
            <c:idx val="0"/>
            <c:bubble3D val="0"/>
            <c:spPr>
              <a:solidFill>
                <a:srgbClr val="00275F"/>
              </a:solidFill>
              <a:ln w="19050">
                <a:solidFill>
                  <a:schemeClr val="lt1"/>
                </a:solidFill>
              </a:ln>
              <a:effectLst/>
            </c:spPr>
            <c:extLst>
              <c:ext xmlns:c16="http://schemas.microsoft.com/office/drawing/2014/chart" uri="{C3380CC4-5D6E-409C-BE32-E72D297353CC}">
                <c16:uniqueId val="{00000001-586B-564C-8F60-29FB9A961D9D}"/>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586B-564C-8F60-29FB9A961D9D}"/>
              </c:ext>
            </c:extLst>
          </c:dPt>
          <c:cat>
            <c:strRef>
              <c:f>'2025-01-31'!$B$20:$C$20</c:f>
              <c:strCache>
                <c:ptCount val="2"/>
                <c:pt idx="0">
                  <c:v>Yes</c:v>
                </c:pt>
                <c:pt idx="1">
                  <c:v>No</c:v>
                </c:pt>
              </c:strCache>
            </c:strRef>
          </c:cat>
          <c:val>
            <c:numRef>
              <c:f>'2025-01-31'!$B$21:$C$21</c:f>
              <c:numCache>
                <c:formatCode>0%</c:formatCode>
                <c:ptCount val="2"/>
                <c:pt idx="0">
                  <c:v>0.65</c:v>
                </c:pt>
                <c:pt idx="1">
                  <c:v>0.35</c:v>
                </c:pt>
              </c:numCache>
            </c:numRef>
          </c:val>
          <c:extLst>
            <c:ext xmlns:c16="http://schemas.microsoft.com/office/drawing/2014/chart" uri="{C3380CC4-5D6E-409C-BE32-E72D297353CC}">
              <c16:uniqueId val="{00000004-586B-564C-8F60-29FB9A961D9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'2025-01-31'!$A$30</c:f>
              <c:strCache>
                <c:ptCount val="1"/>
                <c:pt idx="0">
                  <c:v>Work FT/PT</c:v>
                </c:pt>
              </c:strCache>
            </c:strRef>
          </c:tx>
          <c:dPt>
            <c:idx val="0"/>
            <c:bubble3D val="0"/>
            <c:spPr>
              <a:solidFill>
                <a:srgbClr val="A0001F"/>
              </a:solidFill>
              <a:ln w="19050">
                <a:solidFill>
                  <a:schemeClr val="lt1"/>
                </a:solidFill>
              </a:ln>
              <a:effectLst/>
            </c:spPr>
            <c:extLst>
              <c:ext xmlns:c16="http://schemas.microsoft.com/office/drawing/2014/chart" uri="{C3380CC4-5D6E-409C-BE32-E72D297353CC}">
                <c16:uniqueId val="{00000001-A8A8-1F48-8240-4808DFCF6BB0}"/>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A8A8-1F48-8240-4808DFCF6BB0}"/>
              </c:ext>
            </c:extLst>
          </c:dPt>
          <c:cat>
            <c:strRef>
              <c:f>'2025-01-31'!$B$20:$C$20</c:f>
              <c:strCache>
                <c:ptCount val="2"/>
                <c:pt idx="0">
                  <c:v>Yes</c:v>
                </c:pt>
                <c:pt idx="1">
                  <c:v>No</c:v>
                </c:pt>
              </c:strCache>
            </c:strRef>
          </c:cat>
          <c:val>
            <c:numRef>
              <c:f>'2025-01-31'!$B$30:$C$30</c:f>
              <c:numCache>
                <c:formatCode>0%</c:formatCode>
                <c:ptCount val="2"/>
                <c:pt idx="0">
                  <c:v>0.73</c:v>
                </c:pt>
                <c:pt idx="1">
                  <c:v>0.27</c:v>
                </c:pt>
              </c:numCache>
            </c:numRef>
          </c:val>
          <c:extLst>
            <c:ext xmlns:c16="http://schemas.microsoft.com/office/drawing/2014/chart" uri="{C3380CC4-5D6E-409C-BE32-E72D297353CC}">
              <c16:uniqueId val="{00000004-A8A8-1F48-8240-4808DFCF6BB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A0001F"/>
            </a:solidFill>
            <a:ln>
              <a:noFill/>
            </a:ln>
            <a:effectLst/>
          </c:spPr>
          <c:invertIfNegative val="0"/>
          <c:dPt>
            <c:idx val="1"/>
            <c:invertIfNegative val="0"/>
            <c:bubble3D val="0"/>
            <c:spPr>
              <a:solidFill>
                <a:srgbClr val="00275F"/>
              </a:solidFill>
              <a:ln>
                <a:noFill/>
              </a:ln>
              <a:effectLst/>
            </c:spPr>
            <c:extLst>
              <c:ext xmlns:c16="http://schemas.microsoft.com/office/drawing/2014/chart" uri="{C3380CC4-5D6E-409C-BE32-E72D297353CC}">
                <c16:uniqueId val="{00000001-83CD-8443-A617-B13D28C3360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chemeClr val="bg1"/>
                      </a:solidFill>
                    </a:ln>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'2025-01-31'!$A$1:$A$2</c:f>
              <c:strCache>
                <c:ptCount val="2"/>
                <c:pt idx="0">
                  <c:v>Traditional Students</c:v>
                </c:pt>
                <c:pt idx="1">
                  <c:v>Student Veterans of America</c:v>
                </c:pt>
              </c:strCache>
            </c:strRef>
          </c:cat>
          <c:val>
            <c:numRef>
              <c:f>'2025-01-31'!$B$1:$B$2</c:f>
              <c:numCache>
                <c:formatCode>General</c:formatCode>
                <c:ptCount val="2"/>
                <c:pt idx="0">
                  <c:v>3.15</c:v>
                </c:pt>
                <c:pt idx="1">
                  <c:v>3.5</c:v>
                </c:pt>
              </c:numCache>
            </c:numRef>
          </c:val>
          <c:extLst>
            <c:ext xmlns:c16="http://schemas.microsoft.com/office/drawing/2014/chart" uri="{C3380CC4-5D6E-409C-BE32-E72D297353CC}">
              <c16:uniqueId val="{00000002-83CD-8443-A617-B13D28C33600}"/>
            </c:ext>
          </c:extLst>
        </c:ser>
        <c:dLbls>
          <c:showLegendKey val="0"/>
          <c:showVal val="0"/>
          <c:showCatName val="0"/>
          <c:showSerName val="0"/>
          <c:showPercent val="0"/>
          <c:showBubbleSize val="0"/>
        </c:dLbls>
        <c:gapWidth val="75"/>
        <c:overlap val="40"/>
        <c:axId val="2068113232"/>
        <c:axId val="2068154848"/>
      </c:barChart>
      <c:catAx>
        <c:axId val="2068113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2068154848"/>
        <c:crosses val="autoZero"/>
        <c:auto val="1"/>
        <c:lblAlgn val="ctr"/>
        <c:lblOffset val="100"/>
        <c:noMultiLvlLbl val="0"/>
      </c:catAx>
      <c:valAx>
        <c:axId val="2068154848"/>
        <c:scaling>
          <c:orientation val="minMax"/>
          <c:min val="0"/>
        </c:scaling>
        <c:delete val="1"/>
        <c:axPos val="b"/>
        <c:numFmt formatCode="General" sourceLinked="1"/>
        <c:majorTickMark val="none"/>
        <c:minorTickMark val="none"/>
        <c:tickLblPos val="nextTo"/>
        <c:crossAx val="20681132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A0001F"/>
              </a:solidFill>
              <a:ln>
                <a:noFill/>
              </a:ln>
              <a:effectLst/>
            </c:spPr>
            <c:extLst>
              <c:ext xmlns:c16="http://schemas.microsoft.com/office/drawing/2014/chart" uri="{C3380CC4-5D6E-409C-BE32-E72D297353CC}">
                <c16:uniqueId val="{00000001-FD63-A246-A006-5C8A56C393CE}"/>
              </c:ext>
            </c:extLst>
          </c:dPt>
          <c:dPt>
            <c:idx val="1"/>
            <c:invertIfNegative val="0"/>
            <c:bubble3D val="0"/>
            <c:spPr>
              <a:solidFill>
                <a:srgbClr val="00275F"/>
              </a:solidFill>
              <a:ln>
                <a:noFill/>
              </a:ln>
              <a:effectLst/>
            </c:spPr>
            <c:extLst>
              <c:ext xmlns:c16="http://schemas.microsoft.com/office/drawing/2014/chart" uri="{C3380CC4-5D6E-409C-BE32-E72D297353CC}">
                <c16:uniqueId val="{00000003-FD63-A246-A006-5C8A56C393C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ln w="0">
                      <a:noFill/>
                    </a:ln>
                    <a:solidFill>
                      <a:schemeClr val="bg1"/>
                    </a:solidFill>
                    <a:latin typeface="Arial" panose="020B06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'2025-01-31'!$H$1:$H$2</c:f>
              <c:strCache>
                <c:ptCount val="2"/>
                <c:pt idx="0">
                  <c:v>Traditional Students</c:v>
                </c:pt>
                <c:pt idx="1">
                  <c:v>Student Veterans of America</c:v>
                </c:pt>
              </c:strCache>
            </c:strRef>
          </c:cat>
          <c:val>
            <c:numRef>
              <c:f>'2025-01-31'!$I$1:$I$2</c:f>
              <c:numCache>
                <c:formatCode>0%</c:formatCode>
                <c:ptCount val="2"/>
                <c:pt idx="0">
                  <c:v>0.66039999999999999</c:v>
                </c:pt>
                <c:pt idx="1">
                  <c:v>0.72899999999999998</c:v>
                </c:pt>
              </c:numCache>
            </c:numRef>
          </c:val>
          <c:extLst>
            <c:ext xmlns:c16="http://schemas.microsoft.com/office/drawing/2014/chart" uri="{C3380CC4-5D6E-409C-BE32-E72D297353CC}">
              <c16:uniqueId val="{00000004-FD63-A246-A006-5C8A56C393CE}"/>
            </c:ext>
          </c:extLst>
        </c:ser>
        <c:dLbls>
          <c:showLegendKey val="0"/>
          <c:showVal val="0"/>
          <c:showCatName val="0"/>
          <c:showSerName val="0"/>
          <c:showPercent val="0"/>
          <c:showBubbleSize val="0"/>
        </c:dLbls>
        <c:gapWidth val="75"/>
        <c:overlap val="40"/>
        <c:axId val="2053351280"/>
        <c:axId val="2053235232"/>
      </c:barChart>
      <c:catAx>
        <c:axId val="2053351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2053235232"/>
        <c:crosses val="autoZero"/>
        <c:auto val="1"/>
        <c:lblAlgn val="ctr"/>
        <c:lblOffset val="100"/>
        <c:noMultiLvlLbl val="0"/>
      </c:catAx>
      <c:valAx>
        <c:axId val="2053235232"/>
        <c:scaling>
          <c:orientation val="minMax"/>
          <c:max val="0.8"/>
          <c:min val="0.5"/>
        </c:scaling>
        <c:delete val="1"/>
        <c:axPos val="b"/>
        <c:numFmt formatCode="0%" sourceLinked="1"/>
        <c:majorTickMark val="none"/>
        <c:minorTickMark val="none"/>
        <c:tickLblPos val="nextTo"/>
        <c:crossAx val="205335128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A0001F"/>
              </a:solidFill>
              <a:ln>
                <a:noFill/>
              </a:ln>
              <a:effectLst/>
            </c:spPr>
            <c:extLst>
              <c:ext xmlns:c16="http://schemas.microsoft.com/office/drawing/2014/chart" uri="{C3380CC4-5D6E-409C-BE32-E72D297353CC}">
                <c16:uniqueId val="{00000001-9590-DA49-B9F1-42A4D4A97C95}"/>
              </c:ext>
            </c:extLst>
          </c:dPt>
          <c:dPt>
            <c:idx val="1"/>
            <c:invertIfNegative val="0"/>
            <c:bubble3D val="0"/>
            <c:spPr>
              <a:solidFill>
                <a:srgbClr val="00275F"/>
              </a:solidFill>
              <a:ln>
                <a:noFill/>
              </a:ln>
              <a:effectLst/>
            </c:spPr>
            <c:extLst>
              <c:ext xmlns:c16="http://schemas.microsoft.com/office/drawing/2014/chart" uri="{C3380CC4-5D6E-409C-BE32-E72D297353CC}">
                <c16:uniqueId val="{00000003-9590-DA49-B9F1-42A4D4A97C95}"/>
              </c:ext>
            </c:extLst>
          </c:dPt>
          <c:dPt>
            <c:idx val="2"/>
            <c:invertIfNegative val="0"/>
            <c:bubble3D val="0"/>
            <c:spPr>
              <a:solidFill>
                <a:schemeClr val="tx1"/>
              </a:solidFill>
              <a:ln>
                <a:noFill/>
              </a:ln>
              <a:effectLst/>
            </c:spPr>
            <c:extLst>
              <c:ext xmlns:c16="http://schemas.microsoft.com/office/drawing/2014/chart" uri="{C3380CC4-5D6E-409C-BE32-E72D297353CC}">
                <c16:uniqueId val="{00000005-9590-DA49-B9F1-42A4D4A97C95}"/>
              </c:ext>
            </c:extLst>
          </c:dPt>
          <c:dPt>
            <c:idx val="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7-9590-DA49-B9F1-42A4D4A97C95}"/>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'2025-01-31'!$O$1:$O$4</c:f>
              <c:strCache>
                <c:ptCount val="4"/>
                <c:pt idx="0">
                  <c:v>Doctoral/professional degree</c:v>
                </c:pt>
                <c:pt idx="1">
                  <c:v>Master's degree</c:v>
                </c:pt>
                <c:pt idx="2">
                  <c:v>Associate degree</c:v>
                </c:pt>
                <c:pt idx="3">
                  <c:v>Bachelor's degree</c:v>
                </c:pt>
              </c:strCache>
            </c:strRef>
          </c:cat>
          <c:val>
            <c:numRef>
              <c:f>'2025-01-31'!$P$1:$P$4</c:f>
              <c:numCache>
                <c:formatCode>0%</c:formatCode>
                <c:ptCount val="4"/>
                <c:pt idx="0">
                  <c:v>0.09</c:v>
                </c:pt>
                <c:pt idx="1">
                  <c:v>0.22</c:v>
                </c:pt>
                <c:pt idx="2">
                  <c:v>0.23</c:v>
                </c:pt>
                <c:pt idx="3">
                  <c:v>0.46</c:v>
                </c:pt>
              </c:numCache>
            </c:numRef>
          </c:val>
          <c:extLst>
            <c:ext xmlns:c16="http://schemas.microsoft.com/office/drawing/2014/chart" uri="{C3380CC4-5D6E-409C-BE32-E72D297353CC}">
              <c16:uniqueId val="{00000008-9590-DA49-B9F1-42A4D4A97C95}"/>
            </c:ext>
          </c:extLst>
        </c:ser>
        <c:dLbls>
          <c:showLegendKey val="0"/>
          <c:showVal val="0"/>
          <c:showCatName val="0"/>
          <c:showSerName val="0"/>
          <c:showPercent val="0"/>
          <c:showBubbleSize val="0"/>
        </c:dLbls>
        <c:gapWidth val="75"/>
        <c:overlap val="40"/>
        <c:axId val="2068286656"/>
        <c:axId val="181215199"/>
      </c:barChart>
      <c:catAx>
        <c:axId val="2068286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81215199"/>
        <c:crosses val="autoZero"/>
        <c:auto val="1"/>
        <c:lblAlgn val="ctr"/>
        <c:lblOffset val="100"/>
        <c:noMultiLvlLbl val="0"/>
      </c:catAx>
      <c:valAx>
        <c:axId val="181215199"/>
        <c:scaling>
          <c:orientation val="minMax"/>
        </c:scaling>
        <c:delete val="1"/>
        <c:axPos val="b"/>
        <c:numFmt formatCode="0%" sourceLinked="1"/>
        <c:majorTickMark val="none"/>
        <c:minorTickMark val="none"/>
        <c:tickLblPos val="nextTo"/>
        <c:crossAx val="206828665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'2025-01-31'!$A$22</c:f>
              <c:strCache>
                <c:ptCount val="1"/>
                <c:pt idx="0">
                  <c:v>Have children</c:v>
                </c:pt>
              </c:strCache>
            </c:strRef>
          </c:tx>
          <c:dPt>
            <c:idx val="0"/>
            <c:bubble3D val="0"/>
            <c:spPr>
              <a:solidFill>
                <a:srgbClr val="A0001F"/>
              </a:solidFill>
              <a:ln w="19050">
                <a:solidFill>
                  <a:schemeClr val="lt1"/>
                </a:solidFill>
              </a:ln>
              <a:effectLst/>
            </c:spPr>
            <c:extLst>
              <c:ext xmlns:c16="http://schemas.microsoft.com/office/drawing/2014/chart" uri="{C3380CC4-5D6E-409C-BE32-E72D297353CC}">
                <c16:uniqueId val="{00000001-F386-794F-8748-AF50DBF62674}"/>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F386-794F-8748-AF50DBF62674}"/>
              </c:ext>
            </c:extLst>
          </c:dPt>
          <c:cat>
            <c:strRef>
              <c:f>'2025-01-31'!$B$20:$C$20</c:f>
              <c:strCache>
                <c:ptCount val="2"/>
                <c:pt idx="0">
                  <c:v>Yes</c:v>
                </c:pt>
                <c:pt idx="1">
                  <c:v>No</c:v>
                </c:pt>
              </c:strCache>
            </c:strRef>
          </c:cat>
          <c:val>
            <c:numRef>
              <c:f>'2025-01-31'!$B$22:$C$22</c:f>
              <c:numCache>
                <c:formatCode>0%</c:formatCode>
                <c:ptCount val="2"/>
                <c:pt idx="0">
                  <c:v>0.5</c:v>
                </c:pt>
                <c:pt idx="1">
                  <c:v>0.5</c:v>
                </c:pt>
              </c:numCache>
            </c:numRef>
          </c:val>
          <c:extLst>
            <c:ext xmlns:c16="http://schemas.microsoft.com/office/drawing/2014/chart" uri="{C3380CC4-5D6E-409C-BE32-E72D297353CC}">
              <c16:uniqueId val="{00000004-F386-794F-8748-AF50DBF6267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'2025-01-31'!$A$23</c:f>
              <c:strCache>
                <c:ptCount val="1"/>
                <c:pt idx="0">
                  <c:v>Single parents</c:v>
                </c:pt>
              </c:strCache>
            </c:strRef>
          </c:tx>
          <c:dPt>
            <c:idx val="0"/>
            <c:bubble3D val="0"/>
            <c:spPr>
              <a:solidFill>
                <a:srgbClr val="00275F"/>
              </a:solidFill>
              <a:ln w="19050">
                <a:solidFill>
                  <a:schemeClr val="lt1"/>
                </a:solidFill>
              </a:ln>
              <a:effectLst/>
            </c:spPr>
            <c:extLst>
              <c:ext xmlns:c16="http://schemas.microsoft.com/office/drawing/2014/chart" uri="{C3380CC4-5D6E-409C-BE32-E72D297353CC}">
                <c16:uniqueId val="{00000001-821E-2D42-8612-336369BEE58F}"/>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821E-2D42-8612-336369BEE58F}"/>
              </c:ext>
            </c:extLst>
          </c:dPt>
          <c:cat>
            <c:strRef>
              <c:f>'2025-01-31'!$B$20:$C$20</c:f>
              <c:strCache>
                <c:ptCount val="2"/>
                <c:pt idx="0">
                  <c:v>Yes</c:v>
                </c:pt>
                <c:pt idx="1">
                  <c:v>No</c:v>
                </c:pt>
              </c:strCache>
            </c:strRef>
          </c:cat>
          <c:val>
            <c:numRef>
              <c:f>'2025-01-31'!$B$23:$C$23</c:f>
              <c:numCache>
                <c:formatCode>0%</c:formatCode>
                <c:ptCount val="2"/>
                <c:pt idx="0">
                  <c:v>0.21</c:v>
                </c:pt>
                <c:pt idx="1">
                  <c:v>0.79</c:v>
                </c:pt>
              </c:numCache>
            </c:numRef>
          </c:val>
          <c:extLst>
            <c:ext xmlns:c16="http://schemas.microsoft.com/office/drawing/2014/chart" uri="{C3380CC4-5D6E-409C-BE32-E72D297353CC}">
              <c16:uniqueId val="{00000004-821E-2D42-8612-336369BEE58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'2025-01-31'!$A$24</c:f>
              <c:strCache>
                <c:ptCount val="1"/>
                <c:pt idx="0">
                  <c:v>Women</c:v>
                </c:pt>
              </c:strCache>
            </c:strRef>
          </c:tx>
          <c:dPt>
            <c:idx val="0"/>
            <c:bubble3D val="0"/>
            <c:spPr>
              <a:solidFill>
                <a:srgbClr val="A0001F"/>
              </a:solidFill>
              <a:ln w="19050">
                <a:solidFill>
                  <a:schemeClr val="lt1"/>
                </a:solidFill>
              </a:ln>
              <a:effectLst/>
            </c:spPr>
            <c:extLst>
              <c:ext xmlns:c16="http://schemas.microsoft.com/office/drawing/2014/chart" uri="{C3380CC4-5D6E-409C-BE32-E72D297353CC}">
                <c16:uniqueId val="{00000001-499F-F047-A438-B82C4F1C22E3}"/>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499F-F047-A438-B82C4F1C22E3}"/>
              </c:ext>
            </c:extLst>
          </c:dPt>
          <c:cat>
            <c:strRef>
              <c:f>'2025-01-31'!$B$20:$C$20</c:f>
              <c:strCache>
                <c:ptCount val="2"/>
                <c:pt idx="0">
                  <c:v>Yes</c:v>
                </c:pt>
                <c:pt idx="1">
                  <c:v>No</c:v>
                </c:pt>
              </c:strCache>
            </c:strRef>
          </c:cat>
          <c:val>
            <c:numRef>
              <c:f>'2025-01-31'!$B$24:$C$24</c:f>
              <c:numCache>
                <c:formatCode>0%</c:formatCode>
                <c:ptCount val="2"/>
                <c:pt idx="0">
                  <c:v>0.34</c:v>
                </c:pt>
                <c:pt idx="1">
                  <c:v>0.66</c:v>
                </c:pt>
              </c:numCache>
            </c:numRef>
          </c:val>
          <c:extLst>
            <c:ext xmlns:c16="http://schemas.microsoft.com/office/drawing/2014/chart" uri="{C3380CC4-5D6E-409C-BE32-E72D297353CC}">
              <c16:uniqueId val="{00000004-499F-F047-A438-B82C4F1C22E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'2025-01-31'!$A$25</c:f>
              <c:strCache>
                <c:ptCount val="1"/>
                <c:pt idx="0">
                  <c:v>Married</c:v>
                </c:pt>
              </c:strCache>
            </c:strRef>
          </c:tx>
          <c:dPt>
            <c:idx val="0"/>
            <c:bubble3D val="0"/>
            <c:spPr>
              <a:solidFill>
                <a:srgbClr val="00275F"/>
              </a:solidFill>
              <a:ln w="19050">
                <a:solidFill>
                  <a:schemeClr val="lt1"/>
                </a:solidFill>
              </a:ln>
              <a:effectLst/>
            </c:spPr>
            <c:extLst>
              <c:ext xmlns:c16="http://schemas.microsoft.com/office/drawing/2014/chart" uri="{C3380CC4-5D6E-409C-BE32-E72D297353CC}">
                <c16:uniqueId val="{00000001-7319-BF47-A1B9-3F58D2D4D3AB}"/>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7319-BF47-A1B9-3F58D2D4D3AB}"/>
              </c:ext>
            </c:extLst>
          </c:dPt>
          <c:cat>
            <c:strRef>
              <c:f>'2025-01-31'!$B$20:$C$20</c:f>
              <c:strCache>
                <c:ptCount val="2"/>
                <c:pt idx="0">
                  <c:v>Yes</c:v>
                </c:pt>
                <c:pt idx="1">
                  <c:v>No</c:v>
                </c:pt>
              </c:strCache>
            </c:strRef>
          </c:cat>
          <c:val>
            <c:numRef>
              <c:f>'2025-01-31'!$B$25:$C$25</c:f>
              <c:numCache>
                <c:formatCode>0%</c:formatCode>
                <c:ptCount val="2"/>
                <c:pt idx="0">
                  <c:v>0.56000000000000005</c:v>
                </c:pt>
                <c:pt idx="1">
                  <c:v>0.44</c:v>
                </c:pt>
              </c:numCache>
            </c:numRef>
          </c:val>
          <c:extLst>
            <c:ext xmlns:c16="http://schemas.microsoft.com/office/drawing/2014/chart" uri="{C3380CC4-5D6E-409C-BE32-E72D297353CC}">
              <c16:uniqueId val="{00000004-7319-BF47-A1B9-3F58D2D4D3A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'2025-01-31'!$A$26</c:f>
              <c:strCache>
                <c:ptCount val="1"/>
                <c:pt idx="0">
                  <c:v>Public/NFP</c:v>
                </c:pt>
              </c:strCache>
            </c:strRef>
          </c:tx>
          <c:dPt>
            <c:idx val="0"/>
            <c:bubble3D val="0"/>
            <c:spPr>
              <a:solidFill>
                <a:srgbClr val="A0001F"/>
              </a:solidFill>
              <a:ln w="19050">
                <a:solidFill>
                  <a:schemeClr val="lt1"/>
                </a:solidFill>
              </a:ln>
              <a:effectLst/>
            </c:spPr>
            <c:extLst>
              <c:ext xmlns:c16="http://schemas.microsoft.com/office/drawing/2014/chart" uri="{C3380CC4-5D6E-409C-BE32-E72D297353CC}">
                <c16:uniqueId val="{00000001-2DC0-FE4D-AAEA-A0A1A611C5AA}"/>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2DC0-FE4D-AAEA-A0A1A611C5AA}"/>
              </c:ext>
            </c:extLst>
          </c:dPt>
          <c:cat>
            <c:strRef>
              <c:f>'2025-01-31'!$B$20:$C$20</c:f>
              <c:strCache>
                <c:ptCount val="2"/>
                <c:pt idx="0">
                  <c:v>Yes</c:v>
                </c:pt>
                <c:pt idx="1">
                  <c:v>No</c:v>
                </c:pt>
              </c:strCache>
            </c:strRef>
          </c:cat>
          <c:val>
            <c:numRef>
              <c:f>'2025-01-31'!$B$26:$C$26</c:f>
              <c:numCache>
                <c:formatCode>0%</c:formatCode>
                <c:ptCount val="2"/>
                <c:pt idx="0">
                  <c:v>0.93400000000000005</c:v>
                </c:pt>
                <c:pt idx="1">
                  <c:v>7.0000000000000007E-2</c:v>
                </c:pt>
              </c:numCache>
            </c:numRef>
          </c:val>
          <c:extLst>
            <c:ext xmlns:c16="http://schemas.microsoft.com/office/drawing/2014/chart" uri="{C3380CC4-5D6E-409C-BE32-E72D297353CC}">
              <c16:uniqueId val="{00000004-2DC0-FE4D-AAEA-A0A1A611C5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'2025-01-31'!$A$27</c:f>
              <c:strCache>
                <c:ptCount val="1"/>
                <c:pt idx="0">
                  <c:v>Enrolled full time</c:v>
                </c:pt>
              </c:strCache>
            </c:strRef>
          </c:tx>
          <c:dPt>
            <c:idx val="0"/>
            <c:bubble3D val="0"/>
            <c:spPr>
              <a:solidFill>
                <a:srgbClr val="00275F"/>
              </a:solidFill>
              <a:ln w="19050">
                <a:solidFill>
                  <a:schemeClr val="lt1"/>
                </a:solidFill>
              </a:ln>
              <a:effectLst/>
            </c:spPr>
            <c:extLst>
              <c:ext xmlns:c16="http://schemas.microsoft.com/office/drawing/2014/chart" uri="{C3380CC4-5D6E-409C-BE32-E72D297353CC}">
                <c16:uniqueId val="{00000001-C0D3-DD45-AA68-89655130DB7E}"/>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C0D3-DD45-AA68-89655130DB7E}"/>
              </c:ext>
            </c:extLst>
          </c:dPt>
          <c:cat>
            <c:strRef>
              <c:f>'2025-01-31'!$B$20:$C$20</c:f>
              <c:strCache>
                <c:ptCount val="2"/>
                <c:pt idx="0">
                  <c:v>Yes</c:v>
                </c:pt>
                <c:pt idx="1">
                  <c:v>No</c:v>
                </c:pt>
              </c:strCache>
            </c:strRef>
          </c:cat>
          <c:val>
            <c:numRef>
              <c:f>'2025-01-31'!$B$27:$C$27</c:f>
              <c:numCache>
                <c:formatCode>0%</c:formatCode>
                <c:ptCount val="2"/>
                <c:pt idx="0">
                  <c:v>0.83</c:v>
                </c:pt>
                <c:pt idx="1">
                  <c:v>0.17</c:v>
                </c:pt>
              </c:numCache>
            </c:numRef>
          </c:val>
          <c:extLst>
            <c:ext xmlns:c16="http://schemas.microsoft.com/office/drawing/2014/chart" uri="{C3380CC4-5D6E-409C-BE32-E72D297353CC}">
              <c16:uniqueId val="{00000004-C0D3-DD45-AA68-89655130DB7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'2025-01-31'!$A$28</c:f>
              <c:strCache>
                <c:ptCount val="1"/>
                <c:pt idx="0">
                  <c:v>First-generation</c:v>
                </c:pt>
              </c:strCache>
            </c:strRef>
          </c:tx>
          <c:dPt>
            <c:idx val="0"/>
            <c:bubble3D val="0"/>
            <c:spPr>
              <a:solidFill>
                <a:srgbClr val="A0001F"/>
              </a:solidFill>
              <a:ln w="19050">
                <a:solidFill>
                  <a:schemeClr val="lt1"/>
                </a:solidFill>
              </a:ln>
              <a:effectLst/>
            </c:spPr>
            <c:extLst>
              <c:ext xmlns:c16="http://schemas.microsoft.com/office/drawing/2014/chart" uri="{C3380CC4-5D6E-409C-BE32-E72D297353CC}">
                <c16:uniqueId val="{00000001-8F89-E24F-A4A9-DDC50E52F1AD}"/>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8F89-E24F-A4A9-DDC50E52F1AD}"/>
              </c:ext>
            </c:extLst>
          </c:dPt>
          <c:cat>
            <c:strRef>
              <c:f>'2025-01-31'!$B$20:$C$20</c:f>
              <c:strCache>
                <c:ptCount val="2"/>
                <c:pt idx="0">
                  <c:v>Yes</c:v>
                </c:pt>
                <c:pt idx="1">
                  <c:v>No</c:v>
                </c:pt>
              </c:strCache>
            </c:strRef>
          </c:cat>
          <c:val>
            <c:numRef>
              <c:f>'2025-01-31'!$B$28:$C$28</c:f>
              <c:numCache>
                <c:formatCode>0%</c:formatCode>
                <c:ptCount val="2"/>
                <c:pt idx="0">
                  <c:v>0.63</c:v>
                </c:pt>
                <c:pt idx="1">
                  <c:v>0.37</c:v>
                </c:pt>
              </c:numCache>
            </c:numRef>
          </c:val>
          <c:extLst>
            <c:ext xmlns:c16="http://schemas.microsoft.com/office/drawing/2014/chart" uri="{C3380CC4-5D6E-409C-BE32-E72D297353CC}">
              <c16:uniqueId val="{00000004-8F89-E24F-A4A9-DDC50E52F1A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'2025-01-31'!$A$29</c:f>
              <c:strCache>
                <c:ptCount val="1"/>
                <c:pt idx="0">
                  <c:v>Were enlisted</c:v>
                </c:pt>
              </c:strCache>
            </c:strRef>
          </c:tx>
          <c:dPt>
            <c:idx val="0"/>
            <c:bubble3D val="0"/>
            <c:spPr>
              <a:solidFill>
                <a:srgbClr val="00275F"/>
              </a:solidFill>
              <a:ln w="19050">
                <a:solidFill>
                  <a:schemeClr val="lt1"/>
                </a:solidFill>
              </a:ln>
              <a:effectLst/>
            </c:spPr>
            <c:extLst>
              <c:ext xmlns:c16="http://schemas.microsoft.com/office/drawing/2014/chart" uri="{C3380CC4-5D6E-409C-BE32-E72D297353CC}">
                <c16:uniqueId val="{00000001-F0E5-9F4D-8721-925175DB21B9}"/>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F0E5-9F4D-8721-925175DB21B9}"/>
              </c:ext>
            </c:extLst>
          </c:dPt>
          <c:cat>
            <c:strRef>
              <c:f>'2025-01-31'!$B$20:$C$20</c:f>
              <c:strCache>
                <c:ptCount val="2"/>
                <c:pt idx="0">
                  <c:v>Yes</c:v>
                </c:pt>
                <c:pt idx="1">
                  <c:v>No</c:v>
                </c:pt>
              </c:strCache>
            </c:strRef>
          </c:cat>
          <c:val>
            <c:numRef>
              <c:f>'2025-01-31'!$B$29:$C$29</c:f>
              <c:numCache>
                <c:formatCode>0%</c:formatCode>
                <c:ptCount val="2"/>
                <c:pt idx="0">
                  <c:v>0.92</c:v>
                </c:pt>
                <c:pt idx="1">
                  <c:v>0.08</c:v>
                </c:pt>
              </c:numCache>
            </c:numRef>
          </c:val>
          <c:extLst>
            <c:ext xmlns:c16="http://schemas.microsoft.com/office/drawing/2014/chart" uri="{C3380CC4-5D6E-409C-BE32-E72D297353CC}">
              <c16:uniqueId val="{00000004-F0E5-9F4D-8721-925175DB21B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0.14749</cdr:x>
      <cdr:y>0.14735</cdr:y>
    </cdr:from>
    <cdr:to>
      <cdr:x>0.85542</cdr:x>
      <cdr:y>0.85009</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58749" y="165101"/>
          <a:ext cx="762000" cy="7874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00275F"/>
              </a:solidFill>
              <a:latin typeface="Arial" panose="020B0604020202020204" pitchFamily="34" charset="0"/>
              <a:cs typeface="Arial" panose="020B0604020202020204" pitchFamily="34" charset="0"/>
            </a:rPr>
            <a:t> 65%</a:t>
          </a:r>
        </a:p>
      </cdr:txBody>
    </cdr:sp>
  </cdr:relSizeAnchor>
</c:userShapes>
</file>

<file path=ppt/drawings/drawing10.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0.11858</cdr:x>
      <cdr:y>0.13636</cdr:y>
    </cdr:from>
    <cdr:to>
      <cdr:x>0.85375</cdr:x>
      <cdr:y>0.84091</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27000" y="152400"/>
          <a:ext cx="787399" cy="7874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A0001F"/>
              </a:solidFill>
              <a:latin typeface="Arial" panose="020B0604020202020204" pitchFamily="34" charset="0"/>
              <a:cs typeface="Arial" panose="020B0604020202020204" pitchFamily="34" charset="0"/>
            </a:rPr>
            <a:t> 63%</a:t>
          </a:r>
        </a:p>
      </cdr:txBody>
    </cdr:sp>
  </cdr:relSizeAnchor>
</c:userShapes>
</file>

<file path=ppt/drawings/drawing2.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0.16154</cdr:x>
      <cdr:y>0.14773</cdr:y>
    </cdr:from>
    <cdr:to>
      <cdr:x>0.82308</cdr:x>
      <cdr:y>0.84091</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73013" y="165099"/>
          <a:ext cx="708530" cy="7747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A0001F"/>
              </a:solidFill>
              <a:latin typeface="Arial" panose="020B0604020202020204" pitchFamily="34" charset="0"/>
              <a:cs typeface="Arial" panose="020B0604020202020204" pitchFamily="34" charset="0"/>
            </a:rPr>
            <a:t> 50%</a:t>
          </a:r>
        </a:p>
      </cdr:txBody>
    </cdr:sp>
  </cdr:relSizeAnchor>
</c:userShapes>
</file>

<file path=ppt/drawings/drawing3.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0.11799</cdr:x>
      <cdr:y>0.14735</cdr:y>
    </cdr:from>
    <cdr:to>
      <cdr:x>0.84952</cdr:x>
      <cdr:y>0.83876</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26999" y="165101"/>
          <a:ext cx="787400" cy="774699"/>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00275F"/>
              </a:solidFill>
              <a:latin typeface="Arial" panose="020B0604020202020204" pitchFamily="34" charset="0"/>
              <a:cs typeface="Arial" panose="020B0604020202020204" pitchFamily="34" charset="0"/>
            </a:rPr>
            <a:t>  21%</a:t>
          </a:r>
        </a:p>
      </cdr:txBody>
    </cdr:sp>
  </cdr:relSizeAnchor>
</c:userShapes>
</file>

<file path=ppt/drawings/drawing4.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0.13044</cdr:x>
      <cdr:y>0.14773</cdr:y>
    </cdr:from>
    <cdr:to>
      <cdr:x>0.86561</cdr:x>
      <cdr:y>0.84091</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39701" y="165100"/>
          <a:ext cx="787400" cy="7747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A0001F"/>
              </a:solidFill>
              <a:latin typeface="Arial" panose="020B0604020202020204" pitchFamily="34" charset="0"/>
              <a:cs typeface="Arial" panose="020B0604020202020204" pitchFamily="34" charset="0"/>
            </a:rPr>
            <a:t> 34%</a:t>
          </a:r>
        </a:p>
      </cdr:txBody>
    </cdr:sp>
  </cdr:relSizeAnchor>
</c:userShapes>
</file>

<file path=ppt/drawings/drawing5.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0.12979</cdr:x>
      <cdr:y>0.14735</cdr:y>
    </cdr:from>
    <cdr:to>
      <cdr:x>0.84952</cdr:x>
      <cdr:y>0.83876</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39699" y="165101"/>
          <a:ext cx="774700" cy="774699"/>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00275F"/>
              </a:solidFill>
              <a:latin typeface="Arial" panose="020B0604020202020204" pitchFamily="34" charset="0"/>
              <a:cs typeface="Arial" panose="020B0604020202020204" pitchFamily="34" charset="0"/>
            </a:rPr>
            <a:t> 56%</a:t>
          </a:r>
        </a:p>
      </cdr:txBody>
    </cdr:sp>
  </cdr:relSizeAnchor>
</c:userShapes>
</file>

<file path=ppt/drawings/drawing6.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0.14229</cdr:x>
      <cdr:y>0.14773</cdr:y>
    </cdr:from>
    <cdr:to>
      <cdr:x>0.85375</cdr:x>
      <cdr:y>0.84091</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52400" y="165100"/>
          <a:ext cx="761999" cy="7747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A0001F"/>
              </a:solidFill>
              <a:latin typeface="Arial" panose="020B0604020202020204" pitchFamily="34" charset="0"/>
              <a:cs typeface="Arial" panose="020B0604020202020204" pitchFamily="34" charset="0"/>
            </a:rPr>
            <a:t> 93%</a:t>
          </a:r>
        </a:p>
      </cdr:txBody>
    </cdr:sp>
  </cdr:relSizeAnchor>
</c:userShapes>
</file>

<file path=ppt/drawings/drawing7.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0.14159</cdr:x>
      <cdr:y>0.14735</cdr:y>
    </cdr:from>
    <cdr:to>
      <cdr:x>0.84952</cdr:x>
      <cdr:y>0.83876</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52399" y="165101"/>
          <a:ext cx="762000" cy="774699"/>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00275F"/>
              </a:solidFill>
              <a:latin typeface="Arial" panose="020B0604020202020204" pitchFamily="34" charset="0"/>
              <a:cs typeface="Arial" panose="020B0604020202020204" pitchFamily="34" charset="0"/>
            </a:rPr>
            <a:t> 83%</a:t>
          </a:r>
        </a:p>
      </cdr:txBody>
    </cdr:sp>
  </cdr:relSizeAnchor>
</c:userShapes>
</file>

<file path=ppt/drawings/drawing8.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0.11858</cdr:x>
      <cdr:y>0.14773</cdr:y>
    </cdr:from>
    <cdr:to>
      <cdr:x>0.85375</cdr:x>
      <cdr:y>0.84091</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27000" y="165100"/>
          <a:ext cx="787399" cy="7747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A0001F"/>
              </a:solidFill>
              <a:latin typeface="Arial" panose="020B0604020202020204" pitchFamily="34" charset="0"/>
              <a:cs typeface="Arial" panose="020B0604020202020204" pitchFamily="34" charset="0"/>
            </a:rPr>
            <a:t> 63%</a:t>
          </a:r>
        </a:p>
      </cdr:txBody>
    </cdr:sp>
  </cdr:relSizeAnchor>
</c:userShapes>
</file>

<file path=ppt/drawings/drawing9.xml><?xml version="1.0" encoding="utf-8"?>
<c:userShapes xmlns:c="http://schemas.openxmlformats.org/drawingml/2006/chart">
  <cdr:relSizeAnchor xmlns:cdr="http://schemas.openxmlformats.org/drawingml/2006/chartDrawing">
    <cdr:from>
      <cdr:x>0.40139</cdr:x>
      <cdr:y>0.38889</cdr:y>
    </cdr:from>
    <cdr:to>
      <cdr:x>0.60139</cdr:x>
      <cdr:y>0.72222</cdr:y>
    </cdr:to>
    <cdr:sp macro="" textlink="">
      <cdr:nvSpPr>
        <cdr:cNvPr id="2" name="TextBox 1">
          <a:extLst xmlns:a="http://schemas.openxmlformats.org/drawingml/2006/main">
            <a:ext uri="{FF2B5EF4-FFF2-40B4-BE49-F238E27FC236}">
              <a16:creationId xmlns:a16="http://schemas.microsoft.com/office/drawing/2014/main" id="{0B65F9B6-7665-A5AC-32F2-B83C71F0210D}"/>
            </a:ext>
          </a:extLst>
        </cdr:cNvPr>
        <cdr:cNvSpPr txBox="1"/>
      </cdr:nvSpPr>
      <cdr:spPr>
        <a:xfrm xmlns:a="http://schemas.openxmlformats.org/drawingml/2006/main">
          <a:off x="183515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dr:relSizeAnchor xmlns:cdr="http://schemas.openxmlformats.org/drawingml/2006/chartDrawing">
    <cdr:from>
      <cdr:x>0.12979</cdr:x>
      <cdr:y>0.14735</cdr:y>
    </cdr:from>
    <cdr:to>
      <cdr:x>0.86132</cdr:x>
      <cdr:y>0.83876</cdr:y>
    </cdr:to>
    <cdr:sp macro="" textlink="">
      <cdr:nvSpPr>
        <cdr:cNvPr id="3" name="TextBox 2">
          <a:extLst xmlns:a="http://schemas.openxmlformats.org/drawingml/2006/main">
            <a:ext uri="{FF2B5EF4-FFF2-40B4-BE49-F238E27FC236}">
              <a16:creationId xmlns:a16="http://schemas.microsoft.com/office/drawing/2014/main" id="{0495327B-1FA4-CD2D-220D-B9610E06D9BB}"/>
            </a:ext>
          </a:extLst>
        </cdr:cNvPr>
        <cdr:cNvSpPr txBox="1"/>
      </cdr:nvSpPr>
      <cdr:spPr>
        <a:xfrm xmlns:a="http://schemas.openxmlformats.org/drawingml/2006/main">
          <a:off x="139699" y="165101"/>
          <a:ext cx="787400" cy="774699"/>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i="0" kern="1200">
              <a:solidFill>
                <a:srgbClr val="00275F"/>
              </a:solidFill>
              <a:latin typeface="Arial" panose="020B0604020202020204" pitchFamily="34" charset="0"/>
              <a:cs typeface="Arial" panose="020B0604020202020204" pitchFamily="34" charset="0"/>
            </a:rPr>
            <a:t> 83%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21F2E-A86F-4FC6-B34B-7BF3FF97DD78}"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A302F-A1B1-4348-848A-53B99D2E966F}" type="slidenum">
              <a:rPr lang="en-US" smtClean="0"/>
              <a:t>‹#›</a:t>
            </a:fld>
            <a:endParaRPr lang="en-US"/>
          </a:p>
        </p:txBody>
      </p:sp>
    </p:spTree>
    <p:extLst>
      <p:ext uri="{BB962C8B-B14F-4D97-AF65-F5344CB8AC3E}">
        <p14:creationId xmlns:p14="http://schemas.microsoft.com/office/powerpoint/2010/main" val="207967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Olivia Brinsfield, Chapter Success Coach </a:t>
            </a:r>
          </a:p>
          <a:p>
            <a:r>
              <a:rPr lang="en-US"/>
              <a:t>-My father served twenty-five years active duty in the United States Air Force and his military service shaped my entire life</a:t>
            </a:r>
          </a:p>
          <a:p>
            <a:r>
              <a:rPr lang="en-US"/>
              <a:t>- The reason I love this work at the intersection of higher education and veteran services, is because as a military brat for the first 18 years of my life, the first place that ever felt truly like home was my college campus. I seek to replicate that feeling for student veterans, family members, caregivers, and survivors across the United States through my work, and it's why I do what I do. </a:t>
            </a:r>
          </a:p>
          <a:p>
            <a:r>
              <a:rPr lang="en-US"/>
              <a:t>- My prof background is in veteran affairs on campus, and I've worked across major and small institutions to include Alabama, UTSA, and the </a:t>
            </a:r>
            <a:r>
              <a:rPr lang="en-US" err="1"/>
              <a:t>galen</a:t>
            </a:r>
            <a:r>
              <a:rPr lang="en-US"/>
              <a:t> college of nursing </a:t>
            </a:r>
            <a:r>
              <a:rPr lang="en-US" err="1"/>
              <a:t>san</a:t>
            </a:r>
            <a:r>
              <a:rPr lang="en-US"/>
              <a:t> Antonio so I have seen the spectrum and really appreciate the work you’re doing </a:t>
            </a:r>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a:t>
            </a:fld>
            <a:endParaRPr lang="en-US"/>
          </a:p>
        </p:txBody>
      </p:sp>
    </p:spTree>
    <p:extLst>
      <p:ext uri="{BB962C8B-B14F-4D97-AF65-F5344CB8AC3E}">
        <p14:creationId xmlns:p14="http://schemas.microsoft.com/office/powerpoint/2010/main" val="1007577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Everything we’ve walked through today—from community, to leadership, to advocacy and career support—starts with one thing: a chapter.</a:t>
            </a:r>
          </a:p>
          <a:p>
            <a:pPr>
              <a:buNone/>
            </a:pPr>
            <a:r>
              <a:rPr lang="en-US"/>
              <a:t>And starting a chapter isn’t complicated. In fact, it’s built to be accessible.</a:t>
            </a:r>
            <a:br>
              <a:rPr lang="en-US"/>
            </a:br>
            <a:r>
              <a:rPr lang="en-US"/>
              <a:t>You just need four things:</a:t>
            </a:r>
            <a:br>
              <a:rPr lang="en-US"/>
            </a:br>
            <a:r>
              <a:rPr lang="en-US"/>
              <a:t>A </a:t>
            </a:r>
            <a:r>
              <a:rPr lang="en-US" b="1"/>
              <a:t>motivated student leader</a:t>
            </a:r>
            <a:r>
              <a:rPr lang="en-US"/>
              <a:t>, a </a:t>
            </a:r>
            <a:r>
              <a:rPr lang="en-US" b="1"/>
              <a:t>chapter advisor</a:t>
            </a:r>
            <a:r>
              <a:rPr lang="en-US"/>
              <a:t>, a </a:t>
            </a:r>
            <a:r>
              <a:rPr lang="en-US" b="1"/>
              <a:t>constitution</a:t>
            </a:r>
            <a:r>
              <a:rPr lang="en-US"/>
              <a:t>, and recognition from your campus as a student organization.</a:t>
            </a:r>
          </a:p>
          <a:p>
            <a:pPr>
              <a:buNone/>
            </a:pPr>
            <a:r>
              <a:rPr lang="en-US"/>
              <a:t>But the real key is starting with </a:t>
            </a:r>
            <a:r>
              <a:rPr lang="en-US" b="1"/>
              <a:t>why</a:t>
            </a:r>
            <a:r>
              <a:rPr lang="en-US"/>
              <a:t>.</a:t>
            </a:r>
            <a:br>
              <a:rPr lang="en-US"/>
            </a:br>
            <a:r>
              <a:rPr lang="en-US"/>
              <a:t>Why this matters. Why student veterans deserve a space of their own. Why their voices—and their futures—are worth investing in.</a:t>
            </a:r>
          </a:p>
          <a:p>
            <a:pPr>
              <a:buNone/>
            </a:pPr>
            <a:r>
              <a:rPr lang="en-US"/>
              <a:t>If you’ve got a handful of student veterans who are ready to build something bigger than themselves, we’re ready to walk with you every step of the way.</a:t>
            </a:r>
          </a:p>
          <a:p>
            <a:r>
              <a:rPr lang="en-US"/>
              <a:t>You don’t have to figure it out alone. I’m here for that.</a:t>
            </a:r>
            <a:br>
              <a:rPr lang="en-US"/>
            </a:br>
            <a:r>
              <a:rPr lang="en-US"/>
              <a:t>Just reach out to me directly at </a:t>
            </a:r>
            <a:r>
              <a:rPr lang="en-US" b="1" err="1"/>
              <a:t>olivia.brinsfield@studentveterans.org</a:t>
            </a:r>
            <a:r>
              <a:rPr lang="en-US"/>
              <a:t>, and we’ll set up a chapter consultation to get you started</a:t>
            </a:r>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10</a:t>
            </a:fld>
            <a:endParaRPr lang="en-US"/>
          </a:p>
        </p:txBody>
      </p:sp>
    </p:spTree>
    <p:extLst>
      <p:ext uri="{BB962C8B-B14F-4D97-AF65-F5344CB8AC3E}">
        <p14:creationId xmlns:p14="http://schemas.microsoft.com/office/powerpoint/2010/main" val="36729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None/>
            </a:pPr>
            <a:r>
              <a:rPr lang="en-US"/>
              <a:t>Starting a chapter is the beginning. But the real power comes in what you do next.</a:t>
            </a:r>
          </a:p>
          <a:p>
            <a:pPr>
              <a:buNone/>
            </a:pPr>
            <a:r>
              <a:rPr lang="en-US" b="1"/>
              <a:t>The first step is clarity.</a:t>
            </a:r>
            <a:br>
              <a:rPr lang="en-US"/>
            </a:br>
            <a:r>
              <a:rPr lang="en-US"/>
              <a:t>A clearly defined mission becomes your chapter’s compass. It helps you stay focused, intentional, and aligned—whether you’re planning events, hosting meetings, or advocating for your members.</a:t>
            </a:r>
          </a:p>
          <a:p>
            <a:pPr>
              <a:buNone/>
            </a:pPr>
            <a:r>
              <a:rPr lang="en-US" b="1"/>
              <a:t>Then comes collaboration.</a:t>
            </a:r>
            <a:br>
              <a:rPr lang="en-US"/>
            </a:br>
            <a:r>
              <a:rPr lang="en-US"/>
              <a:t>Chapters have the power to bring military-connected students into the spotlight—ensuring they’re seen, heard, and supported across campus.</a:t>
            </a:r>
            <a:br>
              <a:rPr lang="en-US"/>
            </a:br>
            <a:r>
              <a:rPr lang="en-US"/>
              <a:t>That means building relationships with student affairs, financial aid, faculty, and other student orgs.</a:t>
            </a:r>
          </a:p>
          <a:p>
            <a:pPr>
              <a:buNone/>
            </a:pPr>
            <a:r>
              <a:rPr lang="en-US" b="1"/>
              <a:t>At their core, chapters are a hub for peer support.</a:t>
            </a:r>
            <a:br>
              <a:rPr lang="en-US"/>
            </a:br>
            <a:r>
              <a:rPr lang="en-US"/>
              <a:t>This is where veterans help each other navigate benefits, academic resources, and life transitions. When a new student shows up unsure about where to go or how to register for classes—this is the group that says, ‘we’ve got you.’</a:t>
            </a:r>
          </a:p>
          <a:p>
            <a:pPr>
              <a:buNone/>
            </a:pPr>
            <a:r>
              <a:rPr lang="en-US"/>
              <a:t>And finally, </a:t>
            </a:r>
            <a:r>
              <a:rPr lang="en-US" b="1"/>
              <a:t>purpose through service.</a:t>
            </a:r>
            <a:br>
              <a:rPr lang="en-US"/>
            </a:br>
            <a:r>
              <a:rPr lang="en-US"/>
              <a:t>Some of the most meaningful moments come when chapters give back—through campus service projects, local partnerships, or causes that unite veterans and allies around shared values.</a:t>
            </a:r>
          </a:p>
          <a:p>
            <a:r>
              <a:rPr lang="en-US"/>
              <a:t>When you center your mission, foster connection, and serve with purpose, your chapter becomes more than a student group.</a:t>
            </a:r>
            <a:br>
              <a:rPr lang="en-US"/>
            </a:br>
            <a:r>
              <a:rPr lang="en-US"/>
              <a:t>It becomes a home.”</a:t>
            </a:r>
          </a:p>
          <a:p>
            <a:endParaRPr lang="en-US"/>
          </a:p>
          <a:p>
            <a:r>
              <a:rPr lang="en-US"/>
              <a:t>I want to make it very clear that I’m not only available for setting up chapters – I’m also your support when a chapter exists. If you need help figuring out what’s next, call me!</a:t>
            </a:r>
          </a:p>
          <a:p>
            <a:endParaRPr lang="en-US"/>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11</a:t>
            </a:fld>
            <a:endParaRPr lang="en-US"/>
          </a:p>
        </p:txBody>
      </p:sp>
    </p:spTree>
    <p:extLst>
      <p:ext uri="{BB962C8B-B14F-4D97-AF65-F5344CB8AC3E}">
        <p14:creationId xmlns:p14="http://schemas.microsoft.com/office/powerpoint/2010/main" val="3824098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209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everyone here in the room and watching virtually.</a:t>
            </a:r>
          </a:p>
          <a:p>
            <a:endParaRPr lang="en-US"/>
          </a:p>
          <a:p>
            <a:r>
              <a:rPr lang="en-US"/>
              <a:t>My name is Tammy </a:t>
            </a:r>
            <a:r>
              <a:rPr lang="en-US" err="1"/>
              <a:t>Barlet</a:t>
            </a:r>
            <a:r>
              <a:rPr lang="en-US"/>
              <a:t> and I’m Vice President of Government Affairs for Student Veterans of America.</a:t>
            </a:r>
          </a:p>
          <a:p>
            <a:r>
              <a:rPr lang="en-US"/>
              <a:t>Some of you may be wondering why I chose pictures of myself for the first slide. I wanted to illustrate that no matter how long ago we served, the dream of obtaining a degree is achievable, and it can lead a veteran like myself to a position where we can give back and make a positive impact.</a:t>
            </a:r>
            <a:endParaRPr lang="en-US">
              <a:ea typeface="Calibri"/>
              <a:cs typeface="Calibri"/>
            </a:endParaRPr>
          </a:p>
          <a:p>
            <a:r>
              <a:rPr lang="en-US">
                <a:ea typeface="Calibri"/>
                <a:cs typeface="Calibri"/>
              </a:rPr>
              <a:t>AND this would not have been possible for the SCOs at Lehigh Community College, Reading Community College, Temple University and George Washington University. </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17</a:t>
            </a:fld>
            <a:endParaRPr lang="en-US"/>
          </a:p>
        </p:txBody>
      </p:sp>
    </p:spTree>
    <p:extLst>
      <p:ext uri="{BB962C8B-B14F-4D97-AF65-F5344CB8AC3E}">
        <p14:creationId xmlns:p14="http://schemas.microsoft.com/office/powerpoint/2010/main" val="358096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buFont typeface="Arial" panose="020B0604020202020204" pitchFamily="34" charset="0"/>
              <a:buChar char="•"/>
            </a:pPr>
            <a:r>
              <a:rPr lang="en-US" sz="2000">
                <a:latin typeface="+mn-lt"/>
              </a:rPr>
              <a:t>Executive Branch</a:t>
            </a:r>
          </a:p>
          <a:p>
            <a:pPr lvl="1">
              <a:buFont typeface="Arial" panose="020B0604020202020204" pitchFamily="34" charset="0"/>
              <a:buChar char="•"/>
            </a:pPr>
            <a:r>
              <a:rPr lang="en-US" sz="2000">
                <a:latin typeface="+mn-lt"/>
              </a:rPr>
              <a:t>White House--</a:t>
            </a:r>
            <a:r>
              <a:rPr lang="en-US" sz="2000" b="1">
                <a:highlight>
                  <a:srgbClr val="FFFF00"/>
                </a:highlight>
                <a:latin typeface="+mn-lt"/>
              </a:rPr>
              <a:t>Quarterly VSO/MSO meeting with the </a:t>
            </a:r>
            <a:r>
              <a:rPr lang="en-US" sz="2000" b="1">
                <a:effectLst/>
                <a:highlight>
                  <a:srgbClr val="FFFF00"/>
                </a:highlight>
                <a:latin typeface="+mn-lt"/>
                <a:ea typeface="Aptos" panose="020B0004020202020204" pitchFamily="34" charset="0"/>
              </a:rPr>
              <a:t>Special Assistant to the </a:t>
            </a:r>
            <a:r>
              <a:rPr lang="en-US" sz="2000" b="1">
                <a:effectLst/>
                <a:latin typeface="+mn-lt"/>
                <a:ea typeface="Aptos" panose="020B0004020202020204" pitchFamily="34" charset="0"/>
              </a:rPr>
              <a:t>President/Domestic Policy Council </a:t>
            </a:r>
          </a:p>
          <a:p>
            <a:pPr lvl="1" algn="l"/>
            <a:r>
              <a:rPr lang="en-US" sz="2000">
                <a:latin typeface="+mn-lt"/>
              </a:rPr>
              <a:t>VA- </a:t>
            </a:r>
            <a:r>
              <a:rPr lang="en-US" sz="2000" b="1">
                <a:latin typeface="+mn-lt"/>
              </a:rPr>
              <a:t>VBA to VEO and all that in-between– SVA sits on the V</a:t>
            </a:r>
            <a:r>
              <a:rPr lang="en-US" sz="2000" b="1" i="0">
                <a:solidFill>
                  <a:srgbClr val="003F72"/>
                </a:solidFill>
                <a:effectLst/>
                <a:latin typeface="+mn-lt"/>
              </a:rPr>
              <a:t>eterans' Advisory Committee on Education</a:t>
            </a:r>
          </a:p>
          <a:p>
            <a:pPr marL="800100" lvl="1" indent="-342900" algn="l">
              <a:buFont typeface="Arial" panose="020B0604020202020204" pitchFamily="34" charset="0"/>
              <a:buChar char="•"/>
            </a:pPr>
            <a:r>
              <a:rPr lang="en-US" sz="2000" b="1" i="0">
                <a:solidFill>
                  <a:srgbClr val="003F72"/>
                </a:solidFill>
                <a:effectLst/>
                <a:latin typeface="+mn-lt"/>
              </a:rPr>
              <a:t>Dept of Ed.</a:t>
            </a:r>
            <a:endParaRPr lang="en-US" sz="2000" b="1">
              <a:latin typeface="+mn-lt"/>
            </a:endParaRPr>
          </a:p>
          <a:p>
            <a:pPr lvl="1">
              <a:buFont typeface="Arial" panose="020B0604020202020204" pitchFamily="34" charset="0"/>
              <a:buChar char="•"/>
            </a:pPr>
            <a:r>
              <a:rPr lang="en-US" sz="2000">
                <a:latin typeface="+mn-lt"/>
              </a:rPr>
              <a:t>DOD- </a:t>
            </a:r>
            <a:r>
              <a:rPr lang="en-US" sz="2000" b="1">
                <a:latin typeface="+mn-lt"/>
              </a:rPr>
              <a:t>Army and Air Force, although SVA is connected with all branches of the uniform services.</a:t>
            </a:r>
            <a:r>
              <a:rPr lang="en-US" sz="2000">
                <a:latin typeface="+mn-lt"/>
              </a:rPr>
              <a:t> </a:t>
            </a:r>
          </a:p>
          <a:p>
            <a:pPr>
              <a:buFont typeface="Arial" panose="020B0604020202020204" pitchFamily="34" charset="0"/>
              <a:buChar char="•"/>
            </a:pPr>
            <a:r>
              <a:rPr lang="en-US" sz="2000">
                <a:latin typeface="+mn-lt"/>
              </a:rPr>
              <a:t>Legislative Branch</a:t>
            </a:r>
          </a:p>
          <a:p>
            <a:pPr lvl="1">
              <a:buFont typeface="Arial" panose="020B0604020202020204" pitchFamily="34" charset="0"/>
              <a:buChar char="•"/>
            </a:pPr>
            <a:r>
              <a:rPr lang="en-US" sz="2000">
                <a:latin typeface="+mn-lt"/>
              </a:rPr>
              <a:t>SVAC/HVAC (</a:t>
            </a:r>
            <a:r>
              <a:rPr lang="en-US" sz="2000" b="1">
                <a:latin typeface="+mn-lt"/>
              </a:rPr>
              <a:t>Senate and House Veteran Affairs Committee)</a:t>
            </a:r>
          </a:p>
          <a:p>
            <a:pPr lvl="1">
              <a:buFont typeface="Arial" panose="020B0604020202020204" pitchFamily="34" charset="0"/>
              <a:buChar char="•"/>
            </a:pPr>
            <a:r>
              <a:rPr lang="en-US" sz="2000">
                <a:latin typeface="+mn-lt"/>
              </a:rPr>
              <a:t>SASC/HASC (</a:t>
            </a:r>
            <a:r>
              <a:rPr lang="en-US" sz="2000" b="1">
                <a:latin typeface="+mn-lt"/>
              </a:rPr>
              <a:t>Senate and House Armed services Committee) NDAA—</a:t>
            </a:r>
          </a:p>
          <a:p>
            <a:pPr lvl="1">
              <a:buFont typeface="Arial" panose="020B0604020202020204" pitchFamily="34" charset="0"/>
              <a:buChar char="•"/>
            </a:pPr>
            <a:r>
              <a:rPr lang="en-US" sz="2000" b="0" u="sng" err="1">
                <a:latin typeface="+mn-lt"/>
              </a:rPr>
              <a:t>Ed&amp;Workforce</a:t>
            </a:r>
            <a:endParaRPr lang="en-US" sz="2000" b="0" u="sng">
              <a:latin typeface="+mn-lt"/>
            </a:endParaRPr>
          </a:p>
          <a:p>
            <a:pPr lvl="1">
              <a:buFont typeface="Arial" panose="020B0604020202020204" pitchFamily="34" charset="0"/>
              <a:buChar char="•"/>
            </a:pPr>
            <a:r>
              <a:rPr lang="en-US" sz="2000" b="0" u="sng">
                <a:latin typeface="+mn-lt"/>
              </a:rPr>
              <a:t>HELP </a:t>
            </a:r>
            <a:r>
              <a:rPr lang="en-US" sz="2000" b="1" u="none">
                <a:latin typeface="+mn-lt"/>
              </a:rPr>
              <a:t>(Health Education Labor and Pension)</a:t>
            </a:r>
          </a:p>
          <a:p>
            <a:pPr>
              <a:buFont typeface="Arial" panose="020B0604020202020204" pitchFamily="34" charset="0"/>
              <a:buChar char="•"/>
            </a:pPr>
            <a:r>
              <a:rPr lang="en-US" sz="2000">
                <a:latin typeface="+mn-lt"/>
              </a:rPr>
              <a:t>Judicial Branch</a:t>
            </a:r>
          </a:p>
          <a:p>
            <a:pPr lvl="1">
              <a:buFont typeface="Arial" panose="020B0604020202020204" pitchFamily="34" charset="0"/>
              <a:buChar char="•"/>
            </a:pPr>
            <a:r>
              <a:rPr lang="en-US" sz="2000">
                <a:latin typeface="+mn-lt"/>
              </a:rPr>
              <a:t>Supreme Court (</a:t>
            </a:r>
            <a:r>
              <a:rPr lang="en-US" sz="2000" b="1" err="1">
                <a:latin typeface="+mn-lt"/>
              </a:rPr>
              <a:t>Rudisill</a:t>
            </a:r>
            <a:r>
              <a:rPr lang="en-US" sz="2000" b="1">
                <a:latin typeface="+mn-lt"/>
              </a:rPr>
              <a:t> v. McDonough)</a:t>
            </a:r>
          </a:p>
          <a:p>
            <a:pPr>
              <a:buFont typeface="Arial" panose="020B0604020202020204" pitchFamily="34" charset="0"/>
              <a:buChar char="•"/>
            </a:pPr>
            <a:r>
              <a:rPr lang="en-US" sz="2000">
                <a:latin typeface="+mn-lt"/>
              </a:rPr>
              <a:t>VSOs/MSOs </a:t>
            </a:r>
          </a:p>
          <a:p>
            <a:pPr lvl="1">
              <a:buFont typeface="Arial" panose="020B0604020202020204" pitchFamily="34" charset="0"/>
              <a:buChar char="•"/>
            </a:pPr>
            <a:r>
              <a:rPr lang="en-US" sz="2000">
                <a:latin typeface="+mn-lt"/>
              </a:rPr>
              <a:t>Conventions </a:t>
            </a:r>
            <a:r>
              <a:rPr lang="en-US" sz="2000" b="1">
                <a:latin typeface="+mn-lt"/>
              </a:rPr>
              <a:t>VFW, Legion, DAV</a:t>
            </a:r>
          </a:p>
          <a:p>
            <a:pPr lvl="1">
              <a:buFont typeface="Arial" panose="020B0604020202020204" pitchFamily="34" charset="0"/>
              <a:buChar char="•"/>
            </a:pPr>
            <a:r>
              <a:rPr lang="en-US" sz="2000" err="1">
                <a:latin typeface="+mn-lt"/>
              </a:rPr>
              <a:t>NatCon</a:t>
            </a:r>
            <a:r>
              <a:rPr lang="en-US" sz="2000">
                <a:latin typeface="+mn-lt"/>
              </a:rPr>
              <a:t> (</a:t>
            </a:r>
            <a:r>
              <a:rPr lang="en-US" sz="2000" b="1">
                <a:latin typeface="+mn-lt"/>
              </a:rPr>
              <a:t>who attends </a:t>
            </a:r>
            <a:r>
              <a:rPr lang="en-US" sz="2000" b="1" err="1">
                <a:latin typeface="+mn-lt"/>
              </a:rPr>
              <a:t>NatCon</a:t>
            </a:r>
            <a:r>
              <a:rPr lang="en-US" sz="2000" b="1">
                <a:latin typeface="+mn-lt"/>
              </a:rPr>
              <a:t>- </a:t>
            </a:r>
            <a:r>
              <a:rPr lang="en-US" sz="2000">
                <a:latin typeface="+mn-lt"/>
              </a:rPr>
              <a:t>AVECO had a table last year)</a:t>
            </a:r>
          </a:p>
          <a:p>
            <a:pPr>
              <a:buFont typeface="Arial" panose="020B0604020202020204" pitchFamily="34" charset="0"/>
              <a:buChar char="•"/>
            </a:pPr>
            <a:r>
              <a:rPr lang="en-US" sz="2000">
                <a:latin typeface="+mn-lt"/>
              </a:rPr>
              <a:t>Coalitions/Partnership</a:t>
            </a:r>
          </a:p>
          <a:p>
            <a:pPr lvl="1">
              <a:buFont typeface="Arial" panose="020B0604020202020204" pitchFamily="34" charset="0"/>
              <a:buChar char="•"/>
            </a:pPr>
            <a:r>
              <a:rPr lang="en-US" sz="2000" b="1">
                <a:latin typeface="+mn-lt"/>
              </a:rPr>
              <a:t>CEF (Committee on Education Funding), PSLF, White Oak, and many more</a:t>
            </a:r>
          </a:p>
          <a:p>
            <a:pPr lvl="1">
              <a:buFont typeface="Arial" panose="020B0604020202020204" pitchFamily="34" charset="0"/>
              <a:buChar char="•"/>
            </a:pPr>
            <a:r>
              <a:rPr lang="en-US" sz="2000" b="1">
                <a:latin typeface="+mn-lt"/>
              </a:rPr>
              <a:t>Today Student Coalition (TSC)</a:t>
            </a:r>
          </a:p>
          <a:p>
            <a:pPr lvl="1">
              <a:buFont typeface="Arial" panose="020B0604020202020204" pitchFamily="34" charset="0"/>
              <a:buChar char="•"/>
            </a:pPr>
            <a:r>
              <a:rPr lang="en-US" sz="2000" b="1">
                <a:latin typeface="+mn-lt"/>
              </a:rPr>
              <a:t>FAVES, WAVES, and AVECO</a:t>
            </a:r>
          </a:p>
          <a:p>
            <a:pPr>
              <a:buFont typeface="Arial" panose="020B0604020202020204" pitchFamily="34" charset="0"/>
              <a:buChar char="•"/>
            </a:pPr>
            <a:r>
              <a:rPr lang="en-US" sz="2000">
                <a:latin typeface="+mn-lt"/>
              </a:rPr>
              <a:t>VFW-SVA Fellowship</a:t>
            </a:r>
          </a:p>
          <a:p>
            <a:pPr lvl="1">
              <a:buFont typeface="Arial" panose="020B0604020202020204" pitchFamily="34" charset="0"/>
              <a:buChar char="•"/>
            </a:pPr>
            <a:r>
              <a:rPr lang="en-US" sz="2000" b="1">
                <a:latin typeface="+mn-lt"/>
              </a:rPr>
              <a:t>Not just a Number Act</a:t>
            </a:r>
          </a:p>
          <a:p>
            <a:pPr lvl="1">
              <a:buFont typeface="Arial" panose="020B0604020202020204" pitchFamily="34" charset="0"/>
              <a:buChar char="•"/>
            </a:pPr>
            <a:r>
              <a:rPr lang="en-US" sz="2000" b="1">
                <a:latin typeface="+mn-lt"/>
              </a:rPr>
              <a:t>National Guard and Reserve GI Bill Parity</a:t>
            </a:r>
          </a:p>
          <a:p>
            <a:pPr lvl="1">
              <a:buFont typeface="Arial" panose="020B0604020202020204" pitchFamily="34" charset="0"/>
              <a:buChar char="•"/>
            </a:pPr>
            <a:r>
              <a:rPr lang="en-US" sz="2000" b="1">
                <a:latin typeface="+mn-lt"/>
              </a:rPr>
              <a:t>Application open in end of July</a:t>
            </a:r>
          </a:p>
          <a:p>
            <a:pPr>
              <a:buFont typeface="Arial" panose="020B0604020202020204" pitchFamily="34" charset="0"/>
              <a:buChar char="•"/>
            </a:pPr>
            <a:r>
              <a:rPr lang="en-US" sz="2000">
                <a:latin typeface="+mn-lt"/>
              </a:rPr>
              <a:t>Research- surveys/reports (Data supports legislation)</a:t>
            </a:r>
          </a:p>
          <a:p>
            <a:pPr lvl="1">
              <a:buFont typeface="Arial" panose="020B0604020202020204" pitchFamily="34" charset="0"/>
              <a:buChar char="•"/>
            </a:pPr>
            <a:r>
              <a:rPr lang="en-US" sz="2000" b="1">
                <a:latin typeface="+mn-lt"/>
              </a:rPr>
              <a:t>Annual Census</a:t>
            </a:r>
          </a:p>
          <a:p>
            <a:pPr lvl="1">
              <a:buFont typeface="Arial" panose="020B0604020202020204" pitchFamily="34" charset="0"/>
              <a:buChar char="•"/>
            </a:pPr>
            <a:r>
              <a:rPr lang="en-US" sz="2000" b="1">
                <a:latin typeface="+mn-lt"/>
              </a:rPr>
              <a:t>Basic Needs Survey</a:t>
            </a:r>
          </a:p>
          <a:p>
            <a:pPr lvl="1">
              <a:buFont typeface="Arial" panose="020B0604020202020204" pitchFamily="34" charset="0"/>
              <a:buChar char="•"/>
            </a:pPr>
            <a:r>
              <a:rPr lang="en-US" sz="2000" b="1">
                <a:latin typeface="+mn-lt"/>
              </a:rPr>
              <a:t>VA VITAL white paper (by a raise of hands, how many people know about the VA Vital program, how many know how many VA Vital sites are in Florida? 0</a:t>
            </a:r>
          </a:p>
          <a:p>
            <a:pPr>
              <a:buFont typeface="Arial" panose="020B0604020202020204" pitchFamily="34" charset="0"/>
              <a:buChar char="•"/>
            </a:pPr>
            <a:r>
              <a:rPr lang="en-US" sz="2000">
                <a:latin typeface="+mn-lt"/>
              </a:rPr>
              <a:t>Programs/Outreach</a:t>
            </a:r>
          </a:p>
          <a:p>
            <a:pPr lvl="1">
              <a:buFont typeface="Arial" panose="020B0604020202020204" pitchFamily="34" charset="0"/>
              <a:buChar char="•"/>
            </a:pPr>
            <a:r>
              <a:rPr lang="en-US" sz="2000">
                <a:latin typeface="+mn-lt"/>
              </a:rPr>
              <a:t>GA request – </a:t>
            </a:r>
            <a:r>
              <a:rPr lang="en-US" sz="2000" b="1">
                <a:latin typeface="+mn-lt"/>
              </a:rPr>
              <a:t>WH, Congress, and HVAC keeping bipartisanship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908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8142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buFont typeface="Arial" panose="020B0604020202020204" pitchFamily="34" charset="0"/>
              <a:buChar char="•"/>
            </a:pPr>
            <a:r>
              <a:rPr lang="en-US" sz="2000" b="1">
                <a:latin typeface="+mn-lt"/>
              </a:rPr>
              <a:t>Conceived through conversation with student veterans, military –connected students, their families, caregivers, survivors, advisories, and SCOs</a:t>
            </a:r>
          </a:p>
          <a:p>
            <a:pPr lvl="1">
              <a:buFont typeface="Arial" panose="020B0604020202020204" pitchFamily="34" charset="0"/>
              <a:buChar char="•"/>
            </a:pPr>
            <a:r>
              <a:rPr lang="en-US" sz="2000" b="1" err="1">
                <a:latin typeface="+mn-lt"/>
              </a:rPr>
              <a:t>NatCon</a:t>
            </a:r>
            <a:endParaRPr lang="en-US" sz="2000" b="1">
              <a:latin typeface="+mn-lt"/>
            </a:endParaRPr>
          </a:p>
          <a:p>
            <a:pPr lvl="2">
              <a:buFont typeface="Arial" panose="020B0604020202020204" pitchFamily="34" charset="0"/>
              <a:buChar char="•"/>
            </a:pPr>
            <a:r>
              <a:rPr lang="en-US" sz="2000" b="1">
                <a:latin typeface="+mn-lt"/>
              </a:rPr>
              <a:t>Policy Think Tank</a:t>
            </a:r>
          </a:p>
          <a:p>
            <a:pPr lvl="2">
              <a:buFont typeface="Arial" panose="020B0604020202020204" pitchFamily="34" charset="0"/>
              <a:buChar char="•"/>
            </a:pPr>
            <a:r>
              <a:rPr lang="en-US" sz="2000" b="1">
                <a:latin typeface="+mn-lt"/>
              </a:rPr>
              <a:t>Advisory Track – GA did a breakout session with our Research to illustrate what we did. NAVPAA and AVECO panel led by Tammy to share on their orgs. </a:t>
            </a:r>
          </a:p>
          <a:p>
            <a:pPr lvl="1">
              <a:buFont typeface="Arial" panose="020B0604020202020204" pitchFamily="34" charset="0"/>
              <a:buChar char="•"/>
            </a:pPr>
            <a:r>
              <a:rPr lang="en-US" sz="2000" b="1">
                <a:latin typeface="+mn-lt"/>
              </a:rPr>
              <a:t>Washington Week</a:t>
            </a:r>
          </a:p>
          <a:p>
            <a:pPr lvl="1">
              <a:buFont typeface="Arial" panose="020B0604020202020204" pitchFamily="34" charset="0"/>
              <a:buChar char="•"/>
            </a:pPr>
            <a:r>
              <a:rPr lang="en-US" sz="2000" b="1">
                <a:latin typeface="+mn-lt"/>
              </a:rPr>
              <a:t>Regional Summits </a:t>
            </a:r>
            <a:r>
              <a:rPr lang="en-US" sz="2000" b="0">
                <a:latin typeface="+mn-lt"/>
              </a:rPr>
              <a:t>(Vanessa Ryan – VP of Chapter and Community Engagement) will discuss more in her 3:30PM Presentation Titled “Creating a Successful SVA Chapter in Bird/Indian Key)</a:t>
            </a:r>
          </a:p>
          <a:p>
            <a:pPr lvl="1">
              <a:buFont typeface="Arial" panose="020B0604020202020204" pitchFamily="34" charset="0"/>
              <a:buChar char="•"/>
            </a:pPr>
            <a:r>
              <a:rPr lang="en-US" sz="2000" b="1">
                <a:latin typeface="+mn-lt"/>
              </a:rPr>
              <a:t>Leadership Institute</a:t>
            </a:r>
          </a:p>
          <a:p>
            <a:pPr lvl="1">
              <a:buFont typeface="Arial" panose="020B0604020202020204" pitchFamily="34" charset="0"/>
              <a:buChar char="•"/>
            </a:pPr>
            <a:r>
              <a:rPr lang="en-US" sz="2000" b="1">
                <a:latin typeface="+mn-lt"/>
              </a:rPr>
              <a:t>Opportunities throughout the year… like FAVES/WAVES/AVECO</a:t>
            </a:r>
          </a:p>
          <a:p>
            <a:pPr marL="0" indent="0">
              <a:buFont typeface="Arial" panose="020B0604020202020204" pitchFamily="34" charset="0"/>
              <a:buNone/>
            </a:pPr>
            <a:endParaRPr lang="en-US" sz="2000">
              <a:latin typeface="+mn-lt"/>
            </a:endParaRPr>
          </a:p>
          <a:p>
            <a:pPr marL="171450" indent="-171450">
              <a:buFont typeface="Arial" panose="020B0604020202020204" pitchFamily="34" charset="0"/>
              <a:buChar char="•"/>
            </a:pPr>
            <a:r>
              <a:rPr lang="en-US" sz="2000">
                <a:latin typeface="+mn-lt"/>
              </a:rPr>
              <a:t>VA Modernization</a:t>
            </a:r>
          </a:p>
          <a:p>
            <a:pPr marL="628650" lvl="1" indent="-171450">
              <a:buFont typeface="Arial" panose="020B0604020202020204" pitchFamily="34" charset="0"/>
              <a:buChar char="•"/>
            </a:pPr>
            <a:r>
              <a:rPr lang="en-US" sz="2000" b="1">
                <a:latin typeface="+mn-lt"/>
              </a:rPr>
              <a:t>Increase VA Work Study Pay and expand job opportunities (include Takano bill)</a:t>
            </a:r>
          </a:p>
          <a:p>
            <a:pPr marL="628650" lvl="1" indent="-171450">
              <a:buFont typeface="Arial" panose="020B0604020202020204" pitchFamily="34" charset="0"/>
              <a:buChar char="•"/>
            </a:pPr>
            <a:r>
              <a:rPr lang="en-US" sz="2000">
                <a:latin typeface="+mn-lt"/>
              </a:rPr>
              <a:t>VR&amp;E</a:t>
            </a:r>
          </a:p>
          <a:p>
            <a:pPr marL="628650" lvl="1" indent="-171450">
              <a:buFont typeface="Arial" panose="020B0604020202020204" pitchFamily="34" charset="0"/>
              <a:buChar char="•"/>
            </a:pPr>
            <a:r>
              <a:rPr lang="en-US" sz="2000">
                <a:latin typeface="+mn-lt"/>
              </a:rPr>
              <a:t>Improve TAP and VA VET TEC</a:t>
            </a:r>
          </a:p>
          <a:p>
            <a:pPr marL="171450" indent="-171450">
              <a:buFont typeface="Arial" panose="020B0604020202020204" pitchFamily="34" charset="0"/>
              <a:buChar char="•"/>
            </a:pPr>
            <a:r>
              <a:rPr lang="en-US" sz="2000">
                <a:latin typeface="+mn-lt"/>
              </a:rPr>
              <a:t>GI Bill Improvements</a:t>
            </a:r>
          </a:p>
          <a:p>
            <a:pPr marL="628650" lvl="1" indent="-171450">
              <a:buFont typeface="Arial" panose="020B0604020202020204" pitchFamily="34" charset="0"/>
              <a:buChar char="•"/>
            </a:pPr>
            <a:r>
              <a:rPr lang="en-US" sz="2000" b="1">
                <a:latin typeface="+mn-lt"/>
              </a:rPr>
              <a:t>Update MHA</a:t>
            </a:r>
          </a:p>
          <a:p>
            <a:pPr marL="628650" lvl="1" indent="-171450">
              <a:buFont typeface="Arial" panose="020B0604020202020204" pitchFamily="34" charset="0"/>
              <a:buChar char="•"/>
            </a:pPr>
            <a:r>
              <a:rPr lang="en-US" sz="2000">
                <a:latin typeface="+mn-lt"/>
              </a:rPr>
              <a:t>Ensure members of National Guard and Reserve receive same benefits as those on active duty</a:t>
            </a:r>
          </a:p>
          <a:p>
            <a:pPr marL="171450" indent="-171450">
              <a:buFont typeface="Arial" panose="020B0604020202020204" pitchFamily="34" charset="0"/>
              <a:buChar char="•"/>
            </a:pPr>
            <a:r>
              <a:rPr lang="en-US" sz="2000">
                <a:latin typeface="+mn-lt"/>
              </a:rPr>
              <a:t>Post-Traditional Student Success</a:t>
            </a:r>
          </a:p>
          <a:p>
            <a:pPr marL="628650" lvl="1" indent="-171450">
              <a:buFont typeface="Arial" panose="020B0604020202020204" pitchFamily="34" charset="0"/>
              <a:buChar char="•"/>
            </a:pPr>
            <a:r>
              <a:rPr lang="en-US" sz="2000" b="1">
                <a:latin typeface="+mn-lt"/>
              </a:rPr>
              <a:t>Better support for VA VITAL</a:t>
            </a:r>
          </a:p>
          <a:p>
            <a:pPr marL="628650" lvl="1" indent="-171450">
              <a:buFont typeface="Arial" panose="020B0604020202020204" pitchFamily="34" charset="0"/>
              <a:buChar char="•"/>
            </a:pPr>
            <a:r>
              <a:rPr lang="en-US" sz="2000">
                <a:latin typeface="+mn-lt"/>
              </a:rPr>
              <a:t>Additional funding for VSOC</a:t>
            </a:r>
          </a:p>
          <a:p>
            <a:pPr marL="171450" indent="-171450">
              <a:buFont typeface="Arial" panose="020B0604020202020204" pitchFamily="34" charset="0"/>
              <a:buChar char="•"/>
            </a:pPr>
            <a:r>
              <a:rPr lang="en-US" sz="2000">
                <a:latin typeface="+mn-lt"/>
              </a:rPr>
              <a:t>Transparency and Accountability</a:t>
            </a:r>
          </a:p>
          <a:p>
            <a:pPr marL="628650" lvl="1" indent="-171450">
              <a:buFont typeface="Arial" panose="020B0604020202020204" pitchFamily="34" charset="0"/>
              <a:buChar char="•"/>
            </a:pPr>
            <a:r>
              <a:rPr lang="en-US" sz="2000" b="1">
                <a:latin typeface="+mn-lt"/>
              </a:rPr>
              <a:t>Improve data collection and sharing across gov’t agencies</a:t>
            </a:r>
          </a:p>
          <a:p>
            <a:pPr marL="628650" lvl="1" indent="-171450">
              <a:buFont typeface="Arial" panose="020B0604020202020204" pitchFamily="34" charset="0"/>
              <a:buChar char="•"/>
            </a:pPr>
            <a:r>
              <a:rPr lang="en-US" sz="2000">
                <a:latin typeface="+mn-lt"/>
              </a:rPr>
              <a:t>Shed light on the differing socioeconomic circumstance and the economic outlook disparity between veterans and non-veterans holding bachelor's degrees, which encompasses multiple dimensions. </a:t>
            </a:r>
          </a:p>
          <a:p>
            <a:pPr marL="171450" indent="-171450">
              <a:buFont typeface="Arial" panose="020B0604020202020204" pitchFamily="34" charset="0"/>
              <a:buChar char="•"/>
            </a:pPr>
            <a:r>
              <a:rPr lang="en-US" sz="2000">
                <a:latin typeface="+mn-lt"/>
              </a:rPr>
              <a:t>Strengthening Higher Education</a:t>
            </a:r>
          </a:p>
          <a:p>
            <a:pPr marL="628650" lvl="1" indent="-171450">
              <a:buFont typeface="Arial" panose="020B0604020202020204" pitchFamily="34" charset="0"/>
              <a:buChar char="•"/>
            </a:pPr>
            <a:r>
              <a:rPr lang="en-US" sz="2000" b="1">
                <a:latin typeface="+mn-lt"/>
              </a:rPr>
              <a:t>Improve oversight and accountability of trends in higher education, such as institutional conversions, online program management, and lending practices</a:t>
            </a:r>
            <a:r>
              <a:rPr lang="en-US" sz="2000">
                <a:latin typeface="+mn-lt"/>
              </a:rPr>
              <a:t>. </a:t>
            </a:r>
          </a:p>
          <a:p>
            <a:pPr marL="628650" lvl="1" indent="-171450">
              <a:buFont typeface="Arial" panose="020B0604020202020204" pitchFamily="34" charset="0"/>
              <a:buChar char="•"/>
            </a:pPr>
            <a:r>
              <a:rPr lang="en-US" sz="2000">
                <a:latin typeface="+mn-lt"/>
              </a:rPr>
              <a:t>Protect and monitor the Public Service Loan Forgiveness program. </a:t>
            </a:r>
          </a:p>
          <a:p>
            <a:pPr marL="628650" lvl="1" indent="-171450">
              <a:buFont typeface="Arial" panose="020B0604020202020204" pitchFamily="34" charset="0"/>
              <a:buChar char="•"/>
            </a:pPr>
            <a:endParaRPr lang="en-US" sz="1600">
              <a:latin typeface="+mj-lt"/>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71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buFont typeface="Arial" panose="020B0604020202020204" pitchFamily="34" charset="0"/>
              <a:buChar char="•"/>
            </a:pPr>
            <a:r>
              <a:rPr lang="en-US" sz="2000">
                <a:latin typeface="+mj-lt"/>
              </a:rPr>
              <a:t>Over 250+ attendees this year, and continues to go</a:t>
            </a:r>
          </a:p>
          <a:p>
            <a:pPr>
              <a:buFont typeface="Arial" panose="020B0604020202020204" pitchFamily="34" charset="0"/>
              <a:buChar char="•"/>
            </a:pPr>
            <a:r>
              <a:rPr lang="en-US" sz="2000">
                <a:latin typeface="+mj-lt"/>
              </a:rPr>
              <a:t>Amplifying SVA’s Voice at GWU Student Center</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Researching Your Member of Congress (talk about the Webinar series)</a:t>
            </a:r>
          </a:p>
          <a:p>
            <a:pPr lvl="1">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SVA WW25 Talking Points</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Effective Communication on the Hill</a:t>
            </a:r>
          </a:p>
          <a:p>
            <a:pPr>
              <a:buFont typeface="Arial" panose="020B0604020202020204" pitchFamily="34" charset="0"/>
              <a:buChar char="•"/>
            </a:pPr>
            <a:r>
              <a:rPr lang="en-US" sz="2000" b="1">
                <a:latin typeface="+mn-lt"/>
              </a:rPr>
              <a:t>SVAC/HVAC hearing</a:t>
            </a:r>
            <a:r>
              <a:rPr lang="en-US" sz="2000" b="1" i="0">
                <a:effectLst/>
                <a:latin typeface="+mn-lt"/>
              </a:rPr>
              <a:t> </a:t>
            </a:r>
            <a:r>
              <a:rPr lang="en-US" sz="2000" i="0">
                <a:effectLst/>
                <a:latin typeface="+mn-lt"/>
              </a:rPr>
              <a:t>– </a:t>
            </a:r>
            <a:r>
              <a:rPr lang="en-US" sz="2000">
                <a:latin typeface="+mn-lt"/>
              </a:rPr>
              <a:t> 2025 Policy Priorities </a:t>
            </a:r>
          </a:p>
          <a:p>
            <a:pPr>
              <a:buFont typeface="Arial" panose="020B0604020202020204" pitchFamily="34" charset="0"/>
              <a:buChar char="•"/>
            </a:pPr>
            <a:r>
              <a:rPr lang="en-US" sz="2000">
                <a:latin typeface="+mn-lt"/>
              </a:rPr>
              <a:t>SVA member congressional office visits</a:t>
            </a:r>
          </a:p>
          <a:p>
            <a:pPr lvl="1">
              <a:buFont typeface="Arial" panose="020B0604020202020204" pitchFamily="34" charset="0"/>
              <a:buChar char="•"/>
            </a:pPr>
            <a:r>
              <a:rPr lang="en-US" sz="2000" b="1">
                <a:latin typeface="+mn-lt"/>
              </a:rPr>
              <a:t>To discuss SVA Talking Points (GI Bill Restoration, Book Stipend, Online MHA, VA Work Study)</a:t>
            </a:r>
          </a:p>
          <a:p>
            <a:pPr lvl="1">
              <a:buFont typeface="Arial" panose="020B0604020202020204" pitchFamily="34" charset="0"/>
              <a:buChar char="•"/>
            </a:pPr>
            <a:r>
              <a:rPr lang="en-US" sz="2000" b="1" i="0">
                <a:effectLst/>
                <a:latin typeface="+mn-lt"/>
              </a:rPr>
              <a:t>Met with some Members – Rep. Takano, Rep. Bost, Senator Moran </a:t>
            </a:r>
          </a:p>
          <a:p>
            <a:pPr lvl="0">
              <a:buFont typeface="Arial" panose="020B0604020202020204" pitchFamily="34" charset="0"/>
              <a:buNone/>
            </a:pPr>
            <a:endParaRPr lang="en-US" sz="2000" b="1" i="0">
              <a:effectLst/>
              <a:latin typeface="+mn-lt"/>
            </a:endParaRPr>
          </a:p>
          <a:p>
            <a:pPr lvl="0">
              <a:buFont typeface="Arial" panose="020B0604020202020204" pitchFamily="34" charset="0"/>
              <a:buNone/>
            </a:pPr>
            <a:r>
              <a:rPr lang="en-US" sz="2000" b="1" i="0">
                <a:effectLst/>
                <a:latin typeface="+mn-lt"/>
              </a:rPr>
              <a:t>Tentative date for Washington Week 2026 will be the last week of February/first week of March.</a:t>
            </a:r>
          </a:p>
          <a:p>
            <a:pPr lvl="0">
              <a:buFont typeface="Arial" panose="020B0604020202020204" pitchFamily="34" charset="0"/>
              <a:buNone/>
            </a:pPr>
            <a:endParaRPr lang="en-US" sz="2000" b="1" i="0">
              <a:effectLst/>
              <a:latin typeface="+mn-lt"/>
            </a:endParaRPr>
          </a:p>
          <a:p>
            <a:pPr lvl="0">
              <a:buFont typeface="Arial" panose="020B0604020202020204" pitchFamily="34" charset="0"/>
              <a:buNone/>
            </a:pPr>
            <a:endParaRPr lang="en-US" sz="2000" b="1" i="0">
              <a:effectLst/>
              <a:latin typeface="+mn-lt"/>
            </a:endParaRPr>
          </a:p>
          <a:p>
            <a:r>
              <a:rPr lang="en-US" sz="3200">
                <a:effectLst/>
              </a:rPr>
              <a:t>The </a:t>
            </a:r>
            <a:r>
              <a:rPr lang="en-US" sz="3200" b="1">
                <a:effectLst/>
              </a:rPr>
              <a:t>Sonny Montgomery Student Veteran Champion Award</a:t>
            </a:r>
            <a:r>
              <a:rPr lang="en-US" sz="3200">
                <a:effectLst/>
              </a:rPr>
              <a:t>—honoring leaders who dedicate time and resources to improving student veterans’ lives—was presented to </a:t>
            </a:r>
            <a:r>
              <a:rPr lang="en-US" sz="3200" b="1">
                <a:effectLst/>
              </a:rPr>
              <a:t>Senators Mike Rounds (R-SD), Brian Schatz (D-HI), and Angus King (I-ME).</a:t>
            </a:r>
          </a:p>
          <a:p>
            <a:pPr marL="342900" marR="0" lvl="0" indent="-342900">
              <a:spcBef>
                <a:spcPts val="0"/>
              </a:spcBef>
              <a:spcAft>
                <a:spcPts val="0"/>
              </a:spcAft>
              <a:buSzPts val="1000"/>
              <a:buFont typeface="Symbol" panose="05050102010706020507" pitchFamily="18" charset="2"/>
              <a:buChar char=""/>
              <a:tabLst>
                <a:tab pos="457200" algn="l"/>
              </a:tabLst>
            </a:pPr>
            <a:r>
              <a:rPr lang="en-US" sz="3200" b="1">
                <a:effectLst/>
              </a:rPr>
              <a:t>MR and BS - </a:t>
            </a:r>
            <a:r>
              <a:rPr lang="en-US" sz="1100">
                <a:effectLst/>
                <a:latin typeface="Aptos" panose="020B0004020202020204" pitchFamily="34" charset="0"/>
                <a:ea typeface="Times New Roman" panose="02020603050405020304" pitchFamily="18" charset="0"/>
                <a:cs typeface="Aptos" panose="020B0004020202020204" pitchFamily="34" charset="0"/>
              </a:rPr>
              <a:t>Sponsored and co-sponsored S. 1309, Student Veterans Transparency and Protection Act of 2023, which was adopted as </a:t>
            </a:r>
            <a:r>
              <a:rPr lang="en-US" sz="1100" b="1" i="1">
                <a:effectLst/>
                <a:latin typeface="Aptos" panose="020B0004020202020204" pitchFamily="34" charset="0"/>
                <a:ea typeface="Times New Roman" panose="02020603050405020304" pitchFamily="18" charset="0"/>
                <a:cs typeface="Aptos" panose="020B0004020202020204" pitchFamily="34" charset="0"/>
              </a:rPr>
              <a:t>Sec. 215. Improving Transparency and Accountability of Educational Institutions </a:t>
            </a:r>
          </a:p>
          <a:p>
            <a:pPr marL="800100" marR="0" lvl="1" indent="-342900">
              <a:spcBef>
                <a:spcPts val="0"/>
              </a:spcBef>
              <a:spcAft>
                <a:spcPts val="0"/>
              </a:spcAft>
              <a:buSzPts val="1000"/>
              <a:buFont typeface="Symbol" panose="05050102010706020507" pitchFamily="18" charset="2"/>
              <a:buChar char=""/>
              <a:tabLst>
                <a:tab pos="457200" algn="l"/>
              </a:tabLst>
            </a:pPr>
            <a:r>
              <a:rPr lang="en-US" sz="1100">
                <a:effectLst/>
                <a:latin typeface="Aptos" panose="020B0004020202020204" pitchFamily="34" charset="0"/>
                <a:ea typeface="Times New Roman" panose="02020603050405020304" pitchFamily="18" charset="0"/>
                <a:cs typeface="Times New Roman" panose="02020603050405020304" pitchFamily="18" charset="0"/>
              </a:rPr>
              <a:t>This section would modernize the GI Bill Comparison Tool by updating information and statistics, such as graduation rates and average salary after graduation, available to beneficiaries of VA education benefits. This section would also create due process for complaints in the GI Bill Comparison Tool.</a:t>
            </a:r>
          </a:p>
          <a:p>
            <a:pPr marL="342900" marR="0" lvl="0" indent="-342900">
              <a:spcBef>
                <a:spcPts val="0"/>
              </a:spcBef>
              <a:spcAft>
                <a:spcPts val="0"/>
              </a:spcAft>
              <a:buSzPts val="1000"/>
              <a:buFont typeface="Symbol" panose="05050102010706020507" pitchFamily="18" charset="2"/>
              <a:buChar char=""/>
              <a:tabLst>
                <a:tab pos="457200" algn="l"/>
              </a:tabLst>
            </a:pPr>
            <a:r>
              <a:rPr lang="en-US" sz="3200" b="1">
                <a:effectLst/>
                <a:latin typeface="Aptos" panose="020B0004020202020204" pitchFamily="34" charset="0"/>
                <a:cs typeface="Times New Roman" panose="02020603050405020304" pitchFamily="18" charset="0"/>
              </a:rPr>
              <a:t>AK</a:t>
            </a:r>
            <a:r>
              <a:rPr lang="en-US" sz="3200">
                <a:effectLst/>
                <a:latin typeface="Aptos" panose="020B0004020202020204" pitchFamily="34" charset="0"/>
                <a:cs typeface="Times New Roman" panose="02020603050405020304" pitchFamily="18" charset="0"/>
              </a:rPr>
              <a:t> - </a:t>
            </a:r>
            <a:r>
              <a:rPr lang="en-US" sz="1100">
                <a:effectLst/>
                <a:latin typeface="Aptos" panose="020B0004020202020204" pitchFamily="34" charset="0"/>
                <a:ea typeface="Times New Roman" panose="02020603050405020304" pitchFamily="18" charset="0"/>
                <a:cs typeface="Aptos" panose="020B0004020202020204" pitchFamily="34" charset="0"/>
              </a:rPr>
              <a:t>Sponsored of S. 1678 </a:t>
            </a:r>
            <a:r>
              <a:rPr lang="en-US" sz="1100" b="1">
                <a:effectLst/>
                <a:latin typeface="Aptos" panose="020B0004020202020204" pitchFamily="34" charset="0"/>
                <a:ea typeface="Times New Roman" panose="02020603050405020304" pitchFamily="18" charset="0"/>
                <a:cs typeface="Aptos" panose="020B0004020202020204" pitchFamily="34" charset="0"/>
              </a:rPr>
              <a:t>VET–TEC Authorization Act of 2023, which was adopted as Sec. 212. Department of Veterans Affairs High Technology Program </a:t>
            </a:r>
          </a:p>
          <a:p>
            <a:pPr marL="800100" marR="0" lvl="1" indent="-342900">
              <a:spcBef>
                <a:spcPts val="0"/>
              </a:spcBef>
              <a:spcAft>
                <a:spcPts val="0"/>
              </a:spcAft>
              <a:buSzPts val="1000"/>
              <a:buFont typeface="Symbol" panose="05050102010706020507" pitchFamily="18" charset="2"/>
              <a:buChar char=""/>
              <a:tabLst>
                <a:tab pos="457200" algn="l"/>
              </a:tabLst>
            </a:pPr>
            <a:r>
              <a:rPr lang="en-US" sz="1100">
                <a:effectLst/>
                <a:latin typeface="Aptos" panose="020B0004020202020204" pitchFamily="34" charset="0"/>
                <a:ea typeface="Times New Roman" panose="02020603050405020304" pitchFamily="18" charset="0"/>
                <a:cs typeface="Times New Roman" panose="02020603050405020304" pitchFamily="18" charset="0"/>
              </a:rPr>
              <a:t>Extend the VET-TEC pilot program to September 30, 2027, and make needed improvements to how the program runs. It would allow 4,000 veterans to enroll in the program yearly.</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a:effectLst/>
                <a:latin typeface="Aptos" panose="020B0004020202020204" pitchFamily="34" charset="0"/>
                <a:ea typeface="Times New Roman" panose="02020603050405020304" pitchFamily="18" charset="0"/>
                <a:cs typeface="Times New Roman" panose="02020603050405020304" pitchFamily="18" charset="0"/>
              </a:rPr>
              <a:t>It would also allow institutions of higher education to participate in the program under the same guidelines as current VET-TEC providers. Veterans using the program would also still receive many of the benefits student veterans have under the Post-9/11 GI Bill, such as monthly housing allowances, and tuition assistance to ensure that they have the resources they need to successfully complete.</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3200"/>
          </a:p>
          <a:p>
            <a:r>
              <a:rPr lang="en-US" sz="3200">
                <a:effectLst/>
              </a:rPr>
              <a:t>The </a:t>
            </a:r>
            <a:r>
              <a:rPr lang="en-US" sz="3200" b="1">
                <a:effectLst/>
              </a:rPr>
              <a:t>Dwight D. Eisenhower Distinguished Public Service Award</a:t>
            </a:r>
            <a:r>
              <a:rPr lang="en-US" sz="3200">
                <a:effectLst/>
              </a:rPr>
              <a:t>—recognizing continued public service beyond the military—was awarded to </a:t>
            </a:r>
            <a:r>
              <a:rPr lang="en-US" sz="3200" b="1">
                <a:effectLst/>
              </a:rPr>
              <a:t>Joseph Garcia, former VA Executive Director of Education Service.</a:t>
            </a:r>
          </a:p>
          <a:p>
            <a:pPr marL="800100" marR="0" lvl="1" indent="-342900">
              <a:spcBef>
                <a:spcPts val="0"/>
              </a:spcBef>
              <a:spcAft>
                <a:spcPts val="0"/>
              </a:spcAft>
              <a:buSzPts val="1000"/>
              <a:buFont typeface="Symbol" panose="05050102010706020507" pitchFamily="18" charset="2"/>
              <a:buChar char=""/>
              <a:tabLst>
                <a:tab pos="457200" algn="l"/>
              </a:tabLst>
            </a:pPr>
            <a:r>
              <a:rPr lang="en-US" sz="1800" b="1">
                <a:effectLst/>
                <a:latin typeface="Aptos" panose="020B0004020202020204" pitchFamily="34" charset="0"/>
                <a:ea typeface="Times New Roman" panose="02020603050405020304" pitchFamily="18" charset="0"/>
                <a:cs typeface="Aptos" panose="020B0004020202020204" pitchFamily="34" charset="0"/>
              </a:rPr>
              <a:t>VA’s strongest supporters of legislation to increase the Post-9/11 GI Bill book stipend</a:t>
            </a:r>
            <a:endParaRPr lang="en-US" sz="1800">
              <a:effectLst/>
              <a:latin typeface="Aptos" panose="020B0004020202020204" pitchFamily="34" charset="0"/>
              <a:ea typeface="Aptos" panose="020B0004020202020204" pitchFamily="34" charset="0"/>
              <a:cs typeface="Aptos" panose="020B0004020202020204" pitchFamily="34" charset="0"/>
            </a:endParaRPr>
          </a:p>
          <a:p>
            <a:pPr marL="800100" marR="0" lvl="1" indent="-342900">
              <a:spcBef>
                <a:spcPts val="0"/>
              </a:spcBef>
              <a:spcAft>
                <a:spcPts val="0"/>
              </a:spcAft>
              <a:buSzPts val="1000"/>
              <a:buFont typeface="Symbol" panose="05050102010706020507" pitchFamily="18" charset="2"/>
              <a:buChar char=""/>
              <a:tabLst>
                <a:tab pos="457200" algn="l"/>
              </a:tabLst>
            </a:pPr>
            <a:r>
              <a:rPr lang="en-US" sz="1800" b="1">
                <a:effectLst/>
                <a:latin typeface="Aptos" panose="020B0004020202020204" pitchFamily="34" charset="0"/>
                <a:ea typeface="Times New Roman" panose="02020603050405020304" pitchFamily="18" charset="0"/>
                <a:cs typeface="Aptos" panose="020B0004020202020204" pitchFamily="34" charset="0"/>
              </a:rPr>
              <a:t>Continued forward movement of </a:t>
            </a:r>
            <a:r>
              <a:rPr lang="en-US" sz="1800">
                <a:effectLst/>
                <a:latin typeface="Aptos" panose="020B0004020202020204" pitchFamily="34" charset="0"/>
                <a:ea typeface="Times New Roman" panose="02020603050405020304" pitchFamily="18" charset="0"/>
                <a:cs typeface="Aptos" panose="020B0004020202020204" pitchFamily="34" charset="0"/>
              </a:rPr>
              <a:t>rollout of the </a:t>
            </a:r>
            <a:r>
              <a:rPr lang="en-US" sz="1800" b="1">
                <a:effectLst/>
                <a:latin typeface="Aptos" panose="020B0004020202020204" pitchFamily="34" charset="0"/>
                <a:ea typeface="Times New Roman" panose="02020603050405020304" pitchFamily="18" charset="0"/>
                <a:cs typeface="Aptos" panose="020B0004020202020204" pitchFamily="34" charset="0"/>
              </a:rPr>
              <a:t>Digital GI Bill</a:t>
            </a:r>
            <a:r>
              <a:rPr lang="en-US" sz="1800">
                <a:effectLst/>
                <a:latin typeface="Aptos" panose="020B0004020202020204" pitchFamily="34" charset="0"/>
                <a:ea typeface="Times New Roman" panose="02020603050405020304" pitchFamily="18" charset="0"/>
                <a:cs typeface="Aptos" panose="020B0004020202020204" pitchFamily="34" charset="0"/>
              </a:rPr>
              <a:t> has modernized the VA’s education benefits system. Enrollment Manager and consolidation of direct deposit accounts, which he included SVA in early communications</a:t>
            </a:r>
            <a:endParaRPr lang="en-US" sz="3200"/>
          </a:p>
          <a:p>
            <a:pPr lvl="0">
              <a:buFont typeface="Arial" panose="020B0604020202020204" pitchFamily="34" charset="0"/>
              <a:buNone/>
            </a:pPr>
            <a:endParaRPr lang="en-US" sz="2000" b="1" i="0">
              <a:effectLst/>
              <a:latin typeface="+mn-lt"/>
            </a:endParaRPr>
          </a:p>
          <a:p>
            <a:pPr lvl="0">
              <a:buFont typeface="Arial" panose="020B0604020202020204" pitchFamily="34" charset="0"/>
              <a:buNone/>
            </a:pPr>
            <a:endParaRPr lang="en-US" sz="2000" b="1" i="0">
              <a:effectLst/>
              <a:latin typeface="+mn-lt"/>
            </a:endParaRPr>
          </a:p>
          <a:p>
            <a:pPr lvl="0">
              <a:buFont typeface="Arial" panose="020B0604020202020204" pitchFamily="34" charset="0"/>
              <a:buNone/>
            </a:pPr>
            <a:endParaRPr lang="en-US" sz="2000" b="1">
              <a:latin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487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anose="020B0604020202020204" pitchFamily="34" charset="0"/>
              <a:buChar char="•"/>
            </a:pPr>
            <a:r>
              <a:rPr lang="en-US" sz="2000">
                <a:latin typeface="+mj-lt"/>
              </a:rPr>
              <a:t>Over 250+ attendees this year, and continues to go</a:t>
            </a:r>
          </a:p>
          <a:p>
            <a:pPr>
              <a:buFont typeface="Arial" panose="020B0604020202020204" pitchFamily="34" charset="0"/>
              <a:buChar char="•"/>
            </a:pPr>
            <a:r>
              <a:rPr lang="en-US" sz="2000">
                <a:latin typeface="+mj-lt"/>
              </a:rPr>
              <a:t>Amplifying SVA’s Voice at GWU Student Center</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Researching Your Member of Congress (talk about the Webinar series)</a:t>
            </a:r>
          </a:p>
          <a:p>
            <a:pPr lvl="1">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SVA WW25 Talking Points</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Effective Communication on the Hill</a:t>
            </a:r>
          </a:p>
          <a:p>
            <a:pPr>
              <a:buFont typeface="Arial" panose="020B0604020202020204" pitchFamily="34" charset="0"/>
              <a:buChar char="•"/>
            </a:pPr>
            <a:r>
              <a:rPr lang="en-US" sz="2000" b="1">
                <a:latin typeface="+mn-lt"/>
              </a:rPr>
              <a:t>SVAC/HVAC hearing</a:t>
            </a:r>
            <a:r>
              <a:rPr lang="en-US" sz="2000" b="1" i="0">
                <a:effectLst/>
                <a:latin typeface="+mn-lt"/>
              </a:rPr>
              <a:t> </a:t>
            </a:r>
            <a:r>
              <a:rPr lang="en-US" sz="2000" i="0">
                <a:effectLst/>
                <a:latin typeface="+mn-lt"/>
              </a:rPr>
              <a:t>– </a:t>
            </a:r>
            <a:r>
              <a:rPr lang="en-US" sz="2000">
                <a:latin typeface="+mn-lt"/>
              </a:rPr>
              <a:t> 2025 Policy Priorities </a:t>
            </a:r>
          </a:p>
          <a:p>
            <a:pPr>
              <a:buFont typeface="Arial" panose="020B0604020202020204" pitchFamily="34" charset="0"/>
              <a:buChar char="•"/>
            </a:pPr>
            <a:r>
              <a:rPr lang="en-US" sz="2000">
                <a:latin typeface="+mn-lt"/>
              </a:rPr>
              <a:t>SVA member congressional office visits</a:t>
            </a:r>
          </a:p>
          <a:p>
            <a:pPr lvl="1">
              <a:buFont typeface="Arial" panose="020B0604020202020204" pitchFamily="34" charset="0"/>
              <a:buChar char="•"/>
            </a:pPr>
            <a:r>
              <a:rPr lang="en-US" sz="2000" b="1">
                <a:latin typeface="+mn-lt"/>
              </a:rPr>
              <a:t>To discuss SVA Talking Points (GI Bill Restoration, Book Stipend, Online MHA, VA Work Study)</a:t>
            </a:r>
          </a:p>
          <a:p>
            <a:pPr lvl="1">
              <a:buFont typeface="Arial" panose="020B0604020202020204" pitchFamily="34" charset="0"/>
              <a:buChar char="•"/>
            </a:pPr>
            <a:r>
              <a:rPr lang="en-US" sz="2000" b="1" i="0">
                <a:effectLst/>
                <a:latin typeface="+mn-lt"/>
              </a:rPr>
              <a:t>Met with some Members – Rep. Takano, Rep. Bost, Senator Moran </a:t>
            </a:r>
          </a:p>
          <a:p>
            <a:pPr lvl="0">
              <a:buFont typeface="Arial" panose="020B0604020202020204" pitchFamily="34" charset="0"/>
              <a:buNone/>
            </a:pPr>
            <a:endParaRPr lang="en-US" sz="2000" b="1" i="0">
              <a:effectLst/>
              <a:latin typeface="+mn-lt"/>
            </a:endParaRPr>
          </a:p>
          <a:p>
            <a:pPr lvl="0">
              <a:buFont typeface="Arial" panose="020B0604020202020204" pitchFamily="34" charset="0"/>
              <a:buNone/>
            </a:pPr>
            <a:r>
              <a:rPr lang="en-US" sz="2000" b="1" i="0">
                <a:effectLst/>
                <a:latin typeface="+mn-lt"/>
              </a:rPr>
              <a:t>Tentative date for Washington Week 2026 will be the last week of February/first week of March.</a:t>
            </a:r>
          </a:p>
          <a:p>
            <a:pPr lvl="0">
              <a:buFont typeface="Arial" panose="020B0604020202020204" pitchFamily="34" charset="0"/>
              <a:buNone/>
            </a:pPr>
            <a:endParaRPr lang="en-US" sz="2000" b="1" i="0">
              <a:effectLst/>
              <a:latin typeface="+mn-lt"/>
            </a:endParaRPr>
          </a:p>
          <a:p>
            <a:pPr lvl="0">
              <a:buFont typeface="Arial" panose="020B0604020202020204" pitchFamily="34" charset="0"/>
              <a:buNone/>
            </a:pPr>
            <a:endParaRPr lang="en-US" sz="2000" b="1">
              <a:latin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915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a:latin typeface="+mn-lt"/>
              </a:rPr>
              <a:t>H.R. 8371, Sen. Elizabeth Dole 21st Century Veterans Healthcare &amp; Benefits Improvement Act (Introduce in the House on May 14</a:t>
            </a:r>
            <a:r>
              <a:rPr lang="en-US" sz="2000" b="1" baseline="30000">
                <a:latin typeface="+mn-lt"/>
              </a:rPr>
              <a:t>th</a:t>
            </a:r>
            <a:r>
              <a:rPr lang="en-US" sz="2000" b="1">
                <a:latin typeface="+mn-lt"/>
              </a:rPr>
              <a:t>)</a:t>
            </a:r>
          </a:p>
          <a:p>
            <a:endParaRPr lang="en-US" sz="2000" b="0" i="0" u="sng">
              <a:latin typeface="+mn-lt"/>
            </a:endParaRPr>
          </a:p>
          <a:p>
            <a:r>
              <a:rPr lang="en-US" sz="2000" b="0" i="0" u="sng">
                <a:latin typeface="+mn-lt"/>
              </a:rPr>
              <a:t>Omnibus EO Sections</a:t>
            </a:r>
            <a:r>
              <a:rPr lang="en-US" sz="2000" b="0" i="0">
                <a:latin typeface="+mn-lt"/>
              </a:rPr>
              <a:t>:</a:t>
            </a:r>
          </a:p>
          <a:p>
            <a:pPr lvl="1">
              <a:buFont typeface="Arial" panose="020B0604020202020204" pitchFamily="34" charset="0"/>
              <a:buChar char="•"/>
            </a:pPr>
            <a:r>
              <a:rPr lang="en-US" sz="2000" b="0" i="0">
                <a:latin typeface="+mn-lt"/>
              </a:rPr>
              <a:t>Section 149 - </a:t>
            </a:r>
            <a:r>
              <a:rPr lang="en-US" sz="2000" b="0" i="0" u="none" strike="noStrike" baseline="0">
                <a:solidFill>
                  <a:srgbClr val="000000"/>
                </a:solidFill>
                <a:latin typeface="+mn-lt"/>
              </a:rPr>
              <a:t>National Veteran Suicide Prevention Annual Report. Based on H.R. 4157 and S. 928, </a:t>
            </a:r>
            <a:r>
              <a:rPr lang="en-US" sz="2000" b="1" i="0" u="none" strike="noStrike" baseline="0">
                <a:solidFill>
                  <a:srgbClr val="000000"/>
                </a:solidFill>
                <a:latin typeface="+mn-lt"/>
              </a:rPr>
              <a:t>Not Just a Number Act.</a:t>
            </a:r>
            <a:endParaRPr lang="en-US" sz="2000" b="1" i="0">
              <a:latin typeface="+mn-lt"/>
            </a:endParaRPr>
          </a:p>
          <a:p>
            <a:pPr lvl="1">
              <a:buFont typeface="Arial" panose="020B0604020202020204" pitchFamily="34" charset="0"/>
              <a:buChar char="•"/>
            </a:pPr>
            <a:r>
              <a:rPr lang="en-US" sz="2000" b="0" i="0">
                <a:latin typeface="+mn-lt"/>
              </a:rPr>
              <a:t>Section 201 </a:t>
            </a:r>
            <a:r>
              <a:rPr lang="en-US" sz="2000" b="1" i="0">
                <a:latin typeface="+mn-lt"/>
              </a:rPr>
              <a:t>- </a:t>
            </a:r>
            <a:r>
              <a:rPr lang="en-US" sz="2000" b="1" i="0" u="none" strike="noStrike" baseline="0">
                <a:solidFill>
                  <a:srgbClr val="000000"/>
                </a:solidFill>
                <a:latin typeface="+mn-lt"/>
              </a:rPr>
              <a:t>Temporary Expansion of Eligibility for Marine Gunnery Sergeant John David Frye Scholarship</a:t>
            </a:r>
            <a:r>
              <a:rPr lang="en-US" sz="2000" b="0" i="0" u="none" strike="noStrike" baseline="0">
                <a:solidFill>
                  <a:srgbClr val="000000"/>
                </a:solidFill>
                <a:latin typeface="+mn-lt"/>
              </a:rPr>
              <a:t>. Based on H.R. 3651 and S. 1266</a:t>
            </a:r>
            <a:r>
              <a:rPr lang="en-US" sz="2000" b="1" i="0" u="none" strike="noStrike" baseline="0">
                <a:solidFill>
                  <a:srgbClr val="000000"/>
                </a:solidFill>
                <a:latin typeface="+mn-lt"/>
              </a:rPr>
              <a:t>, Love Lives On Act</a:t>
            </a:r>
            <a:r>
              <a:rPr lang="en-US" sz="2000" b="0" i="0" u="none" strike="noStrike" baseline="0">
                <a:solidFill>
                  <a:srgbClr val="000000"/>
                </a:solidFill>
                <a:latin typeface="+mn-lt"/>
              </a:rPr>
              <a:t>.</a:t>
            </a:r>
            <a:endParaRPr lang="en-US" sz="2000" b="0" i="0">
              <a:latin typeface="+mn-lt"/>
            </a:endParaRP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0" i="0">
                <a:latin typeface="+mn-lt"/>
              </a:rPr>
              <a:t>Section 202 - </a:t>
            </a:r>
            <a:r>
              <a:rPr lang="en-US" sz="2000" b="1" i="0" u="none" strike="noStrike" baseline="0">
                <a:solidFill>
                  <a:srgbClr val="000000"/>
                </a:solidFill>
                <a:latin typeface="+mn-lt"/>
              </a:rPr>
              <a:t>Removal of Expiration on Entitlement to Marine Gunnery Sergeant John David Fry Scholarship for Surviving Spouses</a:t>
            </a:r>
            <a:r>
              <a:rPr lang="en-US" sz="2000" b="0" i="0" u="none" strike="noStrike" baseline="0">
                <a:solidFill>
                  <a:srgbClr val="000000"/>
                </a:solidFill>
                <a:latin typeface="+mn-lt"/>
              </a:rPr>
              <a:t>. Based on H.R. 3651 and S. 1266, Love Lives On Act.</a:t>
            </a:r>
            <a:endParaRPr lang="en-US" sz="2000" b="0" i="0">
              <a:latin typeface="+mn-lt"/>
            </a:endParaRPr>
          </a:p>
          <a:p>
            <a:pPr lvl="1">
              <a:buFont typeface="Arial" panose="020B0604020202020204" pitchFamily="34" charset="0"/>
              <a:buChar char="•"/>
            </a:pPr>
            <a:r>
              <a:rPr lang="en-US" sz="2000" b="0" i="0">
                <a:latin typeface="+mn-lt"/>
              </a:rPr>
              <a:t>Section 203 - </a:t>
            </a:r>
            <a:r>
              <a:rPr lang="en-US" sz="2000" b="0" i="0" u="none" strike="noStrike" baseline="0">
                <a:solidFill>
                  <a:srgbClr val="000000"/>
                </a:solidFill>
                <a:latin typeface="+mn-lt"/>
              </a:rPr>
              <a:t>Sole Liability Transferred Educational Assistance by an </a:t>
            </a:r>
            <a:r>
              <a:rPr lang="en-US" sz="2000" b="1" i="0" u="none" strike="noStrike" baseline="0">
                <a:solidFill>
                  <a:srgbClr val="000000"/>
                </a:solidFill>
                <a:latin typeface="+mn-lt"/>
              </a:rPr>
              <a:t>Individual who Fails to Complete a Service Agreement</a:t>
            </a:r>
            <a:r>
              <a:rPr lang="en-US" sz="2000" b="0" i="0" u="none" strike="noStrike" baseline="0">
                <a:solidFill>
                  <a:srgbClr val="000000"/>
                </a:solidFill>
                <a:latin typeface="+mn-lt"/>
              </a:rPr>
              <a:t>. Based on H.R. 1798, Protect Military Dependents.</a:t>
            </a:r>
            <a:endParaRPr lang="en-US" sz="2000" b="0" i="0">
              <a:latin typeface="+mn-lt"/>
            </a:endParaRPr>
          </a:p>
          <a:p>
            <a:pPr lvl="1">
              <a:buFont typeface="Arial" panose="020B0604020202020204" pitchFamily="34" charset="0"/>
              <a:buChar char="•"/>
            </a:pPr>
            <a:r>
              <a:rPr lang="en-US" sz="2000" b="0" i="0">
                <a:latin typeface="+mn-lt"/>
              </a:rPr>
              <a:t>Section 209 - </a:t>
            </a:r>
            <a:r>
              <a:rPr lang="en-US" sz="2000" b="0" i="0" u="none" strike="noStrike" baseline="0">
                <a:solidFill>
                  <a:srgbClr val="000000"/>
                </a:solidFill>
                <a:latin typeface="+mn-lt"/>
              </a:rPr>
              <a:t>Modification of Rules for Approval of </a:t>
            </a:r>
            <a:r>
              <a:rPr lang="en-US" sz="2000" b="1" i="0" u="none" strike="noStrike" baseline="0">
                <a:solidFill>
                  <a:srgbClr val="000000"/>
                </a:solidFill>
                <a:latin typeface="+mn-lt"/>
              </a:rPr>
              <a:t>Commercial Driver Education Programs </a:t>
            </a:r>
            <a:r>
              <a:rPr lang="en-US" sz="2000" b="0" i="0" u="none" strike="noStrike" baseline="0">
                <a:solidFill>
                  <a:srgbClr val="000000"/>
                </a:solidFill>
                <a:latin typeface="+mn-lt"/>
              </a:rPr>
              <a:t>for Purposes of Educational Assistance Programs of the Department of Veteran Affairs</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H.R. 2830 and S.656, Veteran Improvement Commercial Driver License Act.</a:t>
            </a:r>
          </a:p>
          <a:p>
            <a:pPr lvl="1">
              <a:buFont typeface="Arial" panose="020B0604020202020204" pitchFamily="34" charset="0"/>
              <a:buChar char="•"/>
            </a:pPr>
            <a:r>
              <a:rPr lang="en-US" sz="2000" b="0" i="0" u="none" strike="noStrike" baseline="0">
                <a:solidFill>
                  <a:srgbClr val="000000"/>
                </a:solidFill>
                <a:latin typeface="+mn-lt"/>
              </a:rPr>
              <a:t>Section 210 - Provision </a:t>
            </a:r>
            <a:r>
              <a:rPr lang="en-US" sz="2000" b="1" i="0" u="none" strike="noStrike" baseline="0">
                <a:solidFill>
                  <a:srgbClr val="000000"/>
                </a:solidFill>
                <a:latin typeface="+mn-lt"/>
              </a:rPr>
              <a:t>of Certificates of Eligibility and Award Letters Using Electronic Means</a:t>
            </a:r>
            <a:r>
              <a:rPr lang="en-US" sz="2000" b="0" i="0" u="none" strike="noStrike" baseline="0">
                <a:solidFill>
                  <a:srgbClr val="000000"/>
                </a:solidFill>
                <a:latin typeface="+mn-lt"/>
              </a:rPr>
              <a:t>. Based on H.R. 1169, VA-E Notification Enhancement Act. </a:t>
            </a:r>
          </a:p>
          <a:p>
            <a:pPr lvl="1">
              <a:buFont typeface="Arial" panose="020B0604020202020204" pitchFamily="34" charset="0"/>
              <a:buChar char="•"/>
            </a:pPr>
            <a:r>
              <a:rPr lang="en-US" sz="2000" b="0" i="0">
                <a:latin typeface="+mn-lt"/>
              </a:rPr>
              <a:t>Section 214 - </a:t>
            </a:r>
            <a:r>
              <a:rPr lang="en-US" sz="2000" b="0" i="0" u="none" strike="noStrike" baseline="0">
                <a:solidFill>
                  <a:srgbClr val="000000"/>
                </a:solidFill>
                <a:latin typeface="+mn-lt"/>
              </a:rPr>
              <a:t>Payment of VA Educational Assistant </a:t>
            </a:r>
            <a:r>
              <a:rPr lang="en-US" sz="2000" b="1" i="0" u="none" strike="noStrike" baseline="0">
                <a:solidFill>
                  <a:srgbClr val="000000"/>
                </a:solidFill>
                <a:latin typeface="+mn-lt"/>
              </a:rPr>
              <a:t>Via Electronic Fund Transfer to a Foreign Institution of Higher Education</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S. 1090, Directs the VA to update the payment system to allow for electronic fund transfer of educational assistance to a foreign institution of higher education.</a:t>
            </a:r>
            <a:endParaRPr lang="en-US" sz="2000" b="0" i="0">
              <a:latin typeface="+mn-lt"/>
            </a:endParaRPr>
          </a:p>
          <a:p>
            <a:pPr lvl="1">
              <a:buFont typeface="Arial" panose="020B0604020202020204" pitchFamily="34" charset="0"/>
              <a:buChar char="•"/>
            </a:pPr>
            <a:r>
              <a:rPr lang="en-US" sz="2000" b="0" i="0">
                <a:latin typeface="+mn-lt"/>
              </a:rPr>
              <a:t>Section 215 - I</a:t>
            </a:r>
            <a:r>
              <a:rPr lang="en-US" sz="2000" b="0" i="0" u="none" strike="noStrike" baseline="0">
                <a:solidFill>
                  <a:srgbClr val="000000"/>
                </a:solidFill>
                <a:latin typeface="+mn-lt"/>
              </a:rPr>
              <a:t>mproving </a:t>
            </a:r>
            <a:r>
              <a:rPr lang="en-US" sz="2000" b="1" i="0" u="none" strike="noStrike" baseline="0">
                <a:solidFill>
                  <a:srgbClr val="000000"/>
                </a:solidFill>
                <a:latin typeface="+mn-lt"/>
              </a:rPr>
              <a:t>Transparency and Accountability of Educational Institutions for Purposes of Veterans Educational Assistance</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H.R. 5956, Transparency for Student Veterans Act, and S. 1309, Student Veterans Transparency and Protection Act of 2023.</a:t>
            </a:r>
            <a:endParaRPr lang="en-US" sz="2000" b="0" i="0">
              <a:latin typeface="+mn-lt"/>
            </a:endParaRPr>
          </a:p>
          <a:p>
            <a:endParaRPr lang="en-US" sz="1200" b="0" i="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64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None/>
            </a:pPr>
            <a:r>
              <a:rPr lang="en-US"/>
              <a:t>Student Veterans of America is more than just an organization—it’s a movement.</a:t>
            </a:r>
            <a:br>
              <a:rPr lang="en-US"/>
            </a:br>
            <a:r>
              <a:rPr lang="en-US"/>
              <a:t>A nationwide network that spans nearly </a:t>
            </a:r>
            <a:r>
              <a:rPr lang="en-US" b="1"/>
              <a:t>1,600 campuses</a:t>
            </a:r>
            <a:r>
              <a:rPr lang="en-US"/>
              <a:t>, reaching over </a:t>
            </a:r>
            <a:r>
              <a:rPr lang="en-US" b="1"/>
              <a:t>750,000 student veterans and military-connected students</a:t>
            </a:r>
            <a:r>
              <a:rPr lang="en-US"/>
              <a:t> in all 50 states.</a:t>
            </a:r>
          </a:p>
          <a:p>
            <a:pPr>
              <a:buNone/>
            </a:pPr>
            <a:r>
              <a:rPr lang="en-US"/>
              <a:t>And while the scale is impressive, what makes this network powerful is the </a:t>
            </a:r>
            <a:r>
              <a:rPr lang="en-US" i="1"/>
              <a:t>why</a:t>
            </a:r>
            <a:r>
              <a:rPr lang="en-US"/>
              <a:t> behind it.</a:t>
            </a:r>
          </a:p>
          <a:p>
            <a:pPr>
              <a:buNone/>
            </a:pPr>
            <a:r>
              <a:rPr lang="en-US"/>
              <a:t>Every chapter is a launchpad—for </a:t>
            </a:r>
            <a:r>
              <a:rPr lang="en-US" b="1"/>
              <a:t>community</a:t>
            </a:r>
            <a:r>
              <a:rPr lang="en-US"/>
              <a:t>, for </a:t>
            </a:r>
            <a:r>
              <a:rPr lang="en-US" b="1"/>
              <a:t>leadership</a:t>
            </a:r>
            <a:r>
              <a:rPr lang="en-US"/>
              <a:t>, and for </a:t>
            </a:r>
            <a:r>
              <a:rPr lang="en-US" b="1"/>
              <a:t>opportunity</a:t>
            </a:r>
            <a:r>
              <a:rPr lang="en-US"/>
              <a:t>.</a:t>
            </a:r>
            <a:br>
              <a:rPr lang="en-US"/>
            </a:br>
            <a:r>
              <a:rPr lang="en-US"/>
              <a:t>These aren’t just peer groups. They’re hubs for academic success, career readiness, and belonging.</a:t>
            </a:r>
            <a:br>
              <a:rPr lang="en-US"/>
            </a:br>
            <a:r>
              <a:rPr lang="en-US"/>
              <a:t>Chapters are where student veterans go not just to connect—but to grow.</a:t>
            </a:r>
          </a:p>
          <a:p>
            <a:pPr>
              <a:buNone/>
            </a:pPr>
            <a:r>
              <a:rPr lang="en-US"/>
              <a:t>And behind it all is a structure built for lasting impact.</a:t>
            </a:r>
            <a:br>
              <a:rPr lang="en-US"/>
            </a:br>
            <a:r>
              <a:rPr lang="en-US" b="1"/>
              <a:t>SVA’s work is guided by three pillars</a:t>
            </a:r>
            <a:r>
              <a:rPr lang="en-US"/>
              <a:t> that support this movement at every level:</a:t>
            </a:r>
          </a:p>
          <a:p>
            <a:pPr>
              <a:buFont typeface="Arial" panose="020B0604020202020204" pitchFamily="34" charset="0"/>
              <a:buChar char="•"/>
            </a:pPr>
            <a:r>
              <a:rPr lang="en-US" b="1"/>
              <a:t>Government Affairs</a:t>
            </a:r>
            <a:r>
              <a:rPr lang="en-US"/>
              <a:t> – where we work directly with lawmakers to protect and improve policies like the GI Bill.</a:t>
            </a:r>
          </a:p>
          <a:p>
            <a:pPr>
              <a:buFont typeface="Arial" panose="020B0604020202020204" pitchFamily="34" charset="0"/>
              <a:buChar char="•"/>
            </a:pPr>
            <a:r>
              <a:rPr lang="en-US" b="1"/>
              <a:t>Peer-Reviewed Research</a:t>
            </a:r>
            <a:r>
              <a:rPr lang="en-US"/>
              <a:t> – to make sure our programs are informed by data and responsive to real needs.</a:t>
            </a:r>
          </a:p>
          <a:p>
            <a:pPr>
              <a:buFont typeface="Arial" panose="020B0604020202020204" pitchFamily="34" charset="0"/>
              <a:buChar char="•"/>
            </a:pPr>
            <a:r>
              <a:rPr lang="en-US" b="1"/>
              <a:t>National Programming</a:t>
            </a:r>
            <a:r>
              <a:rPr lang="en-US"/>
              <a:t> – tailored initiatives like </a:t>
            </a:r>
            <a:r>
              <a:rPr lang="en-US" err="1"/>
              <a:t>NatCon</a:t>
            </a:r>
            <a:r>
              <a:rPr lang="en-US"/>
              <a:t>, Washington Week, and APEX that help veterans lead with clarity and confidence.</a:t>
            </a:r>
          </a:p>
          <a:p>
            <a:pPr>
              <a:buNone/>
            </a:pPr>
            <a:r>
              <a:rPr lang="en-US"/>
              <a:t>From the halls of Congress to the halls of your student union, </a:t>
            </a:r>
            <a:r>
              <a:rPr lang="en-US" b="1"/>
              <a:t>SVA influences national policy and drives local change</a:t>
            </a:r>
            <a:r>
              <a:rPr lang="en-US"/>
              <a:t>.</a:t>
            </a:r>
            <a:br>
              <a:rPr lang="en-US"/>
            </a:br>
            <a:r>
              <a:rPr lang="en-US"/>
              <a:t>Whether it’s fixing credit transfer issues, expanding access to benefits, or helping students graduate with less debt—we’re building a better experience for the next generation of student veterans.</a:t>
            </a:r>
          </a:p>
          <a:p>
            <a:r>
              <a:rPr lang="en-US"/>
              <a:t>Because the goal isn’t just to help them finish school.</a:t>
            </a:r>
            <a:br>
              <a:rPr lang="en-US"/>
            </a:br>
            <a:r>
              <a:rPr lang="en-US" b="1"/>
              <a:t>The goal is to help them lead.</a:t>
            </a:r>
            <a:br>
              <a:rPr lang="en-US"/>
            </a:br>
            <a:r>
              <a:rPr lang="en-US"/>
              <a:t>On campus, in their communities, and throughout their careers—student veterans are the future.</a:t>
            </a:r>
            <a:br>
              <a:rPr lang="en-US"/>
            </a:br>
            <a:endParaRPr lang="en-US" b="1"/>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2</a:t>
            </a:fld>
            <a:endParaRPr lang="en-US"/>
          </a:p>
        </p:txBody>
      </p:sp>
    </p:spTree>
    <p:extLst>
      <p:ext uri="{BB962C8B-B14F-4D97-AF65-F5344CB8AC3E}">
        <p14:creationId xmlns:p14="http://schemas.microsoft.com/office/powerpoint/2010/main" val="2250991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a:latin typeface="+mn-lt"/>
              </a:rPr>
              <a:t>H.R. 8371, Sen. Elizabeth Dole 21st Century Veterans Healthcare &amp; Benefits Improvement Act (Introduce in the House on May 14</a:t>
            </a:r>
            <a:r>
              <a:rPr lang="en-US" sz="2000" b="1" baseline="30000">
                <a:latin typeface="+mn-lt"/>
              </a:rPr>
              <a:t>th</a:t>
            </a:r>
            <a:r>
              <a:rPr lang="en-US" sz="2000" b="1">
                <a:latin typeface="+mn-lt"/>
              </a:rPr>
              <a:t>)</a:t>
            </a:r>
          </a:p>
          <a:p>
            <a:endParaRPr lang="en-US" sz="2000" b="0" i="0" u="sng">
              <a:latin typeface="+mn-lt"/>
            </a:endParaRPr>
          </a:p>
          <a:p>
            <a:r>
              <a:rPr lang="en-US" sz="2000" b="0" i="0" u="sng">
                <a:latin typeface="+mn-lt"/>
              </a:rPr>
              <a:t>Omnibus EO Sections</a:t>
            </a:r>
            <a:r>
              <a:rPr lang="en-US" sz="2000" b="0" i="0">
                <a:latin typeface="+mn-lt"/>
              </a:rPr>
              <a:t>:</a:t>
            </a:r>
          </a:p>
          <a:p>
            <a:pPr lvl="1">
              <a:buFont typeface="Arial" panose="020B0604020202020204" pitchFamily="34" charset="0"/>
              <a:buChar char="•"/>
            </a:pPr>
            <a:r>
              <a:rPr lang="en-US" sz="2000" b="0" i="0">
                <a:latin typeface="+mn-lt"/>
              </a:rPr>
              <a:t>Section 149 - </a:t>
            </a:r>
            <a:r>
              <a:rPr lang="en-US" sz="2000" b="0" i="0" u="none" strike="noStrike" baseline="0">
                <a:solidFill>
                  <a:srgbClr val="000000"/>
                </a:solidFill>
                <a:latin typeface="+mn-lt"/>
              </a:rPr>
              <a:t>National Veteran Suicide Prevention Annual Report. Based on H.R. 4157 and S. 928, </a:t>
            </a:r>
            <a:r>
              <a:rPr lang="en-US" sz="2000" b="1" i="0" u="none" strike="noStrike" baseline="0">
                <a:solidFill>
                  <a:srgbClr val="000000"/>
                </a:solidFill>
                <a:latin typeface="+mn-lt"/>
              </a:rPr>
              <a:t>Not Just a Number Act.</a:t>
            </a:r>
            <a:endParaRPr lang="en-US" sz="2000" b="1" i="0">
              <a:latin typeface="+mn-lt"/>
            </a:endParaRPr>
          </a:p>
          <a:p>
            <a:pPr lvl="1">
              <a:buFont typeface="Arial" panose="020B0604020202020204" pitchFamily="34" charset="0"/>
              <a:buChar char="•"/>
            </a:pPr>
            <a:r>
              <a:rPr lang="en-US" sz="2000" b="0" i="0">
                <a:latin typeface="+mn-lt"/>
              </a:rPr>
              <a:t>Section 201 </a:t>
            </a:r>
            <a:r>
              <a:rPr lang="en-US" sz="2000" b="1" i="0">
                <a:latin typeface="+mn-lt"/>
              </a:rPr>
              <a:t>- </a:t>
            </a:r>
            <a:r>
              <a:rPr lang="en-US" sz="2000" b="1" i="0" u="none" strike="noStrike" baseline="0">
                <a:solidFill>
                  <a:srgbClr val="000000"/>
                </a:solidFill>
                <a:latin typeface="+mn-lt"/>
              </a:rPr>
              <a:t>Temporary Expansion of Eligibility for Marine Gunnery Sergeant John David Frye Scholarship</a:t>
            </a:r>
            <a:r>
              <a:rPr lang="en-US" sz="2000" b="0" i="0" u="none" strike="noStrike" baseline="0">
                <a:solidFill>
                  <a:srgbClr val="000000"/>
                </a:solidFill>
                <a:latin typeface="+mn-lt"/>
              </a:rPr>
              <a:t>. Based on H.R. 3651 and S. 1266</a:t>
            </a:r>
            <a:r>
              <a:rPr lang="en-US" sz="2000" b="1" i="0" u="none" strike="noStrike" baseline="0">
                <a:solidFill>
                  <a:srgbClr val="000000"/>
                </a:solidFill>
                <a:latin typeface="+mn-lt"/>
              </a:rPr>
              <a:t>, Love Lives On Act</a:t>
            </a:r>
            <a:r>
              <a:rPr lang="en-US" sz="2000" b="0" i="0" u="none" strike="noStrike" baseline="0">
                <a:solidFill>
                  <a:srgbClr val="000000"/>
                </a:solidFill>
                <a:latin typeface="+mn-lt"/>
              </a:rPr>
              <a:t>.</a:t>
            </a:r>
            <a:endParaRPr lang="en-US" sz="2000" b="0" i="0">
              <a:latin typeface="+mn-lt"/>
            </a:endParaRP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0" i="0">
                <a:latin typeface="+mn-lt"/>
              </a:rPr>
              <a:t>Section 202 - </a:t>
            </a:r>
            <a:r>
              <a:rPr lang="en-US" sz="2000" b="1" i="0" u="none" strike="noStrike" baseline="0">
                <a:solidFill>
                  <a:srgbClr val="000000"/>
                </a:solidFill>
                <a:latin typeface="+mn-lt"/>
              </a:rPr>
              <a:t>Removal of Expiration on Entitlement to Marine Gunnery Sergeant John David Fry Scholarship for Surviving Spouses</a:t>
            </a:r>
            <a:r>
              <a:rPr lang="en-US" sz="2000" b="0" i="0" u="none" strike="noStrike" baseline="0">
                <a:solidFill>
                  <a:srgbClr val="000000"/>
                </a:solidFill>
                <a:latin typeface="+mn-lt"/>
              </a:rPr>
              <a:t>. Based on H.R. 3651 and S. 1266, Love Lives On Act.</a:t>
            </a:r>
            <a:endParaRPr lang="en-US" sz="2000" b="0" i="0">
              <a:latin typeface="+mn-lt"/>
            </a:endParaRPr>
          </a:p>
          <a:p>
            <a:pPr lvl="1">
              <a:buFont typeface="Arial" panose="020B0604020202020204" pitchFamily="34" charset="0"/>
              <a:buChar char="•"/>
            </a:pPr>
            <a:r>
              <a:rPr lang="en-US" sz="2000" b="0" i="0">
                <a:latin typeface="+mn-lt"/>
              </a:rPr>
              <a:t>Section 203 - </a:t>
            </a:r>
            <a:r>
              <a:rPr lang="en-US" sz="2000" b="0" i="0" u="none" strike="noStrike" baseline="0">
                <a:solidFill>
                  <a:srgbClr val="000000"/>
                </a:solidFill>
                <a:latin typeface="+mn-lt"/>
              </a:rPr>
              <a:t>Sole Liability Transferred Educational Assistance by an </a:t>
            </a:r>
            <a:r>
              <a:rPr lang="en-US" sz="2000" b="1" i="0" u="none" strike="noStrike" baseline="0">
                <a:solidFill>
                  <a:srgbClr val="000000"/>
                </a:solidFill>
                <a:latin typeface="+mn-lt"/>
              </a:rPr>
              <a:t>Individual who Fails to Complete a Service Agreement</a:t>
            </a:r>
            <a:r>
              <a:rPr lang="en-US" sz="2000" b="0" i="0" u="none" strike="noStrike" baseline="0">
                <a:solidFill>
                  <a:srgbClr val="000000"/>
                </a:solidFill>
                <a:latin typeface="+mn-lt"/>
              </a:rPr>
              <a:t>. Based on H.R. 1798, Protect Military Dependents.</a:t>
            </a:r>
            <a:endParaRPr lang="en-US" sz="2000" b="0" i="0">
              <a:latin typeface="+mn-lt"/>
            </a:endParaRPr>
          </a:p>
          <a:p>
            <a:pPr lvl="1">
              <a:buFont typeface="Arial" panose="020B0604020202020204" pitchFamily="34" charset="0"/>
              <a:buChar char="•"/>
            </a:pPr>
            <a:r>
              <a:rPr lang="en-US" sz="2000" b="0" i="0">
                <a:latin typeface="+mn-lt"/>
              </a:rPr>
              <a:t>Section 209 - </a:t>
            </a:r>
            <a:r>
              <a:rPr lang="en-US" sz="2000" b="0" i="0" u="none" strike="noStrike" baseline="0">
                <a:solidFill>
                  <a:srgbClr val="000000"/>
                </a:solidFill>
                <a:latin typeface="+mn-lt"/>
              </a:rPr>
              <a:t>Modification of Rules for Approval of </a:t>
            </a:r>
            <a:r>
              <a:rPr lang="en-US" sz="2000" b="1" i="0" u="none" strike="noStrike" baseline="0">
                <a:solidFill>
                  <a:srgbClr val="000000"/>
                </a:solidFill>
                <a:latin typeface="+mn-lt"/>
              </a:rPr>
              <a:t>Commercial Driver Education Programs </a:t>
            </a:r>
            <a:r>
              <a:rPr lang="en-US" sz="2000" b="0" i="0" u="none" strike="noStrike" baseline="0">
                <a:solidFill>
                  <a:srgbClr val="000000"/>
                </a:solidFill>
                <a:latin typeface="+mn-lt"/>
              </a:rPr>
              <a:t>for Purposes of Educational Assistance Programs of the Department of Veteran Affairs</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H.R. 2830 and S.656, Veteran Improvement Commercial Driver License Act.</a:t>
            </a:r>
          </a:p>
          <a:p>
            <a:pPr lvl="1">
              <a:buFont typeface="Arial" panose="020B0604020202020204" pitchFamily="34" charset="0"/>
              <a:buChar char="•"/>
            </a:pPr>
            <a:r>
              <a:rPr lang="en-US" sz="2000" b="0" i="0" u="none" strike="noStrike" baseline="0">
                <a:solidFill>
                  <a:srgbClr val="000000"/>
                </a:solidFill>
                <a:latin typeface="+mn-lt"/>
              </a:rPr>
              <a:t>Section 210 - Provision </a:t>
            </a:r>
            <a:r>
              <a:rPr lang="en-US" sz="2000" b="1" i="0" u="none" strike="noStrike" baseline="0">
                <a:solidFill>
                  <a:srgbClr val="000000"/>
                </a:solidFill>
                <a:latin typeface="+mn-lt"/>
              </a:rPr>
              <a:t>of Certificates of Eligibility and Award Letters Using Electronic Means</a:t>
            </a:r>
            <a:r>
              <a:rPr lang="en-US" sz="2000" b="0" i="0" u="none" strike="noStrike" baseline="0">
                <a:solidFill>
                  <a:srgbClr val="000000"/>
                </a:solidFill>
                <a:latin typeface="+mn-lt"/>
              </a:rPr>
              <a:t>. Based on H.R. 1169, VA-E Notification Enhancement Act. </a:t>
            </a:r>
          </a:p>
          <a:p>
            <a:pPr lvl="1">
              <a:buFont typeface="Arial" panose="020B0604020202020204" pitchFamily="34" charset="0"/>
              <a:buChar char="•"/>
            </a:pPr>
            <a:r>
              <a:rPr lang="en-US" sz="2000" b="0" i="0">
                <a:latin typeface="+mn-lt"/>
              </a:rPr>
              <a:t>Section 214 - </a:t>
            </a:r>
            <a:r>
              <a:rPr lang="en-US" sz="2000" b="0" i="0" u="none" strike="noStrike" baseline="0">
                <a:solidFill>
                  <a:srgbClr val="000000"/>
                </a:solidFill>
                <a:latin typeface="+mn-lt"/>
              </a:rPr>
              <a:t>Payment of VA Educational Assistant </a:t>
            </a:r>
            <a:r>
              <a:rPr lang="en-US" sz="2000" b="1" i="0" u="none" strike="noStrike" baseline="0">
                <a:solidFill>
                  <a:srgbClr val="000000"/>
                </a:solidFill>
                <a:latin typeface="+mn-lt"/>
              </a:rPr>
              <a:t>Via Electronic Fund Transfer to a Foreign Institution of Higher Education</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S. 1090, Directs the VA to update the payment system to allow for electronic fund transfer of educational assistance to a foreign institution of higher education.</a:t>
            </a:r>
            <a:endParaRPr lang="en-US" sz="2000" b="0" i="0">
              <a:latin typeface="+mn-lt"/>
            </a:endParaRPr>
          </a:p>
          <a:p>
            <a:pPr lvl="1">
              <a:buFont typeface="Arial" panose="020B0604020202020204" pitchFamily="34" charset="0"/>
              <a:buChar char="•"/>
            </a:pPr>
            <a:r>
              <a:rPr lang="en-US" sz="2000" b="0" i="0">
                <a:latin typeface="+mn-lt"/>
              </a:rPr>
              <a:t>Section 215 - I</a:t>
            </a:r>
            <a:r>
              <a:rPr lang="en-US" sz="2000" b="0" i="0" u="none" strike="noStrike" baseline="0">
                <a:solidFill>
                  <a:srgbClr val="000000"/>
                </a:solidFill>
                <a:latin typeface="+mn-lt"/>
              </a:rPr>
              <a:t>mproving </a:t>
            </a:r>
            <a:r>
              <a:rPr lang="en-US" sz="2000" b="1" i="0" u="none" strike="noStrike" baseline="0">
                <a:solidFill>
                  <a:srgbClr val="000000"/>
                </a:solidFill>
                <a:latin typeface="+mn-lt"/>
              </a:rPr>
              <a:t>Transparency and Accountability of Educational Institutions for Purposes of Veterans Educational Assistance</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H.R. 5956, Transparency for Student Veterans Act, and S. 1309, Student Veterans Transparency and Protection Act of 2023.</a:t>
            </a:r>
            <a:endParaRPr lang="en-US" sz="2000" b="0" i="0">
              <a:latin typeface="+mn-lt"/>
            </a:endParaRPr>
          </a:p>
          <a:p>
            <a:endParaRPr lang="en-US" sz="1200" b="0" i="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4361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000" b="1" i="0">
                <a:effectLst/>
                <a:latin typeface="+mn-lt"/>
              </a:rPr>
              <a:t>H.R. 1458 – VETS Opportunity Act - (certain ind. study qualifies for educational benefits)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000" b="1" i="0">
                <a:effectLst/>
                <a:latin typeface="+mn-lt"/>
              </a:rPr>
              <a:t>S. 1543 – Veteran Opportunity Act (4</a:t>
            </a:r>
            <a:r>
              <a:rPr lang="en-US" sz="2000" b="1" i="0" baseline="30000">
                <a:effectLst/>
                <a:latin typeface="+mn-lt"/>
              </a:rPr>
              <a:t>th</a:t>
            </a:r>
            <a:r>
              <a:rPr lang="en-US" sz="2000" b="1" i="0">
                <a:effectLst/>
                <a:latin typeface="+mn-lt"/>
              </a:rPr>
              <a:t> Admin within the VA to focus issues related to </a:t>
            </a:r>
            <a:r>
              <a:rPr lang="en-US" sz="3200" b="1" i="0">
                <a:solidFill>
                  <a:srgbClr val="333333"/>
                </a:solidFill>
                <a:effectLst/>
                <a:latin typeface="Times" panose="02020603050405020304" pitchFamily="18" charset="0"/>
              </a:rPr>
              <a:t>Veterans Economic Opportunity and Transition).</a:t>
            </a:r>
            <a:endParaRPr lang="en-US" sz="2000" b="1" i="0">
              <a:effectLst/>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3300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i="0">
                <a:effectLst/>
                <a:latin typeface="+mn-lt"/>
              </a:rPr>
              <a:t>BD </a:t>
            </a:r>
            <a:r>
              <a:rPr lang="en-US" sz="2000" b="0" i="0">
                <a:effectLst/>
                <a:latin typeface="+mn-lt"/>
              </a:rPr>
              <a:t>– r</a:t>
            </a:r>
            <a:r>
              <a:rPr lang="en-US" sz="3200" b="0"/>
              <a:t>epeals the Biden-Harris administration’s regulations pertaining to borrower defense to repayment and closed school discharges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200" b="1" i="0">
                <a:effectLst/>
                <a:latin typeface="+mn-lt"/>
              </a:rPr>
              <a:t>CSD</a:t>
            </a:r>
            <a:r>
              <a:rPr lang="en-US" sz="3200" b="0" i="0">
                <a:effectLst/>
                <a:latin typeface="+mn-lt"/>
              </a:rPr>
              <a:t> - </a:t>
            </a:r>
            <a:r>
              <a:rPr lang="en-US" sz="3200" b="0" i="0">
                <a:solidFill>
                  <a:srgbClr val="474747"/>
                </a:solidFill>
                <a:effectLst/>
                <a:latin typeface="Roboto" panose="02000000000000000000" pitchFamily="2" charset="0"/>
              </a:rPr>
              <a:t>If your school closes while you're enrolled or soon after you withdraw, </a:t>
            </a:r>
            <a:r>
              <a:rPr lang="en-US" sz="3200" b="0" i="0">
                <a:solidFill>
                  <a:srgbClr val="767676"/>
                </a:solidFill>
                <a:effectLst/>
                <a:latin typeface="Roboto" panose="02000000000000000000" pitchFamily="2" charset="0"/>
              </a:rPr>
              <a:t>you may be eligible for discharge of your federal student loan</a:t>
            </a:r>
            <a:r>
              <a:rPr lang="en-US" sz="3200" b="0" i="0">
                <a:solidFill>
                  <a:srgbClr val="474747"/>
                </a:solidFill>
                <a:effectLst/>
                <a:latin typeface="Roboto" panose="02000000000000000000" pitchFamily="2" charset="0"/>
              </a:rPr>
              <a:t>.</a:t>
            </a:r>
            <a:endParaRPr lang="en-US" sz="2000" b="0" i="0">
              <a:effectLst/>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444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b="1" i="0">
              <a:effectLst/>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323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389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31C8B-0F9D-4579-AAF8-9C6E9B7DA7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432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a:t>When we think of a college student, we often picture an 18-year-old on their own for the first time.</a:t>
            </a:r>
            <a:br>
              <a:rPr lang="en-US"/>
            </a:br>
            <a:r>
              <a:rPr lang="en-US"/>
              <a:t>But today’s student veteran looks very different.</a:t>
            </a:r>
          </a:p>
          <a:p>
            <a:pPr>
              <a:buNone/>
            </a:pPr>
            <a:r>
              <a:rPr lang="en-US"/>
              <a:t>Many are in their late 20s or early 30s. Half are parents—some are single parents. Most are married, working, and enrolled full-time.</a:t>
            </a:r>
            <a:br>
              <a:rPr lang="en-US"/>
            </a:br>
            <a:r>
              <a:rPr lang="en-US"/>
              <a:t>They’re balancing school with real-life responsibilities—and they’re thriving.</a:t>
            </a:r>
          </a:p>
          <a:p>
            <a:pPr>
              <a:buNone/>
            </a:pPr>
            <a:r>
              <a:rPr lang="en-US"/>
              <a:t>Student veterans have a </a:t>
            </a:r>
            <a:r>
              <a:rPr lang="en-US" b="1"/>
              <a:t>higher GPA</a:t>
            </a:r>
            <a:r>
              <a:rPr lang="en-US"/>
              <a:t> and a </a:t>
            </a:r>
            <a:r>
              <a:rPr lang="en-US" b="1"/>
              <a:t>higher success rate</a:t>
            </a:r>
            <a:r>
              <a:rPr lang="en-US"/>
              <a:t> than their traditional peers.</a:t>
            </a:r>
            <a:br>
              <a:rPr lang="en-US"/>
            </a:br>
            <a:r>
              <a:rPr lang="en-US"/>
              <a:t>They’re not just getting degrees—they’re earning them in fields like </a:t>
            </a:r>
            <a:r>
              <a:rPr lang="en-US" b="1"/>
              <a:t>business, STEM, and healthcare</a:t>
            </a:r>
            <a:r>
              <a:rPr lang="en-US"/>
              <a:t>, where leadership and experience matter most.</a:t>
            </a:r>
          </a:p>
          <a:p>
            <a:r>
              <a:rPr lang="en-US"/>
              <a:t>These students bring maturity, focus, and a deep sense of purpose to campus.</a:t>
            </a:r>
            <a:br>
              <a:rPr lang="en-US"/>
            </a:br>
            <a:r>
              <a:rPr lang="en-US"/>
              <a:t>And when we support them by providing resources and additional support, we’re not just helping them succeed—we’re investing in the future leaders of our communities.</a:t>
            </a:r>
          </a:p>
          <a:p>
            <a:endParaRPr lang="en-US"/>
          </a:p>
        </p:txBody>
      </p:sp>
      <p:sp>
        <p:nvSpPr>
          <p:cNvPr id="4" name="Slide Number Placeholder 3"/>
          <p:cNvSpPr>
            <a:spLocks noGrp="1"/>
          </p:cNvSpPr>
          <p:nvPr>
            <p:ph type="sldNum" sz="quarter" idx="5"/>
          </p:nvPr>
        </p:nvSpPr>
        <p:spPr/>
        <p:txBody>
          <a:bodyPr/>
          <a:lstStyle/>
          <a:p>
            <a:fld id="{845762D8-B56A-6646-B683-BEBCA5C7D322}" type="slidenum">
              <a:rPr lang="en-US" smtClean="0"/>
              <a:t>3</a:t>
            </a:fld>
            <a:endParaRPr lang="en-US"/>
          </a:p>
        </p:txBody>
      </p:sp>
    </p:spTree>
    <p:extLst>
      <p:ext uri="{BB962C8B-B14F-4D97-AF65-F5344CB8AC3E}">
        <p14:creationId xmlns:p14="http://schemas.microsoft.com/office/powerpoint/2010/main" val="210557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a:t>Student veterans don’t just face one challenge—they face a series of transitions all at once.</a:t>
            </a:r>
          </a:p>
          <a:p>
            <a:pPr>
              <a:buNone/>
            </a:pPr>
            <a:r>
              <a:rPr lang="en-US"/>
              <a:t>They’re navigating </a:t>
            </a:r>
            <a:r>
              <a:rPr lang="en-US" b="1"/>
              <a:t>GI Bill bureaucracy</a:t>
            </a:r>
            <a:r>
              <a:rPr lang="en-US"/>
              <a:t>, trying to find their place on campus, adjusting to a completely new academic culture, and thinking about what comes next—all while juggling work, family, or service-related health issues.</a:t>
            </a:r>
          </a:p>
          <a:p>
            <a:pPr>
              <a:buNone/>
            </a:pPr>
            <a:r>
              <a:rPr lang="en-US"/>
              <a:t>But with support, those challenges become opportunities.</a:t>
            </a:r>
          </a:p>
          <a:p>
            <a:pPr>
              <a:buNone/>
            </a:pPr>
            <a:r>
              <a:rPr lang="en-US"/>
              <a:t>That’s where SVA comes in.</a:t>
            </a:r>
          </a:p>
          <a:p>
            <a:r>
              <a:rPr lang="en-US"/>
              <a:t>We help build a </a:t>
            </a:r>
            <a:r>
              <a:rPr lang="en-US" b="1"/>
              <a:t>sense of belonging</a:t>
            </a:r>
            <a:r>
              <a:rPr lang="en-US"/>
              <a:t> through peer connection.</a:t>
            </a:r>
            <a:br>
              <a:rPr lang="en-US"/>
            </a:br>
            <a:r>
              <a:rPr lang="en-US"/>
              <a:t>We advocate for </a:t>
            </a:r>
            <a:r>
              <a:rPr lang="en-US" b="1"/>
              <a:t>career pathways</a:t>
            </a:r>
            <a:r>
              <a:rPr lang="en-US"/>
              <a:t> that honor their service.</a:t>
            </a:r>
            <a:br>
              <a:rPr lang="en-US"/>
            </a:br>
            <a:r>
              <a:rPr lang="en-US"/>
              <a:t>We support academic planning to </a:t>
            </a:r>
            <a:r>
              <a:rPr lang="en-US" b="1"/>
              <a:t>reduce debt and delays</a:t>
            </a:r>
            <a:r>
              <a:rPr lang="en-US"/>
              <a:t>.</a:t>
            </a:r>
            <a:br>
              <a:rPr lang="en-US"/>
            </a:br>
            <a:r>
              <a:rPr lang="en-US"/>
              <a:t>And we close the opportunity gap—so student veterans can turn their service into success.</a:t>
            </a:r>
          </a:p>
          <a:p>
            <a:endParaRPr lang="en-US"/>
          </a:p>
          <a:p>
            <a:r>
              <a:rPr lang="en-US"/>
              <a:t>So, how is SVA rising the occasion to meet some of these needs? What are we actually doing?</a:t>
            </a:r>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4</a:t>
            </a:fld>
            <a:endParaRPr lang="en-US"/>
          </a:p>
        </p:txBody>
      </p:sp>
    </p:spTree>
    <p:extLst>
      <p:ext uri="{BB962C8B-B14F-4D97-AF65-F5344CB8AC3E}">
        <p14:creationId xmlns:p14="http://schemas.microsoft.com/office/powerpoint/2010/main" val="168424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t>This is everything SVA offers—from national programs to research to policy and tools—but don’t worry... I’m not going to walk you through every bullet. If I did, we’d need lunch, and probably dinner, catered in.</a:t>
            </a:r>
            <a:endParaRPr lang="en-US"/>
          </a:p>
          <a:p>
            <a:r>
              <a:rPr lang="en-US" b="1"/>
              <a:t>Instead, I’ll focus on the key things that matter most for you today—and how you can plug your campus, your students, and your role into this mission</a:t>
            </a:r>
            <a:endParaRPr lang="en-US"/>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5</a:t>
            </a:fld>
            <a:endParaRPr lang="en-US"/>
          </a:p>
        </p:txBody>
      </p:sp>
    </p:spTree>
    <p:extLst>
      <p:ext uri="{BB962C8B-B14F-4D97-AF65-F5344CB8AC3E}">
        <p14:creationId xmlns:p14="http://schemas.microsoft.com/office/powerpoint/2010/main" val="419296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None/>
            </a:pPr>
            <a:r>
              <a:rPr lang="en-US"/>
              <a:t>So, how do we move from insight to action?</a:t>
            </a:r>
            <a:br>
              <a:rPr lang="en-US"/>
            </a:br>
            <a:r>
              <a:rPr lang="en-US"/>
              <a:t>How do we take everything we know about the student veteran experience—and turn it into connection, leadership, and real progress?</a:t>
            </a:r>
          </a:p>
          <a:p>
            <a:pPr>
              <a:buNone/>
            </a:pPr>
            <a:r>
              <a:rPr lang="en-US"/>
              <a:t>We start with community.</a:t>
            </a:r>
          </a:p>
          <a:p>
            <a:pPr>
              <a:buNone/>
            </a:pPr>
            <a:r>
              <a:rPr lang="en-US" b="1" err="1"/>
              <a:t>NatCon</a:t>
            </a:r>
            <a:r>
              <a:rPr lang="en-US" b="1"/>
              <a:t>—our National Conference—is where that transformation begins.</a:t>
            </a:r>
            <a:br>
              <a:rPr lang="en-US"/>
            </a:br>
            <a:r>
              <a:rPr lang="en-US"/>
              <a:t>It’s the largest gathering of student veterans in the country. But more than that, it’s a space of energy, hope, and strategy.</a:t>
            </a:r>
            <a:br>
              <a:rPr lang="en-US"/>
            </a:br>
            <a:r>
              <a:rPr lang="en-US"/>
              <a:t>Thousands of student veterans come together not just to network—but to be seen, to be inspired, and to build a future of leadership grounded in service.</a:t>
            </a:r>
          </a:p>
          <a:p>
            <a:pPr>
              <a:buNone/>
            </a:pPr>
            <a:r>
              <a:rPr lang="en-US"/>
              <a:t>I’ve seen students leave </a:t>
            </a:r>
            <a:r>
              <a:rPr lang="en-US" err="1"/>
              <a:t>NatCon</a:t>
            </a:r>
            <a:r>
              <a:rPr lang="en-US"/>
              <a:t> with new confidence, new mentors, and a renewed sense of purpose.</a:t>
            </a:r>
            <a:br>
              <a:rPr lang="en-US"/>
            </a:br>
            <a:r>
              <a:rPr lang="en-US"/>
              <a:t>They go back to their campuses ready to lead—often with ideas they never knew existed before that moment.</a:t>
            </a:r>
          </a:p>
          <a:p>
            <a:pPr>
              <a:buNone/>
            </a:pPr>
            <a:r>
              <a:rPr lang="en-US"/>
              <a:t>But we know not everyone can travel across the country. That’s why we bring the mission closer to home.</a:t>
            </a:r>
          </a:p>
          <a:p>
            <a:pPr>
              <a:buNone/>
            </a:pPr>
            <a:r>
              <a:rPr lang="en-US" b="1"/>
              <a:t>Regional Summits are where local becomes powerful.</a:t>
            </a:r>
            <a:br>
              <a:rPr lang="en-US"/>
            </a:br>
            <a:r>
              <a:rPr lang="en-US"/>
              <a:t>They’re high-impact, hands-on trainings that reflect the unique challenges of each region.</a:t>
            </a:r>
            <a:br>
              <a:rPr lang="en-US"/>
            </a:br>
            <a:r>
              <a:rPr lang="en-US"/>
              <a:t>And they’re not just for the students—they’re for advisors, for administrators, for anyone who wants to create real support on campus.</a:t>
            </a:r>
          </a:p>
          <a:p>
            <a:r>
              <a:rPr lang="en-US"/>
              <a:t>These programs build more than skill.</a:t>
            </a:r>
            <a:br>
              <a:rPr lang="en-US"/>
            </a:br>
            <a:r>
              <a:rPr lang="en-US"/>
              <a:t>They build belonging, confidence, and momentum.</a:t>
            </a:r>
            <a:br>
              <a:rPr lang="en-US"/>
            </a:br>
            <a:r>
              <a:rPr lang="en-US"/>
              <a:t>And that momentum changes everything.”</a:t>
            </a:r>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6</a:t>
            </a:fld>
            <a:endParaRPr lang="en-US"/>
          </a:p>
        </p:txBody>
      </p:sp>
    </p:spTree>
    <p:extLst>
      <p:ext uri="{BB962C8B-B14F-4D97-AF65-F5344CB8AC3E}">
        <p14:creationId xmlns:p14="http://schemas.microsoft.com/office/powerpoint/2010/main" val="389217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We’ve talked about how student veterans build community, develop leadership, and navigate a challenging transition.</a:t>
            </a:r>
            <a:br>
              <a:rPr lang="en-US"/>
            </a:br>
            <a:r>
              <a:rPr lang="en-US"/>
              <a:t>But they don’t stop there. They also step up to lead change—not just on campus, but in our country.</a:t>
            </a:r>
          </a:p>
          <a:p>
            <a:pPr>
              <a:buNone/>
            </a:pPr>
            <a:r>
              <a:rPr lang="en-US" b="1"/>
              <a:t>Washington Week is where that power becomes visible.</a:t>
            </a:r>
            <a:br>
              <a:rPr lang="en-US"/>
            </a:br>
            <a:r>
              <a:rPr lang="en-US"/>
              <a:t>It’s a transformative experience—where student veterans walk into Capitol Hill and sit across from lawmakers.</a:t>
            </a:r>
            <a:br>
              <a:rPr lang="en-US"/>
            </a:br>
            <a:r>
              <a:rPr lang="en-US"/>
              <a:t>And in those rooms, they don’t just share opinions. They share stories.</a:t>
            </a:r>
            <a:br>
              <a:rPr lang="en-US"/>
            </a:br>
            <a:r>
              <a:rPr lang="en-US"/>
              <a:t>Stories that influence legislation, shape policy, and make higher education more accessible for everyone who comes after them.</a:t>
            </a:r>
          </a:p>
          <a:p>
            <a:pPr>
              <a:buNone/>
            </a:pPr>
            <a:r>
              <a:rPr lang="en-US"/>
              <a:t>Then there’s the </a:t>
            </a:r>
            <a:r>
              <a:rPr lang="en-US" b="1"/>
              <a:t>VFW-SVA Legislative Fellowship</a:t>
            </a:r>
            <a:r>
              <a:rPr lang="en-US"/>
              <a:t>—a fellowship where policy meets purpose.</a:t>
            </a:r>
            <a:br>
              <a:rPr lang="en-US"/>
            </a:br>
            <a:r>
              <a:rPr lang="en-US"/>
              <a:t>These fellows aren’t just learning about change—they’re writing it.</a:t>
            </a:r>
            <a:br>
              <a:rPr lang="en-US"/>
            </a:br>
            <a:r>
              <a:rPr lang="en-US"/>
              <a:t>They conduct real research, propose legislative solutions, and present directly to members of Congress.</a:t>
            </a:r>
          </a:p>
          <a:p>
            <a:pPr>
              <a:buNone/>
            </a:pPr>
            <a:r>
              <a:rPr lang="en-US"/>
              <a:t>And they do it all by drawing from their lived experience—translating challenges into action, and barriers into blueprints.</a:t>
            </a:r>
          </a:p>
          <a:p>
            <a:r>
              <a:rPr lang="en-US"/>
              <a:t>When we empower veterans to tell their story, they do more than advocate for themselves.</a:t>
            </a:r>
            <a:br>
              <a:rPr lang="en-US"/>
            </a:br>
            <a:r>
              <a:rPr lang="en-US"/>
              <a:t>They advocate for an entire generation of military-connected students</a:t>
            </a:r>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7</a:t>
            </a:fld>
            <a:endParaRPr lang="en-US"/>
          </a:p>
        </p:txBody>
      </p:sp>
    </p:spTree>
    <p:extLst>
      <p:ext uri="{BB962C8B-B14F-4D97-AF65-F5344CB8AC3E}">
        <p14:creationId xmlns:p14="http://schemas.microsoft.com/office/powerpoint/2010/main" val="33188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None/>
            </a:pPr>
            <a:r>
              <a:rPr lang="en-US"/>
              <a:t>We’ve talked about recognizing potential through scholarships, and sharpening leadership through immersive programs.</a:t>
            </a:r>
            <a:br>
              <a:rPr lang="en-US"/>
            </a:br>
            <a:r>
              <a:rPr lang="en-US"/>
              <a:t>But what about the moments before a student veteran even sets foot on campus?</a:t>
            </a:r>
            <a:br>
              <a:rPr lang="en-US"/>
            </a:br>
            <a:r>
              <a:rPr lang="en-US"/>
              <a:t>Or the moment when they’re getting ready to take their next step into the workforce?</a:t>
            </a:r>
          </a:p>
          <a:p>
            <a:pPr>
              <a:buNone/>
            </a:pPr>
            <a:r>
              <a:rPr lang="en-US"/>
              <a:t>That’s where </a:t>
            </a:r>
            <a:r>
              <a:rPr lang="en-US" b="1"/>
              <a:t>SVA’s academic and career tools come in.</a:t>
            </a:r>
            <a:endParaRPr lang="en-US"/>
          </a:p>
          <a:p>
            <a:pPr>
              <a:buNone/>
            </a:pPr>
            <a:r>
              <a:rPr lang="en-US"/>
              <a:t>Our </a:t>
            </a:r>
            <a:r>
              <a:rPr lang="en-US" b="1"/>
              <a:t>APEX platform</a:t>
            </a:r>
            <a:r>
              <a:rPr lang="en-US"/>
              <a:t> and </a:t>
            </a:r>
            <a:r>
              <a:rPr lang="en-US" b="1"/>
              <a:t>Career Center</a:t>
            </a:r>
            <a:r>
              <a:rPr lang="en-US"/>
              <a:t> are designed specifically for military-connected students—by people who understand their journey.</a:t>
            </a:r>
            <a:br>
              <a:rPr lang="en-US"/>
            </a:br>
            <a:r>
              <a:rPr lang="en-US"/>
              <a:t>They’re available </a:t>
            </a:r>
            <a:r>
              <a:rPr lang="en-US" i="1"/>
              <a:t>before</a:t>
            </a:r>
            <a:r>
              <a:rPr lang="en-US"/>
              <a:t> a student enrolls, </a:t>
            </a:r>
            <a:r>
              <a:rPr lang="en-US" i="1"/>
              <a:t>while</a:t>
            </a:r>
            <a:r>
              <a:rPr lang="en-US"/>
              <a:t> they’re in school, and </a:t>
            </a:r>
            <a:r>
              <a:rPr lang="en-US" i="1"/>
              <a:t>long after</a:t>
            </a:r>
            <a:r>
              <a:rPr lang="en-US"/>
              <a:t> they graduate.</a:t>
            </a:r>
          </a:p>
          <a:p>
            <a:pPr>
              <a:buNone/>
            </a:pPr>
            <a:r>
              <a:rPr lang="en-US" b="1"/>
              <a:t>With APEX</a:t>
            </a:r>
            <a:r>
              <a:rPr lang="en-US"/>
              <a:t>, veterans can explore degree options, translate their military experience into civilian language, and build an academic path that aligns with their career goals—all before they ever apply to college.</a:t>
            </a:r>
          </a:p>
          <a:p>
            <a:pPr>
              <a:buNone/>
            </a:pPr>
            <a:r>
              <a:rPr lang="en-US"/>
              <a:t>And once they’re ready for that next step, </a:t>
            </a:r>
            <a:r>
              <a:rPr lang="en-US" b="1"/>
              <a:t>SVA’s Career Center</a:t>
            </a:r>
            <a:r>
              <a:rPr lang="en-US"/>
              <a:t> connects them to over </a:t>
            </a:r>
            <a:r>
              <a:rPr lang="en-US" b="1"/>
              <a:t>800+ curated job opportunities</a:t>
            </a:r>
            <a:r>
              <a:rPr lang="en-US"/>
              <a:t> with employers who are not just veteran-friendly—they’re veteran-ready.</a:t>
            </a:r>
            <a:br>
              <a:rPr lang="en-US"/>
            </a:br>
            <a:r>
              <a:rPr lang="en-US"/>
              <a:t>These employers understand their value and are committed to helping them succeed.</a:t>
            </a:r>
          </a:p>
          <a:p>
            <a:pPr>
              <a:buNone/>
            </a:pPr>
            <a:r>
              <a:rPr lang="en-US"/>
              <a:t>The best part? It’s all easy to access, intuitive to navigate, and personalized to the veteran’s unique skills and goals.</a:t>
            </a:r>
          </a:p>
          <a:p>
            <a:r>
              <a:rPr lang="en-US"/>
              <a:t>Because leadership doesn’t begin with a diploma, and it doesn’t end at graduation.</a:t>
            </a:r>
            <a:br>
              <a:rPr lang="en-US"/>
            </a:br>
            <a:r>
              <a:rPr lang="en-US"/>
              <a:t>It’s a journey—and we’re here to make sure they have the tools to lead every step of the way.</a:t>
            </a:r>
          </a:p>
          <a:p>
            <a:endParaRPr lang="en-US"/>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8</a:t>
            </a:fld>
            <a:endParaRPr lang="en-US"/>
          </a:p>
        </p:txBody>
      </p:sp>
    </p:spTree>
    <p:extLst>
      <p:ext uri="{BB962C8B-B14F-4D97-AF65-F5344CB8AC3E}">
        <p14:creationId xmlns:p14="http://schemas.microsoft.com/office/powerpoint/2010/main" val="2399123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So far, we’ve talked about what student veterans need—and what they can accomplish with the right support.</a:t>
            </a:r>
            <a:br>
              <a:rPr lang="en-US"/>
            </a:br>
            <a:r>
              <a:rPr lang="en-US"/>
              <a:t>But none of this happens in isolation. None of this happens without you.</a:t>
            </a:r>
          </a:p>
          <a:p>
            <a:pPr>
              <a:buNone/>
            </a:pPr>
            <a:r>
              <a:rPr lang="en-US"/>
              <a:t>That’s why one of the most important things SVA offers is </a:t>
            </a:r>
            <a:r>
              <a:rPr lang="en-US" b="1"/>
              <a:t>ongoing, personalized chapter support.</a:t>
            </a:r>
            <a:endParaRPr lang="en-US"/>
          </a:p>
          <a:p>
            <a:pPr>
              <a:buNone/>
            </a:pPr>
            <a:r>
              <a:rPr lang="en-US"/>
              <a:t>Every chapter has a </a:t>
            </a:r>
            <a:r>
              <a:rPr lang="en-US" b="1"/>
              <a:t>dedicated Chapter Success Coach</a:t>
            </a:r>
            <a:r>
              <a:rPr lang="en-US"/>
              <a:t>—someone who’s there for one-on-one guidance, tailored to the challenges and opportunities of that specific campus.</a:t>
            </a:r>
          </a:p>
          <a:p>
            <a:pPr>
              <a:buNone/>
            </a:pPr>
            <a:r>
              <a:rPr lang="en-US"/>
              <a:t>We show up early and often—with </a:t>
            </a:r>
            <a:r>
              <a:rPr lang="en-US" b="1"/>
              <a:t>on-demand consultations, proactive check-ins, and strategic planning sessions</a:t>
            </a:r>
            <a:r>
              <a:rPr lang="en-US"/>
              <a:t> that meet chapters where they are.</a:t>
            </a:r>
          </a:p>
          <a:p>
            <a:pPr>
              <a:buNone/>
            </a:pPr>
            <a:r>
              <a:rPr lang="en-US"/>
              <a:t>Our </a:t>
            </a:r>
            <a:r>
              <a:rPr lang="en-US" b="1"/>
              <a:t>webinars and roundtables</a:t>
            </a:r>
            <a:r>
              <a:rPr lang="en-US"/>
              <a:t> dive into real issues—from how to handle leadership transitions, to boosting event attendance, to finding sustainable funding sources.</a:t>
            </a:r>
          </a:p>
          <a:p>
            <a:pPr>
              <a:buNone/>
            </a:pPr>
            <a:r>
              <a:rPr lang="en-US"/>
              <a:t>And we don’t build tools in a vacuum. </a:t>
            </a:r>
            <a:r>
              <a:rPr lang="en-US" b="1"/>
              <a:t>Everything we create—from our training guides to our resource library—is shaped by chapter feedback.</a:t>
            </a:r>
            <a:br>
              <a:rPr lang="en-US"/>
            </a:br>
            <a:r>
              <a:rPr lang="en-US"/>
              <a:t>You tell us what you need, and we go to work making it happen.</a:t>
            </a:r>
          </a:p>
          <a:p>
            <a:r>
              <a:rPr lang="en-US"/>
              <a:t>Because when our chapters thrive, student veterans do too.</a:t>
            </a:r>
            <a:br>
              <a:rPr lang="en-US"/>
            </a:br>
            <a:r>
              <a:rPr lang="en-US"/>
              <a:t>And that’s what this is all about—empowering you to support them, every step of the way</a:t>
            </a:r>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9</a:t>
            </a:fld>
            <a:endParaRPr lang="en-US"/>
          </a:p>
        </p:txBody>
      </p:sp>
    </p:spTree>
    <p:extLst>
      <p:ext uri="{BB962C8B-B14F-4D97-AF65-F5344CB8AC3E}">
        <p14:creationId xmlns:p14="http://schemas.microsoft.com/office/powerpoint/2010/main" val="3555280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VA Master Powerpoint Slides ">
    <p:bg>
      <p:bgPr>
        <a:solidFill>
          <a:srgbClr val="002760"/>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0" y="0"/>
            <a:ext cx="12192000" cy="5105400"/>
          </a:xfrm>
          <a:prstGeom prst="rect">
            <a:avLst/>
          </a:prstGeom>
          <a:solidFill>
            <a:schemeClr val="tx1"/>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5" name="Rectangle 4"/>
          <p:cNvSpPr/>
          <p:nvPr/>
        </p:nvSpPr>
        <p:spPr bwMode="invGray">
          <a:xfrm>
            <a:off x="0" y="5127625"/>
            <a:ext cx="12192000" cy="46038"/>
          </a:xfrm>
          <a:prstGeom prst="rect">
            <a:avLst/>
          </a:prstGeom>
          <a:solidFill>
            <a:srgbClr val="A0001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hasCustomPrompt="1"/>
          </p:nvPr>
        </p:nvSpPr>
        <p:spPr>
          <a:xfrm>
            <a:off x="711200" y="2438400"/>
            <a:ext cx="10769600" cy="1499616"/>
          </a:xfrm>
        </p:spPr>
        <p:txBody>
          <a:bodyPr lIns="118872" tIns="0" rIns="45720" bIns="0" anchor="b"/>
          <a:lstStyle>
            <a:lvl1pPr marL="0" indent="0" algn="l">
              <a:buNone/>
              <a:defRPr sz="4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add title</a:t>
            </a:r>
          </a:p>
        </p:txBody>
      </p:sp>
      <p:sp>
        <p:nvSpPr>
          <p:cNvPr id="6" name="Date Placeholder 3"/>
          <p:cNvSpPr>
            <a:spLocks noGrp="1"/>
          </p:cNvSpPr>
          <p:nvPr>
            <p:ph type="dt" sz="half" idx="10"/>
          </p:nvPr>
        </p:nvSpPr>
        <p:spPr/>
        <p:txBody>
          <a:bodyPr/>
          <a:lstStyle>
            <a:lvl1pPr>
              <a:defRPr>
                <a:latin typeface="Arial Narrow" panose="020B0606020202030204" pitchFamily="34" charset="0"/>
                <a:cs typeface="Arial" panose="020B0604020202020204" pitchFamily="34" charset="0"/>
              </a:defRPr>
            </a:lvl1pPr>
          </a:lstStyle>
          <a:p>
            <a:pPr>
              <a:defRPr/>
            </a:pPr>
            <a:fld id="{7E0D29D0-7E9B-4914-8E2D-F373CABED0BD}" type="datetime1">
              <a:rPr lang="en-US" smtClean="0"/>
              <a:t>6/26/2025</a:t>
            </a:fld>
            <a:endParaRPr lang="en-US"/>
          </a:p>
        </p:txBody>
      </p:sp>
      <p:sp>
        <p:nvSpPr>
          <p:cNvPr id="7" name="Footer Placeholder 4"/>
          <p:cNvSpPr>
            <a:spLocks noGrp="1"/>
          </p:cNvSpPr>
          <p:nvPr>
            <p:ph type="ftr" sz="quarter" idx="11"/>
          </p:nvPr>
        </p:nvSpPr>
        <p:spPr>
          <a:xfrm>
            <a:off x="3520018" y="6477000"/>
            <a:ext cx="6269565" cy="274638"/>
          </a:xfrm>
        </p:spPr>
        <p:txBody>
          <a:bodyPr/>
          <a:lstStyle>
            <a:lvl1pPr>
              <a:defRPr>
                <a:latin typeface="Arial Narrow" panose="020B0606020202030204" pitchFamily="34" charset="0"/>
              </a:defRPr>
            </a:lvl1pPr>
          </a:lstStyle>
          <a:p>
            <a:pPr>
              <a:defRPr/>
            </a:pPr>
            <a:endParaRPr lang="en-US"/>
          </a:p>
        </p:txBody>
      </p:sp>
      <p:sp>
        <p:nvSpPr>
          <p:cNvPr id="8" name="Slide Number Placeholder 5"/>
          <p:cNvSpPr>
            <a:spLocks noGrp="1"/>
          </p:cNvSpPr>
          <p:nvPr>
            <p:ph type="sldNum" sz="quarter" idx="12"/>
          </p:nvPr>
        </p:nvSpPr>
        <p:spPr/>
        <p:txBody>
          <a:bodyPr/>
          <a:lstStyle>
            <a:lvl1pPr>
              <a:defRPr>
                <a:latin typeface="Arial Narrow" panose="020B0606020202030204" pitchFamily="34" charset="0"/>
              </a:defRPr>
            </a:lvl1pPr>
          </a:lstStyle>
          <a:p>
            <a:pPr>
              <a:defRPr/>
            </a:pPr>
            <a:fld id="{614C6E8E-58BD-45A7-B3A1-0438BB9B2718}" type="slidenum">
              <a:rPr lang="en-US" smtClean="0"/>
              <a:pPr>
                <a:defRPr/>
              </a:pPr>
              <a:t>‹#›</a:t>
            </a:fld>
            <a:endParaRPr lang="en-US"/>
          </a:p>
        </p:txBody>
      </p:sp>
      <p:sp>
        <p:nvSpPr>
          <p:cNvPr id="10" name="Subtitle 2"/>
          <p:cNvSpPr txBox="1">
            <a:spLocks/>
          </p:cNvSpPr>
          <p:nvPr userDrawn="1"/>
        </p:nvSpPr>
        <p:spPr bwMode="auto">
          <a:xfrm>
            <a:off x="711200" y="5181600"/>
            <a:ext cx="10769600" cy="1499616"/>
          </a:xfrm>
          <a:prstGeom prst="rect">
            <a:avLst/>
          </a:prstGeom>
          <a:noFill/>
          <a:ln w="9525">
            <a:noFill/>
            <a:miter lim="800000"/>
            <a:headEnd/>
            <a:tailEnd/>
          </a:ln>
        </p:spPr>
        <p:txBody>
          <a:bodyPr vert="horz" wrap="square" lIns="118872" tIns="0" rIns="45720" bIns="0" numCol="1" anchor="b" anchorCtr="0" compatLnSpc="1">
            <a:prstTxWarp prst="textNoShape">
              <a:avLst/>
            </a:prstTxWarp>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descr="A red white and blue circle with white text&#10;&#10;Description automatically generated">
            <a:extLst>
              <a:ext uri="{FF2B5EF4-FFF2-40B4-BE49-F238E27FC236}">
                <a16:creationId xmlns:a16="http://schemas.microsoft.com/office/drawing/2014/main" id="{EDA92331-52F9-F3E6-6E15-16EFBBC207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177538"/>
            <a:ext cx="2286000" cy="2286000"/>
          </a:xfrm>
          <a:prstGeom prst="rect">
            <a:avLst/>
          </a:prstGeom>
        </p:spPr>
      </p:pic>
    </p:spTree>
    <p:extLst>
      <p:ext uri="{BB962C8B-B14F-4D97-AF65-F5344CB8AC3E}">
        <p14:creationId xmlns:p14="http://schemas.microsoft.com/office/powerpoint/2010/main" val="19414294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_blue">
    <p:spTree>
      <p:nvGrpSpPr>
        <p:cNvPr id="1" name=""/>
        <p:cNvGrpSpPr/>
        <p:nvPr/>
      </p:nvGrpSpPr>
      <p:grpSpPr>
        <a:xfrm>
          <a:off x="0" y="0"/>
          <a:ext cx="0" cy="0"/>
          <a:chOff x="0" y="0"/>
          <a:chExt cx="0" cy="0"/>
        </a:xfrm>
      </p:grpSpPr>
      <p:pic>
        <p:nvPicPr>
          <p:cNvPr id="9" name="Picture 8" descr="A blue background with white text&#10;&#10;Description automatically generated">
            <a:extLst>
              <a:ext uri="{FF2B5EF4-FFF2-40B4-BE49-F238E27FC236}">
                <a16:creationId xmlns:a16="http://schemas.microsoft.com/office/drawing/2014/main" id="{5573E442-050D-9C62-8EB5-FB6135171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950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_whi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26544A-DD96-AD16-9E87-A618E2751754}"/>
              </a:ext>
            </a:extLst>
          </p:cNvPr>
          <p:cNvSpPr>
            <a:spLocks noGrp="1"/>
          </p:cNvSpPr>
          <p:nvPr>
            <p:ph type="dt" sz="half" idx="10"/>
          </p:nvPr>
        </p:nvSpPr>
        <p:spPr/>
        <p:txBody>
          <a:bodyPr/>
          <a:lstStyle/>
          <a:p>
            <a:pPr>
              <a:defRPr/>
            </a:pPr>
            <a:fld id="{5C939C08-FB87-4D0F-BBC8-794C55230FAE}" type="datetime1">
              <a:rPr lang="en-US" smtClean="0"/>
              <a:t>6/26/2025</a:t>
            </a:fld>
            <a:endParaRPr lang="en-US"/>
          </a:p>
        </p:txBody>
      </p:sp>
      <p:sp>
        <p:nvSpPr>
          <p:cNvPr id="4" name="Footer Placeholder 3">
            <a:extLst>
              <a:ext uri="{FF2B5EF4-FFF2-40B4-BE49-F238E27FC236}">
                <a16:creationId xmlns:a16="http://schemas.microsoft.com/office/drawing/2014/main" id="{893B5C40-5C5F-0825-6933-83756EF5228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12C37E4A-3492-DC6B-E937-27AD2BFDEC90}"/>
              </a:ext>
            </a:extLst>
          </p:cNvPr>
          <p:cNvSpPr>
            <a:spLocks noGrp="1"/>
          </p:cNvSpPr>
          <p:nvPr>
            <p:ph type="sldNum" sz="quarter" idx="12"/>
          </p:nvPr>
        </p:nvSpPr>
        <p:spPr/>
        <p:txBody>
          <a:bodyPr/>
          <a:lstStyle/>
          <a:p>
            <a:pPr>
              <a:defRPr/>
            </a:pPr>
            <a:fld id="{80E25C9D-C049-4EAC-A962-DC27658120FB}" type="slidenum">
              <a:rPr lang="en-US" smtClean="0"/>
              <a:pPr>
                <a:defRPr/>
              </a:pPr>
              <a:t>‹#›</a:t>
            </a:fld>
            <a:endParaRPr lang="en-US"/>
          </a:p>
        </p:txBody>
      </p:sp>
      <p:pic>
        <p:nvPicPr>
          <p:cNvPr id="11" name="Picture 10" descr="A close-up of a logo&#10;&#10;Description automatically generated">
            <a:extLst>
              <a:ext uri="{FF2B5EF4-FFF2-40B4-BE49-F238E27FC236}">
                <a16:creationId xmlns:a16="http://schemas.microsoft.com/office/drawing/2014/main" id="{DC227C71-C420-4EF5-2ADA-2F7558A74E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643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blue">
    <p:spTree>
      <p:nvGrpSpPr>
        <p:cNvPr id="1" name=""/>
        <p:cNvGrpSpPr/>
        <p:nvPr/>
      </p:nvGrpSpPr>
      <p:grpSpPr>
        <a:xfrm>
          <a:off x="0" y="0"/>
          <a:ext cx="0" cy="0"/>
          <a:chOff x="0" y="0"/>
          <a:chExt cx="0" cy="0"/>
        </a:xfrm>
      </p:grpSpPr>
      <p:pic>
        <p:nvPicPr>
          <p:cNvPr id="15" name="Picture 14" descr="A blue background with white text">
            <a:extLst>
              <a:ext uri="{FF2B5EF4-FFF2-40B4-BE49-F238E27FC236}">
                <a16:creationId xmlns:a16="http://schemas.microsoft.com/office/drawing/2014/main" id="{C920AF6E-89BA-AA5E-8EB2-93F808D491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33AB644-0885-54BF-EEF0-86C4C22E5F5A}"/>
              </a:ext>
            </a:extLst>
          </p:cNvPr>
          <p:cNvSpPr>
            <a:spLocks noGrp="1"/>
          </p:cNvSpPr>
          <p:nvPr>
            <p:ph type="title" hasCustomPrompt="1"/>
          </p:nvPr>
        </p:nvSpPr>
        <p:spPr>
          <a:xfrm>
            <a:off x="1371600" y="4724400"/>
            <a:ext cx="9448800" cy="609600"/>
          </a:xfrm>
        </p:spPr>
        <p:txBody>
          <a:bodyPr>
            <a:normAutofit/>
          </a:bodyPr>
          <a:lstStyle>
            <a:lvl1pPr algn="ctr">
              <a:defRPr sz="3600">
                <a:solidFill>
                  <a:schemeClr val="bg1"/>
                </a:solidFill>
              </a:defRPr>
            </a:lvl1pPr>
            <a:extLst/>
          </a:lstStyle>
          <a:p>
            <a:r>
              <a:rPr lang="en-US"/>
              <a:t>Click to edit title</a:t>
            </a:r>
          </a:p>
        </p:txBody>
      </p:sp>
      <p:sp>
        <p:nvSpPr>
          <p:cNvPr id="16" name="Text Placeholder 14">
            <a:extLst>
              <a:ext uri="{FF2B5EF4-FFF2-40B4-BE49-F238E27FC236}">
                <a16:creationId xmlns:a16="http://schemas.microsoft.com/office/drawing/2014/main" id="{6FEB0DF0-3B0B-12E6-93B8-07D4AB033F8C}"/>
              </a:ext>
            </a:extLst>
          </p:cNvPr>
          <p:cNvSpPr>
            <a:spLocks noGrp="1"/>
          </p:cNvSpPr>
          <p:nvPr>
            <p:ph type="body" sz="quarter" idx="10" hasCustomPrompt="1"/>
          </p:nvPr>
        </p:nvSpPr>
        <p:spPr>
          <a:xfrm>
            <a:off x="2743200" y="5638800"/>
            <a:ext cx="6705600" cy="609600"/>
          </a:xfrm>
        </p:spPr>
        <p:txBody>
          <a:bodyPr/>
          <a:lstStyle>
            <a:lvl1pPr marL="119062" indent="0" algn="ctr">
              <a:buNone/>
              <a:defRPr sz="2600" b="0">
                <a:solidFill>
                  <a:schemeClr val="bg1"/>
                </a:solidFill>
              </a:defRPr>
            </a:lvl1pPr>
          </a:lstStyle>
          <a:p>
            <a:pPr lvl="0"/>
            <a:r>
              <a:rPr lang="en-US"/>
              <a:t>Click to edit text</a:t>
            </a:r>
          </a:p>
        </p:txBody>
      </p:sp>
    </p:spTree>
    <p:extLst>
      <p:ext uri="{BB962C8B-B14F-4D97-AF65-F5344CB8AC3E}">
        <p14:creationId xmlns:p14="http://schemas.microsoft.com/office/powerpoint/2010/main" val="2054432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whit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4D3EB50-E369-C193-1B20-D5801C2EA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33AB644-0885-54BF-EEF0-86C4C22E5F5A}"/>
              </a:ext>
            </a:extLst>
          </p:cNvPr>
          <p:cNvSpPr>
            <a:spLocks noGrp="1"/>
          </p:cNvSpPr>
          <p:nvPr>
            <p:ph type="title" hasCustomPrompt="1"/>
          </p:nvPr>
        </p:nvSpPr>
        <p:spPr>
          <a:xfrm>
            <a:off x="1371600" y="4724400"/>
            <a:ext cx="9448800" cy="609600"/>
          </a:xfrm>
        </p:spPr>
        <p:txBody>
          <a:bodyPr>
            <a:normAutofit/>
          </a:bodyPr>
          <a:lstStyle>
            <a:lvl1pPr algn="ctr">
              <a:defRPr sz="3600">
                <a:solidFill>
                  <a:srgbClr val="002760"/>
                </a:solidFill>
              </a:defRPr>
            </a:lvl1pPr>
            <a:extLst/>
          </a:lstStyle>
          <a:p>
            <a:r>
              <a:rPr lang="en-US"/>
              <a:t>Click to edit title</a:t>
            </a:r>
          </a:p>
        </p:txBody>
      </p:sp>
      <p:sp>
        <p:nvSpPr>
          <p:cNvPr id="15" name="Text Placeholder 14">
            <a:extLst>
              <a:ext uri="{FF2B5EF4-FFF2-40B4-BE49-F238E27FC236}">
                <a16:creationId xmlns:a16="http://schemas.microsoft.com/office/drawing/2014/main" id="{4A90A8E0-9213-6AF1-0748-818A6AB3575F}"/>
              </a:ext>
            </a:extLst>
          </p:cNvPr>
          <p:cNvSpPr>
            <a:spLocks noGrp="1"/>
          </p:cNvSpPr>
          <p:nvPr>
            <p:ph type="body" sz="quarter" idx="10" hasCustomPrompt="1"/>
          </p:nvPr>
        </p:nvSpPr>
        <p:spPr>
          <a:xfrm>
            <a:off x="2743200" y="5638800"/>
            <a:ext cx="6705600" cy="609600"/>
          </a:xfrm>
        </p:spPr>
        <p:txBody>
          <a:bodyPr/>
          <a:lstStyle>
            <a:lvl1pPr marL="119062" indent="0" algn="ctr">
              <a:buNone/>
              <a:defRPr sz="2600" b="0">
                <a:solidFill>
                  <a:srgbClr val="002760"/>
                </a:solidFill>
              </a:defRPr>
            </a:lvl1pPr>
          </a:lstStyle>
          <a:p>
            <a:pPr lvl="0"/>
            <a:r>
              <a:rPr lang="en-US"/>
              <a:t>Click to edit text</a:t>
            </a:r>
          </a:p>
        </p:txBody>
      </p:sp>
    </p:spTree>
    <p:extLst>
      <p:ext uri="{BB962C8B-B14F-4D97-AF65-F5344CB8AC3E}">
        <p14:creationId xmlns:p14="http://schemas.microsoft.com/office/powerpoint/2010/main" val="2027612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2760"/>
        </a:solidFill>
        <a:effectLst/>
      </p:bgPr>
    </p:bg>
    <p:spTree>
      <p:nvGrpSpPr>
        <p:cNvPr id="1" name=""/>
        <p:cNvGrpSpPr/>
        <p:nvPr/>
      </p:nvGrpSpPr>
      <p:grpSpPr>
        <a:xfrm>
          <a:off x="0" y="0"/>
          <a:ext cx="0" cy="0"/>
          <a:chOff x="0" y="0"/>
          <a:chExt cx="0" cy="0"/>
        </a:xfrm>
      </p:grpSpPr>
      <p:sp>
        <p:nvSpPr>
          <p:cNvPr id="4" name="Rectangle 3"/>
          <p:cNvSpPr/>
          <p:nvPr/>
        </p:nvSpPr>
        <p:spPr bwMode="ltGray">
          <a:xfrm>
            <a:off x="0" y="0"/>
            <a:ext cx="12192000" cy="5105400"/>
          </a:xfrm>
          <a:prstGeom prst="rect">
            <a:avLst/>
          </a:prstGeom>
          <a:solidFill>
            <a:schemeClr val="tx1"/>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bwMode="invGray">
          <a:xfrm>
            <a:off x="0" y="5127625"/>
            <a:ext cx="12192000" cy="46038"/>
          </a:xfrm>
          <a:prstGeom prst="rect">
            <a:avLst/>
          </a:prstGeom>
          <a:solidFill>
            <a:srgbClr val="A0001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ate Placeholder 3"/>
          <p:cNvSpPr>
            <a:spLocks noGrp="1"/>
          </p:cNvSpPr>
          <p:nvPr>
            <p:ph type="dt" sz="half" idx="10"/>
          </p:nvPr>
        </p:nvSpPr>
        <p:spPr>
          <a:xfrm>
            <a:off x="762000" y="6477000"/>
            <a:ext cx="2692400" cy="274638"/>
          </a:xfrm>
        </p:spPr>
        <p:txBody>
          <a:bodyPr/>
          <a:lstStyle>
            <a:lvl1pPr>
              <a:defRPr>
                <a:latin typeface="Arial Narrow" panose="020B0606020202030204" pitchFamily="34" charset="0"/>
              </a:defRPr>
            </a:lvl1pPr>
          </a:lstStyle>
          <a:p>
            <a:pPr>
              <a:defRPr/>
            </a:pPr>
            <a:fld id="{332A9344-8323-47CA-91A0-4028746855B7}" type="datetime1">
              <a:rPr lang="en-US" smtClean="0"/>
              <a:t>6/26/2025</a:t>
            </a:fld>
            <a:endParaRPr lang="en-US"/>
          </a:p>
        </p:txBody>
      </p:sp>
      <p:sp>
        <p:nvSpPr>
          <p:cNvPr id="7" name="Footer Placeholder 4"/>
          <p:cNvSpPr>
            <a:spLocks noGrp="1"/>
          </p:cNvSpPr>
          <p:nvPr>
            <p:ph type="ftr" sz="quarter" idx="11"/>
          </p:nvPr>
        </p:nvSpPr>
        <p:spPr>
          <a:xfrm>
            <a:off x="3520019" y="6477000"/>
            <a:ext cx="6233582" cy="274638"/>
          </a:xfrm>
        </p:spPr>
        <p:txBody>
          <a:bodyPr/>
          <a:lstStyle>
            <a:lvl1pPr>
              <a:defRPr>
                <a:latin typeface="Arial Narrow" panose="020B0606020202030204" pitchFamily="34" charset="0"/>
              </a:defRPr>
            </a:lvl1pPr>
          </a:lstStyle>
          <a:p>
            <a:pPr>
              <a:defRPr/>
            </a:pPr>
            <a:endParaRPr lang="en-US"/>
          </a:p>
        </p:txBody>
      </p:sp>
      <p:sp>
        <p:nvSpPr>
          <p:cNvPr id="8" name="Slide Number Placeholder 5"/>
          <p:cNvSpPr>
            <a:spLocks noGrp="1"/>
          </p:cNvSpPr>
          <p:nvPr>
            <p:ph type="sldNum" sz="quarter" idx="12"/>
          </p:nvPr>
        </p:nvSpPr>
        <p:spPr>
          <a:xfrm>
            <a:off x="9855200" y="6477000"/>
            <a:ext cx="1269999" cy="274638"/>
          </a:xfrm>
        </p:spPr>
        <p:txBody>
          <a:bodyPr/>
          <a:lstStyle>
            <a:lvl1pPr>
              <a:defRPr>
                <a:latin typeface="Arial Narrow" panose="020B0606020202030204" pitchFamily="34" charset="0"/>
              </a:defRPr>
            </a:lvl1pPr>
          </a:lstStyle>
          <a:p>
            <a:pPr>
              <a:defRPr/>
            </a:pPr>
            <a:fld id="{614C6E8E-58BD-45A7-B3A1-0438BB9B2718}" type="slidenum">
              <a:rPr lang="en-US" smtClean="0"/>
              <a:pPr>
                <a:defRPr/>
              </a:pPr>
              <a:t>‹#›</a:t>
            </a:fld>
            <a:endParaRPr lang="en-US"/>
          </a:p>
        </p:txBody>
      </p:sp>
      <p:pic>
        <p:nvPicPr>
          <p:cNvPr id="2" name="Picture 1" descr="A blue circle with white text&#10;&#10;Description automatically generated">
            <a:extLst>
              <a:ext uri="{FF2B5EF4-FFF2-40B4-BE49-F238E27FC236}">
                <a16:creationId xmlns:a16="http://schemas.microsoft.com/office/drawing/2014/main" id="{2B4CCBF5-E2AB-EAEB-8374-476CE620E2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4200" y="105608"/>
            <a:ext cx="1333238" cy="1333238"/>
          </a:xfrm>
          <a:prstGeom prst="rect">
            <a:avLst/>
          </a:prstGeom>
        </p:spPr>
      </p:pic>
      <p:sp>
        <p:nvSpPr>
          <p:cNvPr id="12" name="Title 1">
            <a:extLst>
              <a:ext uri="{FF2B5EF4-FFF2-40B4-BE49-F238E27FC236}">
                <a16:creationId xmlns:a16="http://schemas.microsoft.com/office/drawing/2014/main" id="{15502D80-F274-4ED7-278B-D65FCFED3480}"/>
              </a:ext>
            </a:extLst>
          </p:cNvPr>
          <p:cNvSpPr>
            <a:spLocks noGrp="1"/>
          </p:cNvSpPr>
          <p:nvPr>
            <p:ph type="title" hasCustomPrompt="1"/>
          </p:nvPr>
        </p:nvSpPr>
        <p:spPr>
          <a:xfrm>
            <a:off x="762000" y="2643188"/>
            <a:ext cx="10363200" cy="1362075"/>
          </a:xfrm>
        </p:spPr>
        <p:txBody>
          <a:bodyPr anchor="t"/>
          <a:lstStyle>
            <a:lvl1pPr algn="l">
              <a:defRPr sz="4000" b="1" cap="all"/>
            </a:lvl1pPr>
          </a:lstStyle>
          <a:p>
            <a:r>
              <a:rPr lang="en-US"/>
              <a:t>Click to edit title</a:t>
            </a:r>
          </a:p>
        </p:txBody>
      </p:sp>
      <p:sp>
        <p:nvSpPr>
          <p:cNvPr id="13" name="Text Placeholder 2">
            <a:extLst>
              <a:ext uri="{FF2B5EF4-FFF2-40B4-BE49-F238E27FC236}">
                <a16:creationId xmlns:a16="http://schemas.microsoft.com/office/drawing/2014/main" id="{9F314258-C6AF-5A13-40BC-4E95F5F7DAF2}"/>
              </a:ext>
            </a:extLst>
          </p:cNvPr>
          <p:cNvSpPr>
            <a:spLocks noGrp="1"/>
          </p:cNvSpPr>
          <p:nvPr>
            <p:ph type="body" idx="1" hasCustomPrompt="1"/>
          </p:nvPr>
        </p:nvSpPr>
        <p:spPr>
          <a:xfrm>
            <a:off x="762000" y="1143000"/>
            <a:ext cx="10363200" cy="1500187"/>
          </a:xfrm>
        </p:spPr>
        <p:txBody>
          <a:bodyPr anchor="b"/>
          <a:lstStyle>
            <a:lvl1pPr marL="0" indent="0">
              <a:buNone/>
              <a:defRPr sz="2000">
                <a:solidFill>
                  <a:srgbClr val="A000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 Click to edit text</a:t>
            </a:r>
          </a:p>
        </p:txBody>
      </p:sp>
    </p:spTree>
    <p:extLst>
      <p:ext uri="{BB962C8B-B14F-4D97-AF65-F5344CB8AC3E}">
        <p14:creationId xmlns:p14="http://schemas.microsoft.com/office/powerpoint/2010/main" val="320109461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0"/>
            <a:ext cx="10972800" cy="950976"/>
          </a:xfrm>
        </p:spPr>
        <p:txBody>
          <a:bodyPr/>
          <a:lstStyle>
            <a:lvl1pPr>
              <a:defRPr>
                <a:solidFill>
                  <a:schemeClr val="bg1"/>
                </a:solidFill>
              </a:defRPr>
            </a:lvl1pPr>
            <a:extLst/>
          </a:lstStyle>
          <a:p>
            <a:r>
              <a:rPr lang="en-US"/>
              <a:t>Click to edit title</a:t>
            </a:r>
          </a:p>
        </p:txBody>
      </p:sp>
      <p:sp>
        <p:nvSpPr>
          <p:cNvPr id="3" name="Content Placeholder 2"/>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Narrow" panose="020B0606020202030204" pitchFamily="34" charset="0"/>
              </a:defRPr>
            </a:lvl1pPr>
          </a:lstStyle>
          <a:p>
            <a:pPr>
              <a:defRPr/>
            </a:pPr>
            <a:fld id="{55CE896A-7C3C-469D-8229-1F901A7A6C79}" type="datetime1">
              <a:rPr lang="en-US" smtClean="0"/>
              <a:t>6/26/2025</a:t>
            </a:fld>
            <a:endParaRPr lang="en-US"/>
          </a:p>
        </p:txBody>
      </p:sp>
      <p:sp>
        <p:nvSpPr>
          <p:cNvPr id="5" name="Footer Placeholder 4"/>
          <p:cNvSpPr>
            <a:spLocks noGrp="1"/>
          </p:cNvSpPr>
          <p:nvPr>
            <p:ph type="ftr" sz="quarter" idx="11"/>
          </p:nvPr>
        </p:nvSpPr>
        <p:spPr>
          <a:xfrm>
            <a:off x="3520019" y="6477000"/>
            <a:ext cx="6233582" cy="274638"/>
          </a:xfrm>
        </p:spPr>
        <p:txBody>
          <a:bodyPr/>
          <a:lstStyle>
            <a:lvl1pPr>
              <a:defRPr>
                <a:latin typeface="Arial Narrow" panose="020B0606020202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Narrow" panose="020B0606020202030204" pitchFamily="34" charset="0"/>
              </a:defRPr>
            </a:lvl1pPr>
          </a:lstStyle>
          <a:p>
            <a:pPr>
              <a:defRPr/>
            </a:pPr>
            <a:fld id="{C389C0D1-6764-4590-975B-BDB72E2838D7}" type="slidenum">
              <a:rPr lang="en-US" smtClean="0"/>
              <a:pPr>
                <a:defRPr/>
              </a:pPr>
              <a:t>‹#›</a:t>
            </a:fld>
            <a:endParaRPr lang="en-US"/>
          </a:p>
        </p:txBody>
      </p:sp>
    </p:spTree>
    <p:extLst>
      <p:ext uri="{BB962C8B-B14F-4D97-AF65-F5344CB8AC3E}">
        <p14:creationId xmlns:p14="http://schemas.microsoft.com/office/powerpoint/2010/main" val="229965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extLst/>
          </a:lstStyle>
          <a:p>
            <a:r>
              <a:rPr lang="en-US"/>
              <a:t>Click to edit title</a:t>
            </a:r>
          </a:p>
        </p:txBody>
      </p:sp>
      <p:sp>
        <p:nvSpPr>
          <p:cNvPr id="3" name="Date Placeholder 3"/>
          <p:cNvSpPr>
            <a:spLocks noGrp="1"/>
          </p:cNvSpPr>
          <p:nvPr>
            <p:ph type="dt" sz="half" idx="10"/>
          </p:nvPr>
        </p:nvSpPr>
        <p:spPr/>
        <p:txBody>
          <a:bodyPr/>
          <a:lstStyle>
            <a:lvl1pPr>
              <a:defRPr>
                <a:latin typeface="Arial Narrow" panose="020B0606020202030204" pitchFamily="34" charset="0"/>
              </a:defRPr>
            </a:lvl1pPr>
          </a:lstStyle>
          <a:p>
            <a:pPr>
              <a:defRPr/>
            </a:pPr>
            <a:fld id="{EF84AC0A-163D-4B73-A580-2DF3B6315310}" type="datetime1">
              <a:rPr lang="en-US" smtClean="0"/>
              <a:t>6/26/2025</a:t>
            </a:fld>
            <a:endParaRPr lang="en-US"/>
          </a:p>
        </p:txBody>
      </p:sp>
      <p:sp>
        <p:nvSpPr>
          <p:cNvPr id="4" name="Footer Placeholder 4"/>
          <p:cNvSpPr>
            <a:spLocks noGrp="1"/>
          </p:cNvSpPr>
          <p:nvPr>
            <p:ph type="ftr" sz="quarter" idx="11"/>
          </p:nvPr>
        </p:nvSpPr>
        <p:spPr>
          <a:xfrm>
            <a:off x="3520019" y="6477000"/>
            <a:ext cx="6309782" cy="274638"/>
          </a:xfrm>
        </p:spPr>
        <p:txBody>
          <a:bodyPr/>
          <a:lstStyle>
            <a:lvl1pPr>
              <a:defRPr>
                <a:latin typeface="Arial Narrow" panose="020B060602020203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361AF70C-9237-4993-85C7-D921CBEB9E24}" type="slidenum">
              <a:rPr lang="en-US" smtClean="0"/>
              <a:pPr>
                <a:defRPr/>
              </a:pPr>
              <a:t>‹#›</a:t>
            </a:fld>
            <a:endParaRPr lang="en-US"/>
          </a:p>
        </p:txBody>
      </p:sp>
    </p:spTree>
    <p:extLst>
      <p:ext uri="{BB962C8B-B14F-4D97-AF65-F5344CB8AC3E}">
        <p14:creationId xmlns:p14="http://schemas.microsoft.com/office/powerpoint/2010/main" val="361188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extLst/>
          </a:lstStyle>
          <a:p>
            <a:r>
              <a:rPr lang="en-US"/>
              <a:t>Click to edit title</a:t>
            </a:r>
          </a:p>
        </p:txBody>
      </p:sp>
      <p:sp>
        <p:nvSpPr>
          <p:cNvPr id="3" name="Content Placeholder 2"/>
          <p:cNvSpPr>
            <a:spLocks noGrp="1"/>
          </p:cNvSpPr>
          <p:nvPr>
            <p:ph sz="half" idx="1" hasCustomPrompt="1"/>
          </p:nvPr>
        </p:nvSpPr>
        <p:spPr>
          <a:xfrm>
            <a:off x="609600" y="1371600"/>
            <a:ext cx="5384800" cy="5026152"/>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7600" y="1371600"/>
            <a:ext cx="5384800" cy="50261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Arial Narrow" panose="020B0606020202030204" pitchFamily="34" charset="0"/>
              </a:defRPr>
            </a:lvl1pPr>
          </a:lstStyle>
          <a:p>
            <a:pPr>
              <a:defRPr/>
            </a:pPr>
            <a:fld id="{B84D732B-84F4-4BA2-99AF-CC6E8A2E67E3}" type="datetime1">
              <a:rPr lang="en-US" smtClean="0"/>
              <a:t>6/26/2025</a:t>
            </a:fld>
            <a:endParaRPr lang="en-US"/>
          </a:p>
        </p:txBody>
      </p:sp>
      <p:sp>
        <p:nvSpPr>
          <p:cNvPr id="6" name="Footer Placeholder 4"/>
          <p:cNvSpPr>
            <a:spLocks noGrp="1"/>
          </p:cNvSpPr>
          <p:nvPr>
            <p:ph type="ftr" sz="quarter" idx="11"/>
          </p:nvPr>
        </p:nvSpPr>
        <p:spPr>
          <a:xfrm>
            <a:off x="3520019" y="6477000"/>
            <a:ext cx="6233582" cy="274638"/>
          </a:xfrm>
        </p:spPr>
        <p:txBody>
          <a:bodyPr/>
          <a:lstStyle>
            <a:lvl1pPr>
              <a:defRPr>
                <a:latin typeface="Arial Narrow" panose="020B060602020203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Narrow" panose="020B0606020202030204" pitchFamily="34" charset="0"/>
              </a:defRPr>
            </a:lvl1pPr>
          </a:lstStyle>
          <a:p>
            <a:pPr>
              <a:defRPr/>
            </a:pPr>
            <a:fld id="{D2A531D0-C429-45B9-B31D-866D070EBC69}" type="slidenum">
              <a:rPr lang="en-US" smtClean="0"/>
              <a:pPr>
                <a:defRPr/>
              </a:pPr>
              <a:t>‹#›</a:t>
            </a:fld>
            <a:endParaRPr lang="en-US"/>
          </a:p>
        </p:txBody>
      </p:sp>
    </p:spTree>
    <p:extLst>
      <p:ext uri="{BB962C8B-B14F-4D97-AF65-F5344CB8AC3E}">
        <p14:creationId xmlns:p14="http://schemas.microsoft.com/office/powerpoint/2010/main" val="413570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extLst/>
          </a:lstStyle>
          <a:p>
            <a:r>
              <a:rPr lang="en-US"/>
              <a:t>Click to edit title</a:t>
            </a:r>
          </a:p>
        </p:txBody>
      </p:sp>
      <p:sp>
        <p:nvSpPr>
          <p:cNvPr id="3" name="Text Placeholder 2"/>
          <p:cNvSpPr>
            <a:spLocks noGrp="1"/>
          </p:cNvSpPr>
          <p:nvPr>
            <p:ph type="body" idx="1" hasCustomPrompt="1"/>
          </p:nvPr>
        </p:nvSpPr>
        <p:spPr>
          <a:xfrm>
            <a:off x="609600" y="1371602"/>
            <a:ext cx="5386917" cy="761999"/>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text</a:t>
            </a:r>
          </a:p>
        </p:txBody>
      </p:sp>
      <p:sp>
        <p:nvSpPr>
          <p:cNvPr id="4" name="Content Placeholder 3"/>
          <p:cNvSpPr>
            <a:spLocks noGrp="1"/>
          </p:cNvSpPr>
          <p:nvPr>
            <p:ph sz="half" idx="2" hasCustomPrompt="1"/>
          </p:nvPr>
        </p:nvSpPr>
        <p:spPr>
          <a:xfrm>
            <a:off x="609600" y="2133600"/>
            <a:ext cx="5386917" cy="4267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8" y="1371602"/>
            <a:ext cx="5389033" cy="685799"/>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text</a:t>
            </a:r>
          </a:p>
        </p:txBody>
      </p:sp>
      <p:sp>
        <p:nvSpPr>
          <p:cNvPr id="6" name="Content Placeholder 5"/>
          <p:cNvSpPr>
            <a:spLocks noGrp="1"/>
          </p:cNvSpPr>
          <p:nvPr>
            <p:ph sz="quarter" idx="4" hasCustomPrompt="1"/>
          </p:nvPr>
        </p:nvSpPr>
        <p:spPr>
          <a:xfrm>
            <a:off x="6193368" y="2057400"/>
            <a:ext cx="5389033" cy="434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atin typeface="Arial Narrow" panose="020B0606020202030204" pitchFamily="34" charset="0"/>
              </a:defRPr>
            </a:lvl1pPr>
          </a:lstStyle>
          <a:p>
            <a:pPr>
              <a:defRPr/>
            </a:pPr>
            <a:fld id="{F772BABE-8C0E-40D9-8ED1-D03335A2716F}" type="datetime1">
              <a:rPr lang="en-US" smtClean="0"/>
              <a:t>6/26/2025</a:t>
            </a:fld>
            <a:endParaRPr lang="en-US"/>
          </a:p>
        </p:txBody>
      </p:sp>
      <p:sp>
        <p:nvSpPr>
          <p:cNvPr id="8" name="Footer Placeholder 4"/>
          <p:cNvSpPr>
            <a:spLocks noGrp="1"/>
          </p:cNvSpPr>
          <p:nvPr>
            <p:ph type="ftr" sz="quarter" idx="11"/>
          </p:nvPr>
        </p:nvSpPr>
        <p:spPr>
          <a:xfrm>
            <a:off x="3520019" y="6477000"/>
            <a:ext cx="6233582" cy="274638"/>
          </a:xfrm>
        </p:spPr>
        <p:txBody>
          <a:bodyPr/>
          <a:lstStyle>
            <a:lvl1pPr>
              <a:defRPr>
                <a:latin typeface="Arial Narrow" panose="020B060602020203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Arial Narrow" panose="020B0606020202030204" pitchFamily="34" charset="0"/>
              </a:defRPr>
            </a:lvl1pPr>
          </a:lstStyle>
          <a:p>
            <a:pPr>
              <a:defRPr/>
            </a:pPr>
            <a:fld id="{B6EE84B3-F910-427D-9EE4-5F49E6F496B0}" type="slidenum">
              <a:rPr lang="en-US" smtClean="0"/>
              <a:pPr>
                <a:defRPr/>
              </a:pPr>
              <a:t>‹#›</a:t>
            </a:fld>
            <a:endParaRPr lang="en-US"/>
          </a:p>
        </p:txBody>
      </p:sp>
    </p:spTree>
    <p:extLst>
      <p:ext uri="{BB962C8B-B14F-4D97-AF65-F5344CB8AC3E}">
        <p14:creationId xmlns:p14="http://schemas.microsoft.com/office/powerpoint/2010/main" val="102731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hasCustomPrompt="1"/>
          </p:nvPr>
        </p:nvSpPr>
        <p:spPr>
          <a:xfrm>
            <a:off x="223784" y="152400"/>
            <a:ext cx="3364992" cy="685800"/>
          </a:xfrm>
        </p:spPr>
        <p:txBody>
          <a:bodyPr lIns="73152" bIns="0" anchor="b">
            <a:sp3d prstMaterial="matte"/>
          </a:bodyPr>
          <a:lstStyle>
            <a:lvl1pPr algn="l">
              <a:defRPr sz="2000" b="0">
                <a:solidFill>
                  <a:schemeClr val="bg1"/>
                </a:solidFill>
              </a:defRPr>
            </a:lvl1pPr>
            <a:extLst/>
          </a:lstStyle>
          <a:p>
            <a:r>
              <a:rPr lang="en-US"/>
              <a:t>Click to edit title</a:t>
            </a:r>
          </a:p>
        </p:txBody>
      </p:sp>
      <p:sp>
        <p:nvSpPr>
          <p:cNvPr id="3" name="Content Placeholder 2"/>
          <p:cNvSpPr>
            <a:spLocks noGrp="1"/>
          </p:cNvSpPr>
          <p:nvPr>
            <p:ph idx="1" hasCustomPrompt="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text</a:t>
            </a:r>
          </a:p>
        </p:txBody>
      </p:sp>
      <p:sp>
        <p:nvSpPr>
          <p:cNvPr id="7" name="Date Placeholder 4"/>
          <p:cNvSpPr>
            <a:spLocks noGrp="1"/>
          </p:cNvSpPr>
          <p:nvPr>
            <p:ph type="dt" sz="half" idx="10"/>
          </p:nvPr>
        </p:nvSpPr>
        <p:spPr/>
        <p:txBody>
          <a:bodyPr/>
          <a:lstStyle>
            <a:lvl1pPr>
              <a:defRPr>
                <a:latin typeface="Arial Narrow" panose="020B0606020202030204" pitchFamily="34" charset="0"/>
              </a:defRPr>
            </a:lvl1pPr>
          </a:lstStyle>
          <a:p>
            <a:pPr>
              <a:defRPr/>
            </a:pPr>
            <a:fld id="{F4D2C28D-44E6-46A4-AD10-4589BFA0A9FE}" type="datetime1">
              <a:rPr lang="en-US" smtClean="0"/>
              <a:t>6/26/2025</a:t>
            </a:fld>
            <a:endParaRPr lang="en-US"/>
          </a:p>
        </p:txBody>
      </p:sp>
      <p:sp>
        <p:nvSpPr>
          <p:cNvPr id="8" name="Footer Placeholder 5"/>
          <p:cNvSpPr>
            <a:spLocks noGrp="1"/>
          </p:cNvSpPr>
          <p:nvPr>
            <p:ph type="ftr" sz="quarter" idx="11"/>
          </p:nvPr>
        </p:nvSpPr>
        <p:spPr>
          <a:xfrm>
            <a:off x="3520019" y="6477000"/>
            <a:ext cx="6199726" cy="274638"/>
          </a:xfrm>
        </p:spPr>
        <p:txBody>
          <a:bodyPr/>
          <a:lstStyle>
            <a:lvl1pPr>
              <a:defRPr>
                <a:latin typeface="Arial Narrow" panose="020B0606020202030204" pitchFamily="34" charset="0"/>
              </a:defRPr>
            </a:lvl1pPr>
          </a:lstStyle>
          <a:p>
            <a:pPr>
              <a:defRPr/>
            </a:pPr>
            <a:endParaRPr lang="en-US"/>
          </a:p>
        </p:txBody>
      </p:sp>
      <p:sp>
        <p:nvSpPr>
          <p:cNvPr id="9" name="Slide Number Placeholder 6"/>
          <p:cNvSpPr>
            <a:spLocks noGrp="1"/>
          </p:cNvSpPr>
          <p:nvPr>
            <p:ph type="sldNum" sz="quarter" idx="12"/>
          </p:nvPr>
        </p:nvSpPr>
        <p:spPr/>
        <p:txBody>
          <a:bodyPr/>
          <a:lstStyle>
            <a:lvl1pPr>
              <a:defRPr>
                <a:latin typeface="Arial Narrow" panose="020B0606020202030204" pitchFamily="34" charset="0"/>
              </a:defRPr>
            </a:lvl1pPr>
          </a:lstStyle>
          <a:p>
            <a:pPr>
              <a:defRPr/>
            </a:pPr>
            <a:fld id="{F96A41FE-C36C-4835-AE04-E91ACA13C18A}" type="slidenum">
              <a:rPr lang="en-US" smtClean="0"/>
              <a:pPr>
                <a:defRPr/>
              </a:pPr>
              <a:t>‹#›</a:t>
            </a:fld>
            <a:endParaRPr lang="en-US"/>
          </a:p>
        </p:txBody>
      </p:sp>
    </p:spTree>
    <p:extLst>
      <p:ext uri="{BB962C8B-B14F-4D97-AF65-F5344CB8AC3E}">
        <p14:creationId xmlns:p14="http://schemas.microsoft.com/office/powerpoint/2010/main" val="350496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4156" y="0"/>
            <a:ext cx="12192000" cy="990600"/>
          </a:xfrm>
          <a:prstGeom prst="rect">
            <a:avLst/>
          </a:prstGeom>
          <a:solidFill>
            <a:srgbClr val="00276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508000" y="0"/>
            <a:ext cx="10972800" cy="9906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title</a:t>
            </a:r>
          </a:p>
        </p:txBody>
      </p:sp>
      <p:sp>
        <p:nvSpPr>
          <p:cNvPr id="1028" name="Text Placeholder 2"/>
          <p:cNvSpPr>
            <a:spLocks noGrp="1"/>
          </p:cNvSpPr>
          <p:nvPr>
            <p:ph type="body" idx="1"/>
          </p:nvPr>
        </p:nvSpPr>
        <p:spPr bwMode="auto">
          <a:xfrm>
            <a:off x="609600" y="1219200"/>
            <a:ext cx="10972800" cy="5181600"/>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477000"/>
            <a:ext cx="28448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Arial Narrow" panose="020B0606020202030204" pitchFamily="34" charset="0"/>
              </a:defRPr>
            </a:lvl1pPr>
            <a:extLst/>
          </a:lstStyle>
          <a:p>
            <a:pPr>
              <a:defRPr/>
            </a:pPr>
            <a:fld id="{49517F65-BB0E-404A-9197-356FCB7D583C}" type="datetime1">
              <a:rPr lang="en-US" smtClean="0"/>
              <a:t>6/26/2025</a:t>
            </a:fld>
            <a:endParaRPr lang="en-US"/>
          </a:p>
        </p:txBody>
      </p:sp>
      <p:sp>
        <p:nvSpPr>
          <p:cNvPr id="5" name="Footer Placeholder 4"/>
          <p:cNvSpPr>
            <a:spLocks noGrp="1"/>
          </p:cNvSpPr>
          <p:nvPr>
            <p:ph type="ftr" sz="quarter" idx="3"/>
          </p:nvPr>
        </p:nvSpPr>
        <p:spPr>
          <a:xfrm>
            <a:off x="3520019" y="6477000"/>
            <a:ext cx="6233582"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Arial Narrow" panose="020B0606020202030204" pitchFamily="34" charset="0"/>
              </a:defRPr>
            </a:lvl1pPr>
            <a:extLst/>
          </a:lstStyle>
          <a:p>
            <a:pPr>
              <a:defRPr/>
            </a:pPr>
            <a:endParaRPr lang="en-US"/>
          </a:p>
        </p:txBody>
      </p:sp>
      <p:sp>
        <p:nvSpPr>
          <p:cNvPr id="6" name="Slide Number Placeholder 5"/>
          <p:cNvSpPr>
            <a:spLocks noGrp="1"/>
          </p:cNvSpPr>
          <p:nvPr>
            <p:ph type="sldNum" sz="quarter" idx="4"/>
          </p:nvPr>
        </p:nvSpPr>
        <p:spPr>
          <a:xfrm>
            <a:off x="9855201" y="6477000"/>
            <a:ext cx="1016000"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Arial Narrow" panose="020B0606020202030204" pitchFamily="34" charset="0"/>
              </a:defRPr>
            </a:lvl1pPr>
            <a:extLst/>
          </a:lstStyle>
          <a:p>
            <a:pPr>
              <a:defRPr/>
            </a:pPr>
            <a:fld id="{80E25C9D-C049-4EAC-A962-DC27658120FB}" type="slidenum">
              <a:rPr lang="en-US" smtClean="0"/>
              <a:pPr>
                <a:defRPr/>
              </a:pPr>
              <a:t>‹#›</a:t>
            </a:fld>
            <a:endParaRPr lang="en-US"/>
          </a:p>
        </p:txBody>
      </p:sp>
      <p:sp>
        <p:nvSpPr>
          <p:cNvPr id="10" name="Rectangle 9"/>
          <p:cNvSpPr/>
          <p:nvPr/>
        </p:nvSpPr>
        <p:spPr bwMode="invGray">
          <a:xfrm>
            <a:off x="0" y="990600"/>
            <a:ext cx="12192000" cy="46038"/>
          </a:xfrm>
          <a:prstGeom prst="rect">
            <a:avLst/>
          </a:prstGeom>
          <a:solidFill>
            <a:srgbClr val="A0001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descr="A blue circle with white text&#10;&#10;Description automatically generated">
            <a:extLst>
              <a:ext uri="{FF2B5EF4-FFF2-40B4-BE49-F238E27FC236}">
                <a16:creationId xmlns:a16="http://schemas.microsoft.com/office/drawing/2014/main" id="{A9F3314A-2A3F-4CEE-950A-026A338AA9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44200" y="5418400"/>
            <a:ext cx="1333238" cy="1333238"/>
          </a:xfrm>
          <a:prstGeom prst="rect">
            <a:avLst/>
          </a:prstGeom>
        </p:spPr>
      </p:pic>
    </p:spTree>
    <p:extLst>
      <p:ext uri="{BB962C8B-B14F-4D97-AF65-F5344CB8AC3E}">
        <p14:creationId xmlns:p14="http://schemas.microsoft.com/office/powerpoint/2010/main" val="1578914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0" fontAlgn="base" hangingPunct="0">
        <a:spcBef>
          <a:spcPct val="0"/>
        </a:spcBef>
        <a:spcAft>
          <a:spcPct val="0"/>
        </a:spcAft>
        <a:defRPr sz="45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500" b="1">
          <a:solidFill>
            <a:srgbClr val="347FD8"/>
          </a:solidFill>
          <a:latin typeface="Corbel" pitchFamily="34" charset="0"/>
        </a:defRPr>
      </a:lvl2pPr>
      <a:lvl3pPr algn="l" rtl="0" eaLnBrk="0" fontAlgn="base" hangingPunct="0">
        <a:spcBef>
          <a:spcPct val="0"/>
        </a:spcBef>
        <a:spcAft>
          <a:spcPct val="0"/>
        </a:spcAft>
        <a:defRPr sz="4500" b="1">
          <a:solidFill>
            <a:srgbClr val="347FD8"/>
          </a:solidFill>
          <a:latin typeface="Corbel" pitchFamily="34" charset="0"/>
        </a:defRPr>
      </a:lvl3pPr>
      <a:lvl4pPr algn="l" rtl="0" eaLnBrk="0" fontAlgn="base" hangingPunct="0">
        <a:spcBef>
          <a:spcPct val="0"/>
        </a:spcBef>
        <a:spcAft>
          <a:spcPct val="0"/>
        </a:spcAft>
        <a:defRPr sz="4500" b="1">
          <a:solidFill>
            <a:srgbClr val="347FD8"/>
          </a:solidFill>
          <a:latin typeface="Corbel" pitchFamily="34" charset="0"/>
        </a:defRPr>
      </a:lvl4pPr>
      <a:lvl5pPr algn="l" rtl="0" eaLnBrk="0" fontAlgn="base" hangingPunct="0">
        <a:spcBef>
          <a:spcPct val="0"/>
        </a:spcBef>
        <a:spcAft>
          <a:spcPct val="0"/>
        </a:spcAft>
        <a:defRPr sz="4500" b="1">
          <a:solidFill>
            <a:srgbClr val="347FD8"/>
          </a:solidFill>
          <a:latin typeface="Corbel" pitchFamily="34" charset="0"/>
        </a:defRPr>
      </a:lvl5pPr>
      <a:lvl6pPr marL="457200" algn="l" rtl="0" fontAlgn="base">
        <a:spcBef>
          <a:spcPct val="0"/>
        </a:spcBef>
        <a:spcAft>
          <a:spcPct val="0"/>
        </a:spcAft>
        <a:defRPr sz="4500" b="1">
          <a:solidFill>
            <a:srgbClr val="347FD8"/>
          </a:solidFill>
          <a:latin typeface="Corbel" pitchFamily="34" charset="0"/>
        </a:defRPr>
      </a:lvl6pPr>
      <a:lvl7pPr marL="914400" algn="l" rtl="0" fontAlgn="base">
        <a:spcBef>
          <a:spcPct val="0"/>
        </a:spcBef>
        <a:spcAft>
          <a:spcPct val="0"/>
        </a:spcAft>
        <a:defRPr sz="4500" b="1">
          <a:solidFill>
            <a:srgbClr val="347FD8"/>
          </a:solidFill>
          <a:latin typeface="Corbel" pitchFamily="34" charset="0"/>
        </a:defRPr>
      </a:lvl7pPr>
      <a:lvl8pPr marL="1371600" algn="l" rtl="0" fontAlgn="base">
        <a:spcBef>
          <a:spcPct val="0"/>
        </a:spcBef>
        <a:spcAft>
          <a:spcPct val="0"/>
        </a:spcAft>
        <a:defRPr sz="4500" b="1">
          <a:solidFill>
            <a:srgbClr val="347FD8"/>
          </a:solidFill>
          <a:latin typeface="Corbel" pitchFamily="34" charset="0"/>
        </a:defRPr>
      </a:lvl8pPr>
      <a:lvl9pPr marL="1828800" algn="l" rtl="0" fontAlgn="base">
        <a:spcBef>
          <a:spcPct val="0"/>
        </a:spcBef>
        <a:spcAft>
          <a:spcPct val="0"/>
        </a:spcAft>
        <a:defRPr sz="4500" b="1">
          <a:solidFill>
            <a:srgbClr val="347FD8"/>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Arial" panose="020B0604020202020204" pitchFamily="34" charset="0"/>
          <a:ea typeface="+mn-ea"/>
          <a:cs typeface="Arial" panose="020B0604020202020204" pitchFamily="34" charset="0"/>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995363" indent="-228600" algn="l" rtl="0" eaLnBrk="0" fontAlgn="base" hangingPunct="0">
        <a:spcBef>
          <a:spcPct val="20000"/>
        </a:spcBef>
        <a:spcAft>
          <a:spcPct val="0"/>
        </a:spcAft>
        <a:buClr>
          <a:srgbClr val="9BBB59"/>
        </a:buClr>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216025" indent="-182563" algn="l" rtl="0" eaLnBrk="0" fontAlgn="base" hangingPunct="0">
        <a:spcBef>
          <a:spcPct val="20000"/>
        </a:spcBef>
        <a:spcAft>
          <a:spcPct val="0"/>
        </a:spcAft>
        <a:buClr>
          <a:srgbClr val="8064A2"/>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425575" indent="-182563" algn="l" rtl="0" eaLnBrk="0" fontAlgn="base" hangingPunct="0">
        <a:spcBef>
          <a:spcPct val="20000"/>
        </a:spcBef>
        <a:spcAft>
          <a:spcPct val="0"/>
        </a:spcAft>
        <a:buClr>
          <a:srgbClr val="4BACC6"/>
        </a:buClr>
        <a:buFont typeface="Wingdings 3" pitchFamily="18" charset="2"/>
        <a:buChar char=""/>
        <a:defRPr lang="en-US" sz="2000" kern="1200">
          <a:solidFill>
            <a:schemeClr val="tx1"/>
          </a:solidFill>
          <a:latin typeface="Arial" panose="020B0604020202020204" pitchFamily="34" charset="0"/>
          <a:ea typeface="+mn-ea"/>
          <a:cs typeface="Arial" panose="020B060402020202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studentveterans.org/wp-content/uploads/2025/03/Policy-Priorities-2025_brochure.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www.congress.gov/bill/119th-congress/senate-bill/649" TargetMode="External"/><Relationship Id="rId13" Type="http://schemas.openxmlformats.org/officeDocument/2006/relationships/hyperlink" Target="https://www.congress.gov/bill/119th-congress/house-bill/2034" TargetMode="External"/><Relationship Id="rId3" Type="http://schemas.openxmlformats.org/officeDocument/2006/relationships/hyperlink" Target="https://www.congress.gov/bill/119th-congress/house-bill/913" TargetMode="External"/><Relationship Id="rId7" Type="http://schemas.openxmlformats.org/officeDocument/2006/relationships/hyperlink" Target="https://www.congress.gov/bill/119th-congress/house-bill/1423?s=1&amp;r=11" TargetMode="External"/><Relationship Id="rId12" Type="http://schemas.openxmlformats.org/officeDocument/2006/relationships/hyperlink" Target="https://www.congress.gov/bill/119th-congress/house-bill/1957" TargetMode="External"/><Relationship Id="rId17" Type="http://schemas.openxmlformats.org/officeDocument/2006/relationships/hyperlink" Target="https://www.congress.gov/event/119th-congress/house-event/118376?s=5&amp;r=3" TargetMode="External"/><Relationship Id="rId2" Type="http://schemas.openxmlformats.org/officeDocument/2006/relationships/notesSlide" Target="../notesSlides/notesSlide21.xml"/><Relationship Id="rId16" Type="http://schemas.openxmlformats.org/officeDocument/2006/relationships/hyperlink" Target="https://www.congress.gov/event/119th-congress/house-event/118365?s=5&amp;r=1" TargetMode="External"/><Relationship Id="rId1" Type="http://schemas.openxmlformats.org/officeDocument/2006/relationships/slideLayout" Target="../slideLayouts/slideLayout5.xml"/><Relationship Id="rId6" Type="http://schemas.openxmlformats.org/officeDocument/2006/relationships/hyperlink" Target="https://www.congress.gov/bill/119th-congress/house-bill/1391" TargetMode="External"/><Relationship Id="rId11" Type="http://schemas.openxmlformats.org/officeDocument/2006/relationships/hyperlink" Target="https://www.congress.gov/bill/119th-congress/house-bill/1965" TargetMode="External"/><Relationship Id="rId5" Type="http://schemas.openxmlformats.org/officeDocument/2006/relationships/hyperlink" Target="https://www.congress.gov/bill/119th-congress/senate-bill/610" TargetMode="External"/><Relationship Id="rId15" Type="http://schemas.openxmlformats.org/officeDocument/2006/relationships/hyperlink" Target="https://docs.house.gov/meetings/VR/VR10/20250311/117985/HHRG-119-VR10-20250311-SD008.pdf" TargetMode="External"/><Relationship Id="rId10" Type="http://schemas.openxmlformats.org/officeDocument/2006/relationships/hyperlink" Target="https://www.congress.gov/bill/119th-congress/senate-bill/1543" TargetMode="External"/><Relationship Id="rId4" Type="http://schemas.openxmlformats.org/officeDocument/2006/relationships/hyperlink" Target="https://www.congress.gov/bill/119th-congress/house-bill/980?s=8&amp;r=53" TargetMode="External"/><Relationship Id="rId9" Type="http://schemas.openxmlformats.org/officeDocument/2006/relationships/hyperlink" Target="https://www.congress.gov/bill/119th-congress/house-bill/1458" TargetMode="External"/><Relationship Id="rId14" Type="http://schemas.openxmlformats.org/officeDocument/2006/relationships/hyperlink" Target="https://docs.house.gov/meetings/VR/VR00/20250304/117931/HHRG-119-VR00-Wstate-LyonJ-20250304.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dworkforce.house.gov/calendar/eventsingle.aspx?EventID=412381"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www.congress.gov/bill/119th-congress/house-bill/1" TargetMode="External"/><Relationship Id="rId5" Type="http://schemas.openxmlformats.org/officeDocument/2006/relationships/hyperlink" Target="https://www.help.senate.gov/imo/media/doc/bom25426pdf.pdf" TargetMode="External"/><Relationship Id="rId4" Type="http://schemas.openxmlformats.org/officeDocument/2006/relationships/hyperlink" Target="https://edworkforce.house.gov/uploadedfiles/4.29_reconciliation_bill_summary_final.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benefits.va.gov/gibill/rudisill.asp"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hyperlink" Target="mailto:tammy.barlet@studentveterans.or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chart" Target="../charts/chart10.xml"/><Relationship Id="rId18" Type="http://schemas.openxmlformats.org/officeDocument/2006/relationships/image" Target="../media/image11.svg"/><Relationship Id="rId3" Type="http://schemas.openxmlformats.org/officeDocument/2006/relationships/image" Target="../media/image9.png"/><Relationship Id="rId21" Type="http://schemas.openxmlformats.org/officeDocument/2006/relationships/image" Target="../media/image14.png"/><Relationship Id="rId7" Type="http://schemas.openxmlformats.org/officeDocument/2006/relationships/chart" Target="../charts/chart4.xml"/><Relationship Id="rId12" Type="http://schemas.openxmlformats.org/officeDocument/2006/relationships/chart" Target="../charts/chart9.xml"/><Relationship Id="rId17"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chart" Target="../charts/chart13.xml"/><Relationship Id="rId20" Type="http://schemas.openxmlformats.org/officeDocument/2006/relationships/image" Target="../media/image13.svg"/><Relationship Id="rId1" Type="http://schemas.openxmlformats.org/officeDocument/2006/relationships/slideLayout" Target="../slideLayouts/slideLayout6.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5" Type="http://schemas.openxmlformats.org/officeDocument/2006/relationships/chart" Target="../charts/chart12.xml"/><Relationship Id="rId10" Type="http://schemas.openxmlformats.org/officeDocument/2006/relationships/chart" Target="../charts/chart7.xml"/><Relationship Id="rId19" Type="http://schemas.openxmlformats.org/officeDocument/2006/relationships/image" Target="../media/image12.png"/><Relationship Id="rId4" Type="http://schemas.openxmlformats.org/officeDocument/2006/relationships/chart" Target="../charts/chart1.xml"/><Relationship Id="rId9" Type="http://schemas.openxmlformats.org/officeDocument/2006/relationships/chart" Target="../charts/chart6.xml"/><Relationship Id="rId14" Type="http://schemas.openxmlformats.org/officeDocument/2006/relationships/chart" Target="../charts/chart11.xml"/><Relationship Id="rId22" Type="http://schemas.openxmlformats.org/officeDocument/2006/relationships/image" Target="../media/image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7720C-063A-5F2F-EA4E-D6BF5BF0E4A0}"/>
              </a:ext>
            </a:extLst>
          </p:cNvPr>
          <p:cNvSpPr>
            <a:spLocks noGrp="1"/>
          </p:cNvSpPr>
          <p:nvPr>
            <p:ph type="title"/>
          </p:nvPr>
        </p:nvSpPr>
        <p:spPr>
          <a:xfrm>
            <a:off x="604075" y="4479715"/>
            <a:ext cx="10992609" cy="973922"/>
          </a:xfrm>
        </p:spPr>
        <p:txBody>
          <a:bodyPr vert="horz" lIns="91440" tIns="45720" rIns="45720" bIns="45720" rtlCol="0" anchor="ctr">
            <a:normAutofit fontScale="90000"/>
            <a:scene3d>
              <a:camera prst="orthographicFront"/>
              <a:lightRig rig="threePt" dir="t">
                <a:rot lat="0" lon="0" rev="4800000"/>
              </a:lightRig>
            </a:scene3d>
            <a:sp3d prstMaterial="matte">
              <a:bevelT w="50800" h="10160"/>
            </a:sp3d>
          </a:bodyPr>
          <a:lstStyle/>
          <a:p>
            <a:r>
              <a:rPr lang="en-US">
                <a:latin typeface="Times New Roman"/>
                <a:cs typeface="Arial"/>
              </a:rPr>
              <a:t>Fueling the Future of Your SVA Chapter: A Strategic Approach to Sustainable Growt</a:t>
            </a:r>
            <a:r>
              <a:rPr lang="en-US">
                <a:latin typeface="Arial"/>
                <a:cs typeface="Arial"/>
              </a:rPr>
              <a:t>h</a:t>
            </a:r>
            <a:br>
              <a:rPr lang="en-US">
                <a:latin typeface="+mj-lt"/>
              </a:rPr>
            </a:br>
            <a:endParaRPr lang="en-US">
              <a:latin typeface="+mj-lt"/>
            </a:endParaRPr>
          </a:p>
        </p:txBody>
      </p:sp>
      <p:sp>
        <p:nvSpPr>
          <p:cNvPr id="3" name="Text Placeholder 2">
            <a:extLst>
              <a:ext uri="{FF2B5EF4-FFF2-40B4-BE49-F238E27FC236}">
                <a16:creationId xmlns:a16="http://schemas.microsoft.com/office/drawing/2014/main" id="{FD8793AF-D6C9-36A7-9F13-BE2928E1F7AD}"/>
              </a:ext>
            </a:extLst>
          </p:cNvPr>
          <p:cNvSpPr>
            <a:spLocks noGrp="1"/>
          </p:cNvSpPr>
          <p:nvPr>
            <p:ph type="body" sz="quarter" idx="10"/>
          </p:nvPr>
        </p:nvSpPr>
        <p:spPr>
          <a:xfrm>
            <a:off x="3051501" y="5564282"/>
            <a:ext cx="6096002" cy="740923"/>
          </a:xfrm>
        </p:spPr>
        <p:txBody>
          <a:bodyPr/>
          <a:lstStyle/>
          <a:p>
            <a:r>
              <a:rPr lang="en-US" sz="2400">
                <a:latin typeface="+mj-lt"/>
              </a:rPr>
              <a:t>Olivia Brinsfield, MBA</a:t>
            </a:r>
          </a:p>
        </p:txBody>
      </p:sp>
    </p:spTree>
    <p:extLst>
      <p:ext uri="{BB962C8B-B14F-4D97-AF65-F5344CB8AC3E}">
        <p14:creationId xmlns:p14="http://schemas.microsoft.com/office/powerpoint/2010/main" val="74720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A9B33-E087-3F14-3049-3056F57E38B3}"/>
              </a:ext>
            </a:extLst>
          </p:cNvPr>
          <p:cNvSpPr>
            <a:spLocks noGrp="1"/>
          </p:cNvSpPr>
          <p:nvPr>
            <p:ph type="title"/>
          </p:nvPr>
        </p:nvSpPr>
        <p:spPr>
          <a:xfrm>
            <a:off x="508000" y="2709"/>
            <a:ext cx="10972800" cy="950976"/>
          </a:xfrm>
        </p:spPr>
        <p:txBody>
          <a:bodyPr/>
          <a:lstStyle/>
          <a:p>
            <a:r>
              <a:rPr lang="en-US">
                <a:latin typeface="+mj-lt"/>
              </a:rPr>
              <a:t>Starting a Chapter: From Idea to Impact</a:t>
            </a:r>
          </a:p>
        </p:txBody>
      </p:sp>
      <p:sp>
        <p:nvSpPr>
          <p:cNvPr id="3" name="Content Placeholder 2">
            <a:extLst>
              <a:ext uri="{FF2B5EF4-FFF2-40B4-BE49-F238E27FC236}">
                <a16:creationId xmlns:a16="http://schemas.microsoft.com/office/drawing/2014/main" id="{5FF3F7DA-951F-F4BD-6FAA-75D46EEA3195}"/>
              </a:ext>
            </a:extLst>
          </p:cNvPr>
          <p:cNvSpPr>
            <a:spLocks noGrp="1"/>
          </p:cNvSpPr>
          <p:nvPr>
            <p:ph idx="1"/>
          </p:nvPr>
        </p:nvSpPr>
        <p:spPr/>
        <p:txBody>
          <a:bodyPr/>
          <a:lstStyle/>
          <a:p>
            <a:pPr indent="-318770">
              <a:buFont typeface="Arial" panose="020B0604020202020204" pitchFamily="34" charset="0"/>
              <a:buChar char="•"/>
            </a:pPr>
            <a:r>
              <a:rPr lang="en-US" sz="2800">
                <a:latin typeface="+mj-lt"/>
              </a:rPr>
              <a:t>Start by identifying your motivated student veterans and communicating the </a:t>
            </a:r>
            <a:r>
              <a:rPr lang="en-US" sz="2800" i="1">
                <a:latin typeface="+mj-lt"/>
              </a:rPr>
              <a:t>why </a:t>
            </a:r>
            <a:endParaRPr lang="en-US"/>
          </a:p>
          <a:p>
            <a:pPr marL="118745" indent="0">
              <a:buNone/>
            </a:pPr>
            <a:endParaRPr lang="en-US" sz="2800" i="1">
              <a:latin typeface="+mj-lt"/>
            </a:endParaRPr>
          </a:p>
          <a:p>
            <a:pPr indent="-318770">
              <a:buFont typeface="Arial" panose="020B0604020202020204" pitchFamily="34" charset="0"/>
              <a:buChar char="•"/>
            </a:pPr>
            <a:r>
              <a:rPr lang="en-US" sz="2800">
                <a:latin typeface="+mj-lt"/>
              </a:rPr>
              <a:t>Four simple requirements: a </a:t>
            </a:r>
            <a:r>
              <a:rPr lang="en-US" sz="2800" b="1">
                <a:latin typeface="+mj-lt"/>
              </a:rPr>
              <a:t>student leader</a:t>
            </a:r>
            <a:r>
              <a:rPr lang="en-US" sz="2800">
                <a:latin typeface="+mj-lt"/>
              </a:rPr>
              <a:t>, a </a:t>
            </a:r>
            <a:r>
              <a:rPr lang="en-US" sz="2800" b="1">
                <a:latin typeface="+mj-lt"/>
              </a:rPr>
              <a:t>chapter advisor</a:t>
            </a:r>
            <a:r>
              <a:rPr lang="en-US" sz="2800">
                <a:latin typeface="+mj-lt"/>
              </a:rPr>
              <a:t>, a </a:t>
            </a:r>
            <a:r>
              <a:rPr lang="en-US" sz="2800" b="1">
                <a:latin typeface="+mj-lt"/>
              </a:rPr>
              <a:t>constitution</a:t>
            </a:r>
            <a:r>
              <a:rPr lang="en-US" sz="2800">
                <a:latin typeface="+mj-lt"/>
              </a:rPr>
              <a:t>, and recognition from campus as a </a:t>
            </a:r>
            <a:r>
              <a:rPr lang="en-US" sz="2800" b="1">
                <a:latin typeface="+mj-lt"/>
              </a:rPr>
              <a:t>registered student organization </a:t>
            </a:r>
          </a:p>
          <a:p>
            <a:pPr indent="-318770">
              <a:buFont typeface="Arial" panose="020B0604020202020204" pitchFamily="34" charset="0"/>
              <a:buChar char="•"/>
            </a:pPr>
            <a:endParaRPr lang="en-US" sz="2800" b="1">
              <a:latin typeface="+mj-lt"/>
            </a:endParaRPr>
          </a:p>
          <a:p>
            <a:pPr indent="-318770">
              <a:buFont typeface="Arial" panose="020B0604020202020204" pitchFamily="34" charset="0"/>
              <a:buChar char="•"/>
            </a:pPr>
            <a:r>
              <a:rPr lang="en-US" sz="2800">
                <a:latin typeface="+mj-lt"/>
                <a:cs typeface="Arial"/>
              </a:rPr>
              <a:t>Set up a chapter consultation by emailing programs@studentveterans.org</a:t>
            </a:r>
          </a:p>
          <a:p>
            <a:pPr indent="-318770">
              <a:buFont typeface="Arial" panose="020B0604020202020204" pitchFamily="34" charset="0"/>
              <a:buChar char="•"/>
            </a:pPr>
            <a:endParaRPr lang="en-US">
              <a:latin typeface="+mj-lt"/>
            </a:endParaRPr>
          </a:p>
        </p:txBody>
      </p:sp>
      <p:sp>
        <p:nvSpPr>
          <p:cNvPr id="4" name="Date Placeholder 3">
            <a:extLst>
              <a:ext uri="{FF2B5EF4-FFF2-40B4-BE49-F238E27FC236}">
                <a16:creationId xmlns:a16="http://schemas.microsoft.com/office/drawing/2014/main" id="{0DDEC54B-7BFC-7B96-4A3A-BCA753A2699A}"/>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206D262F-6737-4F32-12D4-2BA4E3A6EAF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CAE77AE-0FBD-3805-5C45-E5E6BC30B8BC}"/>
              </a:ext>
            </a:extLst>
          </p:cNvPr>
          <p:cNvSpPr>
            <a:spLocks noGrp="1"/>
          </p:cNvSpPr>
          <p:nvPr>
            <p:ph type="sldNum" sz="quarter" idx="12"/>
          </p:nvPr>
        </p:nvSpPr>
        <p:spPr/>
        <p:txBody>
          <a:bodyPr/>
          <a:lstStyle/>
          <a:p>
            <a:pPr>
              <a:defRPr/>
            </a:pPr>
            <a:fld id="{C389C0D1-6764-4590-975B-BDB72E2838D7}" type="slidenum">
              <a:rPr lang="en-US" smtClean="0"/>
              <a:pPr>
                <a:defRPr/>
              </a:pPr>
              <a:t>10</a:t>
            </a:fld>
            <a:endParaRPr lang="en-US"/>
          </a:p>
        </p:txBody>
      </p:sp>
      <p:sp>
        <p:nvSpPr>
          <p:cNvPr id="8" name="TextBox 7">
            <a:extLst>
              <a:ext uri="{FF2B5EF4-FFF2-40B4-BE49-F238E27FC236}">
                <a16:creationId xmlns:a16="http://schemas.microsoft.com/office/drawing/2014/main" id="{DEA5E3F9-D057-F398-A8CF-E6577C19A144}"/>
              </a:ext>
            </a:extLst>
          </p:cNvPr>
          <p:cNvSpPr txBox="1"/>
          <p:nvPr/>
        </p:nvSpPr>
        <p:spPr>
          <a:xfrm>
            <a:off x="1256755" y="5638800"/>
            <a:ext cx="9678489" cy="646331"/>
          </a:xfrm>
          <a:prstGeom prst="rect">
            <a:avLst/>
          </a:prstGeom>
          <a:noFill/>
        </p:spPr>
        <p:txBody>
          <a:bodyPr wrap="square">
            <a:spAutoFit/>
          </a:bodyPr>
          <a:lstStyle/>
          <a:p>
            <a:r>
              <a:rPr lang="en-US" i="1">
                <a:solidFill>
                  <a:srgbClr val="C00000"/>
                </a:solidFill>
                <a:latin typeface="+mj-lt"/>
              </a:rPr>
              <a:t>Chapters are easy to start, dues-free, and fully self-directed — with missions shaped by the unique needs of their members, including veterans, caregivers, family members, survivors, and more.</a:t>
            </a:r>
          </a:p>
        </p:txBody>
      </p:sp>
    </p:spTree>
    <p:extLst>
      <p:ext uri="{BB962C8B-B14F-4D97-AF65-F5344CB8AC3E}">
        <p14:creationId xmlns:p14="http://schemas.microsoft.com/office/powerpoint/2010/main" val="2564891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DE20-D957-4AFE-1D51-76A0F1F79E25}"/>
              </a:ext>
            </a:extLst>
          </p:cNvPr>
          <p:cNvSpPr>
            <a:spLocks noGrp="1"/>
          </p:cNvSpPr>
          <p:nvPr>
            <p:ph type="title"/>
          </p:nvPr>
        </p:nvSpPr>
        <p:spPr/>
        <p:txBody>
          <a:bodyPr/>
          <a:lstStyle/>
          <a:p>
            <a:r>
              <a:rPr lang="en-US">
                <a:latin typeface="+mj-lt"/>
              </a:rPr>
              <a:t>You Have a Chapter, Now What?!</a:t>
            </a:r>
          </a:p>
        </p:txBody>
      </p:sp>
      <p:sp>
        <p:nvSpPr>
          <p:cNvPr id="3" name="Content Placeholder 2">
            <a:extLst>
              <a:ext uri="{FF2B5EF4-FFF2-40B4-BE49-F238E27FC236}">
                <a16:creationId xmlns:a16="http://schemas.microsoft.com/office/drawing/2014/main" id="{9A870C4A-8BE7-2631-AF14-16775D4699DC}"/>
              </a:ext>
            </a:extLst>
          </p:cNvPr>
          <p:cNvSpPr>
            <a:spLocks noGrp="1"/>
          </p:cNvSpPr>
          <p:nvPr>
            <p:ph idx="1"/>
          </p:nvPr>
        </p:nvSpPr>
        <p:spPr/>
        <p:txBody>
          <a:bodyPr/>
          <a:lstStyle/>
          <a:p>
            <a:pPr>
              <a:buFont typeface="Arial" panose="020B0604020202020204" pitchFamily="34" charset="0"/>
              <a:buChar char="•"/>
            </a:pPr>
            <a:r>
              <a:rPr lang="en-US" sz="2800">
                <a:latin typeface="+mj-lt"/>
              </a:rPr>
              <a:t>A clearly defined mission acts as your compass – guiding your chapter’s decisions, focus, and impacts </a:t>
            </a:r>
          </a:p>
          <a:p>
            <a:pPr marL="119062" indent="0">
              <a:buNone/>
            </a:pPr>
            <a:endParaRPr lang="en-US" sz="2800">
              <a:latin typeface="+mj-lt"/>
            </a:endParaRPr>
          </a:p>
          <a:p>
            <a:pPr>
              <a:buFont typeface="Arial" panose="020B0604020202020204" pitchFamily="34" charset="0"/>
              <a:buChar char="•"/>
            </a:pPr>
            <a:r>
              <a:rPr lang="en-US" sz="2800">
                <a:latin typeface="+mj-lt"/>
              </a:rPr>
              <a:t>Foster campus collaboration and lead efforts to ensure military-affiliated students are seen, heard, and supported</a:t>
            </a:r>
          </a:p>
          <a:p>
            <a:pPr marL="119062" indent="0">
              <a:buNone/>
            </a:pPr>
            <a:endParaRPr lang="en-US" sz="2800">
              <a:latin typeface="+mj-lt"/>
            </a:endParaRPr>
          </a:p>
          <a:p>
            <a:pPr>
              <a:buFont typeface="Arial" panose="020B0604020202020204" pitchFamily="34" charset="0"/>
              <a:buChar char="•"/>
            </a:pPr>
            <a:r>
              <a:rPr lang="en-US" sz="2800">
                <a:latin typeface="+mj-lt"/>
              </a:rPr>
              <a:t>Chapters serve as a hub for peer support, guiding members through benefits, sharing academic resources, and connecting each other to meaningful resources</a:t>
            </a:r>
          </a:p>
          <a:p>
            <a:pPr>
              <a:buFont typeface="Arial" panose="020B0604020202020204" pitchFamily="34" charset="0"/>
              <a:buChar char="•"/>
            </a:pPr>
            <a:endParaRPr lang="en-US" sz="2800">
              <a:latin typeface="+mj-lt"/>
            </a:endParaRPr>
          </a:p>
          <a:p>
            <a:pPr>
              <a:buFont typeface="Arial" panose="020B0604020202020204" pitchFamily="34" charset="0"/>
              <a:buChar char="•"/>
            </a:pPr>
            <a:r>
              <a:rPr lang="en-US" sz="2800">
                <a:latin typeface="+mj-lt"/>
              </a:rPr>
              <a:t>Build purpose and connection through community service, uniting veterans and allies in making a difference</a:t>
            </a:r>
          </a:p>
          <a:p>
            <a:pPr>
              <a:buFont typeface="Arial" panose="020B0604020202020204" pitchFamily="34" charset="0"/>
              <a:buChar char="•"/>
            </a:pPr>
            <a:endParaRPr lang="en-US">
              <a:latin typeface="+mj-lt"/>
            </a:endParaRPr>
          </a:p>
          <a:p>
            <a:pPr>
              <a:buFont typeface="Arial" panose="020B0604020202020204" pitchFamily="34" charset="0"/>
              <a:buChar char="•"/>
            </a:pPr>
            <a:endParaRPr lang="en-US">
              <a:latin typeface="+mj-lt"/>
            </a:endParaRPr>
          </a:p>
        </p:txBody>
      </p:sp>
      <p:sp>
        <p:nvSpPr>
          <p:cNvPr id="4" name="Date Placeholder 3">
            <a:extLst>
              <a:ext uri="{FF2B5EF4-FFF2-40B4-BE49-F238E27FC236}">
                <a16:creationId xmlns:a16="http://schemas.microsoft.com/office/drawing/2014/main" id="{6F5AC84B-BC48-9E39-3A5D-29C0549DA4AA}"/>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72C11EB3-7ECD-4E3C-905B-8963E21810E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13E2912-96DC-6427-DE1C-B82F06512F8F}"/>
              </a:ext>
            </a:extLst>
          </p:cNvPr>
          <p:cNvSpPr>
            <a:spLocks noGrp="1"/>
          </p:cNvSpPr>
          <p:nvPr>
            <p:ph type="sldNum" sz="quarter" idx="12"/>
          </p:nvPr>
        </p:nvSpPr>
        <p:spPr/>
        <p:txBody>
          <a:bodyPr/>
          <a:lstStyle/>
          <a:p>
            <a:pPr>
              <a:defRPr/>
            </a:pPr>
            <a:fld id="{C389C0D1-6764-4590-975B-BDB72E2838D7}" type="slidenum">
              <a:rPr lang="en-US" smtClean="0"/>
              <a:pPr>
                <a:defRPr/>
              </a:pPr>
              <a:t>11</a:t>
            </a:fld>
            <a:endParaRPr lang="en-US"/>
          </a:p>
        </p:txBody>
      </p:sp>
    </p:spTree>
    <p:extLst>
      <p:ext uri="{BB962C8B-B14F-4D97-AF65-F5344CB8AC3E}">
        <p14:creationId xmlns:p14="http://schemas.microsoft.com/office/powerpoint/2010/main" val="1799477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E2F2-FBB5-4614-12FA-3CC3D5D5350B}"/>
              </a:ext>
            </a:extLst>
          </p:cNvPr>
          <p:cNvSpPr>
            <a:spLocks noGrp="1"/>
          </p:cNvSpPr>
          <p:nvPr>
            <p:ph type="title"/>
          </p:nvPr>
        </p:nvSpPr>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sz="3200">
                <a:latin typeface="Times New Roman"/>
                <a:cs typeface="Arial"/>
              </a:rPr>
              <a:t>How Chapters Grow: The Student Veteran Engagement Cycle</a:t>
            </a:r>
          </a:p>
        </p:txBody>
      </p:sp>
      <p:sp>
        <p:nvSpPr>
          <p:cNvPr id="3" name="Content Placeholder 2">
            <a:extLst>
              <a:ext uri="{FF2B5EF4-FFF2-40B4-BE49-F238E27FC236}">
                <a16:creationId xmlns:a16="http://schemas.microsoft.com/office/drawing/2014/main" id="{5602C336-F09B-91F1-131F-AC43370234F9}"/>
              </a:ext>
            </a:extLst>
          </p:cNvPr>
          <p:cNvSpPr>
            <a:spLocks noGrp="1"/>
          </p:cNvSpPr>
          <p:nvPr>
            <p:ph idx="1"/>
          </p:nvPr>
        </p:nvSpPr>
        <p:spPr/>
        <p:txBody>
          <a:bodyPr/>
          <a:lstStyle/>
          <a:p>
            <a:pPr marL="462280" indent="-342900">
              <a:buClr>
                <a:srgbClr val="4F81BD"/>
              </a:buClr>
              <a:buFont typeface="Arial" pitchFamily="18" charset="2"/>
              <a:buChar char="•"/>
            </a:pPr>
            <a:r>
              <a:rPr lang="en-US" sz="2200" b="1">
                <a:latin typeface="Times New Roman"/>
                <a:cs typeface="Arial"/>
              </a:rPr>
              <a:t> </a:t>
            </a:r>
            <a:r>
              <a:rPr lang="en-US" sz="2000" b="1">
                <a:latin typeface="Times New Roman"/>
                <a:cs typeface="Arial"/>
              </a:rPr>
              <a:t>Awareness</a:t>
            </a:r>
            <a:br>
              <a:rPr lang="en-US" sz="2000" b="1">
                <a:latin typeface="Times New Roman"/>
              </a:rPr>
            </a:br>
            <a:r>
              <a:rPr lang="en-US" sz="2000" b="1">
                <a:latin typeface="Times New Roman"/>
                <a:cs typeface="Arial"/>
              </a:rPr>
              <a:t> • </a:t>
            </a:r>
            <a:r>
              <a:rPr lang="en-US" sz="2000">
                <a:latin typeface="Times New Roman"/>
                <a:cs typeface="Arial"/>
              </a:rPr>
              <a:t>Are we visible on campus?</a:t>
            </a:r>
            <a:br>
              <a:rPr lang="en-US" sz="2000">
                <a:latin typeface="Times New Roman"/>
              </a:rPr>
            </a:br>
            <a:r>
              <a:rPr lang="en-US" sz="2000">
                <a:latin typeface="Times New Roman"/>
                <a:cs typeface="Arial"/>
              </a:rPr>
              <a:t> • Do students know what SVA is </a:t>
            </a:r>
            <a:r>
              <a:rPr lang="en-US" sz="2000" i="1">
                <a:latin typeface="Times New Roman"/>
                <a:cs typeface="Arial"/>
              </a:rPr>
              <a:t>and</a:t>
            </a:r>
            <a:r>
              <a:rPr lang="en-US" sz="2000">
                <a:latin typeface="Times New Roman"/>
                <a:cs typeface="Arial"/>
              </a:rPr>
              <a:t> that they’re welcome?</a:t>
            </a:r>
            <a:br>
              <a:rPr lang="en-US" sz="2000">
                <a:latin typeface="Times New Roman"/>
              </a:rPr>
            </a:br>
            <a:r>
              <a:rPr lang="en-US" sz="2000">
                <a:latin typeface="Times New Roman"/>
                <a:cs typeface="Arial"/>
              </a:rPr>
              <a:t> • Key Tools: Tabling, social media, welcome emails, classroom visits</a:t>
            </a:r>
            <a:endParaRPr lang="en-US" sz="2000"/>
          </a:p>
          <a:p>
            <a:pPr marL="119380" indent="0">
              <a:buNone/>
            </a:pPr>
            <a:endParaRPr lang="en-US" sz="2000">
              <a:latin typeface="Times New Roman"/>
              <a:cs typeface="Arial"/>
            </a:endParaRPr>
          </a:p>
          <a:p>
            <a:pPr marL="462280" indent="-342900">
              <a:buFont typeface="Arial" pitchFamily="18" charset="2"/>
              <a:buChar char="•"/>
            </a:pPr>
            <a:r>
              <a:rPr lang="en-US" sz="2000" b="1">
                <a:latin typeface="Times New Roman"/>
                <a:cs typeface="Arial"/>
              </a:rPr>
              <a:t>Engagement</a:t>
            </a:r>
            <a:br>
              <a:rPr lang="en-US" sz="2000" b="1">
                <a:latin typeface="Times New Roman"/>
              </a:rPr>
            </a:br>
            <a:r>
              <a:rPr lang="en-US" sz="2000" b="1">
                <a:latin typeface="Times New Roman"/>
                <a:cs typeface="Arial"/>
              </a:rPr>
              <a:t> </a:t>
            </a:r>
            <a:r>
              <a:rPr lang="en-US" sz="2000">
                <a:latin typeface="Times New Roman"/>
                <a:cs typeface="Arial"/>
              </a:rPr>
              <a:t>• Are our events relevant, consistent, and inclusive?</a:t>
            </a:r>
            <a:br>
              <a:rPr lang="en-US" sz="2000">
                <a:latin typeface="Times New Roman"/>
              </a:rPr>
            </a:br>
            <a:r>
              <a:rPr lang="en-US" sz="2000">
                <a:latin typeface="Times New Roman"/>
                <a:cs typeface="Arial"/>
              </a:rPr>
              <a:t> • Do members feel seen and supported?</a:t>
            </a:r>
            <a:br>
              <a:rPr lang="en-US" sz="2000">
                <a:latin typeface="Times New Roman"/>
              </a:rPr>
            </a:br>
            <a:r>
              <a:rPr lang="en-US" sz="2000">
                <a:latin typeface="Times New Roman"/>
                <a:cs typeface="Arial"/>
              </a:rPr>
              <a:t> • Key Tools: Meet-ups, resource-sharing, academic support, mentoring</a:t>
            </a:r>
          </a:p>
          <a:p>
            <a:pPr marL="119380" indent="0">
              <a:buNone/>
            </a:pPr>
            <a:endParaRPr lang="en-US" sz="2000" b="1">
              <a:latin typeface="Times New Roman"/>
              <a:cs typeface="Arial"/>
            </a:endParaRPr>
          </a:p>
          <a:p>
            <a:pPr marL="462280" indent="-342900">
              <a:buFont typeface="Arial" pitchFamily="18" charset="2"/>
              <a:buChar char="•"/>
            </a:pPr>
            <a:r>
              <a:rPr lang="en-US" sz="2000" b="1">
                <a:latin typeface="Times New Roman"/>
                <a:cs typeface="Arial"/>
              </a:rPr>
              <a:t>Leadership</a:t>
            </a:r>
            <a:br>
              <a:rPr lang="en-US" sz="2000" b="1">
                <a:latin typeface="Times New Roman"/>
              </a:rPr>
            </a:br>
            <a:r>
              <a:rPr lang="en-US" sz="2000">
                <a:latin typeface="Times New Roman"/>
                <a:cs typeface="Arial"/>
              </a:rPr>
              <a:t> • Are we building a pipeline of future leaders?</a:t>
            </a:r>
            <a:br>
              <a:rPr lang="en-US" sz="2000">
                <a:latin typeface="Times New Roman"/>
              </a:rPr>
            </a:br>
            <a:r>
              <a:rPr lang="en-US" sz="2000">
                <a:latin typeface="Times New Roman"/>
                <a:cs typeface="Arial"/>
              </a:rPr>
              <a:t> • Do we delegate and develop others, or do the same few do everything?</a:t>
            </a:r>
            <a:br>
              <a:rPr lang="en-US" sz="2000">
                <a:latin typeface="Times New Roman"/>
              </a:rPr>
            </a:br>
            <a:r>
              <a:rPr lang="en-US" sz="2000">
                <a:latin typeface="Times New Roman"/>
                <a:cs typeface="Arial"/>
              </a:rPr>
              <a:t> • Key Tools: Officer training, mentorship, succession planning</a:t>
            </a:r>
          </a:p>
          <a:p>
            <a:pPr marL="119380" indent="0">
              <a:buNone/>
            </a:pPr>
            <a:endParaRPr lang="en-US" sz="2000">
              <a:latin typeface="Times New Roman"/>
              <a:cs typeface="Arial"/>
            </a:endParaRPr>
          </a:p>
          <a:p>
            <a:pPr marL="119380" indent="0">
              <a:buNone/>
            </a:pPr>
            <a:r>
              <a:rPr lang="en-US" sz="2200">
                <a:latin typeface="Times New Roman"/>
                <a:cs typeface="Arial"/>
              </a:rPr>
              <a:t>  </a:t>
            </a:r>
            <a:r>
              <a:rPr lang="en-US" sz="2200" i="1">
                <a:latin typeface="Times New Roman"/>
                <a:cs typeface="Arial"/>
              </a:rPr>
              <a:t>Growth isn’t just about numbers—it’s about impact, belonging, and continuity.</a:t>
            </a:r>
            <a:endParaRPr lang="en-US" i="1"/>
          </a:p>
          <a:p>
            <a:pPr indent="-318770">
              <a:buFont typeface="Arial" pitchFamily="18" charset="2"/>
              <a:buChar char="•"/>
            </a:pPr>
            <a:endParaRPr lang="en-US" sz="2200">
              <a:latin typeface="Times New Roman"/>
            </a:endParaRPr>
          </a:p>
        </p:txBody>
      </p:sp>
      <p:sp>
        <p:nvSpPr>
          <p:cNvPr id="4" name="Date Placeholder 3">
            <a:extLst>
              <a:ext uri="{FF2B5EF4-FFF2-40B4-BE49-F238E27FC236}">
                <a16:creationId xmlns:a16="http://schemas.microsoft.com/office/drawing/2014/main" id="{8FE7A1ED-8355-3CBB-E464-8A32F27323BD}"/>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5F860056-037A-232C-3CE9-E1D15385FE6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80A5370-7FA5-C30A-D8B5-6D809CC3CE90}"/>
              </a:ext>
            </a:extLst>
          </p:cNvPr>
          <p:cNvSpPr>
            <a:spLocks noGrp="1"/>
          </p:cNvSpPr>
          <p:nvPr>
            <p:ph type="sldNum" sz="quarter" idx="12"/>
          </p:nvPr>
        </p:nvSpPr>
        <p:spPr/>
        <p:txBody>
          <a:bodyPr/>
          <a:lstStyle/>
          <a:p>
            <a:pPr>
              <a:defRPr/>
            </a:pPr>
            <a:fld id="{C389C0D1-6764-4590-975B-BDB72E2838D7}" type="slidenum">
              <a:rPr lang="en-US" smtClean="0"/>
              <a:pPr>
                <a:defRPr/>
              </a:pPr>
              <a:t>12</a:t>
            </a:fld>
            <a:endParaRPr lang="en-US"/>
          </a:p>
        </p:txBody>
      </p:sp>
    </p:spTree>
    <p:extLst>
      <p:ext uri="{BB962C8B-B14F-4D97-AF65-F5344CB8AC3E}">
        <p14:creationId xmlns:p14="http://schemas.microsoft.com/office/powerpoint/2010/main" val="110907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28CD-56B3-EBF2-C5B4-CCAB7B8C8015}"/>
              </a:ext>
            </a:extLst>
          </p:cNvPr>
          <p:cNvSpPr>
            <a:spLocks noGrp="1"/>
          </p:cNvSpPr>
          <p:nvPr>
            <p:ph type="title"/>
          </p:nvPr>
        </p:nvSpPr>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sz="3700">
                <a:latin typeface="Times New Roman"/>
                <a:cs typeface="Arial"/>
              </a:rPr>
              <a:t>Five Simple Ways to Grow Your Chapter this Fall</a:t>
            </a:r>
            <a:r>
              <a:rPr lang="en-US" sz="3700">
                <a:latin typeface="Arial"/>
                <a:cs typeface="Arial"/>
              </a:rPr>
              <a:t> </a:t>
            </a:r>
            <a:endParaRPr lang="en-US" sz="3700"/>
          </a:p>
        </p:txBody>
      </p:sp>
      <p:sp>
        <p:nvSpPr>
          <p:cNvPr id="3" name="Content Placeholder 2">
            <a:extLst>
              <a:ext uri="{FF2B5EF4-FFF2-40B4-BE49-F238E27FC236}">
                <a16:creationId xmlns:a16="http://schemas.microsoft.com/office/drawing/2014/main" id="{7126FFE7-1403-34B7-0571-3538095D9856}"/>
              </a:ext>
            </a:extLst>
          </p:cNvPr>
          <p:cNvSpPr>
            <a:spLocks noGrp="1"/>
          </p:cNvSpPr>
          <p:nvPr>
            <p:ph idx="1"/>
          </p:nvPr>
        </p:nvSpPr>
        <p:spPr/>
        <p:txBody>
          <a:bodyPr/>
          <a:lstStyle/>
          <a:p>
            <a:pPr marL="462280" indent="-342900">
              <a:buFont typeface="Arial" pitchFamily="18" charset="2"/>
              <a:buChar char="•"/>
            </a:pPr>
            <a:r>
              <a:rPr lang="en-US" sz="2100">
                <a:latin typeface="Times New Roman"/>
                <a:cs typeface="Arial"/>
              </a:rPr>
              <a:t>Host a Visibility Event in the First 6 Weeks</a:t>
            </a:r>
            <a:br>
              <a:rPr lang="en-US" sz="2100">
                <a:latin typeface="Times New Roman"/>
              </a:rPr>
            </a:br>
            <a:r>
              <a:rPr lang="en-US" sz="2100">
                <a:latin typeface="Times New Roman"/>
                <a:cs typeface="Arial"/>
              </a:rPr>
              <a:t> – Coffee social, welcome BBQ, resource table in student union</a:t>
            </a:r>
          </a:p>
          <a:p>
            <a:pPr marL="462280" indent="-342900">
              <a:buFont typeface="Arial" pitchFamily="18" charset="2"/>
              <a:buChar char="•"/>
            </a:pPr>
            <a:endParaRPr lang="en-US" sz="2100">
              <a:latin typeface="Times New Roman"/>
              <a:cs typeface="Arial"/>
            </a:endParaRPr>
          </a:p>
          <a:p>
            <a:pPr marL="462280" indent="-342900">
              <a:buFont typeface="Arial" pitchFamily="18" charset="2"/>
              <a:buChar char="•"/>
            </a:pPr>
            <a:r>
              <a:rPr lang="en-US" sz="2100">
                <a:latin typeface="Times New Roman"/>
                <a:cs typeface="Arial"/>
              </a:rPr>
              <a:t>Create a Military-Affiliated Interest Form</a:t>
            </a:r>
            <a:br>
              <a:rPr lang="en-US" sz="2100">
                <a:latin typeface="Times New Roman"/>
              </a:rPr>
            </a:br>
            <a:r>
              <a:rPr lang="en-US" sz="2100">
                <a:latin typeface="Times New Roman"/>
                <a:cs typeface="Arial"/>
              </a:rPr>
              <a:t> – Capture students who want to connect but aren’t ready to commit</a:t>
            </a:r>
          </a:p>
          <a:p>
            <a:pPr marL="462280" indent="-342900">
              <a:buFont typeface="Arial" pitchFamily="18" charset="2"/>
              <a:buChar char="•"/>
            </a:pPr>
            <a:endParaRPr lang="en-US" sz="2100">
              <a:latin typeface="Times New Roman"/>
              <a:cs typeface="Arial"/>
            </a:endParaRPr>
          </a:p>
          <a:p>
            <a:pPr marL="462280" indent="-342900">
              <a:buFont typeface="Arial" pitchFamily="18" charset="2"/>
              <a:buChar char="•"/>
            </a:pPr>
            <a:r>
              <a:rPr lang="en-US" sz="2100">
                <a:latin typeface="Times New Roman"/>
                <a:cs typeface="Arial"/>
              </a:rPr>
              <a:t>Partner with One Campus Office Per Month</a:t>
            </a:r>
            <a:br>
              <a:rPr lang="en-US" sz="2100">
                <a:latin typeface="Times New Roman"/>
              </a:rPr>
            </a:br>
            <a:r>
              <a:rPr lang="en-US" sz="2100">
                <a:latin typeface="Times New Roman"/>
                <a:cs typeface="Arial"/>
              </a:rPr>
              <a:t> – Career Center, DEI Office, Counseling, Registrar, or Athletics</a:t>
            </a:r>
          </a:p>
          <a:p>
            <a:pPr marL="462280" indent="-342900">
              <a:buFont typeface="Arial" pitchFamily="18" charset="2"/>
              <a:buChar char="•"/>
            </a:pPr>
            <a:endParaRPr lang="en-US" sz="2100">
              <a:latin typeface="Times New Roman"/>
              <a:cs typeface="Arial"/>
            </a:endParaRPr>
          </a:p>
          <a:p>
            <a:pPr marL="462280" indent="-342900">
              <a:buFont typeface="Arial" pitchFamily="18" charset="2"/>
              <a:buChar char="•"/>
            </a:pPr>
            <a:r>
              <a:rPr lang="en-US" sz="2100">
                <a:latin typeface="Times New Roman"/>
                <a:cs typeface="Arial"/>
              </a:rPr>
              <a:t>Share 1 Member Story Per Month on Social Media</a:t>
            </a:r>
            <a:br>
              <a:rPr lang="en-US" sz="2100">
                <a:latin typeface="Times New Roman"/>
              </a:rPr>
            </a:br>
            <a:r>
              <a:rPr lang="en-US" sz="2100">
                <a:latin typeface="Times New Roman"/>
                <a:cs typeface="Arial"/>
              </a:rPr>
              <a:t> – Let people see who’s in your chapter and why it matters</a:t>
            </a:r>
          </a:p>
          <a:p>
            <a:pPr marL="462280" indent="-342900">
              <a:buFont typeface="Arial" pitchFamily="18" charset="2"/>
              <a:buChar char="•"/>
            </a:pPr>
            <a:endParaRPr lang="en-US" sz="2100">
              <a:latin typeface="Times New Roman"/>
              <a:cs typeface="Arial"/>
            </a:endParaRPr>
          </a:p>
          <a:p>
            <a:pPr marL="462280" indent="-342900">
              <a:buFont typeface="Arial" pitchFamily="18" charset="2"/>
              <a:buChar char="•"/>
            </a:pPr>
            <a:r>
              <a:rPr lang="en-US" sz="2100">
                <a:latin typeface="Times New Roman"/>
                <a:cs typeface="Arial"/>
              </a:rPr>
              <a:t>Invite Members into Micro-Leadership Roles</a:t>
            </a:r>
            <a:br>
              <a:rPr lang="en-US" sz="2100">
                <a:latin typeface="Times New Roman"/>
              </a:rPr>
            </a:br>
            <a:r>
              <a:rPr lang="en-US" sz="2100">
                <a:latin typeface="Times New Roman"/>
                <a:cs typeface="Arial"/>
              </a:rPr>
              <a:t> – Event chair, social media lead, resource coordinator = buy-in</a:t>
            </a:r>
          </a:p>
          <a:p>
            <a:pPr marL="119380" indent="0">
              <a:buNone/>
            </a:pPr>
            <a:endParaRPr lang="en-US" sz="2100">
              <a:latin typeface="Times New Roman"/>
              <a:cs typeface="Arial"/>
            </a:endParaRPr>
          </a:p>
          <a:p>
            <a:pPr marL="119380" indent="0">
              <a:buNone/>
            </a:pPr>
            <a:endParaRPr lang="en-US" sz="2100">
              <a:latin typeface="Times New Roman"/>
              <a:cs typeface="Arial"/>
            </a:endParaRPr>
          </a:p>
          <a:p>
            <a:pPr marL="119380" indent="0">
              <a:buNone/>
            </a:pPr>
            <a:endParaRPr lang="en-US" sz="2100">
              <a:latin typeface="Times New Roman"/>
              <a:cs typeface="Arial"/>
            </a:endParaRPr>
          </a:p>
          <a:p>
            <a:pPr marL="119380" indent="0">
              <a:buNone/>
            </a:pPr>
            <a:r>
              <a:rPr lang="en-US" sz="2100" i="1">
                <a:latin typeface="Times New Roman"/>
                <a:cs typeface="Arial"/>
              </a:rPr>
              <a:t>.</a:t>
            </a:r>
            <a:endParaRPr lang="en-US" sz="2100" i="1"/>
          </a:p>
          <a:p>
            <a:pPr marL="462280" indent="-342900">
              <a:buFont typeface="Arial" pitchFamily="18" charset="2"/>
              <a:buChar char="•"/>
            </a:pPr>
            <a:endParaRPr lang="en-US" sz="2100">
              <a:latin typeface="Times New Roman"/>
            </a:endParaRPr>
          </a:p>
        </p:txBody>
      </p:sp>
      <p:sp>
        <p:nvSpPr>
          <p:cNvPr id="4" name="Date Placeholder 3">
            <a:extLst>
              <a:ext uri="{FF2B5EF4-FFF2-40B4-BE49-F238E27FC236}">
                <a16:creationId xmlns:a16="http://schemas.microsoft.com/office/drawing/2014/main" id="{EEFA76E7-F4BA-423B-D97D-0C6F8A751310}"/>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F2C16C0E-424B-A665-5009-56404C6956D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4207ABE-E114-FA81-057B-CC487AE35EDF}"/>
              </a:ext>
            </a:extLst>
          </p:cNvPr>
          <p:cNvSpPr>
            <a:spLocks noGrp="1"/>
          </p:cNvSpPr>
          <p:nvPr>
            <p:ph type="sldNum" sz="quarter" idx="12"/>
          </p:nvPr>
        </p:nvSpPr>
        <p:spPr/>
        <p:txBody>
          <a:bodyPr/>
          <a:lstStyle/>
          <a:p>
            <a:pPr>
              <a:defRPr/>
            </a:pPr>
            <a:fld id="{C389C0D1-6764-4590-975B-BDB72E2838D7}" type="slidenum">
              <a:rPr lang="en-US" smtClean="0"/>
              <a:pPr>
                <a:defRPr/>
              </a:pPr>
              <a:t>13</a:t>
            </a:fld>
            <a:endParaRPr lang="en-US"/>
          </a:p>
        </p:txBody>
      </p:sp>
    </p:spTree>
    <p:extLst>
      <p:ext uri="{BB962C8B-B14F-4D97-AF65-F5344CB8AC3E}">
        <p14:creationId xmlns:p14="http://schemas.microsoft.com/office/powerpoint/2010/main" val="360983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68CF-41DA-5F84-D8C6-DE6D90386A3F}"/>
              </a:ext>
            </a:extLst>
          </p:cNvPr>
          <p:cNvSpPr>
            <a:spLocks noGrp="1"/>
          </p:cNvSpPr>
          <p:nvPr>
            <p:ph type="title"/>
          </p:nvPr>
        </p:nvSpPr>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a:latin typeface="Times New Roman"/>
                <a:cs typeface="Arial"/>
              </a:rPr>
              <a:t>Your Chapter, Your Legacy</a:t>
            </a:r>
            <a:endParaRPr lang="en-US">
              <a:latin typeface="Times New Roman"/>
            </a:endParaRPr>
          </a:p>
        </p:txBody>
      </p:sp>
      <p:sp>
        <p:nvSpPr>
          <p:cNvPr id="3" name="Content Placeholder 2">
            <a:extLst>
              <a:ext uri="{FF2B5EF4-FFF2-40B4-BE49-F238E27FC236}">
                <a16:creationId xmlns:a16="http://schemas.microsoft.com/office/drawing/2014/main" id="{72502677-7B6F-2BE2-414D-B97E1F0537BB}"/>
              </a:ext>
            </a:extLst>
          </p:cNvPr>
          <p:cNvSpPr>
            <a:spLocks noGrp="1"/>
          </p:cNvSpPr>
          <p:nvPr>
            <p:ph idx="1"/>
          </p:nvPr>
        </p:nvSpPr>
        <p:spPr>
          <a:xfrm>
            <a:off x="898634" y="2664372"/>
            <a:ext cx="11077903" cy="1905877"/>
          </a:xfrm>
        </p:spPr>
        <p:txBody>
          <a:bodyPr/>
          <a:lstStyle/>
          <a:p>
            <a:pPr indent="-318770">
              <a:buNone/>
            </a:pPr>
            <a:r>
              <a:rPr lang="en-US" b="1" i="1">
                <a:latin typeface="Times New Roman"/>
                <a:cs typeface="Arial"/>
              </a:rPr>
              <a:t>SVA chapters thrive when student veterans lead with</a:t>
            </a:r>
          </a:p>
          <a:p>
            <a:pPr indent="-318770">
              <a:buNone/>
            </a:pPr>
            <a:r>
              <a:rPr lang="en-US" b="1" i="1">
                <a:latin typeface="Times New Roman"/>
                <a:cs typeface="Arial"/>
              </a:rPr>
              <a:t>purpose, build with intention, and create space for others to belong</a:t>
            </a:r>
          </a:p>
          <a:p>
            <a:pPr indent="-318770">
              <a:buNone/>
            </a:pPr>
            <a:endParaRPr lang="en-US" sz="2400" b="1">
              <a:latin typeface="Times New Roman"/>
              <a:cs typeface="Arial"/>
            </a:endParaRPr>
          </a:p>
          <a:p>
            <a:pPr indent="-318770">
              <a:buNone/>
            </a:pPr>
            <a:endParaRPr lang="en-US">
              <a:latin typeface="Times New Roman"/>
            </a:endParaRPr>
          </a:p>
        </p:txBody>
      </p:sp>
      <p:sp>
        <p:nvSpPr>
          <p:cNvPr id="4" name="Date Placeholder 3">
            <a:extLst>
              <a:ext uri="{FF2B5EF4-FFF2-40B4-BE49-F238E27FC236}">
                <a16:creationId xmlns:a16="http://schemas.microsoft.com/office/drawing/2014/main" id="{05F2C882-CC31-4543-C503-9E842B88DE1E}"/>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2563323C-6F9F-3FF4-0D20-16C1C8BBDFA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742E826-2C6D-CFA9-2B05-BB79E99D3B41}"/>
              </a:ext>
            </a:extLst>
          </p:cNvPr>
          <p:cNvSpPr>
            <a:spLocks noGrp="1"/>
          </p:cNvSpPr>
          <p:nvPr>
            <p:ph type="sldNum" sz="quarter" idx="12"/>
          </p:nvPr>
        </p:nvSpPr>
        <p:spPr/>
        <p:txBody>
          <a:bodyPr/>
          <a:lstStyle/>
          <a:p>
            <a:pPr>
              <a:defRPr/>
            </a:pPr>
            <a:fld id="{C389C0D1-6764-4590-975B-BDB72E2838D7}" type="slidenum">
              <a:rPr lang="en-US" smtClean="0"/>
              <a:pPr>
                <a:defRPr/>
              </a:pPr>
              <a:t>14</a:t>
            </a:fld>
            <a:endParaRPr lang="en-US"/>
          </a:p>
        </p:txBody>
      </p:sp>
    </p:spTree>
    <p:extLst>
      <p:ext uri="{BB962C8B-B14F-4D97-AF65-F5344CB8AC3E}">
        <p14:creationId xmlns:p14="http://schemas.microsoft.com/office/powerpoint/2010/main" val="1507001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D491229-52D8-F6CD-66D8-CB8649E23A93}"/>
              </a:ext>
            </a:extLst>
          </p:cNvPr>
          <p:cNvSpPr>
            <a:spLocks noGrp="1"/>
          </p:cNvSpPr>
          <p:nvPr>
            <p:ph type="subTitle" idx="1"/>
          </p:nvPr>
        </p:nvSpPr>
        <p:spPr>
          <a:xfrm>
            <a:off x="2024994" y="756745"/>
            <a:ext cx="9254357" cy="3049892"/>
          </a:xfrm>
        </p:spPr>
        <p:txBody>
          <a:bodyPr/>
          <a:lstStyle/>
          <a:p>
            <a:endParaRPr lang="en-US" sz="3600">
              <a:latin typeface="Times New Roman"/>
              <a:cs typeface="Arial"/>
            </a:endParaRPr>
          </a:p>
          <a:p>
            <a:endParaRPr lang="en-US" sz="3600">
              <a:latin typeface="Times New Roman"/>
            </a:endParaRPr>
          </a:p>
          <a:p>
            <a:endParaRPr lang="en-US" sz="3600">
              <a:latin typeface="Times New Roman"/>
            </a:endParaRPr>
          </a:p>
          <a:p>
            <a:r>
              <a:rPr lang="en-US" sz="3600" i="1">
                <a:latin typeface="Times New Roman"/>
                <a:cs typeface="Arial"/>
              </a:rPr>
              <a:t>Continue the conversation by reaching out to me at olivia.brinsfield@studentveterans.org</a:t>
            </a:r>
            <a:endParaRPr lang="en-US" sz="3600" i="1">
              <a:latin typeface="Times New Roman"/>
            </a:endParaRPr>
          </a:p>
        </p:txBody>
      </p:sp>
      <p:sp>
        <p:nvSpPr>
          <p:cNvPr id="3" name="Date Placeholder 2">
            <a:extLst>
              <a:ext uri="{FF2B5EF4-FFF2-40B4-BE49-F238E27FC236}">
                <a16:creationId xmlns:a16="http://schemas.microsoft.com/office/drawing/2014/main" id="{BC2C990D-88AC-B166-47E2-72EA67C99360}"/>
              </a:ext>
            </a:extLst>
          </p:cNvPr>
          <p:cNvSpPr>
            <a:spLocks noGrp="1"/>
          </p:cNvSpPr>
          <p:nvPr>
            <p:ph type="dt" sz="half" idx="10"/>
          </p:nvPr>
        </p:nvSpPr>
        <p:spPr/>
        <p:txBody>
          <a:bodyPr/>
          <a:lstStyle/>
          <a:p>
            <a:pPr>
              <a:defRPr/>
            </a:pPr>
            <a:fld id="{7E0D29D0-7E9B-4914-8E2D-F373CABED0BD}" type="datetime1">
              <a:rPr lang="en-US" smtClean="0"/>
              <a:t>6/26/2025</a:t>
            </a:fld>
            <a:endParaRPr lang="en-US"/>
          </a:p>
        </p:txBody>
      </p:sp>
      <p:sp>
        <p:nvSpPr>
          <p:cNvPr id="4" name="Footer Placeholder 3">
            <a:extLst>
              <a:ext uri="{FF2B5EF4-FFF2-40B4-BE49-F238E27FC236}">
                <a16:creationId xmlns:a16="http://schemas.microsoft.com/office/drawing/2014/main" id="{35C4AD72-7206-486B-1E68-C47F98E705E9}"/>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4A4922C6-BEDE-DFD5-58F5-CBB1C0875F19}"/>
              </a:ext>
            </a:extLst>
          </p:cNvPr>
          <p:cNvSpPr>
            <a:spLocks noGrp="1"/>
          </p:cNvSpPr>
          <p:nvPr>
            <p:ph type="sldNum" sz="quarter" idx="12"/>
          </p:nvPr>
        </p:nvSpPr>
        <p:spPr/>
        <p:txBody>
          <a:bodyPr/>
          <a:lstStyle/>
          <a:p>
            <a:pPr>
              <a:defRPr/>
            </a:pPr>
            <a:fld id="{614C6E8E-58BD-45A7-B3A1-0438BB9B2718}" type="slidenum">
              <a:rPr lang="en-US" smtClean="0"/>
              <a:pPr>
                <a:defRPr/>
              </a:pPr>
              <a:t>15</a:t>
            </a:fld>
            <a:endParaRPr lang="en-US"/>
          </a:p>
        </p:txBody>
      </p:sp>
    </p:spTree>
    <p:extLst>
      <p:ext uri="{BB962C8B-B14F-4D97-AF65-F5344CB8AC3E}">
        <p14:creationId xmlns:p14="http://schemas.microsoft.com/office/powerpoint/2010/main" val="261279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7720C-063A-5F2F-EA4E-D6BF5BF0E4A0}"/>
              </a:ext>
            </a:extLst>
          </p:cNvPr>
          <p:cNvSpPr>
            <a:spLocks noGrp="1"/>
          </p:cNvSpPr>
          <p:nvPr>
            <p:ph type="title"/>
          </p:nvPr>
        </p:nvSpPr>
        <p:spPr/>
        <p:txBody>
          <a:bodyPr>
            <a:normAutofit fontScale="90000"/>
          </a:bodyPr>
          <a:lstStyle/>
          <a:p>
            <a:r>
              <a:rPr lang="en-US" b="0">
                <a:latin typeface="+mj-lt"/>
              </a:rPr>
              <a:t>SVA – Legislative Landscape </a:t>
            </a:r>
          </a:p>
        </p:txBody>
      </p:sp>
      <p:sp>
        <p:nvSpPr>
          <p:cNvPr id="3" name="Text Placeholder 2">
            <a:extLst>
              <a:ext uri="{FF2B5EF4-FFF2-40B4-BE49-F238E27FC236}">
                <a16:creationId xmlns:a16="http://schemas.microsoft.com/office/drawing/2014/main" id="{FD8793AF-D6C9-36A7-9F13-BE2928E1F7AD}"/>
              </a:ext>
            </a:extLst>
          </p:cNvPr>
          <p:cNvSpPr>
            <a:spLocks noGrp="1"/>
          </p:cNvSpPr>
          <p:nvPr>
            <p:ph type="body" sz="quarter" idx="10"/>
          </p:nvPr>
        </p:nvSpPr>
        <p:spPr>
          <a:xfrm>
            <a:off x="2544417" y="5539409"/>
            <a:ext cx="7103165" cy="708991"/>
          </a:xfrm>
        </p:spPr>
        <p:txBody>
          <a:bodyPr/>
          <a:lstStyle/>
          <a:p>
            <a:pPr marL="118745"/>
            <a:r>
              <a:rPr lang="en-US" sz="2400">
                <a:latin typeface="+mj-lt"/>
                <a:cs typeface="Arial"/>
              </a:rPr>
              <a:t>Tammy Barlet, Vice President of Government Affairs</a:t>
            </a:r>
            <a:endParaRPr lang="en-US" sz="2800"/>
          </a:p>
        </p:txBody>
      </p:sp>
    </p:spTree>
    <p:extLst>
      <p:ext uri="{BB962C8B-B14F-4D97-AF65-F5344CB8AC3E}">
        <p14:creationId xmlns:p14="http://schemas.microsoft.com/office/powerpoint/2010/main" val="24961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C66C-4DD7-0B2C-52D2-3D422A625575}"/>
              </a:ext>
            </a:extLst>
          </p:cNvPr>
          <p:cNvSpPr>
            <a:spLocks noGrp="1"/>
          </p:cNvSpPr>
          <p:nvPr>
            <p:ph type="title"/>
          </p:nvPr>
        </p:nvSpPr>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a:latin typeface="+mj-lt"/>
                <a:cs typeface="Arial"/>
              </a:rPr>
              <a:t>My story</a:t>
            </a:r>
            <a:endParaRPr lang="en-US">
              <a:latin typeface="+mj-lt"/>
            </a:endParaRPr>
          </a:p>
        </p:txBody>
      </p:sp>
      <p:sp>
        <p:nvSpPr>
          <p:cNvPr id="3" name="Content Placeholder 2">
            <a:extLst>
              <a:ext uri="{FF2B5EF4-FFF2-40B4-BE49-F238E27FC236}">
                <a16:creationId xmlns:a16="http://schemas.microsoft.com/office/drawing/2014/main" id="{11D87071-37D6-E520-D9EB-23382D90041F}"/>
              </a:ext>
            </a:extLst>
          </p:cNvPr>
          <p:cNvSpPr>
            <a:spLocks noGrp="1"/>
          </p:cNvSpPr>
          <p:nvPr>
            <p:ph idx="1"/>
          </p:nvPr>
        </p:nvSpPr>
        <p:spPr>
          <a:xfrm>
            <a:off x="609600" y="1219200"/>
            <a:ext cx="11069256" cy="5532438"/>
          </a:xfrm>
        </p:spPr>
        <p:txBody>
          <a:bodyPr/>
          <a:lstStyle/>
          <a:p>
            <a:pPr marL="118745" indent="0" algn="ctr">
              <a:buNone/>
            </a:pPr>
            <a:endParaRPr lang="en-US">
              <a:latin typeface="+mj-lt"/>
            </a:endParaRPr>
          </a:p>
          <a:p>
            <a:pPr indent="-318770">
              <a:buFont typeface="Arial" panose="020B0604020202020204" pitchFamily="34" charset="0"/>
              <a:buChar char="•"/>
            </a:pPr>
            <a:endParaRPr lang="en-US" sz="2000">
              <a:latin typeface="+mj-lt"/>
            </a:endParaRPr>
          </a:p>
          <a:p>
            <a:pPr marL="118745" indent="0">
              <a:buNone/>
            </a:pPr>
            <a:endParaRPr lang="en-US">
              <a:latin typeface="+mj-lt"/>
            </a:endParaRPr>
          </a:p>
          <a:p>
            <a:pPr indent="-318770"/>
            <a:endParaRPr lang="en-US">
              <a:latin typeface="+mj-lt"/>
            </a:endParaRPr>
          </a:p>
        </p:txBody>
      </p:sp>
      <p:sp>
        <p:nvSpPr>
          <p:cNvPr id="4" name="Date Placeholder 3">
            <a:extLst>
              <a:ext uri="{FF2B5EF4-FFF2-40B4-BE49-F238E27FC236}">
                <a16:creationId xmlns:a16="http://schemas.microsoft.com/office/drawing/2014/main" id="{3297610D-5B4B-1ED1-AB8E-9F469413E4FA}"/>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FA7FBE3C-E164-DD97-581A-7BE846B1E2A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A1AC958-0B4C-2F0A-3000-D18360162EEF}"/>
              </a:ext>
            </a:extLst>
          </p:cNvPr>
          <p:cNvSpPr>
            <a:spLocks noGrp="1"/>
          </p:cNvSpPr>
          <p:nvPr>
            <p:ph type="sldNum" sz="quarter" idx="12"/>
          </p:nvPr>
        </p:nvSpPr>
        <p:spPr/>
        <p:txBody>
          <a:bodyPr/>
          <a:lstStyle/>
          <a:p>
            <a:pPr>
              <a:defRPr/>
            </a:pPr>
            <a:fld id="{C389C0D1-6764-4590-975B-BDB72E2838D7}" type="slidenum">
              <a:rPr lang="en-US" smtClean="0"/>
              <a:pPr>
                <a:defRPr/>
              </a:pPr>
              <a:t>17</a:t>
            </a:fld>
            <a:endParaRPr lang="en-US"/>
          </a:p>
        </p:txBody>
      </p:sp>
      <p:pic>
        <p:nvPicPr>
          <p:cNvPr id="7" name="Picture 6" descr="A collage of two people&#10;&#10;Description automatically generated">
            <a:extLst>
              <a:ext uri="{FF2B5EF4-FFF2-40B4-BE49-F238E27FC236}">
                <a16:creationId xmlns:a16="http://schemas.microsoft.com/office/drawing/2014/main" id="{FFC34E9C-2F86-C52E-EA8B-90FCD500A779}"/>
              </a:ext>
            </a:extLst>
          </p:cNvPr>
          <p:cNvPicPr>
            <a:picLocks noChangeAspect="1"/>
          </p:cNvPicPr>
          <p:nvPr/>
        </p:nvPicPr>
        <p:blipFill>
          <a:blip r:embed="rId3"/>
          <a:srcRect r="-677" b="21014"/>
          <a:stretch>
            <a:fillRect/>
          </a:stretch>
        </p:blipFill>
        <p:spPr>
          <a:xfrm>
            <a:off x="1330959" y="1366099"/>
            <a:ext cx="9390049" cy="4133554"/>
          </a:xfrm>
          <a:prstGeom prst="rect">
            <a:avLst/>
          </a:prstGeom>
        </p:spPr>
      </p:pic>
      <p:sp>
        <p:nvSpPr>
          <p:cNvPr id="8" name="TextBox 7">
            <a:extLst>
              <a:ext uri="{FF2B5EF4-FFF2-40B4-BE49-F238E27FC236}">
                <a16:creationId xmlns:a16="http://schemas.microsoft.com/office/drawing/2014/main" id="{E84574D9-FC75-FBA0-81EE-68437EAB3E09}"/>
              </a:ext>
            </a:extLst>
          </p:cNvPr>
          <p:cNvSpPr txBox="1"/>
          <p:nvPr/>
        </p:nvSpPr>
        <p:spPr>
          <a:xfrm>
            <a:off x="2032000" y="5479314"/>
            <a:ext cx="1577008" cy="646331"/>
          </a:xfrm>
          <a:prstGeom prst="rect">
            <a:avLst/>
          </a:prstGeom>
          <a:noFill/>
        </p:spPr>
        <p:txBody>
          <a:bodyPr wrap="square" rtlCol="0">
            <a:spAutoFit/>
          </a:bodyPr>
          <a:lstStyle/>
          <a:p>
            <a:pPr algn="ctr"/>
            <a:r>
              <a:rPr lang="en-US" sz="3600" b="1"/>
              <a:t>2003</a:t>
            </a:r>
          </a:p>
        </p:txBody>
      </p:sp>
      <p:sp>
        <p:nvSpPr>
          <p:cNvPr id="9" name="TextBox 8">
            <a:extLst>
              <a:ext uri="{FF2B5EF4-FFF2-40B4-BE49-F238E27FC236}">
                <a16:creationId xmlns:a16="http://schemas.microsoft.com/office/drawing/2014/main" id="{9E55A859-65F0-9DAC-BB43-91CB72F2D41C}"/>
              </a:ext>
            </a:extLst>
          </p:cNvPr>
          <p:cNvSpPr txBox="1"/>
          <p:nvPr/>
        </p:nvSpPr>
        <p:spPr>
          <a:xfrm>
            <a:off x="8582992" y="5499653"/>
            <a:ext cx="1577008" cy="646331"/>
          </a:xfrm>
          <a:prstGeom prst="rect">
            <a:avLst/>
          </a:prstGeom>
          <a:noFill/>
        </p:spPr>
        <p:txBody>
          <a:bodyPr wrap="square" rtlCol="0">
            <a:spAutoFit/>
          </a:bodyPr>
          <a:lstStyle/>
          <a:p>
            <a:pPr algn="ctr"/>
            <a:r>
              <a:rPr lang="en-US" sz="3600" b="1"/>
              <a:t>2025</a:t>
            </a:r>
          </a:p>
        </p:txBody>
      </p:sp>
    </p:spTree>
    <p:extLst>
      <p:ext uri="{BB962C8B-B14F-4D97-AF65-F5344CB8AC3E}">
        <p14:creationId xmlns:p14="http://schemas.microsoft.com/office/powerpoint/2010/main" val="614653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B137-E0BA-A4E4-7D7D-027E5BBD44B5}"/>
              </a:ext>
            </a:extLst>
          </p:cNvPr>
          <p:cNvSpPr>
            <a:spLocks noGrp="1"/>
          </p:cNvSpPr>
          <p:nvPr>
            <p:ph type="title"/>
          </p:nvPr>
        </p:nvSpPr>
        <p:spPr/>
        <p:txBody>
          <a:bodyPr>
            <a:normAutofit/>
          </a:bodyPr>
          <a:lstStyle/>
          <a:p>
            <a:r>
              <a:rPr lang="en-US">
                <a:latin typeface="+mj-lt"/>
              </a:rPr>
              <a:t>SVA Government Affairs</a:t>
            </a:r>
          </a:p>
        </p:txBody>
      </p:sp>
      <p:sp>
        <p:nvSpPr>
          <p:cNvPr id="3" name="Content Placeholder 2">
            <a:extLst>
              <a:ext uri="{FF2B5EF4-FFF2-40B4-BE49-F238E27FC236}">
                <a16:creationId xmlns:a16="http://schemas.microsoft.com/office/drawing/2014/main" id="{16820D94-F59A-72B9-9AE4-65C34084B8A9}"/>
              </a:ext>
            </a:extLst>
          </p:cNvPr>
          <p:cNvSpPr>
            <a:spLocks noGrp="1"/>
          </p:cNvSpPr>
          <p:nvPr>
            <p:ph idx="1"/>
          </p:nvPr>
        </p:nvSpPr>
        <p:spPr>
          <a:xfrm>
            <a:off x="609600" y="1456212"/>
            <a:ext cx="10972800" cy="5181600"/>
          </a:xfrm>
        </p:spPr>
        <p:txBody>
          <a:bodyPr/>
          <a:lstStyle/>
          <a:p>
            <a:pPr>
              <a:buFont typeface="Arial" panose="020B0604020202020204" pitchFamily="34" charset="0"/>
              <a:buChar char="•"/>
            </a:pPr>
            <a:r>
              <a:rPr lang="en-US" sz="3600">
                <a:latin typeface="+mj-lt"/>
              </a:rPr>
              <a:t>Executive Branch</a:t>
            </a:r>
          </a:p>
          <a:p>
            <a:pPr>
              <a:buFont typeface="Arial" panose="020B0604020202020204" pitchFamily="34" charset="0"/>
              <a:buChar char="•"/>
            </a:pPr>
            <a:r>
              <a:rPr lang="en-US" sz="3600">
                <a:latin typeface="+mj-lt"/>
              </a:rPr>
              <a:t>Legislative Branch</a:t>
            </a:r>
          </a:p>
          <a:p>
            <a:pPr>
              <a:buFont typeface="Arial" panose="020B0604020202020204" pitchFamily="34" charset="0"/>
              <a:buChar char="•"/>
            </a:pPr>
            <a:r>
              <a:rPr lang="en-US" sz="3600">
                <a:latin typeface="+mj-lt"/>
              </a:rPr>
              <a:t>Judicial Branch</a:t>
            </a:r>
          </a:p>
          <a:p>
            <a:pPr>
              <a:buFont typeface="Arial" panose="020B0604020202020204" pitchFamily="34" charset="0"/>
              <a:buChar char="•"/>
            </a:pPr>
            <a:r>
              <a:rPr lang="en-US" sz="3600">
                <a:latin typeface="+mj-lt"/>
              </a:rPr>
              <a:t>VSOs/MSOs </a:t>
            </a:r>
          </a:p>
          <a:p>
            <a:pPr>
              <a:buFont typeface="Arial" panose="020B0604020202020204" pitchFamily="34" charset="0"/>
              <a:buChar char="•"/>
            </a:pPr>
            <a:r>
              <a:rPr lang="en-US" sz="3600">
                <a:latin typeface="+mj-lt"/>
              </a:rPr>
              <a:t>Coalitions/Partnership</a:t>
            </a:r>
          </a:p>
          <a:p>
            <a:pPr>
              <a:buFont typeface="Arial" panose="020B0604020202020204" pitchFamily="34" charset="0"/>
              <a:buChar char="•"/>
            </a:pPr>
            <a:r>
              <a:rPr lang="en-US" sz="3600">
                <a:latin typeface="+mj-lt"/>
              </a:rPr>
              <a:t>VFW-SVA Fellowship</a:t>
            </a:r>
          </a:p>
          <a:p>
            <a:pPr>
              <a:buFont typeface="Arial" panose="020B0604020202020204" pitchFamily="34" charset="0"/>
              <a:buChar char="•"/>
            </a:pPr>
            <a:r>
              <a:rPr lang="en-US" sz="3600">
                <a:latin typeface="+mj-lt"/>
              </a:rPr>
              <a:t>Research- surveys/reports</a:t>
            </a:r>
          </a:p>
          <a:p>
            <a:pPr>
              <a:buFont typeface="Arial" panose="020B0604020202020204" pitchFamily="34" charset="0"/>
              <a:buChar char="•"/>
            </a:pPr>
            <a:r>
              <a:rPr lang="en-US" sz="3600">
                <a:latin typeface="+mj-lt"/>
              </a:rPr>
              <a:t>Programs/Outreach</a:t>
            </a:r>
          </a:p>
        </p:txBody>
      </p:sp>
      <p:sp>
        <p:nvSpPr>
          <p:cNvPr id="5" name="Footer Placeholder 4">
            <a:extLst>
              <a:ext uri="{FF2B5EF4-FFF2-40B4-BE49-F238E27FC236}">
                <a16:creationId xmlns:a16="http://schemas.microsoft.com/office/drawing/2014/main" id="{96D0B320-9C88-D985-E95D-F088658C3D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6DCDFDB5-85D8-2862-97AA-1F872E5DFF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pic>
        <p:nvPicPr>
          <p:cNvPr id="8" name="Picture 7">
            <a:extLst>
              <a:ext uri="{FF2B5EF4-FFF2-40B4-BE49-F238E27FC236}">
                <a16:creationId xmlns:a16="http://schemas.microsoft.com/office/drawing/2014/main" id="{1526BA7B-3ABC-7F75-3E5C-A36D270866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2677" y="1149464"/>
            <a:ext cx="1913262" cy="255101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DB8BC2B-B54B-E8EA-C182-390F722783D3}"/>
              </a:ext>
            </a:extLst>
          </p:cNvPr>
          <p:cNvPicPr>
            <a:picLocks noChangeAspect="1"/>
          </p:cNvPicPr>
          <p:nvPr/>
        </p:nvPicPr>
        <p:blipFill rotWithShape="1">
          <a:blip r:embed="rId4">
            <a:extLst>
              <a:ext uri="{28A0092B-C50C-407E-A947-70E740481C1C}">
                <a14:useLocalDpi xmlns:a14="http://schemas.microsoft.com/office/drawing/2010/main" val="0"/>
              </a:ext>
            </a:extLst>
          </a:blip>
          <a:srcRect t="3484" b="3484"/>
          <a:stretch/>
        </p:blipFill>
        <p:spPr>
          <a:xfrm>
            <a:off x="8996367" y="3259722"/>
            <a:ext cx="2872930" cy="178295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36C5C6B9-42E0-9183-096C-A3BB02953B17}"/>
              </a:ext>
            </a:extLst>
          </p:cNvPr>
          <p:cNvPicPr>
            <a:picLocks noChangeAspect="1"/>
          </p:cNvPicPr>
          <p:nvPr/>
        </p:nvPicPr>
        <p:blipFill rotWithShape="1">
          <a:blip r:embed="rId5">
            <a:extLst>
              <a:ext uri="{28A0092B-C50C-407E-A947-70E740481C1C}">
                <a14:useLocalDpi xmlns:a14="http://schemas.microsoft.com/office/drawing/2010/main" val="0"/>
              </a:ext>
            </a:extLst>
          </a:blip>
          <a:srcRect t="14965" b="14965"/>
          <a:stretch/>
        </p:blipFill>
        <p:spPr>
          <a:xfrm>
            <a:off x="8628577" y="1263001"/>
            <a:ext cx="3069824" cy="1612629"/>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969951E5-3E80-B1A6-8FCF-16AAC4E58C2F}"/>
              </a:ext>
            </a:extLst>
          </p:cNvPr>
          <p:cNvPicPr>
            <a:picLocks noChangeAspect="1"/>
          </p:cNvPicPr>
          <p:nvPr/>
        </p:nvPicPr>
        <p:blipFill rotWithShape="1">
          <a:blip r:embed="rId6"/>
          <a:srcRect l="71194" t="21335" r="11875" b="25918"/>
          <a:stretch/>
        </p:blipFill>
        <p:spPr>
          <a:xfrm>
            <a:off x="7806838" y="2299319"/>
            <a:ext cx="2147055" cy="1881249"/>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572DE136-6435-3FD9-E1EE-6C2578A383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6964" y="4657268"/>
            <a:ext cx="2556047" cy="19170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erson speaking at a podium&#10;&#10;AI-generated content may be incorrect.">
            <a:extLst>
              <a:ext uri="{FF2B5EF4-FFF2-40B4-BE49-F238E27FC236}">
                <a16:creationId xmlns:a16="http://schemas.microsoft.com/office/drawing/2014/main" id="{92DA6FEB-3602-9B8E-93B9-04129436D81A}"/>
              </a:ext>
            </a:extLst>
          </p:cNvPr>
          <p:cNvPicPr>
            <a:picLocks noChangeAspect="1"/>
          </p:cNvPicPr>
          <p:nvPr/>
        </p:nvPicPr>
        <p:blipFill>
          <a:blip r:embed="rId8">
            <a:extLst>
              <a:ext uri="{28A0092B-C50C-407E-A947-70E740481C1C}">
                <a14:useLocalDpi xmlns:a14="http://schemas.microsoft.com/office/drawing/2010/main" val="0"/>
              </a:ext>
            </a:extLst>
          </a:blip>
          <a:srcRect r="31514"/>
          <a:stretch/>
        </p:blipFill>
        <p:spPr>
          <a:xfrm>
            <a:off x="6172848" y="3932997"/>
            <a:ext cx="1968115" cy="1917036"/>
          </a:xfrm>
          <a:prstGeom prst="rect">
            <a:avLst/>
          </a:prstGeom>
        </p:spPr>
      </p:pic>
    </p:spTree>
    <p:extLst>
      <p:ext uri="{BB962C8B-B14F-4D97-AF65-F5344CB8AC3E}">
        <p14:creationId xmlns:p14="http://schemas.microsoft.com/office/powerpoint/2010/main" val="15560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58288B-FAAA-4F40-AD4D-44F176A829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4017" y="1201448"/>
            <a:ext cx="4806783" cy="3252750"/>
          </a:xfrm>
          <a:prstGeom prst="rect">
            <a:avLst/>
          </a:prstGeom>
          <a:ln>
            <a:solidFill>
              <a:schemeClr val="tx1"/>
            </a:solidFill>
          </a:ln>
        </p:spPr>
      </p:pic>
      <p:sp>
        <p:nvSpPr>
          <p:cNvPr id="2" name="Title 1">
            <a:extLst>
              <a:ext uri="{FF2B5EF4-FFF2-40B4-BE49-F238E27FC236}">
                <a16:creationId xmlns:a16="http://schemas.microsoft.com/office/drawing/2014/main" id="{EE2A0432-A73D-7D58-5386-21C3154E33FC}"/>
              </a:ext>
            </a:extLst>
          </p:cNvPr>
          <p:cNvSpPr>
            <a:spLocks noGrp="1"/>
          </p:cNvSpPr>
          <p:nvPr>
            <p:ph type="title"/>
          </p:nvPr>
        </p:nvSpPr>
        <p:spPr/>
        <p:txBody>
          <a:bodyPr/>
          <a:lstStyle/>
          <a:p>
            <a:r>
              <a:rPr lang="en-US">
                <a:latin typeface="+mj-lt"/>
              </a:rPr>
              <a:t>VFW-SVA Fellowship</a:t>
            </a:r>
          </a:p>
        </p:txBody>
      </p:sp>
      <p:sp>
        <p:nvSpPr>
          <p:cNvPr id="5" name="Footer Placeholder 4">
            <a:extLst>
              <a:ext uri="{FF2B5EF4-FFF2-40B4-BE49-F238E27FC236}">
                <a16:creationId xmlns:a16="http://schemas.microsoft.com/office/drawing/2014/main" id="{E66A639B-5964-122C-8B51-4E155AD6AB3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97A2DDA4-3C7D-B46B-5EF3-0BBA30CD8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pic>
        <p:nvPicPr>
          <p:cNvPr id="7" name="Picture 6">
            <a:extLst>
              <a:ext uri="{FF2B5EF4-FFF2-40B4-BE49-F238E27FC236}">
                <a16:creationId xmlns:a16="http://schemas.microsoft.com/office/drawing/2014/main" id="{7ADFAEA3-A600-B588-E230-163C86AFB7F2}"/>
              </a:ext>
            </a:extLst>
          </p:cNvPr>
          <p:cNvPicPr>
            <a:picLocks noChangeAspect="1"/>
          </p:cNvPicPr>
          <p:nvPr/>
        </p:nvPicPr>
        <p:blipFill>
          <a:blip r:embed="rId4"/>
          <a:stretch>
            <a:fillRect/>
          </a:stretch>
        </p:blipFill>
        <p:spPr>
          <a:xfrm>
            <a:off x="508000" y="1196475"/>
            <a:ext cx="5371662" cy="3220090"/>
          </a:xfrm>
          <a:prstGeom prst="rect">
            <a:avLst/>
          </a:prstGeom>
        </p:spPr>
      </p:pic>
      <p:sp>
        <p:nvSpPr>
          <p:cNvPr id="8" name="Rectangle 7">
            <a:extLst>
              <a:ext uri="{FF2B5EF4-FFF2-40B4-BE49-F238E27FC236}">
                <a16:creationId xmlns:a16="http://schemas.microsoft.com/office/drawing/2014/main" id="{7C80F5D5-D4BC-4B65-4D02-3F76966B37FE}"/>
              </a:ext>
            </a:extLst>
          </p:cNvPr>
          <p:cNvSpPr/>
          <p:nvPr/>
        </p:nvSpPr>
        <p:spPr>
          <a:xfrm rot="20157578">
            <a:off x="6741198" y="2035478"/>
            <a:ext cx="4637849" cy="1446550"/>
          </a:xfrm>
          <a:prstGeom prst="rect">
            <a:avLst/>
          </a:prstGeom>
          <a:noFill/>
        </p:spPr>
        <p:txBody>
          <a:bodyPr wrap="square" lIns="91440" tIns="45720" rIns="91440" bIns="45720">
            <a:spAutoFit/>
          </a:bodyPr>
          <a:lstStyle/>
          <a:p>
            <a:pPr algn="ctr"/>
            <a:r>
              <a:rPr lang="en-US" sz="8800" b="1" cap="none" spc="0">
                <a:ln w="22225">
                  <a:solidFill>
                    <a:srgbClr val="00B050"/>
                  </a:solidFill>
                  <a:prstDash val="solid"/>
                </a:ln>
                <a:solidFill>
                  <a:srgbClr val="92D050"/>
                </a:solidFill>
                <a:effectLst/>
              </a:rPr>
              <a:t>PASSED</a:t>
            </a:r>
          </a:p>
        </p:txBody>
      </p:sp>
      <p:pic>
        <p:nvPicPr>
          <p:cNvPr id="11" name="Picture 10">
            <a:extLst>
              <a:ext uri="{FF2B5EF4-FFF2-40B4-BE49-F238E27FC236}">
                <a16:creationId xmlns:a16="http://schemas.microsoft.com/office/drawing/2014/main" id="{9F9D2ACD-062E-4265-9949-B3F62C55C952}"/>
              </a:ext>
            </a:extLst>
          </p:cNvPr>
          <p:cNvPicPr>
            <a:picLocks noChangeAspect="1"/>
          </p:cNvPicPr>
          <p:nvPr/>
        </p:nvPicPr>
        <p:blipFill>
          <a:blip r:embed="rId5"/>
          <a:stretch>
            <a:fillRect/>
          </a:stretch>
        </p:blipFill>
        <p:spPr>
          <a:xfrm>
            <a:off x="6096000" y="4767550"/>
            <a:ext cx="4517856" cy="1654565"/>
          </a:xfrm>
          <a:prstGeom prst="rect">
            <a:avLst/>
          </a:prstGeom>
          <a:ln>
            <a:solidFill>
              <a:schemeClr val="tx1"/>
            </a:solidFill>
          </a:ln>
        </p:spPr>
      </p:pic>
      <p:pic>
        <p:nvPicPr>
          <p:cNvPr id="13" name="Picture 12">
            <a:extLst>
              <a:ext uri="{FF2B5EF4-FFF2-40B4-BE49-F238E27FC236}">
                <a16:creationId xmlns:a16="http://schemas.microsoft.com/office/drawing/2014/main" id="{B943EDD4-9DE1-9509-0E87-A52A3D3AA29A}"/>
              </a:ext>
            </a:extLst>
          </p:cNvPr>
          <p:cNvPicPr>
            <a:picLocks noChangeAspect="1"/>
          </p:cNvPicPr>
          <p:nvPr/>
        </p:nvPicPr>
        <p:blipFill>
          <a:blip r:embed="rId6"/>
          <a:stretch>
            <a:fillRect/>
          </a:stretch>
        </p:blipFill>
        <p:spPr>
          <a:xfrm>
            <a:off x="508000" y="4767550"/>
            <a:ext cx="4942114" cy="1654565"/>
          </a:xfrm>
          <a:prstGeom prst="rect">
            <a:avLst/>
          </a:prstGeom>
          <a:ln>
            <a:solidFill>
              <a:schemeClr val="tx1"/>
            </a:solidFill>
          </a:ln>
        </p:spPr>
      </p:pic>
    </p:spTree>
    <p:extLst>
      <p:ext uri="{BB962C8B-B14F-4D97-AF65-F5344CB8AC3E}">
        <p14:creationId xmlns:p14="http://schemas.microsoft.com/office/powerpoint/2010/main" val="104283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C66C-4DD7-0B2C-52D2-3D422A625575}"/>
              </a:ext>
            </a:extLst>
          </p:cNvPr>
          <p:cNvSpPr>
            <a:spLocks noGrp="1"/>
          </p:cNvSpPr>
          <p:nvPr>
            <p:ph type="title"/>
          </p:nvPr>
        </p:nvSpPr>
        <p:spPr/>
        <p:txBody>
          <a:bodyPr>
            <a:normAutofit/>
          </a:bodyPr>
          <a:lstStyle/>
          <a:p>
            <a:r>
              <a:rPr lang="en-US">
                <a:latin typeface="+mj-lt"/>
              </a:rPr>
              <a:t>Student Veterans of America (SVA)</a:t>
            </a:r>
          </a:p>
        </p:txBody>
      </p:sp>
      <p:sp>
        <p:nvSpPr>
          <p:cNvPr id="3" name="Content Placeholder 2">
            <a:extLst>
              <a:ext uri="{FF2B5EF4-FFF2-40B4-BE49-F238E27FC236}">
                <a16:creationId xmlns:a16="http://schemas.microsoft.com/office/drawing/2014/main" id="{11D87071-37D6-E520-D9EB-23382D90041F}"/>
              </a:ext>
            </a:extLst>
          </p:cNvPr>
          <p:cNvSpPr>
            <a:spLocks noGrp="1"/>
          </p:cNvSpPr>
          <p:nvPr>
            <p:ph idx="1"/>
          </p:nvPr>
        </p:nvSpPr>
        <p:spPr>
          <a:xfrm>
            <a:off x="574883" y="1123188"/>
            <a:ext cx="6802490" cy="5181600"/>
          </a:xfrm>
        </p:spPr>
        <p:txBody>
          <a:bodyPr/>
          <a:lstStyle/>
          <a:p>
            <a:pPr>
              <a:buFont typeface="Arial" panose="020B0604020202020204" pitchFamily="34" charset="0"/>
              <a:buChar char="•"/>
            </a:pPr>
            <a:r>
              <a:rPr lang="en-US" sz="2000">
                <a:latin typeface="+mj-lt"/>
              </a:rPr>
              <a:t>SVA connects a vibrant community of student veterans through nearly 1,600 on-campus chapters across all 50 states—representing over 750,000 veterans. </a:t>
            </a:r>
          </a:p>
          <a:p>
            <a:pPr>
              <a:buFont typeface="Arial" panose="020B0604020202020204" pitchFamily="34" charset="0"/>
              <a:buChar char="•"/>
            </a:pPr>
            <a:endParaRPr lang="en-US" sz="2000">
              <a:latin typeface="+mj-lt"/>
            </a:endParaRPr>
          </a:p>
          <a:p>
            <a:pPr>
              <a:buFont typeface="Arial" panose="020B0604020202020204" pitchFamily="34" charset="0"/>
              <a:buChar char="•"/>
            </a:pPr>
            <a:r>
              <a:rPr lang="en-US" sz="2000">
                <a:latin typeface="+mj-lt"/>
              </a:rPr>
              <a:t>This powerful network provides not only a sense of belonging and peer connection but also direct access to tailored resources, one-on-one support, and leadership opportunities that help students thrive in higher education and beyond.</a:t>
            </a:r>
          </a:p>
          <a:p>
            <a:pPr>
              <a:buFont typeface="Arial" panose="020B0604020202020204" pitchFamily="34" charset="0"/>
              <a:buChar char="•"/>
            </a:pPr>
            <a:endParaRPr lang="en-US" sz="2000">
              <a:latin typeface="+mj-lt"/>
            </a:endParaRPr>
          </a:p>
          <a:p>
            <a:pPr>
              <a:buFont typeface="Arial" panose="020B0604020202020204" pitchFamily="34" charset="0"/>
              <a:buChar char="•"/>
            </a:pPr>
            <a:r>
              <a:rPr lang="en-US" sz="2000">
                <a:latin typeface="+mj-lt"/>
              </a:rPr>
              <a:t>SVA’s national leadership spans three core pillars—government affairs, peer-reviewed research, and national programming. Through direct engagement with lawmakers, data-informed programming, and grassroots mobilization, SVA shapes the policies and practices that impact student veterans across higher education and the workforce.</a:t>
            </a:r>
          </a:p>
        </p:txBody>
      </p:sp>
      <p:sp>
        <p:nvSpPr>
          <p:cNvPr id="4" name="Date Placeholder 3">
            <a:extLst>
              <a:ext uri="{FF2B5EF4-FFF2-40B4-BE49-F238E27FC236}">
                <a16:creationId xmlns:a16="http://schemas.microsoft.com/office/drawing/2014/main" id="{3297610D-5B4B-1ED1-AB8E-9F469413E4FA}"/>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FA7FBE3C-E164-DD97-581A-7BE846B1E2A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A1AC958-0B4C-2F0A-3000-D18360162EEF}"/>
              </a:ext>
            </a:extLst>
          </p:cNvPr>
          <p:cNvSpPr>
            <a:spLocks noGrp="1"/>
          </p:cNvSpPr>
          <p:nvPr>
            <p:ph type="sldNum" sz="quarter" idx="12"/>
          </p:nvPr>
        </p:nvSpPr>
        <p:spPr/>
        <p:txBody>
          <a:bodyPr/>
          <a:lstStyle/>
          <a:p>
            <a:pPr>
              <a:defRPr/>
            </a:pPr>
            <a:fld id="{C389C0D1-6764-4590-975B-BDB72E2838D7}" type="slidenum">
              <a:rPr lang="en-US" smtClean="0"/>
              <a:pPr>
                <a:defRPr/>
              </a:pPr>
              <a:t>2</a:t>
            </a:fld>
            <a:endParaRPr lang="en-US"/>
          </a:p>
        </p:txBody>
      </p:sp>
      <p:pic>
        <p:nvPicPr>
          <p:cNvPr id="9" name="Picture 8" descr="A person standing at a podium&#10;&#10;AI-generated content may be incorrect.">
            <a:extLst>
              <a:ext uri="{FF2B5EF4-FFF2-40B4-BE49-F238E27FC236}">
                <a16:creationId xmlns:a16="http://schemas.microsoft.com/office/drawing/2014/main" id="{05805304-375C-A437-0022-53D70A1DA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973" y="1808966"/>
            <a:ext cx="4138144" cy="2760489"/>
          </a:xfrm>
          <a:prstGeom prst="rect">
            <a:avLst/>
          </a:prstGeom>
        </p:spPr>
      </p:pic>
    </p:spTree>
    <p:extLst>
      <p:ext uri="{BB962C8B-B14F-4D97-AF65-F5344CB8AC3E}">
        <p14:creationId xmlns:p14="http://schemas.microsoft.com/office/powerpoint/2010/main" val="592035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58288B-FAAA-4F40-AD4D-44F176A829C8}"/>
              </a:ext>
            </a:extLst>
          </p:cNvPr>
          <p:cNvPicPr>
            <a:picLocks noChangeAspect="1"/>
          </p:cNvPicPr>
          <p:nvPr/>
        </p:nvPicPr>
        <p:blipFill>
          <a:blip r:embed="rId3"/>
          <a:stretch>
            <a:fillRect/>
          </a:stretch>
        </p:blipFill>
        <p:spPr>
          <a:xfrm>
            <a:off x="5994400" y="1164337"/>
            <a:ext cx="5366730" cy="4154424"/>
          </a:xfrm>
          <a:prstGeom prst="rect">
            <a:avLst/>
          </a:prstGeom>
          <a:ln>
            <a:solidFill>
              <a:schemeClr val="tx1"/>
            </a:solidFill>
          </a:ln>
        </p:spPr>
      </p:pic>
      <p:sp>
        <p:nvSpPr>
          <p:cNvPr id="2" name="Title 1">
            <a:extLst>
              <a:ext uri="{FF2B5EF4-FFF2-40B4-BE49-F238E27FC236}">
                <a16:creationId xmlns:a16="http://schemas.microsoft.com/office/drawing/2014/main" id="{EE2A0432-A73D-7D58-5386-21C3154E33FC}"/>
              </a:ext>
            </a:extLst>
          </p:cNvPr>
          <p:cNvSpPr>
            <a:spLocks noGrp="1"/>
          </p:cNvSpPr>
          <p:nvPr>
            <p:ph type="title"/>
          </p:nvPr>
        </p:nvSpPr>
        <p:spPr/>
        <p:txBody>
          <a:bodyPr/>
          <a:lstStyle/>
          <a:p>
            <a:r>
              <a:rPr lang="en-US">
                <a:latin typeface="+mj-lt"/>
              </a:rPr>
              <a:t>2025 SVA Policy Priorities</a:t>
            </a:r>
          </a:p>
        </p:txBody>
      </p:sp>
      <p:sp>
        <p:nvSpPr>
          <p:cNvPr id="3" name="Content Placeholder 2">
            <a:extLst>
              <a:ext uri="{FF2B5EF4-FFF2-40B4-BE49-F238E27FC236}">
                <a16:creationId xmlns:a16="http://schemas.microsoft.com/office/drawing/2014/main" id="{A77C8B1A-3898-45C2-749A-E3784DDA946C}"/>
              </a:ext>
            </a:extLst>
          </p:cNvPr>
          <p:cNvSpPr>
            <a:spLocks noGrp="1"/>
          </p:cNvSpPr>
          <p:nvPr>
            <p:ph idx="1"/>
          </p:nvPr>
        </p:nvSpPr>
        <p:spPr>
          <a:xfrm>
            <a:off x="573795" y="1123188"/>
            <a:ext cx="10972800" cy="5181600"/>
          </a:xfrm>
        </p:spPr>
        <p:txBody>
          <a:bodyPr/>
          <a:lstStyle/>
          <a:p>
            <a:pPr>
              <a:buFont typeface="Arial" panose="020B0604020202020204" pitchFamily="34" charset="0"/>
              <a:buChar char="•"/>
            </a:pPr>
            <a:r>
              <a:rPr lang="en-US" sz="2000">
                <a:latin typeface="+mj-lt"/>
              </a:rPr>
              <a:t>Conceived through conversation</a:t>
            </a:r>
          </a:p>
          <a:p>
            <a:pPr lvl="1">
              <a:buFont typeface="Arial" panose="020B0604020202020204" pitchFamily="34" charset="0"/>
              <a:buChar char="•"/>
            </a:pPr>
            <a:r>
              <a:rPr lang="en-US" sz="2000" err="1">
                <a:latin typeface="+mj-lt"/>
              </a:rPr>
              <a:t>NatCon</a:t>
            </a:r>
            <a:endParaRPr lang="en-US" sz="2000">
              <a:latin typeface="+mj-lt"/>
            </a:endParaRPr>
          </a:p>
          <a:p>
            <a:pPr lvl="2">
              <a:buFont typeface="Arial" panose="020B0604020202020204" pitchFamily="34" charset="0"/>
              <a:buChar char="•"/>
            </a:pPr>
            <a:r>
              <a:rPr lang="en-US" sz="2000">
                <a:latin typeface="+mj-lt"/>
              </a:rPr>
              <a:t>Policy Think Tank</a:t>
            </a:r>
          </a:p>
          <a:p>
            <a:pPr lvl="1">
              <a:buFont typeface="Arial" panose="020B0604020202020204" pitchFamily="34" charset="0"/>
              <a:buChar char="•"/>
            </a:pPr>
            <a:r>
              <a:rPr lang="en-US" sz="2000">
                <a:latin typeface="+mj-lt"/>
              </a:rPr>
              <a:t>Washington Week (next slide)</a:t>
            </a:r>
          </a:p>
          <a:p>
            <a:pPr lvl="1">
              <a:buFont typeface="Arial" panose="020B0604020202020204" pitchFamily="34" charset="0"/>
              <a:buChar char="•"/>
            </a:pPr>
            <a:r>
              <a:rPr lang="en-US" sz="2000">
                <a:latin typeface="+mj-lt"/>
              </a:rPr>
              <a:t>Regional Summits</a:t>
            </a:r>
          </a:p>
          <a:p>
            <a:pPr lvl="1">
              <a:buFont typeface="Arial" panose="020B0604020202020204" pitchFamily="34" charset="0"/>
              <a:buChar char="•"/>
            </a:pPr>
            <a:r>
              <a:rPr lang="en-US" sz="2000">
                <a:latin typeface="+mj-lt"/>
              </a:rPr>
              <a:t>Leadership Institute</a:t>
            </a:r>
          </a:p>
          <a:p>
            <a:pPr lvl="1">
              <a:buFont typeface="Arial" panose="020B0604020202020204" pitchFamily="34" charset="0"/>
              <a:buChar char="•"/>
            </a:pPr>
            <a:r>
              <a:rPr lang="en-US" sz="2000">
                <a:latin typeface="+mj-lt"/>
              </a:rPr>
              <a:t>Opportunities throughout the year</a:t>
            </a:r>
          </a:p>
          <a:p>
            <a:pPr lvl="1">
              <a:buFont typeface="Arial" panose="020B0604020202020204" pitchFamily="34" charset="0"/>
              <a:buChar char="•"/>
            </a:pPr>
            <a:endParaRPr lang="en-US" sz="2000">
              <a:latin typeface="+mj-lt"/>
            </a:endParaRPr>
          </a:p>
          <a:p>
            <a:pPr marL="119062" indent="0">
              <a:buNone/>
            </a:pPr>
            <a:r>
              <a:rPr lang="en-US" sz="2000">
                <a:latin typeface="+mj-lt"/>
                <a:hlinkClick r:id="rId4"/>
              </a:rPr>
              <a:t>SVA 2025 Policy Priorities</a:t>
            </a:r>
            <a:endParaRPr lang="en-US" sz="2000">
              <a:latin typeface="+mj-lt"/>
            </a:endParaRPr>
          </a:p>
          <a:p>
            <a:pPr>
              <a:spcBef>
                <a:spcPts val="480"/>
              </a:spcBef>
              <a:buFont typeface="Arial" panose="020B0604020202020204" pitchFamily="34" charset="0"/>
              <a:buChar char="•"/>
            </a:pPr>
            <a:r>
              <a:rPr lang="en-US" sz="2000">
                <a:latin typeface="+mj-lt"/>
              </a:rPr>
              <a:t>H.R. 3753 – Online MHA Parity</a:t>
            </a:r>
          </a:p>
          <a:p>
            <a:pPr>
              <a:spcBef>
                <a:spcPts val="480"/>
              </a:spcBef>
              <a:buFont typeface="Arial" panose="020B0604020202020204" pitchFamily="34" charset="0"/>
              <a:buChar char="•"/>
            </a:pPr>
            <a:r>
              <a:rPr lang="en-US" sz="2000">
                <a:latin typeface="+mj-lt"/>
              </a:rPr>
              <a:t>H.R. 1965 – Book Stipend Increase</a:t>
            </a:r>
          </a:p>
          <a:p>
            <a:pPr>
              <a:spcBef>
                <a:spcPts val="480"/>
              </a:spcBef>
              <a:buFont typeface="Arial" panose="020B0604020202020204" pitchFamily="34" charset="0"/>
              <a:buChar char="•"/>
            </a:pPr>
            <a:r>
              <a:rPr lang="en-US" sz="2000">
                <a:latin typeface="+mj-lt"/>
              </a:rPr>
              <a:t>H.R. 1391 –  GI Bill Restoration</a:t>
            </a:r>
          </a:p>
          <a:p>
            <a:pPr>
              <a:spcBef>
                <a:spcPts val="480"/>
              </a:spcBef>
              <a:buFont typeface="Arial" panose="020B0604020202020204" pitchFamily="34" charset="0"/>
              <a:buChar char="•"/>
            </a:pPr>
            <a:r>
              <a:rPr lang="en-US" sz="2000">
                <a:latin typeface="+mj-lt"/>
              </a:rPr>
              <a:t>VA Work Study</a:t>
            </a:r>
          </a:p>
        </p:txBody>
      </p:sp>
      <p:sp>
        <p:nvSpPr>
          <p:cNvPr id="5" name="Footer Placeholder 4">
            <a:extLst>
              <a:ext uri="{FF2B5EF4-FFF2-40B4-BE49-F238E27FC236}">
                <a16:creationId xmlns:a16="http://schemas.microsoft.com/office/drawing/2014/main" id="{E66A639B-5964-122C-8B51-4E155AD6AB3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97A2DDA4-3C7D-B46B-5EF3-0BBA30CD8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064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3" end="3"/>
                                            </p:txEl>
                                          </p:spTgt>
                                        </p:tgtEl>
                                        <p:attrNameLst>
                                          <p:attrName>ppt_x</p:attrName>
                                          <p:attrName>ppt_y</p:attrName>
                                        </p:attrNameLst>
                                      </p:cBhvr>
                                    </p:animMotion>
                                    <p:animRot by="1500000">
                                      <p:cBhvr>
                                        <p:cTn id="15" dur="125" fill="hold">
                                          <p:stCondLst>
                                            <p:cond delay="0"/>
                                          </p:stCondLst>
                                        </p:cTn>
                                        <p:tgtEl>
                                          <p:spTgt spid="3">
                                            <p:txEl>
                                              <p:pRg st="3" end="3"/>
                                            </p:txEl>
                                          </p:spTgt>
                                        </p:tgtEl>
                                        <p:attrNameLst>
                                          <p:attrName>r</p:attrName>
                                        </p:attrNameLst>
                                      </p:cBhvr>
                                    </p:animRot>
                                    <p:animRot by="-1500000">
                                      <p:cBhvr>
                                        <p:cTn id="16" dur="125" fill="hold">
                                          <p:stCondLst>
                                            <p:cond delay="125"/>
                                          </p:stCondLst>
                                        </p:cTn>
                                        <p:tgtEl>
                                          <p:spTgt spid="3">
                                            <p:txEl>
                                              <p:pRg st="3" end="3"/>
                                            </p:txEl>
                                          </p:spTgt>
                                        </p:tgtEl>
                                        <p:attrNameLst>
                                          <p:attrName>r</p:attrName>
                                        </p:attrNameLst>
                                      </p:cBhvr>
                                    </p:animRot>
                                    <p:animRot by="-1500000">
                                      <p:cBhvr>
                                        <p:cTn id="17" dur="125" fill="hold">
                                          <p:stCondLst>
                                            <p:cond delay="250"/>
                                          </p:stCondLst>
                                        </p:cTn>
                                        <p:tgtEl>
                                          <p:spTgt spid="3">
                                            <p:txEl>
                                              <p:pRg st="3" end="3"/>
                                            </p:txEl>
                                          </p:spTgt>
                                        </p:tgtEl>
                                        <p:attrNameLst>
                                          <p:attrName>r</p:attrName>
                                        </p:attrNameLst>
                                      </p:cBhvr>
                                    </p:animRot>
                                    <p:animRot by="1500000">
                                      <p:cBhvr>
                                        <p:cTn id="18" dur="125" fill="hold">
                                          <p:stCondLst>
                                            <p:cond delay="375"/>
                                          </p:stCondLst>
                                        </p:cTn>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3">
                                            <p:txEl>
                                              <p:pRg st="4" end="4"/>
                                            </p:txEl>
                                          </p:spTgt>
                                        </p:tgtEl>
                                        <p:attrNameLst>
                                          <p:attrName>ppt_x</p:attrName>
                                          <p:attrName>ppt_y</p:attrName>
                                        </p:attrNameLst>
                                      </p:cBhvr>
                                    </p:animMotion>
                                    <p:animRot by="1500000">
                                      <p:cBhvr>
                                        <p:cTn id="23" dur="125" fill="hold">
                                          <p:stCondLst>
                                            <p:cond delay="0"/>
                                          </p:stCondLst>
                                        </p:cTn>
                                        <p:tgtEl>
                                          <p:spTgt spid="3">
                                            <p:txEl>
                                              <p:pRg st="4" end="4"/>
                                            </p:txEl>
                                          </p:spTgt>
                                        </p:tgtEl>
                                        <p:attrNameLst>
                                          <p:attrName>r</p:attrName>
                                        </p:attrNameLst>
                                      </p:cBhvr>
                                    </p:animRot>
                                    <p:animRot by="-1500000">
                                      <p:cBhvr>
                                        <p:cTn id="24" dur="125" fill="hold">
                                          <p:stCondLst>
                                            <p:cond delay="125"/>
                                          </p:stCondLst>
                                        </p:cTn>
                                        <p:tgtEl>
                                          <p:spTgt spid="3">
                                            <p:txEl>
                                              <p:pRg st="4" end="4"/>
                                            </p:txEl>
                                          </p:spTgt>
                                        </p:tgtEl>
                                        <p:attrNameLst>
                                          <p:attrName>r</p:attrName>
                                        </p:attrNameLst>
                                      </p:cBhvr>
                                    </p:animRot>
                                    <p:animRot by="-1500000">
                                      <p:cBhvr>
                                        <p:cTn id="25" dur="125" fill="hold">
                                          <p:stCondLst>
                                            <p:cond delay="250"/>
                                          </p:stCondLst>
                                        </p:cTn>
                                        <p:tgtEl>
                                          <p:spTgt spid="3">
                                            <p:txEl>
                                              <p:pRg st="4" end="4"/>
                                            </p:txEl>
                                          </p:spTgt>
                                        </p:tgtEl>
                                        <p:attrNameLst>
                                          <p:attrName>r</p:attrName>
                                        </p:attrNameLst>
                                      </p:cBhvr>
                                    </p:animRot>
                                    <p:animRot by="1500000">
                                      <p:cBhvr>
                                        <p:cTn id="26" dur="125" fill="hold">
                                          <p:stCondLst>
                                            <p:cond delay="375"/>
                                          </p:stCondLst>
                                        </p:cTn>
                                        <p:tgtEl>
                                          <p:spTgt spid="3">
                                            <p:txEl>
                                              <p:pRg st="4" end="4"/>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3">
                                            <p:txEl>
                                              <p:pRg st="5" end="5"/>
                                            </p:txEl>
                                          </p:spTgt>
                                        </p:tgtEl>
                                        <p:attrNameLst>
                                          <p:attrName>ppt_x</p:attrName>
                                          <p:attrName>ppt_y</p:attrName>
                                        </p:attrNameLst>
                                      </p:cBhvr>
                                    </p:animMotion>
                                    <p:animRot by="1500000">
                                      <p:cBhvr>
                                        <p:cTn id="31" dur="125" fill="hold">
                                          <p:stCondLst>
                                            <p:cond delay="0"/>
                                          </p:stCondLst>
                                        </p:cTn>
                                        <p:tgtEl>
                                          <p:spTgt spid="3">
                                            <p:txEl>
                                              <p:pRg st="5" end="5"/>
                                            </p:txEl>
                                          </p:spTgt>
                                        </p:tgtEl>
                                        <p:attrNameLst>
                                          <p:attrName>r</p:attrName>
                                        </p:attrNameLst>
                                      </p:cBhvr>
                                    </p:animRot>
                                    <p:animRot by="-1500000">
                                      <p:cBhvr>
                                        <p:cTn id="32" dur="125" fill="hold">
                                          <p:stCondLst>
                                            <p:cond delay="125"/>
                                          </p:stCondLst>
                                        </p:cTn>
                                        <p:tgtEl>
                                          <p:spTgt spid="3">
                                            <p:txEl>
                                              <p:pRg st="5" end="5"/>
                                            </p:txEl>
                                          </p:spTgt>
                                        </p:tgtEl>
                                        <p:attrNameLst>
                                          <p:attrName>r</p:attrName>
                                        </p:attrNameLst>
                                      </p:cBhvr>
                                    </p:animRot>
                                    <p:animRot by="-1500000">
                                      <p:cBhvr>
                                        <p:cTn id="33" dur="125" fill="hold">
                                          <p:stCondLst>
                                            <p:cond delay="250"/>
                                          </p:stCondLst>
                                        </p:cTn>
                                        <p:tgtEl>
                                          <p:spTgt spid="3">
                                            <p:txEl>
                                              <p:pRg st="5" end="5"/>
                                            </p:txEl>
                                          </p:spTgt>
                                        </p:tgtEl>
                                        <p:attrNameLst>
                                          <p:attrName>r</p:attrName>
                                        </p:attrNameLst>
                                      </p:cBhvr>
                                    </p:animRot>
                                    <p:animRot by="1500000">
                                      <p:cBhvr>
                                        <p:cTn id="34" dur="125" fill="hold">
                                          <p:stCondLst>
                                            <p:cond delay="375"/>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B137-E0BA-A4E4-7D7D-027E5BBD44B5}"/>
              </a:ext>
            </a:extLst>
          </p:cNvPr>
          <p:cNvSpPr>
            <a:spLocks noGrp="1"/>
          </p:cNvSpPr>
          <p:nvPr>
            <p:ph type="title"/>
          </p:nvPr>
        </p:nvSpPr>
        <p:spPr>
          <a:xfrm>
            <a:off x="508000" y="-44067"/>
            <a:ext cx="10972800" cy="950976"/>
          </a:xfrm>
        </p:spPr>
        <p:txBody>
          <a:bodyPr>
            <a:normAutofit/>
          </a:bodyPr>
          <a:lstStyle/>
          <a:p>
            <a:r>
              <a:rPr lang="en-US">
                <a:latin typeface="+mj-lt"/>
              </a:rPr>
              <a:t>Washington Week</a:t>
            </a:r>
          </a:p>
        </p:txBody>
      </p:sp>
      <p:sp>
        <p:nvSpPr>
          <p:cNvPr id="3" name="Content Placeholder 2">
            <a:extLst>
              <a:ext uri="{FF2B5EF4-FFF2-40B4-BE49-F238E27FC236}">
                <a16:creationId xmlns:a16="http://schemas.microsoft.com/office/drawing/2014/main" id="{16820D94-F59A-72B9-9AE4-65C34084B8A9}"/>
              </a:ext>
            </a:extLst>
          </p:cNvPr>
          <p:cNvSpPr>
            <a:spLocks noGrp="1"/>
          </p:cNvSpPr>
          <p:nvPr>
            <p:ph idx="1"/>
          </p:nvPr>
        </p:nvSpPr>
        <p:spPr>
          <a:xfrm>
            <a:off x="0" y="1389413"/>
            <a:ext cx="7705720" cy="4833257"/>
          </a:xfrm>
        </p:spPr>
        <p:txBody>
          <a:bodyPr/>
          <a:lstStyle/>
          <a:p>
            <a:pPr>
              <a:buFont typeface="Arial" panose="020B0604020202020204" pitchFamily="34" charset="0"/>
              <a:buChar char="•"/>
            </a:pPr>
            <a:r>
              <a:rPr lang="en-US" sz="2000">
                <a:latin typeface="+mj-lt"/>
              </a:rPr>
              <a:t>Amplifying SVA’s Voice at GWU Student Center</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Researching Your Member of Congress</a:t>
            </a:r>
          </a:p>
          <a:p>
            <a:pPr lvl="1">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SVA WW25 Talking Points</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Effective Communication on the Hill</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Communications and Marketing Strategy</a:t>
            </a:r>
            <a:endParaRPr lang="en-US" sz="1800">
              <a:latin typeface="+mj-lt"/>
            </a:endParaRPr>
          </a:p>
          <a:p>
            <a:pPr>
              <a:buFont typeface="Arial" panose="020B0604020202020204" pitchFamily="34" charset="0"/>
              <a:buChar char="•"/>
            </a:pPr>
            <a:r>
              <a:rPr lang="en-US" sz="2000">
                <a:latin typeface="+mj-lt"/>
              </a:rPr>
              <a:t>SVAC/HVAC hearing</a:t>
            </a:r>
            <a:r>
              <a:rPr lang="en-US" sz="2000" i="0">
                <a:effectLst/>
                <a:latin typeface="+mj-lt"/>
              </a:rPr>
              <a:t> – </a:t>
            </a:r>
            <a:r>
              <a:rPr lang="en-US" sz="2000">
                <a:latin typeface="+mj-lt"/>
              </a:rPr>
              <a:t> 2025 Policy Priorities </a:t>
            </a:r>
          </a:p>
          <a:p>
            <a:pPr>
              <a:buFont typeface="Arial" panose="020B0604020202020204" pitchFamily="34" charset="0"/>
              <a:buChar char="•"/>
            </a:pPr>
            <a:r>
              <a:rPr lang="en-US" sz="2000">
                <a:latin typeface="+mj-lt"/>
              </a:rPr>
              <a:t>SVA member congressional office visits</a:t>
            </a:r>
          </a:p>
          <a:p>
            <a:pPr>
              <a:buFont typeface="Arial" panose="020B0604020202020204" pitchFamily="34" charset="0"/>
              <a:buChar char="•"/>
            </a:pPr>
            <a:r>
              <a:rPr lang="en-US" sz="2000">
                <a:latin typeface="+mj-lt"/>
              </a:rPr>
              <a:t>Chapter Networking on the Hill/HQ Open House</a:t>
            </a:r>
          </a:p>
          <a:p>
            <a:pPr>
              <a:buFont typeface="Arial" panose="020B0604020202020204" pitchFamily="34" charset="0"/>
              <a:buChar char="•"/>
            </a:pPr>
            <a:r>
              <a:rPr lang="en-US" sz="2000">
                <a:latin typeface="+mj-lt"/>
              </a:rPr>
              <a:t>SVA WW Reception/Awards in the Kennedy Caucus Room</a:t>
            </a:r>
          </a:p>
          <a:p>
            <a:pPr lvl="1">
              <a:buFont typeface="Arial" panose="020B0604020202020204" pitchFamily="34" charset="0"/>
              <a:buChar char="•"/>
            </a:pPr>
            <a:r>
              <a:rPr lang="en-US" sz="1800">
                <a:latin typeface="+mj-lt"/>
              </a:rPr>
              <a:t>Sonny Montgomery Student Veteran Champion</a:t>
            </a:r>
          </a:p>
          <a:p>
            <a:pPr lvl="2">
              <a:buFont typeface="Arial" panose="020B0604020202020204" pitchFamily="34" charset="0"/>
              <a:buChar char="•"/>
            </a:pPr>
            <a:r>
              <a:rPr lang="en-US" sz="1800">
                <a:latin typeface="+mj-lt"/>
              </a:rPr>
              <a:t>Senator Angus King (I-ME)</a:t>
            </a:r>
          </a:p>
          <a:p>
            <a:pPr lvl="2">
              <a:buFont typeface="Arial" panose="020B0604020202020204" pitchFamily="34" charset="0"/>
              <a:buChar char="•"/>
            </a:pPr>
            <a:r>
              <a:rPr lang="en-US" sz="1800">
                <a:latin typeface="+mj-lt"/>
              </a:rPr>
              <a:t>Senator Mike Rounds (R-SD)</a:t>
            </a:r>
          </a:p>
          <a:p>
            <a:pPr lvl="2">
              <a:buFont typeface="Arial" panose="020B0604020202020204" pitchFamily="34" charset="0"/>
              <a:buChar char="•"/>
            </a:pPr>
            <a:r>
              <a:rPr lang="en-US" sz="1800">
                <a:latin typeface="+mj-lt"/>
              </a:rPr>
              <a:t>Senator Brian Schatz (D-HI)</a:t>
            </a:r>
          </a:p>
          <a:p>
            <a:pPr lvl="1">
              <a:buFont typeface="Arial" panose="020B0604020202020204" pitchFamily="34" charset="0"/>
              <a:buChar char="•"/>
            </a:pPr>
            <a:r>
              <a:rPr lang="en-US" sz="1800">
                <a:latin typeface="+mj-lt"/>
              </a:rPr>
              <a:t>Dwight D. Eisenhower Distinguished Public Service Awards</a:t>
            </a:r>
          </a:p>
          <a:p>
            <a:pPr lvl="2">
              <a:buFont typeface="Arial" panose="020B0604020202020204" pitchFamily="34" charset="0"/>
              <a:buChar char="•"/>
            </a:pPr>
            <a:r>
              <a:rPr lang="en-US" sz="1800" b="0" i="0">
                <a:effectLst/>
                <a:latin typeface="+mj-lt"/>
              </a:rPr>
              <a:t>Former VA Executive Director of Education Service – Joseph Garcia</a:t>
            </a:r>
            <a:endParaRPr lang="en-US" sz="1600">
              <a:latin typeface="+mj-lt"/>
            </a:endParaRPr>
          </a:p>
        </p:txBody>
      </p:sp>
      <p:sp>
        <p:nvSpPr>
          <p:cNvPr id="5" name="Footer Placeholder 4">
            <a:extLst>
              <a:ext uri="{FF2B5EF4-FFF2-40B4-BE49-F238E27FC236}">
                <a16:creationId xmlns:a16="http://schemas.microsoft.com/office/drawing/2014/main" id="{96D0B320-9C88-D985-E95D-F088658C3D8B}"/>
              </a:ext>
            </a:extLst>
          </p:cNvPr>
          <p:cNvSpPr>
            <a:spLocks noGrp="1"/>
          </p:cNvSpPr>
          <p:nvPr>
            <p:ph type="ftr" sz="quarter" idx="11"/>
          </p:nvPr>
        </p:nvSpPr>
        <p:spPr>
          <a:xfrm>
            <a:off x="3200400" y="6477000"/>
            <a:ext cx="6233582"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6DCDFDB5-85D8-2862-97AA-1F872E5DFF71}"/>
              </a:ext>
            </a:extLst>
          </p:cNvPr>
          <p:cNvSpPr>
            <a:spLocks noGrp="1"/>
          </p:cNvSpPr>
          <p:nvPr>
            <p:ph type="sldNum" sz="quarter" idx="12"/>
          </p:nvPr>
        </p:nvSpPr>
        <p:spPr>
          <a:xfrm>
            <a:off x="9878525" y="6477000"/>
            <a:ext cx="1016000" cy="2746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pic>
        <p:nvPicPr>
          <p:cNvPr id="17" name="Picture 16" descr="A group of people standing together&#10;&#10;AI-generated content may be incorrect.">
            <a:extLst>
              <a:ext uri="{FF2B5EF4-FFF2-40B4-BE49-F238E27FC236}">
                <a16:creationId xmlns:a16="http://schemas.microsoft.com/office/drawing/2014/main" id="{E9DB4D66-3085-40E3-DFF5-5AB5497E7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817" y="1242923"/>
            <a:ext cx="2651527" cy="1988645"/>
          </a:xfrm>
          <a:prstGeom prst="rect">
            <a:avLst/>
          </a:prstGeom>
          <a:ln>
            <a:noFill/>
          </a:ln>
          <a:effectLst>
            <a:outerShdw blurRad="292100" dist="139700" dir="2700000" algn="tl" rotWithShape="0">
              <a:srgbClr val="333333">
                <a:alpha val="65000"/>
              </a:srgbClr>
            </a:outerShdw>
          </a:effectLst>
        </p:spPr>
      </p:pic>
      <p:pic>
        <p:nvPicPr>
          <p:cNvPr id="25" name="Picture 24" descr="A group of people sitting at a table&#10;&#10;AI-generated content may be incorrect.">
            <a:extLst>
              <a:ext uri="{FF2B5EF4-FFF2-40B4-BE49-F238E27FC236}">
                <a16:creationId xmlns:a16="http://schemas.microsoft.com/office/drawing/2014/main" id="{A9942ED8-CC42-99A1-51E5-4DB46CBCA167}"/>
              </a:ext>
            </a:extLst>
          </p:cNvPr>
          <p:cNvPicPr>
            <a:picLocks noChangeAspect="1"/>
          </p:cNvPicPr>
          <p:nvPr/>
        </p:nvPicPr>
        <p:blipFill>
          <a:blip r:embed="rId4">
            <a:extLst>
              <a:ext uri="{28A0092B-C50C-407E-A947-70E740481C1C}">
                <a14:useLocalDpi xmlns:a14="http://schemas.microsoft.com/office/drawing/2010/main" val="0"/>
              </a:ext>
            </a:extLst>
          </a:blip>
          <a:srcRect b="43279"/>
          <a:stretch/>
        </p:blipFill>
        <p:spPr>
          <a:xfrm>
            <a:off x="6662775" y="3429000"/>
            <a:ext cx="2838569" cy="1207554"/>
          </a:xfrm>
          <a:prstGeom prst="rect">
            <a:avLst/>
          </a:prstGeom>
          <a:ln>
            <a:noFill/>
          </a:ln>
          <a:effectLst>
            <a:outerShdw blurRad="292100" dist="139700" dir="2700000" algn="tl" rotWithShape="0">
              <a:srgbClr val="333333">
                <a:alpha val="65000"/>
              </a:srgbClr>
            </a:outerShdw>
          </a:effectLst>
        </p:spPr>
      </p:pic>
      <p:pic>
        <p:nvPicPr>
          <p:cNvPr id="29" name="Picture 28" descr="A group of men in suits standing in a room with flags&#10;&#10;AI-generated content may be incorrect.">
            <a:extLst>
              <a:ext uri="{FF2B5EF4-FFF2-40B4-BE49-F238E27FC236}">
                <a16:creationId xmlns:a16="http://schemas.microsoft.com/office/drawing/2014/main" id="{747576EB-C775-9409-CC08-C82B90E3E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514" y="3676438"/>
            <a:ext cx="2264604" cy="1698453"/>
          </a:xfrm>
          <a:prstGeom prst="rect">
            <a:avLst/>
          </a:prstGeom>
          <a:ln>
            <a:noFill/>
          </a:ln>
          <a:effectLst>
            <a:outerShdw blurRad="292100" dist="139700" dir="2700000" algn="tl" rotWithShape="0">
              <a:srgbClr val="333333">
                <a:alpha val="65000"/>
              </a:srgbClr>
            </a:outerShdw>
          </a:effectLst>
        </p:spPr>
      </p:pic>
      <p:pic>
        <p:nvPicPr>
          <p:cNvPr id="31" name="Picture 30" descr="A group of people standing in front of a flag&#10;&#10;AI-generated content may be incorrect.">
            <a:extLst>
              <a:ext uri="{FF2B5EF4-FFF2-40B4-BE49-F238E27FC236}">
                <a16:creationId xmlns:a16="http://schemas.microsoft.com/office/drawing/2014/main" id="{3614FB60-657F-A7A8-A96C-DAFE708E725D}"/>
              </a:ext>
            </a:extLst>
          </p:cNvPr>
          <p:cNvPicPr>
            <a:picLocks noChangeAspect="1"/>
          </p:cNvPicPr>
          <p:nvPr/>
        </p:nvPicPr>
        <p:blipFill>
          <a:blip r:embed="rId6">
            <a:extLst>
              <a:ext uri="{28A0092B-C50C-407E-A947-70E740481C1C}">
                <a14:useLocalDpi xmlns:a14="http://schemas.microsoft.com/office/drawing/2010/main" val="0"/>
              </a:ext>
            </a:extLst>
          </a:blip>
          <a:srcRect t="24843" b="9926"/>
          <a:stretch/>
        </p:blipFill>
        <p:spPr>
          <a:xfrm>
            <a:off x="7705720" y="4723469"/>
            <a:ext cx="1875796" cy="1631480"/>
          </a:xfrm>
          <a:prstGeom prst="rect">
            <a:avLst/>
          </a:prstGeom>
        </p:spPr>
      </p:pic>
      <p:pic>
        <p:nvPicPr>
          <p:cNvPr id="33" name="Picture 32" descr="A group of people taking a selfie&#10;&#10;AI-generated content may be incorrect.">
            <a:extLst>
              <a:ext uri="{FF2B5EF4-FFF2-40B4-BE49-F238E27FC236}">
                <a16:creationId xmlns:a16="http://schemas.microsoft.com/office/drawing/2014/main" id="{0F774429-4AAF-7012-543C-43948205C369}"/>
              </a:ext>
            </a:extLst>
          </p:cNvPr>
          <p:cNvPicPr>
            <a:picLocks noChangeAspect="1"/>
          </p:cNvPicPr>
          <p:nvPr/>
        </p:nvPicPr>
        <p:blipFill>
          <a:blip r:embed="rId7">
            <a:extLst>
              <a:ext uri="{28A0092B-C50C-407E-A947-70E740481C1C}">
                <a14:useLocalDpi xmlns:a14="http://schemas.microsoft.com/office/drawing/2010/main" val="0"/>
              </a:ext>
            </a:extLst>
          </a:blip>
          <a:srcRect t="25028"/>
          <a:stretch/>
        </p:blipFill>
        <p:spPr>
          <a:xfrm>
            <a:off x="9723933" y="1130299"/>
            <a:ext cx="2341185" cy="2340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1446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B137-E0BA-A4E4-7D7D-027E5BBD44B5}"/>
              </a:ext>
            </a:extLst>
          </p:cNvPr>
          <p:cNvSpPr>
            <a:spLocks noGrp="1"/>
          </p:cNvSpPr>
          <p:nvPr>
            <p:ph type="title"/>
          </p:nvPr>
        </p:nvSpPr>
        <p:spPr>
          <a:xfrm>
            <a:off x="508000" y="-44067"/>
            <a:ext cx="10972800" cy="950976"/>
          </a:xfrm>
        </p:spPr>
        <p:txBody>
          <a:bodyPr>
            <a:normAutofit/>
          </a:bodyPr>
          <a:lstStyle/>
          <a:p>
            <a:r>
              <a:rPr lang="en-US">
                <a:latin typeface="+mj-lt"/>
              </a:rPr>
              <a:t>Washington Week</a:t>
            </a:r>
          </a:p>
        </p:txBody>
      </p:sp>
      <p:sp>
        <p:nvSpPr>
          <p:cNvPr id="3" name="Content Placeholder 2">
            <a:extLst>
              <a:ext uri="{FF2B5EF4-FFF2-40B4-BE49-F238E27FC236}">
                <a16:creationId xmlns:a16="http://schemas.microsoft.com/office/drawing/2014/main" id="{16820D94-F59A-72B9-9AE4-65C34084B8A9}"/>
              </a:ext>
            </a:extLst>
          </p:cNvPr>
          <p:cNvSpPr>
            <a:spLocks noGrp="1"/>
          </p:cNvSpPr>
          <p:nvPr>
            <p:ph idx="1"/>
          </p:nvPr>
        </p:nvSpPr>
        <p:spPr>
          <a:xfrm>
            <a:off x="0" y="1389413"/>
            <a:ext cx="7705720" cy="4833257"/>
          </a:xfrm>
        </p:spPr>
        <p:txBody>
          <a:bodyPr/>
          <a:lstStyle/>
          <a:p>
            <a:pPr>
              <a:buFont typeface="Arial" panose="020B0604020202020204" pitchFamily="34" charset="0"/>
              <a:buChar char="•"/>
            </a:pPr>
            <a:r>
              <a:rPr lang="en-US" sz="2000">
                <a:latin typeface="+mj-lt"/>
              </a:rPr>
              <a:t>Amplifying SVA’s Voice at GWU Student Center</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Researching Your Member of Congress</a:t>
            </a:r>
          </a:p>
          <a:p>
            <a:pPr lvl="1">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SVA WW25 Talking Points</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Effective Communication on the Hill</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Communications and Marketing Strategy</a:t>
            </a:r>
            <a:endParaRPr lang="en-US" sz="1800">
              <a:latin typeface="+mj-lt"/>
            </a:endParaRPr>
          </a:p>
          <a:p>
            <a:pPr>
              <a:buFont typeface="Arial" panose="020B0604020202020204" pitchFamily="34" charset="0"/>
              <a:buChar char="•"/>
            </a:pPr>
            <a:r>
              <a:rPr lang="en-US" sz="2000">
                <a:latin typeface="+mj-lt"/>
              </a:rPr>
              <a:t>SVAC/HVAC hearing</a:t>
            </a:r>
            <a:r>
              <a:rPr lang="en-US" sz="2000" i="0">
                <a:effectLst/>
                <a:latin typeface="+mj-lt"/>
              </a:rPr>
              <a:t> – </a:t>
            </a:r>
            <a:r>
              <a:rPr lang="en-US" sz="2000">
                <a:latin typeface="+mj-lt"/>
              </a:rPr>
              <a:t> 2025 Policy Priorities </a:t>
            </a:r>
          </a:p>
          <a:p>
            <a:pPr>
              <a:buFont typeface="Arial" panose="020B0604020202020204" pitchFamily="34" charset="0"/>
              <a:buChar char="•"/>
            </a:pPr>
            <a:r>
              <a:rPr lang="en-US" sz="2000">
                <a:latin typeface="+mj-lt"/>
              </a:rPr>
              <a:t>SVA member congressional office visits</a:t>
            </a:r>
          </a:p>
          <a:p>
            <a:pPr>
              <a:buFont typeface="Arial" panose="020B0604020202020204" pitchFamily="34" charset="0"/>
              <a:buChar char="•"/>
            </a:pPr>
            <a:r>
              <a:rPr lang="en-US" sz="2000">
                <a:latin typeface="+mj-lt"/>
              </a:rPr>
              <a:t>Chapter Networking on the Hill/HQ Open House</a:t>
            </a:r>
          </a:p>
          <a:p>
            <a:pPr>
              <a:buFont typeface="Arial" panose="020B0604020202020204" pitchFamily="34" charset="0"/>
              <a:buChar char="•"/>
            </a:pPr>
            <a:r>
              <a:rPr lang="en-US" sz="2000">
                <a:latin typeface="+mj-lt"/>
              </a:rPr>
              <a:t>SVA WW Reception/Awards in the Kennedy Caucus Room</a:t>
            </a:r>
          </a:p>
          <a:p>
            <a:pPr lvl="1">
              <a:buFont typeface="Arial" panose="020B0604020202020204" pitchFamily="34" charset="0"/>
              <a:buChar char="•"/>
            </a:pPr>
            <a:r>
              <a:rPr lang="en-US" sz="1800">
                <a:latin typeface="+mj-lt"/>
              </a:rPr>
              <a:t>Sonny Montgomery Student Veteran Champion</a:t>
            </a:r>
          </a:p>
          <a:p>
            <a:pPr lvl="2">
              <a:buFont typeface="Arial" panose="020B0604020202020204" pitchFamily="34" charset="0"/>
              <a:buChar char="•"/>
            </a:pPr>
            <a:r>
              <a:rPr lang="en-US" sz="1800">
                <a:latin typeface="+mj-lt"/>
              </a:rPr>
              <a:t>Senator Angus King (I-ME)</a:t>
            </a:r>
          </a:p>
          <a:p>
            <a:pPr lvl="2">
              <a:buFont typeface="Arial" panose="020B0604020202020204" pitchFamily="34" charset="0"/>
              <a:buChar char="•"/>
            </a:pPr>
            <a:r>
              <a:rPr lang="en-US" sz="1800">
                <a:latin typeface="+mj-lt"/>
              </a:rPr>
              <a:t>Senator Mike Rounds (R-SD)</a:t>
            </a:r>
          </a:p>
          <a:p>
            <a:pPr lvl="2">
              <a:buFont typeface="Arial" panose="020B0604020202020204" pitchFamily="34" charset="0"/>
              <a:buChar char="•"/>
            </a:pPr>
            <a:r>
              <a:rPr lang="en-US" sz="1800">
                <a:latin typeface="+mj-lt"/>
              </a:rPr>
              <a:t>Senator Brian Schatz (D-HI)</a:t>
            </a:r>
          </a:p>
          <a:p>
            <a:pPr lvl="1">
              <a:buFont typeface="Arial" panose="020B0604020202020204" pitchFamily="34" charset="0"/>
              <a:buChar char="•"/>
            </a:pPr>
            <a:r>
              <a:rPr lang="en-US" sz="1800">
                <a:latin typeface="+mj-lt"/>
              </a:rPr>
              <a:t>Dwight D. Eisenhower Distinguished Public Service Awards</a:t>
            </a:r>
          </a:p>
          <a:p>
            <a:pPr lvl="2">
              <a:buFont typeface="Arial" panose="020B0604020202020204" pitchFamily="34" charset="0"/>
              <a:buChar char="•"/>
            </a:pPr>
            <a:r>
              <a:rPr lang="en-US" sz="1800" b="0" i="0">
                <a:effectLst/>
                <a:latin typeface="+mj-lt"/>
              </a:rPr>
              <a:t>Former VA Executive Director of Education Service – Joseph Garcia</a:t>
            </a:r>
            <a:endParaRPr lang="en-US" sz="1600">
              <a:latin typeface="+mj-lt"/>
            </a:endParaRPr>
          </a:p>
        </p:txBody>
      </p:sp>
      <p:sp>
        <p:nvSpPr>
          <p:cNvPr id="5" name="Footer Placeholder 4">
            <a:extLst>
              <a:ext uri="{FF2B5EF4-FFF2-40B4-BE49-F238E27FC236}">
                <a16:creationId xmlns:a16="http://schemas.microsoft.com/office/drawing/2014/main" id="{96D0B320-9C88-D985-E95D-F088658C3D8B}"/>
              </a:ext>
            </a:extLst>
          </p:cNvPr>
          <p:cNvSpPr>
            <a:spLocks noGrp="1"/>
          </p:cNvSpPr>
          <p:nvPr>
            <p:ph type="ftr" sz="quarter" idx="11"/>
          </p:nvPr>
        </p:nvSpPr>
        <p:spPr>
          <a:xfrm>
            <a:off x="3200400" y="6477000"/>
            <a:ext cx="6233582"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6DCDFDB5-85D8-2862-97AA-1F872E5DFF71}"/>
              </a:ext>
            </a:extLst>
          </p:cNvPr>
          <p:cNvSpPr>
            <a:spLocks noGrp="1"/>
          </p:cNvSpPr>
          <p:nvPr>
            <p:ph type="sldNum" sz="quarter" idx="12"/>
          </p:nvPr>
        </p:nvSpPr>
        <p:spPr>
          <a:xfrm>
            <a:off x="9878525" y="6477000"/>
            <a:ext cx="1016000" cy="2746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pic>
        <p:nvPicPr>
          <p:cNvPr id="17" name="Picture 16" descr="A group of people standing together&#10;&#10;AI-generated content may be incorrect.">
            <a:extLst>
              <a:ext uri="{FF2B5EF4-FFF2-40B4-BE49-F238E27FC236}">
                <a16:creationId xmlns:a16="http://schemas.microsoft.com/office/drawing/2014/main" id="{E9DB4D66-3085-40E3-DFF5-5AB5497E7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817" y="1242923"/>
            <a:ext cx="2651527" cy="1988645"/>
          </a:xfrm>
          <a:prstGeom prst="rect">
            <a:avLst/>
          </a:prstGeom>
          <a:ln>
            <a:noFill/>
          </a:ln>
          <a:effectLst>
            <a:outerShdw blurRad="292100" dist="139700" dir="2700000" algn="tl" rotWithShape="0">
              <a:srgbClr val="333333">
                <a:alpha val="65000"/>
              </a:srgbClr>
            </a:outerShdw>
          </a:effectLst>
        </p:spPr>
      </p:pic>
      <p:pic>
        <p:nvPicPr>
          <p:cNvPr id="25" name="Picture 24" descr="A group of people sitting at a table&#10;&#10;AI-generated content may be incorrect.">
            <a:extLst>
              <a:ext uri="{FF2B5EF4-FFF2-40B4-BE49-F238E27FC236}">
                <a16:creationId xmlns:a16="http://schemas.microsoft.com/office/drawing/2014/main" id="{A9942ED8-CC42-99A1-51E5-4DB46CBCA167}"/>
              </a:ext>
            </a:extLst>
          </p:cNvPr>
          <p:cNvPicPr>
            <a:picLocks noChangeAspect="1"/>
          </p:cNvPicPr>
          <p:nvPr/>
        </p:nvPicPr>
        <p:blipFill>
          <a:blip r:embed="rId4">
            <a:extLst>
              <a:ext uri="{28A0092B-C50C-407E-A947-70E740481C1C}">
                <a14:useLocalDpi xmlns:a14="http://schemas.microsoft.com/office/drawing/2010/main" val="0"/>
              </a:ext>
            </a:extLst>
          </a:blip>
          <a:srcRect b="43279"/>
          <a:stretch/>
        </p:blipFill>
        <p:spPr>
          <a:xfrm>
            <a:off x="6662775" y="3429000"/>
            <a:ext cx="2838569" cy="1207554"/>
          </a:xfrm>
          <a:prstGeom prst="rect">
            <a:avLst/>
          </a:prstGeom>
          <a:ln>
            <a:noFill/>
          </a:ln>
          <a:effectLst>
            <a:outerShdw blurRad="292100" dist="139700" dir="2700000" algn="tl" rotWithShape="0">
              <a:srgbClr val="333333">
                <a:alpha val="65000"/>
              </a:srgbClr>
            </a:outerShdw>
          </a:effectLst>
        </p:spPr>
      </p:pic>
      <p:pic>
        <p:nvPicPr>
          <p:cNvPr id="29" name="Picture 28" descr="A group of men in suits standing in a room with flags&#10;&#10;AI-generated content may be incorrect.">
            <a:extLst>
              <a:ext uri="{FF2B5EF4-FFF2-40B4-BE49-F238E27FC236}">
                <a16:creationId xmlns:a16="http://schemas.microsoft.com/office/drawing/2014/main" id="{747576EB-C775-9409-CC08-C82B90E3E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514" y="3676438"/>
            <a:ext cx="2264604" cy="1698453"/>
          </a:xfrm>
          <a:prstGeom prst="rect">
            <a:avLst/>
          </a:prstGeom>
          <a:ln>
            <a:noFill/>
          </a:ln>
          <a:effectLst>
            <a:outerShdw blurRad="292100" dist="139700" dir="2700000" algn="tl" rotWithShape="0">
              <a:srgbClr val="333333">
                <a:alpha val="65000"/>
              </a:srgbClr>
            </a:outerShdw>
          </a:effectLst>
        </p:spPr>
      </p:pic>
      <p:pic>
        <p:nvPicPr>
          <p:cNvPr id="31" name="Picture 30" descr="A group of people standing in front of a flag&#10;&#10;AI-generated content may be incorrect.">
            <a:extLst>
              <a:ext uri="{FF2B5EF4-FFF2-40B4-BE49-F238E27FC236}">
                <a16:creationId xmlns:a16="http://schemas.microsoft.com/office/drawing/2014/main" id="{3614FB60-657F-A7A8-A96C-DAFE708E725D}"/>
              </a:ext>
            </a:extLst>
          </p:cNvPr>
          <p:cNvPicPr>
            <a:picLocks noChangeAspect="1"/>
          </p:cNvPicPr>
          <p:nvPr/>
        </p:nvPicPr>
        <p:blipFill>
          <a:blip r:embed="rId6">
            <a:extLst>
              <a:ext uri="{28A0092B-C50C-407E-A947-70E740481C1C}">
                <a14:useLocalDpi xmlns:a14="http://schemas.microsoft.com/office/drawing/2010/main" val="0"/>
              </a:ext>
            </a:extLst>
          </a:blip>
          <a:srcRect t="24843" b="9926"/>
          <a:stretch/>
        </p:blipFill>
        <p:spPr>
          <a:xfrm>
            <a:off x="7705720" y="4723469"/>
            <a:ext cx="1875796" cy="1631480"/>
          </a:xfrm>
          <a:prstGeom prst="rect">
            <a:avLst/>
          </a:prstGeom>
        </p:spPr>
      </p:pic>
      <p:pic>
        <p:nvPicPr>
          <p:cNvPr id="33" name="Picture 32" descr="A group of people taking a selfie&#10;&#10;AI-generated content may be incorrect.">
            <a:extLst>
              <a:ext uri="{FF2B5EF4-FFF2-40B4-BE49-F238E27FC236}">
                <a16:creationId xmlns:a16="http://schemas.microsoft.com/office/drawing/2014/main" id="{0F774429-4AAF-7012-543C-43948205C369}"/>
              </a:ext>
            </a:extLst>
          </p:cNvPr>
          <p:cNvPicPr>
            <a:picLocks noChangeAspect="1"/>
          </p:cNvPicPr>
          <p:nvPr/>
        </p:nvPicPr>
        <p:blipFill>
          <a:blip r:embed="rId7">
            <a:extLst>
              <a:ext uri="{28A0092B-C50C-407E-A947-70E740481C1C}">
                <a14:useLocalDpi xmlns:a14="http://schemas.microsoft.com/office/drawing/2010/main" val="0"/>
              </a:ext>
            </a:extLst>
          </a:blip>
          <a:srcRect t="25028"/>
          <a:stretch/>
        </p:blipFill>
        <p:spPr>
          <a:xfrm>
            <a:off x="9723933" y="1130299"/>
            <a:ext cx="2341185" cy="234030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B8FE283-8B3B-584E-6BAA-C3DCF92C23AB}"/>
              </a:ext>
            </a:extLst>
          </p:cNvPr>
          <p:cNvPicPr>
            <a:picLocks noChangeAspect="1"/>
          </p:cNvPicPr>
          <p:nvPr/>
        </p:nvPicPr>
        <p:blipFill>
          <a:blip r:embed="rId8"/>
          <a:stretch>
            <a:fillRect/>
          </a:stretch>
        </p:blipFill>
        <p:spPr>
          <a:xfrm>
            <a:off x="217656" y="1130300"/>
            <a:ext cx="5812923" cy="5531758"/>
          </a:xfrm>
          <a:prstGeom prst="rect">
            <a:avLst/>
          </a:prstGeom>
        </p:spPr>
      </p:pic>
      <p:sp>
        <p:nvSpPr>
          <p:cNvPr id="9" name="Rectangle 8">
            <a:extLst>
              <a:ext uri="{FF2B5EF4-FFF2-40B4-BE49-F238E27FC236}">
                <a16:creationId xmlns:a16="http://schemas.microsoft.com/office/drawing/2014/main" id="{958F9BAF-972F-C486-18A8-6F25C420ABA7}"/>
              </a:ext>
            </a:extLst>
          </p:cNvPr>
          <p:cNvSpPr/>
          <p:nvPr/>
        </p:nvSpPr>
        <p:spPr>
          <a:xfrm>
            <a:off x="508000" y="4942114"/>
            <a:ext cx="5239657" cy="674915"/>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9AB826-E177-E4F6-546A-E1D21261DF3A}"/>
              </a:ext>
            </a:extLst>
          </p:cNvPr>
          <p:cNvSpPr/>
          <p:nvPr/>
        </p:nvSpPr>
        <p:spPr>
          <a:xfrm>
            <a:off x="858610" y="4942114"/>
            <a:ext cx="4683579" cy="568615"/>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n w="0">
                  <a:solidFill>
                    <a:schemeClr val="bg1">
                      <a:lumMod val="85000"/>
                    </a:schemeClr>
                  </a:solidFill>
                </a:ln>
                <a:solidFill>
                  <a:schemeClr val="bg1"/>
                </a:solidFill>
                <a:effectLst>
                  <a:outerShdw blurRad="38100" dist="19050" dir="2700000" algn="tl" rotWithShape="0">
                    <a:schemeClr val="dk1">
                      <a:alpha val="40000"/>
                    </a:schemeClr>
                  </a:outerShdw>
                </a:effectLst>
              </a:rPr>
              <a:t>2</a:t>
            </a:r>
            <a:r>
              <a:rPr lang="en-US" sz="2800" baseline="30000">
                <a:ln w="0">
                  <a:solidFill>
                    <a:schemeClr val="bg1">
                      <a:lumMod val="85000"/>
                    </a:schemeClr>
                  </a:solidFill>
                </a:ln>
                <a:solidFill>
                  <a:schemeClr val="bg1"/>
                </a:solidFill>
                <a:effectLst>
                  <a:outerShdw blurRad="38100" dist="19050" dir="2700000" algn="tl" rotWithShape="0">
                    <a:schemeClr val="dk1">
                      <a:alpha val="40000"/>
                    </a:schemeClr>
                  </a:outerShdw>
                </a:effectLst>
              </a:rPr>
              <a:t>nd</a:t>
            </a:r>
            <a:r>
              <a:rPr lang="en-US" sz="2800">
                <a:ln w="0">
                  <a:solidFill>
                    <a:schemeClr val="bg1">
                      <a:lumMod val="85000"/>
                    </a:schemeClr>
                  </a:solidFill>
                </a:ln>
                <a:solidFill>
                  <a:schemeClr val="bg1"/>
                </a:solidFill>
                <a:effectLst>
                  <a:outerShdw blurRad="38100" dist="19050" dir="2700000" algn="tl" rotWithShape="0">
                    <a:schemeClr val="dk1">
                      <a:alpha val="40000"/>
                    </a:schemeClr>
                  </a:outerShdw>
                </a:effectLst>
              </a:rPr>
              <a:t> Wednesday of EVERY Month!</a:t>
            </a:r>
          </a:p>
        </p:txBody>
      </p:sp>
    </p:spTree>
    <p:extLst>
      <p:ext uri="{BB962C8B-B14F-4D97-AF65-F5344CB8AC3E}">
        <p14:creationId xmlns:p14="http://schemas.microsoft.com/office/powerpoint/2010/main" val="1792327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067C-9AB3-9C9B-CDD4-E8E690AD5E46}"/>
              </a:ext>
            </a:extLst>
          </p:cNvPr>
          <p:cNvSpPr>
            <a:spLocks noGrp="1"/>
          </p:cNvSpPr>
          <p:nvPr>
            <p:ph type="title"/>
          </p:nvPr>
        </p:nvSpPr>
        <p:spPr/>
        <p:txBody>
          <a:bodyPr/>
          <a:lstStyle/>
          <a:p>
            <a:r>
              <a:rPr lang="en-US">
                <a:latin typeface="+mj-lt"/>
              </a:rPr>
              <a:t>118</a:t>
            </a:r>
            <a:r>
              <a:rPr lang="en-US" baseline="30000">
                <a:latin typeface="+mj-lt"/>
              </a:rPr>
              <a:t>th</a:t>
            </a:r>
            <a:r>
              <a:rPr lang="en-US">
                <a:latin typeface="+mj-lt"/>
              </a:rPr>
              <a:t> Congress 2</a:t>
            </a:r>
            <a:r>
              <a:rPr lang="en-US" baseline="30000">
                <a:latin typeface="+mj-lt"/>
              </a:rPr>
              <a:t>nd</a:t>
            </a:r>
            <a:r>
              <a:rPr lang="en-US">
                <a:latin typeface="+mj-lt"/>
              </a:rPr>
              <a:t> Session</a:t>
            </a:r>
          </a:p>
        </p:txBody>
      </p:sp>
      <p:sp>
        <p:nvSpPr>
          <p:cNvPr id="3" name="Content Placeholder 2">
            <a:extLst>
              <a:ext uri="{FF2B5EF4-FFF2-40B4-BE49-F238E27FC236}">
                <a16:creationId xmlns:a16="http://schemas.microsoft.com/office/drawing/2014/main" id="{07EC3ECB-286D-467D-97F4-448899BF1C46}"/>
              </a:ext>
            </a:extLst>
          </p:cNvPr>
          <p:cNvSpPr>
            <a:spLocks noGrp="1"/>
          </p:cNvSpPr>
          <p:nvPr>
            <p:ph idx="1"/>
          </p:nvPr>
        </p:nvSpPr>
        <p:spPr>
          <a:xfrm>
            <a:off x="0" y="1123188"/>
            <a:ext cx="12039600" cy="5181600"/>
          </a:xfrm>
        </p:spPr>
        <p:txBody>
          <a:bodyPr/>
          <a:lstStyle/>
          <a:p>
            <a:pPr indent="-318770">
              <a:buFont typeface="Arial" panose="020B0604020202020204" pitchFamily="34" charset="0"/>
              <a:buChar char="•"/>
            </a:pPr>
            <a:r>
              <a:rPr lang="en-US" sz="2800" b="1">
                <a:latin typeface="+mj-lt"/>
                <a:cs typeface="Arial"/>
              </a:rPr>
              <a:t>S. 141, Sen. Elizabeth Dole 21st Century Veterans Healthcare &amp; Benefits Improvement Act (Signed into Law on January 2, 2025)</a:t>
            </a:r>
            <a:endParaRPr lang="en-US">
              <a:cs typeface="Arial"/>
            </a:endParaRPr>
          </a:p>
          <a:p>
            <a:pPr lvl="1">
              <a:buFont typeface="Arial" panose="020B0604020202020204" pitchFamily="34" charset="0"/>
              <a:buChar char="•"/>
            </a:pPr>
            <a:r>
              <a:rPr lang="en-US" sz="2400" b="1">
                <a:latin typeface="+mj-lt"/>
                <a:cs typeface="Arial"/>
              </a:rPr>
              <a:t>Omnibus EO Sections</a:t>
            </a:r>
          </a:p>
          <a:p>
            <a:pPr lvl="2">
              <a:buFont typeface="Arial" panose="020B0604020202020204" pitchFamily="34" charset="0"/>
              <a:buChar char="•"/>
            </a:pPr>
            <a:r>
              <a:rPr lang="en-US" sz="1800" b="1">
                <a:latin typeface="+mj-lt"/>
                <a:cs typeface="Arial"/>
              </a:rPr>
              <a:t>Sec. 149 National Veteran Suicide Prevention Annual Report </a:t>
            </a:r>
            <a:r>
              <a:rPr lang="en-US" sz="1800">
                <a:latin typeface="+mj-lt"/>
                <a:cs typeface="Arial"/>
              </a:rPr>
              <a:t>(based on S. 928 and H.R. 4157, Not Just a Number Act).</a:t>
            </a:r>
          </a:p>
          <a:p>
            <a:pPr lvl="2">
              <a:buFont typeface="Arial" panose="020B0604020202020204" pitchFamily="34" charset="0"/>
              <a:buChar char="•"/>
            </a:pPr>
            <a:r>
              <a:rPr lang="en-US" sz="1800" b="1">
                <a:latin typeface="+mj-lt"/>
                <a:cs typeface="Arial"/>
              </a:rPr>
              <a:t>Sec. 203 Sole Liability Transferred Educational Assistance by an Individual who Fails to Complete a Service Agreement </a:t>
            </a:r>
            <a:r>
              <a:rPr lang="en-US" sz="1800">
                <a:latin typeface="+mj-lt"/>
                <a:cs typeface="Arial"/>
              </a:rPr>
              <a:t>(based on H.R. 1798, Protect Military Dependents Act).</a:t>
            </a:r>
          </a:p>
          <a:p>
            <a:pPr lvl="2">
              <a:buFont typeface="Arial" panose="020B0604020202020204" pitchFamily="34" charset="0"/>
              <a:buChar char="•"/>
            </a:pPr>
            <a:r>
              <a:rPr lang="en-US" sz="1800" b="1">
                <a:latin typeface="+mj-lt"/>
                <a:cs typeface="Arial"/>
              </a:rPr>
              <a:t>Sec. 206 Expansion of Department of Veterans Affairs Oversight of Certain Educational Institutions </a:t>
            </a:r>
            <a:r>
              <a:rPr lang="en-US" sz="1800">
                <a:latin typeface="+mj-lt"/>
                <a:cs typeface="Arial"/>
              </a:rPr>
              <a:t>(based on H.R. 3981, Isakson Roe Education Oversight Expansion Act).</a:t>
            </a:r>
          </a:p>
          <a:p>
            <a:pPr lvl="2">
              <a:buFont typeface="Arial" panose="020B0604020202020204" pitchFamily="34" charset="0"/>
              <a:buChar char="•"/>
            </a:pPr>
            <a:r>
              <a:rPr lang="en-US" sz="1800" b="1">
                <a:latin typeface="+mj-lt"/>
                <a:cs typeface="Arial"/>
              </a:rPr>
              <a:t>Sec. 207 Requirement that Educational Institutions Approved for Purposes of Department of Veterans Affairs Educational Assistance Programs Provide Digital Official Transcripts </a:t>
            </a:r>
            <a:r>
              <a:rPr lang="en-US" sz="1800">
                <a:latin typeface="+mj-lt"/>
                <a:cs typeface="Arial"/>
              </a:rPr>
              <a:t>(based on H.R. 3898, Transcript Assurance for Heroes Act). </a:t>
            </a:r>
          </a:p>
          <a:p>
            <a:pPr lvl="2">
              <a:buFont typeface="Arial" panose="020B0604020202020204" pitchFamily="34" charset="0"/>
              <a:buChar char="•"/>
            </a:pPr>
            <a:r>
              <a:rPr lang="en-US" sz="1800" b="1">
                <a:latin typeface="+mj-lt"/>
                <a:cs typeface="Arial"/>
              </a:rPr>
              <a:t>Sec. 208 Payment of Full Monthly Housing Stipend for Veterans Enrolled in Final Semester using            Educational Assistant under Post 9/11 Educational Assistance Program</a:t>
            </a:r>
            <a:r>
              <a:rPr lang="en-US" sz="1800">
                <a:latin typeface="+mj-lt"/>
                <a:cs typeface="Arial"/>
              </a:rPr>
              <a:t> (based on H.R. 3874,                       Veterans Education Assistance Improvement Act).</a:t>
            </a:r>
          </a:p>
          <a:p>
            <a:pPr lvl="2">
              <a:buFont typeface="Arial" panose="020B0604020202020204" pitchFamily="34" charset="0"/>
              <a:buChar char="•"/>
            </a:pPr>
            <a:endParaRPr lang="en-US" sz="1800" b="1">
              <a:latin typeface="+mj-lt"/>
              <a:cs typeface="Arial"/>
            </a:endParaRPr>
          </a:p>
        </p:txBody>
      </p:sp>
      <p:sp>
        <p:nvSpPr>
          <p:cNvPr id="5" name="Footer Placeholder 4">
            <a:extLst>
              <a:ext uri="{FF2B5EF4-FFF2-40B4-BE49-F238E27FC236}">
                <a16:creationId xmlns:a16="http://schemas.microsoft.com/office/drawing/2014/main" id="{1074312B-AAE1-5E50-F195-8CAECBA8B0A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132AD4A0-24A5-A1A7-B5C2-6902B2A9CC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525148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067C-9AB3-9C9B-CDD4-E8E690AD5E46}"/>
              </a:ext>
            </a:extLst>
          </p:cNvPr>
          <p:cNvSpPr>
            <a:spLocks noGrp="1"/>
          </p:cNvSpPr>
          <p:nvPr>
            <p:ph type="title"/>
          </p:nvPr>
        </p:nvSpPr>
        <p:spPr/>
        <p:txBody>
          <a:bodyPr/>
          <a:lstStyle/>
          <a:p>
            <a:r>
              <a:rPr lang="en-US">
                <a:latin typeface="+mj-lt"/>
              </a:rPr>
              <a:t>118</a:t>
            </a:r>
            <a:r>
              <a:rPr lang="en-US" baseline="30000">
                <a:latin typeface="+mj-lt"/>
              </a:rPr>
              <a:t>th</a:t>
            </a:r>
            <a:r>
              <a:rPr lang="en-US">
                <a:latin typeface="+mj-lt"/>
              </a:rPr>
              <a:t> Congress 2</a:t>
            </a:r>
            <a:r>
              <a:rPr lang="en-US" baseline="30000">
                <a:latin typeface="+mj-lt"/>
              </a:rPr>
              <a:t>nd</a:t>
            </a:r>
            <a:r>
              <a:rPr lang="en-US">
                <a:latin typeface="+mj-lt"/>
              </a:rPr>
              <a:t> Session (cont.)</a:t>
            </a:r>
          </a:p>
        </p:txBody>
      </p:sp>
      <p:sp>
        <p:nvSpPr>
          <p:cNvPr id="3" name="Content Placeholder 2">
            <a:extLst>
              <a:ext uri="{FF2B5EF4-FFF2-40B4-BE49-F238E27FC236}">
                <a16:creationId xmlns:a16="http://schemas.microsoft.com/office/drawing/2014/main" id="{07EC3ECB-286D-467D-97F4-448899BF1C46}"/>
              </a:ext>
            </a:extLst>
          </p:cNvPr>
          <p:cNvSpPr>
            <a:spLocks noGrp="1"/>
          </p:cNvSpPr>
          <p:nvPr>
            <p:ph idx="1"/>
          </p:nvPr>
        </p:nvSpPr>
        <p:spPr>
          <a:xfrm>
            <a:off x="0" y="1123188"/>
            <a:ext cx="12039600" cy="5181600"/>
          </a:xfrm>
        </p:spPr>
        <p:txBody>
          <a:bodyPr/>
          <a:lstStyle/>
          <a:p>
            <a:pPr indent="-318770">
              <a:buFont typeface="Arial" panose="020B0604020202020204" pitchFamily="34" charset="0"/>
              <a:buChar char="•"/>
            </a:pPr>
            <a:r>
              <a:rPr lang="en-US" sz="2800" b="1">
                <a:latin typeface="+mj-lt"/>
                <a:cs typeface="Arial"/>
              </a:rPr>
              <a:t>S. 141, Sen. Elizabeth Dole 21st Century Veterans Healthcare &amp; Benefits Improvement Act (Signed into Law on January 2, 2025)</a:t>
            </a:r>
            <a:endParaRPr lang="en-US">
              <a:cs typeface="Arial"/>
            </a:endParaRPr>
          </a:p>
          <a:p>
            <a:pPr lvl="1">
              <a:buFont typeface="Arial" panose="020B0604020202020204" pitchFamily="34" charset="0"/>
              <a:buChar char="•"/>
            </a:pPr>
            <a:r>
              <a:rPr lang="en-US" sz="2400" b="1">
                <a:latin typeface="+mj-lt"/>
                <a:cs typeface="Arial"/>
              </a:rPr>
              <a:t>Omnibus EO Sections</a:t>
            </a:r>
          </a:p>
          <a:p>
            <a:pPr lvl="2">
              <a:buFont typeface="Arial" panose="020B0604020202020204" pitchFamily="34" charset="0"/>
              <a:buChar char="•"/>
            </a:pPr>
            <a:r>
              <a:rPr lang="en-US" sz="1800" b="1" kern="100">
                <a:effectLst/>
                <a:latin typeface="+mj-lt"/>
                <a:ea typeface="Aptos" panose="020B0004020202020204" pitchFamily="34" charset="0"/>
                <a:cs typeface="Times New Roman" panose="02020603050405020304" pitchFamily="18" charset="0"/>
              </a:rPr>
              <a:t>Sec. 209 Modification of Rules for Approval of Commercial Driver Education Programs for Purposes of Educational Assistance Programs of the Department of Veteran Affairs</a:t>
            </a:r>
            <a:r>
              <a:rPr lang="en-US" sz="1800" kern="100">
                <a:effectLst/>
                <a:latin typeface="+mj-lt"/>
                <a:ea typeface="Aptos" panose="020B0004020202020204" pitchFamily="34" charset="0"/>
                <a:cs typeface="Times New Roman" panose="02020603050405020304" pitchFamily="18" charset="0"/>
              </a:rPr>
              <a:t> (based on H.R. 2830 and S. 656, Veteran Improvement Commercial Driver License Act).</a:t>
            </a:r>
            <a:endParaRPr lang="en-US" sz="1800" kern="100">
              <a:latin typeface="+mj-lt"/>
              <a:ea typeface="Aptos" panose="020B0004020202020204" pitchFamily="34" charset="0"/>
              <a:cs typeface="Times New Roman" panose="02020603050405020304" pitchFamily="18" charset="0"/>
            </a:endParaRPr>
          </a:p>
          <a:p>
            <a:pPr lvl="2">
              <a:buFont typeface="Arial" panose="020B0604020202020204" pitchFamily="34" charset="0"/>
              <a:buChar char="•"/>
            </a:pPr>
            <a:r>
              <a:rPr lang="en-US" sz="1800" b="1" kern="100">
                <a:effectLst/>
                <a:latin typeface="+mj-lt"/>
                <a:ea typeface="Aptos" panose="020B0004020202020204" pitchFamily="34" charset="0"/>
                <a:cs typeface="Times New Roman" panose="02020603050405020304" pitchFamily="18" charset="0"/>
              </a:rPr>
              <a:t>Sec. 210 Provision of Certificates of Eligibility and Award Letters Using Electronic Means</a:t>
            </a:r>
            <a:r>
              <a:rPr lang="en-US" sz="1800" kern="100">
                <a:effectLst/>
                <a:latin typeface="+mj-lt"/>
                <a:ea typeface="Aptos" panose="020B0004020202020204" pitchFamily="34" charset="0"/>
                <a:cs typeface="Times New Roman" panose="02020603050405020304" pitchFamily="18" charset="0"/>
              </a:rPr>
              <a:t> (based on H.R. 1169, VA-E Notification Enhancement Act).</a:t>
            </a:r>
            <a:endParaRPr lang="en-US" sz="1800" kern="100">
              <a:latin typeface="+mj-lt"/>
              <a:ea typeface="Aptos" panose="020B0004020202020204" pitchFamily="34" charset="0"/>
              <a:cs typeface="Times New Roman" panose="02020603050405020304" pitchFamily="18" charset="0"/>
            </a:endParaRPr>
          </a:p>
          <a:p>
            <a:pPr lvl="2">
              <a:buFont typeface="Arial" panose="020B0604020202020204" pitchFamily="34" charset="0"/>
              <a:buChar char="•"/>
            </a:pPr>
            <a:r>
              <a:rPr lang="en-US" sz="1800" b="1" kern="100">
                <a:effectLst/>
                <a:latin typeface="+mj-lt"/>
                <a:ea typeface="Aptos" panose="020B0004020202020204" pitchFamily="34" charset="0"/>
                <a:cs typeface="Times New Roman" panose="02020603050405020304" pitchFamily="18" charset="0"/>
              </a:rPr>
              <a:t>Sec. 212 Department of Veterans Affairs High Technology Program </a:t>
            </a:r>
            <a:r>
              <a:rPr lang="en-US" sz="1800" kern="100">
                <a:effectLst/>
                <a:latin typeface="+mj-lt"/>
                <a:ea typeface="Aptos" panose="020B0004020202020204" pitchFamily="34" charset="0"/>
                <a:cs typeface="Times New Roman" panose="02020603050405020304" pitchFamily="18" charset="0"/>
              </a:rPr>
              <a:t>(based on H.R. 1669, VET TEC Authorization Act; and S. 1678, VET TEC). </a:t>
            </a:r>
            <a:endParaRPr lang="en-US" sz="1800" kern="100">
              <a:latin typeface="+mj-lt"/>
              <a:ea typeface="Aptos" panose="020B0004020202020204" pitchFamily="34" charset="0"/>
              <a:cs typeface="Times New Roman" panose="02020603050405020304" pitchFamily="18" charset="0"/>
            </a:endParaRPr>
          </a:p>
          <a:p>
            <a:pPr lvl="2">
              <a:buFont typeface="Arial" panose="020B0604020202020204" pitchFamily="34" charset="0"/>
              <a:buChar char="•"/>
            </a:pPr>
            <a:r>
              <a:rPr lang="en-US" sz="1800" b="1" kern="100">
                <a:effectLst/>
                <a:latin typeface="+mj-lt"/>
                <a:ea typeface="Aptos" panose="020B0004020202020204" pitchFamily="34" charset="0"/>
                <a:cs typeface="Times New Roman" panose="02020603050405020304" pitchFamily="18" charset="0"/>
              </a:rPr>
              <a:t>Sec. 214. Payment of VA Educational Assistant Via Electronic Fund Transfer to a Foreign Institution of Higher Education</a:t>
            </a:r>
            <a:r>
              <a:rPr lang="en-US" sz="1800" kern="100">
                <a:effectLst/>
                <a:latin typeface="+mj-lt"/>
                <a:ea typeface="Aptos" panose="020B0004020202020204" pitchFamily="34" charset="0"/>
                <a:cs typeface="Times New Roman" panose="02020603050405020304" pitchFamily="18" charset="0"/>
              </a:rPr>
              <a:t> (based on S. 1090, To direct the Secretary of Veterans Affairs to update the payment system of the Department of Veterans Affairs to allow for electronic fund transfer of educational assistance, administered by the Secretary, to a foreign institution of higher education, and for other purposes).</a:t>
            </a:r>
          </a:p>
          <a:p>
            <a:pPr lvl="2">
              <a:buFont typeface="Arial" panose="020B0604020202020204" pitchFamily="34" charset="0"/>
              <a:buChar char="•"/>
            </a:pPr>
            <a:endParaRPr lang="en-US" sz="1800" b="1">
              <a:latin typeface="+mj-lt"/>
              <a:cs typeface="Arial"/>
            </a:endParaRPr>
          </a:p>
        </p:txBody>
      </p:sp>
      <p:sp>
        <p:nvSpPr>
          <p:cNvPr id="5" name="Footer Placeholder 4">
            <a:extLst>
              <a:ext uri="{FF2B5EF4-FFF2-40B4-BE49-F238E27FC236}">
                <a16:creationId xmlns:a16="http://schemas.microsoft.com/office/drawing/2014/main" id="{1074312B-AAE1-5E50-F195-8CAECBA8B0A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132AD4A0-24A5-A1A7-B5C2-6902B2A9CC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025725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DF04-B8D5-59F7-597F-12EC7AE82D7C}"/>
              </a:ext>
            </a:extLst>
          </p:cNvPr>
          <p:cNvSpPr>
            <a:spLocks noGrp="1"/>
          </p:cNvSpPr>
          <p:nvPr>
            <p:ph type="title"/>
          </p:nvPr>
        </p:nvSpPr>
        <p:spPr/>
        <p:txBody>
          <a:bodyPr/>
          <a:lstStyle/>
          <a:p>
            <a:r>
              <a:rPr lang="en-US">
                <a:latin typeface="+mj-lt"/>
              </a:rPr>
              <a:t>119</a:t>
            </a:r>
            <a:r>
              <a:rPr lang="en-US" baseline="30000">
                <a:latin typeface="+mj-lt"/>
              </a:rPr>
              <a:t>th</a:t>
            </a:r>
            <a:r>
              <a:rPr lang="en-US">
                <a:latin typeface="+mj-lt"/>
              </a:rPr>
              <a:t> Congress 1</a:t>
            </a:r>
            <a:r>
              <a:rPr lang="en-US" baseline="30000">
                <a:latin typeface="+mj-lt"/>
              </a:rPr>
              <a:t>st</a:t>
            </a:r>
            <a:r>
              <a:rPr lang="en-US">
                <a:latin typeface="+mj-lt"/>
              </a:rPr>
              <a:t> Session</a:t>
            </a:r>
            <a:endParaRPr lang="en-US"/>
          </a:p>
        </p:txBody>
      </p:sp>
      <p:sp>
        <p:nvSpPr>
          <p:cNvPr id="3" name="Content Placeholder 2">
            <a:extLst>
              <a:ext uri="{FF2B5EF4-FFF2-40B4-BE49-F238E27FC236}">
                <a16:creationId xmlns:a16="http://schemas.microsoft.com/office/drawing/2014/main" id="{DB59C0D3-EEFB-B25F-A56F-BAB355B5891C}"/>
              </a:ext>
            </a:extLst>
          </p:cNvPr>
          <p:cNvSpPr>
            <a:spLocks noGrp="1"/>
          </p:cNvSpPr>
          <p:nvPr>
            <p:ph idx="1"/>
          </p:nvPr>
        </p:nvSpPr>
        <p:spPr>
          <a:xfrm>
            <a:off x="16831" y="1043314"/>
            <a:ext cx="11955137" cy="5814685"/>
          </a:xfrm>
        </p:spPr>
        <p:txBody>
          <a:bodyPr/>
          <a:lstStyle/>
          <a:p>
            <a:pPr lvl="1">
              <a:buFont typeface="Arial" panose="020B0604020202020204" pitchFamily="34" charset="0"/>
              <a:buChar char="•"/>
            </a:pPr>
            <a:r>
              <a:rPr lang="en-US" sz="1800" b="1" i="0">
                <a:effectLst/>
                <a:latin typeface="+mj-lt"/>
                <a:cs typeface="Arial"/>
              </a:rPr>
              <a:t>Legislation Tracking</a:t>
            </a:r>
          </a:p>
          <a:p>
            <a:pPr lvl="2">
              <a:buFont typeface="Arial" panose="020B0604020202020204" pitchFamily="34" charset="0"/>
              <a:buChar char="•"/>
            </a:pPr>
            <a:r>
              <a:rPr lang="en-US" sz="1800" b="1">
                <a:latin typeface="+mj-lt"/>
                <a:cs typeface="Arial"/>
                <a:hlinkClick r:id="rId3"/>
              </a:rPr>
              <a:t>H.R. 913</a:t>
            </a:r>
            <a:r>
              <a:rPr lang="en-US" sz="1800" b="1">
                <a:latin typeface="+mj-lt"/>
                <a:cs typeface="Arial"/>
              </a:rPr>
              <a:t> – Streamlining Aviation for Eligible Veterans Act</a:t>
            </a:r>
          </a:p>
          <a:p>
            <a:pPr lvl="2">
              <a:buFont typeface="Arial" panose="020B0604020202020204" pitchFamily="34" charset="0"/>
              <a:buChar char="•"/>
            </a:pPr>
            <a:r>
              <a:rPr lang="en-US" sz="1800" b="1">
                <a:latin typeface="+mj-lt"/>
                <a:cs typeface="Arial"/>
                <a:hlinkClick r:id="rId4"/>
              </a:rPr>
              <a:t>H.R. 980</a:t>
            </a:r>
            <a:r>
              <a:rPr lang="en-US" sz="1800" b="1">
                <a:latin typeface="+mj-lt"/>
                <a:cs typeface="Arial"/>
              </a:rPr>
              <a:t> – Modernizing the Veterans On-Campus Experience Act</a:t>
            </a:r>
          </a:p>
          <a:p>
            <a:pPr lvl="2">
              <a:buFont typeface="Arial" panose="020B0604020202020204" pitchFamily="34" charset="0"/>
              <a:buChar char="•"/>
            </a:pPr>
            <a:r>
              <a:rPr lang="en-US" sz="1800" b="1">
                <a:latin typeface="+mj-lt"/>
                <a:cs typeface="Arial"/>
                <a:hlinkClick r:id="rId5"/>
              </a:rPr>
              <a:t>S. 610</a:t>
            </a:r>
            <a:r>
              <a:rPr lang="en-US" sz="1800" b="1">
                <a:latin typeface="+mj-lt"/>
                <a:cs typeface="Arial"/>
              </a:rPr>
              <a:t> – Ensuring </a:t>
            </a:r>
            <a:r>
              <a:rPr lang="en-US" sz="1800" b="1" err="1">
                <a:latin typeface="+mj-lt"/>
                <a:cs typeface="Arial"/>
              </a:rPr>
              <a:t>VetSuccess</a:t>
            </a:r>
            <a:r>
              <a:rPr lang="en-US" sz="1800" b="1">
                <a:latin typeface="+mj-lt"/>
                <a:cs typeface="Arial"/>
              </a:rPr>
              <a:t> On-Campus Act</a:t>
            </a:r>
          </a:p>
          <a:p>
            <a:pPr lvl="2">
              <a:buFont typeface="Arial" panose="020B0604020202020204" pitchFamily="34" charset="0"/>
              <a:buChar char="•"/>
            </a:pPr>
            <a:r>
              <a:rPr lang="en-US" sz="1800" b="1">
                <a:latin typeface="+mj-lt"/>
                <a:cs typeface="Arial"/>
                <a:hlinkClick r:id="rId6"/>
              </a:rPr>
              <a:t>H.R. 1391</a:t>
            </a:r>
            <a:r>
              <a:rPr lang="en-US" sz="1800" b="1">
                <a:latin typeface="+mj-lt"/>
                <a:cs typeface="Arial"/>
              </a:rPr>
              <a:t> – Student Veterans Benefits Restoration Act</a:t>
            </a:r>
          </a:p>
          <a:p>
            <a:pPr lvl="2">
              <a:buFont typeface="Arial" panose="020B0604020202020204" pitchFamily="34" charset="0"/>
              <a:buChar char="•"/>
            </a:pPr>
            <a:r>
              <a:rPr lang="en-US" sz="1800" b="1" i="0">
                <a:effectLst/>
                <a:latin typeface="+mj-lt"/>
                <a:cs typeface="Arial"/>
                <a:hlinkClick r:id="rId7"/>
              </a:rPr>
              <a:t>H.R. 1423</a:t>
            </a:r>
            <a:r>
              <a:rPr lang="en-US" sz="1800" b="1" i="0">
                <a:effectLst/>
                <a:latin typeface="+mj-lt"/>
                <a:cs typeface="Arial"/>
              </a:rPr>
              <a:t> / </a:t>
            </a:r>
            <a:r>
              <a:rPr lang="en-US" sz="1800" b="1" i="0">
                <a:effectLst/>
                <a:latin typeface="+mj-lt"/>
                <a:cs typeface="Arial"/>
                <a:hlinkClick r:id="rId8"/>
              </a:rPr>
              <a:t>S. 649</a:t>
            </a:r>
            <a:r>
              <a:rPr lang="en-US" sz="1800" b="1" i="0">
                <a:effectLst/>
                <a:latin typeface="+mj-lt"/>
                <a:cs typeface="Arial"/>
              </a:rPr>
              <a:t>– National Guard and Reserve GI Bill Parity Act</a:t>
            </a:r>
          </a:p>
          <a:p>
            <a:pPr lvl="2">
              <a:buFont typeface="Arial" panose="020B0604020202020204" pitchFamily="34" charset="0"/>
              <a:buChar char="•"/>
            </a:pPr>
            <a:r>
              <a:rPr lang="en-US" sz="1800" b="1">
                <a:latin typeface="+mj-lt"/>
                <a:cs typeface="Arial"/>
                <a:hlinkClick r:id="rId9"/>
              </a:rPr>
              <a:t>H.R. 1458</a:t>
            </a:r>
            <a:r>
              <a:rPr lang="en-US" sz="1800" b="1">
                <a:latin typeface="+mj-lt"/>
                <a:cs typeface="Arial"/>
              </a:rPr>
              <a:t> – Veterans Education and Technical Skills Opportunity Act</a:t>
            </a:r>
          </a:p>
          <a:p>
            <a:pPr lvl="2">
              <a:buFont typeface="Arial" panose="020B0604020202020204" pitchFamily="34" charset="0"/>
              <a:buChar char="•"/>
            </a:pPr>
            <a:r>
              <a:rPr lang="en-US" sz="1800" b="1">
                <a:latin typeface="+mj-lt"/>
                <a:cs typeface="Arial"/>
                <a:hlinkClick r:id="rId10"/>
              </a:rPr>
              <a:t>S. 1543</a:t>
            </a:r>
            <a:r>
              <a:rPr lang="en-US" sz="1800" b="1">
                <a:latin typeface="+mj-lt"/>
                <a:cs typeface="Arial"/>
              </a:rPr>
              <a:t> – Veterans’ Opportunity Act</a:t>
            </a:r>
            <a:endParaRPr lang="en-US" sz="1800" b="1">
              <a:latin typeface="+mj-lt"/>
              <a:cs typeface="Arial"/>
              <a:hlinkClick r:id="rId11"/>
            </a:endParaRPr>
          </a:p>
          <a:p>
            <a:pPr lvl="2">
              <a:buFont typeface="Arial" panose="020B0604020202020204" pitchFamily="34" charset="0"/>
              <a:buChar char="•"/>
            </a:pPr>
            <a:r>
              <a:rPr lang="en-US" sz="1800" b="1">
                <a:latin typeface="+mj-lt"/>
                <a:cs typeface="Arial"/>
                <a:hlinkClick r:id="rId11"/>
              </a:rPr>
              <a:t>H.R. 1965</a:t>
            </a:r>
            <a:r>
              <a:rPr lang="en-US" sz="1800" b="1">
                <a:latin typeface="+mj-lt"/>
                <a:cs typeface="Arial"/>
              </a:rPr>
              <a:t> – Veteran Education Assistance Adjustment Act</a:t>
            </a:r>
          </a:p>
          <a:p>
            <a:pPr lvl="2">
              <a:buFont typeface="Arial" panose="020B0604020202020204" pitchFamily="34" charset="0"/>
              <a:buChar char="•"/>
            </a:pPr>
            <a:r>
              <a:rPr lang="en-US" sz="1800" b="1">
                <a:latin typeface="+mj-lt"/>
                <a:cs typeface="Arial"/>
                <a:hlinkClick r:id="rId12"/>
              </a:rPr>
              <a:t>H.R. 1957</a:t>
            </a:r>
            <a:r>
              <a:rPr lang="en-US" sz="1800" b="1">
                <a:latin typeface="+mj-lt"/>
                <a:cs typeface="Arial"/>
              </a:rPr>
              <a:t> – End Veteran Homelessness Act</a:t>
            </a:r>
          </a:p>
          <a:p>
            <a:pPr lvl="2">
              <a:buFont typeface="Arial" panose="020B0604020202020204" pitchFamily="34" charset="0"/>
              <a:buChar char="•"/>
            </a:pPr>
            <a:r>
              <a:rPr lang="en-US" sz="1800" b="1">
                <a:latin typeface="+mj-lt"/>
                <a:cs typeface="Arial"/>
                <a:hlinkClick r:id="rId13"/>
              </a:rPr>
              <a:t>H.R. 2034</a:t>
            </a:r>
            <a:r>
              <a:rPr lang="en-US" sz="1800" b="1">
                <a:latin typeface="+mj-lt"/>
                <a:cs typeface="Arial"/>
              </a:rPr>
              <a:t> – Edith </a:t>
            </a:r>
            <a:r>
              <a:rPr lang="en-US" sz="1800" b="1" err="1">
                <a:latin typeface="+mj-lt"/>
                <a:cs typeface="Arial"/>
              </a:rPr>
              <a:t>Nourse</a:t>
            </a:r>
            <a:r>
              <a:rPr lang="en-US" sz="1800" b="1">
                <a:latin typeface="+mj-lt"/>
                <a:cs typeface="Arial"/>
              </a:rPr>
              <a:t> Rogers STEM Scholarship Opportunity Act </a:t>
            </a:r>
            <a:endParaRPr lang="en-US" sz="1800" b="1" i="0">
              <a:effectLst/>
              <a:latin typeface="+mj-lt"/>
              <a:cs typeface="Arial"/>
            </a:endParaRPr>
          </a:p>
          <a:p>
            <a:pPr lvl="1">
              <a:buFont typeface="Arial" panose="020B0604020202020204" pitchFamily="34" charset="0"/>
              <a:buChar char="•"/>
            </a:pPr>
            <a:r>
              <a:rPr lang="en-US" sz="1800" b="1" i="0">
                <a:effectLst/>
                <a:latin typeface="+mj-lt"/>
                <a:cs typeface="Arial"/>
              </a:rPr>
              <a:t>Statements for the Record</a:t>
            </a:r>
            <a:endParaRPr lang="en-US" sz="1800" b="1" i="0">
              <a:effectLst/>
              <a:latin typeface="+mj-lt"/>
              <a:cs typeface="Arial"/>
              <a:hlinkClick r:id="rId14"/>
            </a:endParaRPr>
          </a:p>
          <a:p>
            <a:pPr lvl="2">
              <a:buFont typeface="Arial" panose="020B0604020202020204" pitchFamily="34" charset="0"/>
              <a:buChar char="•"/>
            </a:pPr>
            <a:r>
              <a:rPr lang="en-US" sz="1800" b="1">
                <a:latin typeface="+mj-lt"/>
                <a:cs typeface="Arial"/>
                <a:hlinkClick r:id="rId14"/>
              </a:rPr>
              <a:t>March 4</a:t>
            </a:r>
            <a:r>
              <a:rPr lang="en-US" sz="1800" b="1">
                <a:latin typeface="+mj-lt"/>
                <a:cs typeface="Arial"/>
              </a:rPr>
              <a:t> – Joint Senate-House Veterans Affairs Committee</a:t>
            </a:r>
          </a:p>
          <a:p>
            <a:pPr lvl="2">
              <a:buFont typeface="Arial" panose="020B0604020202020204" pitchFamily="34" charset="0"/>
              <a:buChar char="•"/>
            </a:pPr>
            <a:r>
              <a:rPr lang="en-US" sz="1800" b="1" i="0">
                <a:effectLst/>
                <a:latin typeface="+mj-lt"/>
                <a:cs typeface="Arial"/>
                <a:hlinkClick r:id="rId15"/>
              </a:rPr>
              <a:t>March 11</a:t>
            </a:r>
            <a:r>
              <a:rPr lang="en-US" sz="1800" b="1" i="0">
                <a:effectLst/>
                <a:latin typeface="+mj-lt"/>
                <a:cs typeface="Arial"/>
              </a:rPr>
              <a:t> – HVAC Pending Legislation Hearing</a:t>
            </a:r>
          </a:p>
          <a:p>
            <a:pPr lvl="2">
              <a:buFont typeface="Arial" panose="020B0604020202020204" pitchFamily="34" charset="0"/>
              <a:buChar char="•"/>
            </a:pPr>
            <a:r>
              <a:rPr lang="en-US" sz="1800" b="1">
                <a:latin typeface="+mj-lt"/>
                <a:cs typeface="Arial"/>
              </a:rPr>
              <a:t>May 21 – SVAC Pending Legislation Hearing</a:t>
            </a:r>
          </a:p>
          <a:p>
            <a:pPr lvl="2">
              <a:buFont typeface="Arial" panose="020B0604020202020204" pitchFamily="34" charset="0"/>
              <a:buChar char="•"/>
            </a:pPr>
            <a:r>
              <a:rPr lang="en-US" sz="1800" b="1" i="0">
                <a:effectLst/>
                <a:latin typeface="+mj-lt"/>
                <a:cs typeface="Arial"/>
                <a:hlinkClick r:id="rId16"/>
              </a:rPr>
              <a:t>June 11</a:t>
            </a:r>
            <a:r>
              <a:rPr lang="en-US" sz="1800" b="1" i="0">
                <a:effectLst/>
                <a:latin typeface="+mj-lt"/>
                <a:cs typeface="Arial"/>
              </a:rPr>
              <a:t> – HVAC EO </a:t>
            </a:r>
            <a:r>
              <a:rPr lang="en-US" sz="1800" b="1">
                <a:latin typeface="+mj-lt"/>
                <a:cs typeface="Arial"/>
              </a:rPr>
              <a:t>Pending Legislation Hearing</a:t>
            </a:r>
          </a:p>
          <a:p>
            <a:pPr lvl="2">
              <a:buFont typeface="Arial" panose="020B0604020202020204" pitchFamily="34" charset="0"/>
              <a:buChar char="•"/>
            </a:pPr>
            <a:r>
              <a:rPr lang="en-US" sz="1800" b="1">
                <a:latin typeface="+mj-lt"/>
                <a:cs typeface="Arial"/>
                <a:hlinkClick r:id="rId17"/>
              </a:rPr>
              <a:t>June 12</a:t>
            </a:r>
            <a:r>
              <a:rPr lang="en-US" sz="1800" b="1">
                <a:latin typeface="+mj-lt"/>
                <a:cs typeface="Arial"/>
              </a:rPr>
              <a:t> – HVAC Health Pending Legislation Hearing</a:t>
            </a:r>
          </a:p>
          <a:p>
            <a:pPr lvl="2">
              <a:buFont typeface="Arial" panose="020B0604020202020204" pitchFamily="34" charset="0"/>
              <a:buChar char="•"/>
            </a:pPr>
            <a:endParaRPr lang="en-US" sz="1800" b="1">
              <a:latin typeface="+mj-lt"/>
              <a:cs typeface="Arial"/>
            </a:endParaRPr>
          </a:p>
        </p:txBody>
      </p:sp>
      <p:sp>
        <p:nvSpPr>
          <p:cNvPr id="5" name="Footer Placeholder 4">
            <a:extLst>
              <a:ext uri="{FF2B5EF4-FFF2-40B4-BE49-F238E27FC236}">
                <a16:creationId xmlns:a16="http://schemas.microsoft.com/office/drawing/2014/main" id="{EB1C4B6A-3323-B5FF-2B5F-C297A9B1360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CBADF215-7070-BB04-9A58-BA5B587E11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24169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additive="base">
                                        <p:cTn id="5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 calcmode="lin" valueType="num">
                                      <p:cBhvr additive="base">
                                        <p:cTn id="64"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 calcmode="lin" valueType="num">
                                      <p:cBhvr additive="base">
                                        <p:cTn id="70"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 calcmode="lin" valueType="num">
                                      <p:cBhvr additive="base">
                                        <p:cTn id="76"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3">
                                            <p:txEl>
                                              <p:pRg st="13" end="13"/>
                                            </p:txEl>
                                          </p:spTgt>
                                        </p:tgtEl>
                                        <p:attrNameLst>
                                          <p:attrName>style.visibility</p:attrName>
                                        </p:attrNameLst>
                                      </p:cBhvr>
                                      <p:to>
                                        <p:strVal val="visible"/>
                                      </p:to>
                                    </p:set>
                                    <p:anim calcmode="lin" valueType="num">
                                      <p:cBhvr additive="base">
                                        <p:cTn id="80"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3">
                                            <p:txEl>
                                              <p:pRg st="14" end="14"/>
                                            </p:txEl>
                                          </p:spTgt>
                                        </p:tgtEl>
                                        <p:attrNameLst>
                                          <p:attrName>style.visibility</p:attrName>
                                        </p:attrNameLst>
                                      </p:cBhvr>
                                      <p:to>
                                        <p:strVal val="visible"/>
                                      </p:to>
                                    </p:set>
                                    <p:anim calcmode="lin" valueType="num">
                                      <p:cBhvr additive="base">
                                        <p:cTn id="84"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3">
                                            <p:txEl>
                                              <p:pRg st="15" end="15"/>
                                            </p:txEl>
                                          </p:spTgt>
                                        </p:tgtEl>
                                        <p:attrNameLst>
                                          <p:attrName>style.visibility</p:attrName>
                                        </p:attrNameLst>
                                      </p:cBhvr>
                                      <p:to>
                                        <p:strVal val="visible"/>
                                      </p:to>
                                    </p:set>
                                    <p:anim calcmode="lin" valueType="num">
                                      <p:cBhvr additive="base">
                                        <p:cTn id="88"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3">
                                            <p:txEl>
                                              <p:pRg st="16" end="16"/>
                                            </p:txEl>
                                          </p:spTgt>
                                        </p:tgtEl>
                                        <p:attrNameLst>
                                          <p:attrName>style.visibility</p:attrName>
                                        </p:attrNameLst>
                                      </p:cBhvr>
                                      <p:to>
                                        <p:strVal val="visible"/>
                                      </p:to>
                                    </p:set>
                                    <p:anim calcmode="lin" valueType="num">
                                      <p:cBhvr additive="base">
                                        <p:cTn id="92"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DF04-B8D5-59F7-597F-12EC7AE82D7C}"/>
              </a:ext>
            </a:extLst>
          </p:cNvPr>
          <p:cNvSpPr>
            <a:spLocks noGrp="1"/>
          </p:cNvSpPr>
          <p:nvPr>
            <p:ph type="title"/>
          </p:nvPr>
        </p:nvSpPr>
        <p:spPr/>
        <p:txBody>
          <a:bodyPr/>
          <a:lstStyle/>
          <a:p>
            <a:r>
              <a:rPr lang="en-US">
                <a:latin typeface="+mj-lt"/>
              </a:rPr>
              <a:t>119</a:t>
            </a:r>
            <a:r>
              <a:rPr lang="en-US" baseline="30000">
                <a:latin typeface="+mj-lt"/>
              </a:rPr>
              <a:t>th</a:t>
            </a:r>
            <a:r>
              <a:rPr lang="en-US">
                <a:latin typeface="+mj-lt"/>
              </a:rPr>
              <a:t> Congress 1</a:t>
            </a:r>
            <a:r>
              <a:rPr lang="en-US" baseline="30000">
                <a:latin typeface="+mj-lt"/>
              </a:rPr>
              <a:t>st</a:t>
            </a:r>
            <a:r>
              <a:rPr lang="en-US">
                <a:latin typeface="+mj-lt"/>
              </a:rPr>
              <a:t> Session</a:t>
            </a:r>
            <a:endParaRPr lang="en-US"/>
          </a:p>
        </p:txBody>
      </p:sp>
      <p:sp>
        <p:nvSpPr>
          <p:cNvPr id="3" name="Content Placeholder 2">
            <a:extLst>
              <a:ext uri="{FF2B5EF4-FFF2-40B4-BE49-F238E27FC236}">
                <a16:creationId xmlns:a16="http://schemas.microsoft.com/office/drawing/2014/main" id="{DB59C0D3-EEFB-B25F-A56F-BAB355B5891C}"/>
              </a:ext>
            </a:extLst>
          </p:cNvPr>
          <p:cNvSpPr>
            <a:spLocks noGrp="1"/>
          </p:cNvSpPr>
          <p:nvPr>
            <p:ph idx="1"/>
          </p:nvPr>
        </p:nvSpPr>
        <p:spPr>
          <a:xfrm>
            <a:off x="16831" y="1043314"/>
            <a:ext cx="11955137" cy="5814685"/>
          </a:xfrm>
        </p:spPr>
        <p:txBody>
          <a:bodyPr/>
          <a:lstStyle/>
          <a:p>
            <a:r>
              <a:rPr lang="en-US" sz="2400" b="1">
                <a:latin typeface="+mj-lt"/>
              </a:rPr>
              <a:t>House Education and Workforce Committee</a:t>
            </a:r>
            <a:r>
              <a:rPr lang="en-US" sz="2400">
                <a:latin typeface="+mj-lt"/>
              </a:rPr>
              <a:t>​</a:t>
            </a:r>
            <a:endParaRPr lang="en-US" sz="3600">
              <a:latin typeface="+mj-lt"/>
            </a:endParaRPr>
          </a:p>
          <a:p>
            <a:pPr lvl="1"/>
            <a:r>
              <a:rPr lang="en-US" sz="2000" u="sng">
                <a:latin typeface="+mj-lt"/>
                <a:hlinkClick r:id="rId3"/>
              </a:rPr>
              <a:t>Full Committee Markup</a:t>
            </a:r>
            <a:r>
              <a:rPr lang="en-US" sz="2000">
                <a:latin typeface="+mj-lt"/>
              </a:rPr>
              <a:t> – April 29​</a:t>
            </a:r>
            <a:endParaRPr lang="en-US" sz="3200">
              <a:latin typeface="+mj-lt"/>
            </a:endParaRPr>
          </a:p>
          <a:p>
            <a:pPr lvl="2"/>
            <a:r>
              <a:rPr lang="en-US" sz="1800" u="sng">
                <a:latin typeface="+mj-lt"/>
                <a:hlinkClick r:id="rId4"/>
              </a:rPr>
              <a:t>Section by Section</a:t>
            </a:r>
            <a:r>
              <a:rPr lang="en-US" sz="1800">
                <a:latin typeface="+mj-lt"/>
              </a:rPr>
              <a:t>​</a:t>
            </a:r>
            <a:endParaRPr lang="en-US" sz="200">
              <a:latin typeface="+mj-lt"/>
            </a:endParaRPr>
          </a:p>
          <a:p>
            <a:pPr lvl="3"/>
            <a:r>
              <a:rPr lang="en-US" sz="1600">
                <a:latin typeface="+mj-lt"/>
              </a:rPr>
              <a:t>Sec. 30002 – Amount of Need; Cost of Attendance; Median Cost of College​</a:t>
            </a:r>
            <a:endParaRPr lang="en-US" sz="200">
              <a:latin typeface="+mj-lt"/>
            </a:endParaRPr>
          </a:p>
          <a:p>
            <a:pPr lvl="3"/>
            <a:r>
              <a:rPr lang="en-US" sz="1600">
                <a:latin typeface="+mj-lt"/>
              </a:rPr>
              <a:t>Sec. 30031 – Pell Grant Changes to “Full Time”; Less than Half Time Eligibility​</a:t>
            </a:r>
            <a:endParaRPr lang="en-US" sz="200">
              <a:latin typeface="+mj-lt"/>
            </a:endParaRPr>
          </a:p>
          <a:p>
            <a:pPr lvl="3"/>
            <a:r>
              <a:rPr lang="en-US" sz="1600">
                <a:latin typeface="+mj-lt"/>
              </a:rPr>
              <a:t>Sec. 30051 – Repeal of the 90/10 Rule; Gainful Employment; Borrower’s Defense, and Closed School Discharge</a:t>
            </a:r>
          </a:p>
          <a:p>
            <a:r>
              <a:rPr lang="en-US" sz="2400">
                <a:latin typeface="+mj-lt"/>
              </a:rPr>
              <a:t>Senate Health, Education, Labor and Pension Committee</a:t>
            </a:r>
          </a:p>
          <a:p>
            <a:pPr lvl="1"/>
            <a:r>
              <a:rPr lang="en-US" sz="2000">
                <a:latin typeface="+mj-lt"/>
                <a:hlinkClick r:id="rId5"/>
              </a:rPr>
              <a:t>Released Bill Text</a:t>
            </a:r>
            <a:r>
              <a:rPr lang="en-US" sz="2000">
                <a:latin typeface="+mj-lt"/>
              </a:rPr>
              <a:t> – June 11</a:t>
            </a:r>
          </a:p>
          <a:p>
            <a:pPr lvl="2"/>
            <a:r>
              <a:rPr lang="en-US" sz="1600">
                <a:latin typeface="+mj-lt"/>
              </a:rPr>
              <a:t>Sec. 81001 – Loan Limits for Graduate, Professional, and Parent Borrowers</a:t>
            </a:r>
          </a:p>
          <a:p>
            <a:pPr lvl="2"/>
            <a:r>
              <a:rPr lang="en-US" sz="1600">
                <a:latin typeface="+mj-lt"/>
              </a:rPr>
              <a:t>Sec. 85001 – Repeal of Borrower’s Defense</a:t>
            </a:r>
          </a:p>
          <a:p>
            <a:pPr lvl="2"/>
            <a:r>
              <a:rPr lang="en-US" sz="1600">
                <a:latin typeface="+mj-lt"/>
              </a:rPr>
              <a:t>Sec. 85002 – Closed School Discharge</a:t>
            </a:r>
          </a:p>
          <a:p>
            <a:pPr lvl="3"/>
            <a:endParaRPr lang="en-US" sz="1600">
              <a:latin typeface="+mj-lt"/>
            </a:endParaRPr>
          </a:p>
          <a:p>
            <a:pPr lvl="0">
              <a:buClr>
                <a:srgbClr val="4F81BD"/>
              </a:buClr>
            </a:pPr>
            <a:r>
              <a:rPr lang="en-US" sz="2400" b="1">
                <a:solidFill>
                  <a:prstClr val="black"/>
                </a:solidFill>
                <a:latin typeface="+mj-lt"/>
              </a:rPr>
              <a:t>Other Legislation</a:t>
            </a:r>
          </a:p>
          <a:p>
            <a:pPr lvl="1">
              <a:buClr>
                <a:srgbClr val="4F81BD"/>
              </a:buClr>
            </a:pPr>
            <a:r>
              <a:rPr lang="en-US" sz="2000">
                <a:solidFill>
                  <a:prstClr val="black"/>
                </a:solidFill>
                <a:latin typeface="+mj-lt"/>
                <a:hlinkClick r:id="rId6"/>
              </a:rPr>
              <a:t>H.R. 1</a:t>
            </a:r>
            <a:r>
              <a:rPr lang="en-US" sz="2000">
                <a:solidFill>
                  <a:prstClr val="black"/>
                </a:solidFill>
                <a:latin typeface="+mj-lt"/>
              </a:rPr>
              <a:t> – One Big Beautiful Bill</a:t>
            </a:r>
          </a:p>
          <a:p>
            <a:endParaRPr lang="en-US" sz="1400">
              <a:latin typeface="+mj-lt"/>
            </a:endParaRPr>
          </a:p>
        </p:txBody>
      </p:sp>
      <p:sp>
        <p:nvSpPr>
          <p:cNvPr id="6" name="Slide Number Placeholder 5">
            <a:extLst>
              <a:ext uri="{FF2B5EF4-FFF2-40B4-BE49-F238E27FC236}">
                <a16:creationId xmlns:a16="http://schemas.microsoft.com/office/drawing/2014/main" id="{CBADF215-7070-BB04-9A58-BA5B587E11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86776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DF04-B8D5-59F7-597F-12EC7AE82D7C}"/>
              </a:ext>
            </a:extLst>
          </p:cNvPr>
          <p:cNvSpPr>
            <a:spLocks noGrp="1"/>
          </p:cNvSpPr>
          <p:nvPr>
            <p:ph type="title"/>
          </p:nvPr>
        </p:nvSpPr>
        <p:spPr/>
        <p:txBody>
          <a:bodyPr>
            <a:normAutofit/>
          </a:bodyPr>
          <a:lstStyle/>
          <a:p>
            <a:r>
              <a:rPr lang="en-US">
                <a:latin typeface="+mj-lt"/>
              </a:rPr>
              <a:t>SVA Basic Needs Survey</a:t>
            </a:r>
            <a:endParaRPr lang="en-US"/>
          </a:p>
        </p:txBody>
      </p:sp>
      <p:sp>
        <p:nvSpPr>
          <p:cNvPr id="3" name="Content Placeholder 2">
            <a:extLst>
              <a:ext uri="{FF2B5EF4-FFF2-40B4-BE49-F238E27FC236}">
                <a16:creationId xmlns:a16="http://schemas.microsoft.com/office/drawing/2014/main" id="{DB59C0D3-EEFB-B25F-A56F-BAB355B5891C}"/>
              </a:ext>
            </a:extLst>
          </p:cNvPr>
          <p:cNvSpPr>
            <a:spLocks noGrp="1"/>
          </p:cNvSpPr>
          <p:nvPr>
            <p:ph idx="1"/>
          </p:nvPr>
        </p:nvSpPr>
        <p:spPr>
          <a:xfrm>
            <a:off x="16831" y="1043314"/>
            <a:ext cx="11955137" cy="5814685"/>
          </a:xfrm>
        </p:spPr>
        <p:txBody>
          <a:bodyPr/>
          <a:lstStyle/>
          <a:p>
            <a:r>
              <a:rPr lang="en-US" sz="2400">
                <a:latin typeface="+mj-lt"/>
              </a:rPr>
              <a:t>In-depth and innovative research project designed to identify gaps and improve supports in the veteran community following transition and to promote wellness for all veterans.</a:t>
            </a:r>
            <a:endParaRPr lang="en-US" sz="2000">
              <a:latin typeface="+mj-lt"/>
            </a:endParaRPr>
          </a:p>
          <a:p>
            <a:endParaRPr lang="en-US" sz="1400">
              <a:latin typeface="+mj-lt"/>
            </a:endParaRPr>
          </a:p>
        </p:txBody>
      </p:sp>
      <p:sp>
        <p:nvSpPr>
          <p:cNvPr id="6" name="Slide Number Placeholder 5">
            <a:extLst>
              <a:ext uri="{FF2B5EF4-FFF2-40B4-BE49-F238E27FC236}">
                <a16:creationId xmlns:a16="http://schemas.microsoft.com/office/drawing/2014/main" id="{CBADF215-7070-BB04-9A58-BA5B587E11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pic>
        <p:nvPicPr>
          <p:cNvPr id="2050" name="Picture 2" descr="A qr code on a white background">
            <a:extLst>
              <a:ext uri="{FF2B5EF4-FFF2-40B4-BE49-F238E27FC236}">
                <a16:creationId xmlns:a16="http://schemas.microsoft.com/office/drawing/2014/main" id="{ED26F0EF-4E81-E955-9255-C8BEDA4C4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400" y="1936928"/>
            <a:ext cx="4729163" cy="492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89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DD9C-5936-327A-313E-B5058819215C}"/>
              </a:ext>
            </a:extLst>
          </p:cNvPr>
          <p:cNvSpPr>
            <a:spLocks noGrp="1"/>
          </p:cNvSpPr>
          <p:nvPr>
            <p:ph type="title"/>
          </p:nvPr>
        </p:nvSpPr>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a:latin typeface="Arial"/>
                <a:cs typeface="Arial"/>
              </a:rPr>
              <a:t>SCOTUS Developments</a:t>
            </a:r>
            <a:endParaRPr lang="en-US"/>
          </a:p>
        </p:txBody>
      </p:sp>
      <p:sp>
        <p:nvSpPr>
          <p:cNvPr id="3" name="Content Placeholder 2">
            <a:extLst>
              <a:ext uri="{FF2B5EF4-FFF2-40B4-BE49-F238E27FC236}">
                <a16:creationId xmlns:a16="http://schemas.microsoft.com/office/drawing/2014/main" id="{F13A46B0-1660-0EBF-9C83-C7FC74EAF8AC}"/>
              </a:ext>
            </a:extLst>
          </p:cNvPr>
          <p:cNvSpPr>
            <a:spLocks noGrp="1"/>
          </p:cNvSpPr>
          <p:nvPr>
            <p:ph idx="1"/>
          </p:nvPr>
        </p:nvSpPr>
        <p:spPr>
          <a:xfrm>
            <a:off x="609600" y="1212477"/>
            <a:ext cx="11348851" cy="1490150"/>
          </a:xfrm>
        </p:spPr>
        <p:txBody>
          <a:bodyPr/>
          <a:lstStyle/>
          <a:p>
            <a:pPr indent="-318770"/>
            <a:r>
              <a:rPr lang="en-US" sz="2400" b="1" i="1" err="1">
                <a:latin typeface="Arial"/>
                <a:cs typeface="Arial"/>
              </a:rPr>
              <a:t>Rudisill</a:t>
            </a:r>
            <a:r>
              <a:rPr lang="en-US" sz="2400" b="1" i="1">
                <a:latin typeface="Arial"/>
                <a:cs typeface="Arial"/>
              </a:rPr>
              <a:t> v. McDonough</a:t>
            </a:r>
            <a:r>
              <a:rPr lang="en-US" sz="2400" b="1">
                <a:latin typeface="Arial"/>
                <a:cs typeface="Arial"/>
              </a:rPr>
              <a:t>, 601 U.S. __ (2024)</a:t>
            </a:r>
            <a:endParaRPr lang="en-US" sz="2400" b="1"/>
          </a:p>
          <a:p>
            <a:pPr lvl="1">
              <a:buFont typeface="Courier New" pitchFamily="18" charset="2"/>
              <a:buChar char="o"/>
            </a:pPr>
            <a:r>
              <a:rPr lang="en-US" sz="2000">
                <a:latin typeface="Arial"/>
                <a:cs typeface="Arial"/>
              </a:rPr>
              <a:t>Held: Servicemembers who accrue educational benefits under both the Montgomery and Post-9/11 GI Bills may use either one and may use them in any order.</a:t>
            </a:r>
          </a:p>
          <a:p>
            <a:pPr lvl="1">
              <a:buFont typeface="Courier New" pitchFamily="18" charset="2"/>
              <a:buChar char="o"/>
            </a:pPr>
            <a:r>
              <a:rPr lang="en-US" sz="2000">
                <a:latin typeface="Arial"/>
                <a:cs typeface="Arial"/>
                <a:hlinkClick r:id="rId3"/>
              </a:rPr>
              <a:t>Guidance from VA</a:t>
            </a:r>
            <a:endParaRPr lang="en-US" sz="2000">
              <a:latin typeface="Arial"/>
              <a:cs typeface="Arial"/>
            </a:endParaRPr>
          </a:p>
        </p:txBody>
      </p:sp>
      <p:sp>
        <p:nvSpPr>
          <p:cNvPr id="5" name="Footer Placeholder 4">
            <a:extLst>
              <a:ext uri="{FF2B5EF4-FFF2-40B4-BE49-F238E27FC236}">
                <a16:creationId xmlns:a16="http://schemas.microsoft.com/office/drawing/2014/main" id="{F3A023C4-7DAF-F7D2-7FCD-E0DD53DE8F0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1F087358-84BC-CF86-299E-97AD9A8710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C0D1-6764-4590-975B-BDB72E2838D7}" type="slidenum">
              <a:rPr kumimoji="0" lang="en-US" sz="1200" b="0" i="0" u="none" strike="noStrike" kern="1200" cap="none" spc="0" normalizeH="0" baseline="0" noProof="0" smtClean="0">
                <a:ln>
                  <a:noFill/>
                </a:ln>
                <a:solidFill>
                  <a:prstClr val="black">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95000"/>
                </a:prstClr>
              </a:solidFill>
              <a:effectLst/>
              <a:uLnTx/>
              <a:uFillTx/>
              <a:latin typeface="Arial Narrow" panose="020B0606020202030204" pitchFamily="34" charset="0"/>
              <a:ea typeface="+mn-ea"/>
              <a:cs typeface="+mn-cs"/>
            </a:endParaRPr>
          </a:p>
        </p:txBody>
      </p:sp>
      <p:pic>
        <p:nvPicPr>
          <p:cNvPr id="1030" name="Picture 6" descr="Decision tree detailing benefit eligibility per Rudisill decision.">
            <a:extLst>
              <a:ext uri="{FF2B5EF4-FFF2-40B4-BE49-F238E27FC236}">
                <a16:creationId xmlns:a16="http://schemas.microsoft.com/office/drawing/2014/main" id="{C76050DC-0057-287D-24B7-3F29ECFB8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268" y="2441369"/>
            <a:ext cx="5775367" cy="4331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7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5C3035-3DA1-2EDC-7461-78F05890636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95000"/>
                </a:prstClr>
              </a:solidFill>
              <a:effectLst/>
              <a:uLnTx/>
              <a:uFillTx/>
              <a:latin typeface="Arial Narrow" panose="020B0606020202030204" pitchFamily="34" charset="0"/>
              <a:ea typeface="+mn-ea"/>
              <a:cs typeface="+mn-cs"/>
            </a:endParaRPr>
          </a:p>
        </p:txBody>
      </p:sp>
      <p:sp>
        <p:nvSpPr>
          <p:cNvPr id="4" name="Slide Number Placeholder 3">
            <a:extLst>
              <a:ext uri="{FF2B5EF4-FFF2-40B4-BE49-F238E27FC236}">
                <a16:creationId xmlns:a16="http://schemas.microsoft.com/office/drawing/2014/main" id="{47EB51F8-2418-257C-F107-665505E3D1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C6E8E-58BD-45A7-B3A1-0438BB9B2718}" type="slidenum">
              <a:rPr kumimoji="0" lang="en-US" sz="1200" b="0" i="0" u="none" strike="noStrike" kern="1200" cap="none" spc="0" normalizeH="0" baseline="0" noProof="0" smtClean="0">
                <a:ln>
                  <a:noFill/>
                </a:ln>
                <a:solidFill>
                  <a:prstClr val="white">
                    <a:tint val="9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tint val="95000"/>
                </a:prstClr>
              </a:solidFill>
              <a:effectLst/>
              <a:uLnTx/>
              <a:uFillTx/>
              <a:latin typeface="Arial Narrow" panose="020B0606020202030204" pitchFamily="34" charset="0"/>
              <a:ea typeface="+mn-ea"/>
              <a:cs typeface="+mn-cs"/>
            </a:endParaRPr>
          </a:p>
        </p:txBody>
      </p:sp>
      <p:sp>
        <p:nvSpPr>
          <p:cNvPr id="11" name="TextBox 10">
            <a:extLst>
              <a:ext uri="{FF2B5EF4-FFF2-40B4-BE49-F238E27FC236}">
                <a16:creationId xmlns:a16="http://schemas.microsoft.com/office/drawing/2014/main" id="{36645E7D-1897-36C7-F192-66883F9F4D9D}"/>
              </a:ext>
            </a:extLst>
          </p:cNvPr>
          <p:cNvSpPr txBox="1"/>
          <p:nvPr/>
        </p:nvSpPr>
        <p:spPr>
          <a:xfrm>
            <a:off x="5105400" y="1600200"/>
            <a:ext cx="5780505" cy="3139321"/>
          </a:xfrm>
          <a:prstGeom prst="rect">
            <a:avLst/>
          </a:prstGeom>
          <a:ln>
            <a:solidFill>
              <a:schemeClr val="bg2"/>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Tammy Barlet, MPH (she, her, hers)</a:t>
            </a: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Vice President of Government Affairs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Student Veterans of America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202-573-7770 | </a:t>
            </a:r>
            <a:r>
              <a:rPr kumimoji="0" lang="en-US" sz="1800" b="0" i="0" u="sng"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tammy.barlet@studentveterans.org</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Faisal Sulman, JD, MBA (he, him)</a:t>
            </a: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Legal Fellow</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Student Veterans of America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202-350-2063 | </a:t>
            </a:r>
            <a:r>
              <a:rPr kumimoji="0" lang="en-US" sz="1800" b="0" i="0" u="sng"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f</a:t>
            </a:r>
            <a:r>
              <a:rPr kumimoji="0" lang="en-US" sz="1800" b="0" i="0" u="sng"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aisal.sulman@studentveterans.org</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Calibri" panose="020F0502020204030204" pitchFamily="34" charset="0"/>
            </a:endParaRPr>
          </a:p>
        </p:txBody>
      </p:sp>
      <p:pic>
        <p:nvPicPr>
          <p:cNvPr id="1026" name="Picture 2" descr="GIFs by @cackhanded — Any questions, a GIF from Ted Lasso">
            <a:extLst>
              <a:ext uri="{FF2B5EF4-FFF2-40B4-BE49-F238E27FC236}">
                <a16:creationId xmlns:a16="http://schemas.microsoft.com/office/drawing/2014/main" id="{C17061BF-5BF5-D1CE-63AF-97F4616D7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34441"/>
            <a:ext cx="4809410" cy="2705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in a red suit&#10;&#10;Description automatically generated">
            <a:extLst>
              <a:ext uri="{FF2B5EF4-FFF2-40B4-BE49-F238E27FC236}">
                <a16:creationId xmlns:a16="http://schemas.microsoft.com/office/drawing/2014/main" id="{D18CD2A7-C4C2-F8F4-8EC0-BDB5AFF135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6326" y="3352800"/>
            <a:ext cx="1434606" cy="1666875"/>
          </a:xfrm>
          <a:prstGeom prst="rect">
            <a:avLst/>
          </a:prstGeom>
        </p:spPr>
      </p:pic>
      <p:pic>
        <p:nvPicPr>
          <p:cNvPr id="15" name="Picture 14" descr="A person smiling at camera&#10;&#10;Description automatically generated">
            <a:extLst>
              <a:ext uri="{FF2B5EF4-FFF2-40B4-BE49-F238E27FC236}">
                <a16:creationId xmlns:a16="http://schemas.microsoft.com/office/drawing/2014/main" id="{7C8ABBD0-BF2F-54A5-F4A9-52E340E08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4786" y="1447800"/>
            <a:ext cx="1360826" cy="1581150"/>
          </a:xfrm>
          <a:prstGeom prst="rect">
            <a:avLst/>
          </a:prstGeom>
        </p:spPr>
      </p:pic>
    </p:spTree>
    <p:extLst>
      <p:ext uri="{BB962C8B-B14F-4D97-AF65-F5344CB8AC3E}">
        <p14:creationId xmlns:p14="http://schemas.microsoft.com/office/powerpoint/2010/main" val="2388166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40AC6C5-43CD-4DF3-A4AF-F3C4D5C26BF0}"/>
              </a:ext>
            </a:extLst>
          </p:cNvPr>
          <p:cNvSpPr/>
          <p:nvPr/>
        </p:nvSpPr>
        <p:spPr>
          <a:xfrm>
            <a:off x="170167" y="4719469"/>
            <a:ext cx="2844048" cy="394660"/>
          </a:xfrm>
          <a:prstGeom prst="rect">
            <a:avLst/>
          </a:prstGeom>
        </p:spPr>
        <p:txBody>
          <a:bodyPr wrap="none">
            <a:spAutoFit/>
          </a:bodyPr>
          <a:lstStyle/>
          <a:p>
            <a:pPr defTabSz="1219170">
              <a:lnSpc>
                <a:spcPct val="115000"/>
              </a:lnSpc>
              <a:buClr>
                <a:srgbClr val="000000"/>
              </a:buClr>
            </a:pPr>
            <a:r>
              <a:rPr lang="en-US" sz="1867" b="1" kern="0">
                <a:solidFill>
                  <a:srgbClr val="A0001F"/>
                </a:solidFill>
                <a:latin typeface="Arial"/>
                <a:cs typeface="Arial"/>
                <a:sym typeface="Arial"/>
              </a:rPr>
              <a:t>Academic Performance</a:t>
            </a:r>
          </a:p>
        </p:txBody>
      </p:sp>
      <p:sp>
        <p:nvSpPr>
          <p:cNvPr id="16" name="Rectangle 15">
            <a:extLst>
              <a:ext uri="{FF2B5EF4-FFF2-40B4-BE49-F238E27FC236}">
                <a16:creationId xmlns:a16="http://schemas.microsoft.com/office/drawing/2014/main" id="{C1955738-2A71-82E8-1A90-CDC89CE252EF}"/>
              </a:ext>
            </a:extLst>
          </p:cNvPr>
          <p:cNvSpPr/>
          <p:nvPr/>
        </p:nvSpPr>
        <p:spPr>
          <a:xfrm>
            <a:off x="5765203" y="1197245"/>
            <a:ext cx="3762568" cy="394660"/>
          </a:xfrm>
          <a:prstGeom prst="rect">
            <a:avLst/>
          </a:prstGeom>
        </p:spPr>
        <p:txBody>
          <a:bodyPr wrap="none">
            <a:spAutoFit/>
          </a:bodyPr>
          <a:lstStyle/>
          <a:p>
            <a:pPr defTabSz="1219170">
              <a:lnSpc>
                <a:spcPct val="115000"/>
              </a:lnSpc>
              <a:buClr>
                <a:srgbClr val="000000"/>
              </a:buClr>
            </a:pPr>
            <a:r>
              <a:rPr lang="en-US" sz="1867" b="1" kern="0">
                <a:solidFill>
                  <a:srgbClr val="A0001F"/>
                </a:solidFill>
                <a:latin typeface="Arial"/>
                <a:cs typeface="Arial"/>
                <a:sym typeface="Arial"/>
              </a:rPr>
              <a:t>Post-Secondary Success Rates</a:t>
            </a:r>
          </a:p>
        </p:txBody>
      </p:sp>
      <p:sp>
        <p:nvSpPr>
          <p:cNvPr id="18" name="Rectangle 17">
            <a:extLst>
              <a:ext uri="{FF2B5EF4-FFF2-40B4-BE49-F238E27FC236}">
                <a16:creationId xmlns:a16="http://schemas.microsoft.com/office/drawing/2014/main" id="{C636CD27-0456-A0E5-56B4-A27C347AC5C0}"/>
              </a:ext>
            </a:extLst>
          </p:cNvPr>
          <p:cNvSpPr/>
          <p:nvPr/>
        </p:nvSpPr>
        <p:spPr>
          <a:xfrm>
            <a:off x="5765203" y="1718550"/>
            <a:ext cx="2701709" cy="646331"/>
          </a:xfrm>
          <a:prstGeom prst="rect">
            <a:avLst/>
          </a:prstGeom>
        </p:spPr>
        <p:txBody>
          <a:bodyPr wrap="square" lIns="91440" tIns="45720" rIns="91440" bIns="45720" anchor="t">
            <a:spAutoFit/>
          </a:bodyPr>
          <a:lstStyle/>
          <a:p>
            <a:pPr defTabSz="1219170">
              <a:buClr>
                <a:srgbClr val="000000"/>
              </a:buClr>
            </a:pPr>
            <a:r>
              <a:rPr lang="en" sz="1200" b="1" kern="0">
                <a:solidFill>
                  <a:srgbClr val="000000"/>
                </a:solidFill>
                <a:latin typeface="Arial"/>
                <a:cs typeface="Arial"/>
                <a:sym typeface="Arial"/>
              </a:rPr>
              <a:t>Student veterans maintain success rates higher than the national average.</a:t>
            </a:r>
            <a:endParaRPr lang="en-US" sz="1867" b="1" kern="0">
              <a:solidFill>
                <a:srgbClr val="000000"/>
              </a:solidFill>
              <a:latin typeface="Arial"/>
              <a:cs typeface="Arial"/>
              <a:sym typeface="Arial"/>
            </a:endParaRPr>
          </a:p>
        </p:txBody>
      </p:sp>
      <p:sp>
        <p:nvSpPr>
          <p:cNvPr id="19" name="Rectangle 18">
            <a:extLst>
              <a:ext uri="{FF2B5EF4-FFF2-40B4-BE49-F238E27FC236}">
                <a16:creationId xmlns:a16="http://schemas.microsoft.com/office/drawing/2014/main" id="{1FEF2121-6F83-4784-E276-EBF7B86C2A7E}"/>
              </a:ext>
            </a:extLst>
          </p:cNvPr>
          <p:cNvSpPr/>
          <p:nvPr/>
        </p:nvSpPr>
        <p:spPr>
          <a:xfrm>
            <a:off x="5765203" y="3511011"/>
            <a:ext cx="2648110" cy="461665"/>
          </a:xfrm>
          <a:prstGeom prst="rect">
            <a:avLst/>
          </a:prstGeom>
        </p:spPr>
        <p:txBody>
          <a:bodyPr wrap="square">
            <a:spAutoFit/>
          </a:bodyPr>
          <a:lstStyle/>
          <a:p>
            <a:pPr defTabSz="1219170">
              <a:buClr>
                <a:srgbClr val="000000"/>
              </a:buClr>
            </a:pPr>
            <a:r>
              <a:rPr lang="en" sz="1200" b="1" kern="0">
                <a:solidFill>
                  <a:srgbClr val="000000"/>
                </a:solidFill>
                <a:latin typeface="Arial"/>
                <a:cs typeface="Arial"/>
                <a:sym typeface="Arial"/>
              </a:rPr>
              <a:t>Veterans using Post-9/11 GI Bill to earn High-Level Degrees</a:t>
            </a:r>
            <a:endParaRPr lang="en-US" sz="1867" b="1" kern="0">
              <a:solidFill>
                <a:srgbClr val="000000"/>
              </a:solidFill>
              <a:latin typeface="Arial"/>
              <a:cs typeface="Arial"/>
              <a:sym typeface="Arial"/>
            </a:endParaRPr>
          </a:p>
        </p:txBody>
      </p:sp>
      <p:sp>
        <p:nvSpPr>
          <p:cNvPr id="20" name="Rectangle 19">
            <a:extLst>
              <a:ext uri="{FF2B5EF4-FFF2-40B4-BE49-F238E27FC236}">
                <a16:creationId xmlns:a16="http://schemas.microsoft.com/office/drawing/2014/main" id="{F1851D0B-C2FE-2470-6BDE-5419D9D96873}"/>
              </a:ext>
            </a:extLst>
          </p:cNvPr>
          <p:cNvSpPr/>
          <p:nvPr/>
        </p:nvSpPr>
        <p:spPr>
          <a:xfrm>
            <a:off x="170167" y="5244002"/>
            <a:ext cx="2334970" cy="830997"/>
          </a:xfrm>
          <a:prstGeom prst="rect">
            <a:avLst/>
          </a:prstGeom>
        </p:spPr>
        <p:txBody>
          <a:bodyPr wrap="square">
            <a:spAutoFit/>
          </a:bodyPr>
          <a:lstStyle/>
          <a:p>
            <a:pPr defTabSz="1219170">
              <a:buClr>
                <a:srgbClr val="000000"/>
              </a:buClr>
            </a:pPr>
            <a:r>
              <a:rPr lang="en" sz="1200" b="1" kern="0">
                <a:solidFill>
                  <a:srgbClr val="000000"/>
                </a:solidFill>
                <a:latin typeface="Arial"/>
                <a:cs typeface="Arial"/>
                <a:sym typeface="Arial"/>
              </a:rPr>
              <a:t>Student veterans have higher academic performance (GPA) compared to traditional students</a:t>
            </a:r>
            <a:endParaRPr lang="en-US" sz="1867" b="1" kern="0">
              <a:solidFill>
                <a:srgbClr val="000000"/>
              </a:solidFill>
              <a:latin typeface="Arial"/>
              <a:cs typeface="Arial"/>
              <a:sym typeface="Arial"/>
            </a:endParaRPr>
          </a:p>
        </p:txBody>
      </p:sp>
      <p:sp>
        <p:nvSpPr>
          <p:cNvPr id="21" name="Rectangle 20">
            <a:extLst>
              <a:ext uri="{FF2B5EF4-FFF2-40B4-BE49-F238E27FC236}">
                <a16:creationId xmlns:a16="http://schemas.microsoft.com/office/drawing/2014/main" id="{9D01FD1D-6727-28AD-5B34-D99A2451EF71}"/>
              </a:ext>
            </a:extLst>
          </p:cNvPr>
          <p:cNvSpPr/>
          <p:nvPr/>
        </p:nvSpPr>
        <p:spPr>
          <a:xfrm>
            <a:off x="9473851" y="1875288"/>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54%</a:t>
            </a:r>
            <a:endParaRPr lang="en-US" sz="1600" b="1" kern="0">
              <a:solidFill>
                <a:srgbClr val="FFFFFF"/>
              </a:solidFill>
              <a:latin typeface="Arial"/>
              <a:cs typeface="Arial"/>
              <a:sym typeface="Arial"/>
            </a:endParaRPr>
          </a:p>
        </p:txBody>
      </p:sp>
      <p:sp>
        <p:nvSpPr>
          <p:cNvPr id="22" name="Rectangle 21">
            <a:extLst>
              <a:ext uri="{FF2B5EF4-FFF2-40B4-BE49-F238E27FC236}">
                <a16:creationId xmlns:a16="http://schemas.microsoft.com/office/drawing/2014/main" id="{E1C845BD-1E2D-9863-6122-4D70832173F6}"/>
              </a:ext>
            </a:extLst>
          </p:cNvPr>
          <p:cNvSpPr/>
          <p:nvPr/>
        </p:nvSpPr>
        <p:spPr>
          <a:xfrm>
            <a:off x="9390344" y="2443135"/>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53%</a:t>
            </a:r>
            <a:endParaRPr lang="en-US" sz="1600" b="1" kern="0">
              <a:solidFill>
                <a:srgbClr val="FFFFFF"/>
              </a:solidFill>
              <a:latin typeface="Arial"/>
              <a:cs typeface="Arial"/>
              <a:sym typeface="Arial"/>
            </a:endParaRPr>
          </a:p>
        </p:txBody>
      </p:sp>
      <p:sp>
        <p:nvSpPr>
          <p:cNvPr id="24" name="Rectangle 23">
            <a:extLst>
              <a:ext uri="{FF2B5EF4-FFF2-40B4-BE49-F238E27FC236}">
                <a16:creationId xmlns:a16="http://schemas.microsoft.com/office/drawing/2014/main" id="{B4C8C835-4249-5203-D63F-DA5CB4015FE8}"/>
              </a:ext>
            </a:extLst>
          </p:cNvPr>
          <p:cNvSpPr/>
          <p:nvPr/>
        </p:nvSpPr>
        <p:spPr>
          <a:xfrm>
            <a:off x="9106421" y="3010981"/>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39%</a:t>
            </a:r>
            <a:endParaRPr lang="en-US" sz="1600" b="1" kern="0">
              <a:solidFill>
                <a:srgbClr val="FFFFFF"/>
              </a:solidFill>
              <a:latin typeface="Arial"/>
              <a:cs typeface="Arial"/>
              <a:sym typeface="Arial"/>
            </a:endParaRPr>
          </a:p>
        </p:txBody>
      </p:sp>
      <p:sp>
        <p:nvSpPr>
          <p:cNvPr id="25" name="Rectangle 24">
            <a:extLst>
              <a:ext uri="{FF2B5EF4-FFF2-40B4-BE49-F238E27FC236}">
                <a16:creationId xmlns:a16="http://schemas.microsoft.com/office/drawing/2014/main" id="{78C7D2E8-9CC1-6F60-DEF6-2B5FB2A34C07}"/>
              </a:ext>
            </a:extLst>
          </p:cNvPr>
          <p:cNvSpPr/>
          <p:nvPr/>
        </p:nvSpPr>
        <p:spPr>
          <a:xfrm>
            <a:off x="9176683" y="3578828"/>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43%</a:t>
            </a:r>
            <a:endParaRPr lang="en-US" sz="1600" b="1" kern="0">
              <a:solidFill>
                <a:srgbClr val="FFFFFF"/>
              </a:solidFill>
              <a:latin typeface="Arial"/>
              <a:cs typeface="Arial"/>
              <a:sym typeface="Arial"/>
            </a:endParaRPr>
          </a:p>
        </p:txBody>
      </p:sp>
      <p:sp>
        <p:nvSpPr>
          <p:cNvPr id="26" name="Rectangle 25">
            <a:extLst>
              <a:ext uri="{FF2B5EF4-FFF2-40B4-BE49-F238E27FC236}">
                <a16:creationId xmlns:a16="http://schemas.microsoft.com/office/drawing/2014/main" id="{AD1725BE-BF98-6302-9829-E5A22769796B}"/>
              </a:ext>
            </a:extLst>
          </p:cNvPr>
          <p:cNvSpPr/>
          <p:nvPr/>
        </p:nvSpPr>
        <p:spPr>
          <a:xfrm>
            <a:off x="8755333" y="4146675"/>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27%</a:t>
            </a:r>
            <a:endParaRPr lang="en-US" sz="1600" b="1" kern="0">
              <a:solidFill>
                <a:srgbClr val="FFFFFF"/>
              </a:solidFill>
              <a:latin typeface="Arial"/>
              <a:cs typeface="Arial"/>
              <a:sym typeface="Arial"/>
            </a:endParaRPr>
          </a:p>
        </p:txBody>
      </p:sp>
      <p:sp>
        <p:nvSpPr>
          <p:cNvPr id="27" name="Rectangle 26">
            <a:extLst>
              <a:ext uri="{FF2B5EF4-FFF2-40B4-BE49-F238E27FC236}">
                <a16:creationId xmlns:a16="http://schemas.microsoft.com/office/drawing/2014/main" id="{B6D2C2A3-F6AF-1AAB-0ABE-5F410C0CD437}"/>
              </a:ext>
            </a:extLst>
          </p:cNvPr>
          <p:cNvSpPr/>
          <p:nvPr/>
        </p:nvSpPr>
        <p:spPr>
          <a:xfrm>
            <a:off x="8659300" y="4714521"/>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20%</a:t>
            </a:r>
            <a:endParaRPr lang="en-US" sz="1600" b="1" kern="0">
              <a:solidFill>
                <a:srgbClr val="FFFFFF"/>
              </a:solidFill>
              <a:latin typeface="Arial"/>
              <a:cs typeface="Arial"/>
              <a:sym typeface="Arial"/>
            </a:endParaRPr>
          </a:p>
        </p:txBody>
      </p:sp>
      <p:sp>
        <p:nvSpPr>
          <p:cNvPr id="41" name="Rectangle 40">
            <a:extLst>
              <a:ext uri="{FF2B5EF4-FFF2-40B4-BE49-F238E27FC236}">
                <a16:creationId xmlns:a16="http://schemas.microsoft.com/office/drawing/2014/main" id="{CFD4A69E-7B6F-48FC-EE8F-1BDCE3691D29}"/>
              </a:ext>
            </a:extLst>
          </p:cNvPr>
          <p:cNvSpPr/>
          <p:nvPr/>
        </p:nvSpPr>
        <p:spPr>
          <a:xfrm>
            <a:off x="8640880" y="5215563"/>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10%</a:t>
            </a:r>
            <a:endParaRPr lang="en-US" sz="1600" b="1" kern="0">
              <a:solidFill>
                <a:srgbClr val="FFFFFF"/>
              </a:solidFill>
              <a:latin typeface="Arial"/>
              <a:cs typeface="Arial"/>
              <a:sym typeface="Arial"/>
            </a:endParaRPr>
          </a:p>
        </p:txBody>
      </p:sp>
      <p:cxnSp>
        <p:nvCxnSpPr>
          <p:cNvPr id="42" name="Straight Connector 41">
            <a:extLst>
              <a:ext uri="{FF2B5EF4-FFF2-40B4-BE49-F238E27FC236}">
                <a16:creationId xmlns:a16="http://schemas.microsoft.com/office/drawing/2014/main" id="{C0D5CF09-2F80-56D7-72EB-2F0C2B4F98E0}"/>
              </a:ext>
            </a:extLst>
          </p:cNvPr>
          <p:cNvCxnSpPr>
            <a:cxnSpLocks/>
          </p:cNvCxnSpPr>
          <p:nvPr/>
        </p:nvCxnSpPr>
        <p:spPr>
          <a:xfrm>
            <a:off x="6061102" y="1591905"/>
            <a:ext cx="2750832"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32037F-ACE0-2030-10B3-25065F41D2E6}"/>
              </a:ext>
            </a:extLst>
          </p:cNvPr>
          <p:cNvCxnSpPr>
            <a:cxnSpLocks/>
          </p:cNvCxnSpPr>
          <p:nvPr/>
        </p:nvCxnSpPr>
        <p:spPr>
          <a:xfrm>
            <a:off x="6061102" y="3487395"/>
            <a:ext cx="5396440" cy="0"/>
          </a:xfrm>
          <a:prstGeom prst="line">
            <a:avLst/>
          </a:prstGeom>
          <a:ln w="12700">
            <a:solidFill>
              <a:srgbClr val="A0001F"/>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1C4F9F26-A99D-BEA7-3DEC-0BF2CC974328}"/>
              </a:ext>
            </a:extLst>
          </p:cNvPr>
          <p:cNvSpPr/>
          <p:nvPr/>
        </p:nvSpPr>
        <p:spPr>
          <a:xfrm>
            <a:off x="170918" y="1250723"/>
            <a:ext cx="4538149" cy="461665"/>
          </a:xfrm>
          <a:prstGeom prst="rect">
            <a:avLst/>
          </a:prstGeom>
        </p:spPr>
        <p:txBody>
          <a:bodyPr wrap="square">
            <a:spAutoFit/>
          </a:bodyPr>
          <a:lstStyle/>
          <a:p>
            <a:pPr defTabSz="1219170">
              <a:buClr>
                <a:srgbClr val="000000"/>
              </a:buClr>
            </a:pPr>
            <a:r>
              <a:rPr lang="en" sz="1200" b="1" kern="0">
                <a:solidFill>
                  <a:srgbClr val="000000"/>
                </a:solidFill>
                <a:latin typeface="Arial"/>
                <a:cs typeface="Arial"/>
                <a:sym typeface="Arial"/>
              </a:rPr>
              <a:t>More than 830,000 are receiving GI Bill benefits and almost 600,000 of them are on campuses with a SVA Chapter.</a:t>
            </a:r>
            <a:endParaRPr lang="en-US" sz="1867" b="1" kern="0">
              <a:solidFill>
                <a:srgbClr val="000000"/>
              </a:solidFill>
              <a:latin typeface="Arial"/>
              <a:cs typeface="Arial"/>
              <a:sym typeface="Arial"/>
            </a:endParaRPr>
          </a:p>
        </p:txBody>
      </p:sp>
      <p:sp>
        <p:nvSpPr>
          <p:cNvPr id="74" name="Rectangle 73">
            <a:extLst>
              <a:ext uri="{FF2B5EF4-FFF2-40B4-BE49-F238E27FC236}">
                <a16:creationId xmlns:a16="http://schemas.microsoft.com/office/drawing/2014/main" id="{B6A1D4BE-19B4-EE6C-2E07-EA286D2B0B28}"/>
              </a:ext>
            </a:extLst>
          </p:cNvPr>
          <p:cNvSpPr/>
          <p:nvPr/>
        </p:nvSpPr>
        <p:spPr>
          <a:xfrm>
            <a:off x="5816031" y="6074999"/>
            <a:ext cx="1576072" cy="394660"/>
          </a:xfrm>
          <a:prstGeom prst="rect">
            <a:avLst/>
          </a:prstGeom>
        </p:spPr>
        <p:txBody>
          <a:bodyPr wrap="none">
            <a:spAutoFit/>
          </a:bodyPr>
          <a:lstStyle/>
          <a:p>
            <a:pPr defTabSz="1219170">
              <a:lnSpc>
                <a:spcPct val="115000"/>
              </a:lnSpc>
              <a:buClr>
                <a:srgbClr val="000000"/>
              </a:buClr>
            </a:pPr>
            <a:r>
              <a:rPr lang="en-US" sz="1867" b="1" kern="0">
                <a:solidFill>
                  <a:srgbClr val="A0001F"/>
                </a:solidFill>
                <a:latin typeface="Arial"/>
                <a:cs typeface="Arial"/>
                <a:sym typeface="Arial"/>
              </a:rPr>
              <a:t>Top 3 Fields</a:t>
            </a:r>
          </a:p>
        </p:txBody>
      </p:sp>
      <p:sp>
        <p:nvSpPr>
          <p:cNvPr id="81" name="Rectangle 80">
            <a:extLst>
              <a:ext uri="{FF2B5EF4-FFF2-40B4-BE49-F238E27FC236}">
                <a16:creationId xmlns:a16="http://schemas.microsoft.com/office/drawing/2014/main" id="{9B8CF33B-E23D-84C3-55D1-698D5B1395A8}"/>
              </a:ext>
            </a:extLst>
          </p:cNvPr>
          <p:cNvSpPr/>
          <p:nvPr/>
        </p:nvSpPr>
        <p:spPr>
          <a:xfrm>
            <a:off x="9008311" y="4714521"/>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20%</a:t>
            </a:r>
            <a:endParaRPr lang="en-US" sz="1600" b="1" kern="0">
              <a:solidFill>
                <a:srgbClr val="FFFFFF"/>
              </a:solidFill>
              <a:latin typeface="Arial"/>
              <a:cs typeface="Arial"/>
              <a:sym typeface="Arial"/>
            </a:endParaRPr>
          </a:p>
        </p:txBody>
      </p:sp>
      <p:sp>
        <p:nvSpPr>
          <p:cNvPr id="82" name="Rectangle 81">
            <a:extLst>
              <a:ext uri="{FF2B5EF4-FFF2-40B4-BE49-F238E27FC236}">
                <a16:creationId xmlns:a16="http://schemas.microsoft.com/office/drawing/2014/main" id="{FAC9DFF3-8333-D9BD-1F80-17967D64DC5F}"/>
              </a:ext>
            </a:extLst>
          </p:cNvPr>
          <p:cNvSpPr/>
          <p:nvPr/>
        </p:nvSpPr>
        <p:spPr>
          <a:xfrm>
            <a:off x="9083467" y="4155025"/>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27%</a:t>
            </a:r>
            <a:endParaRPr lang="en-US" sz="1600" b="1" kern="0">
              <a:solidFill>
                <a:srgbClr val="FFFFFF"/>
              </a:solidFill>
              <a:latin typeface="Arial"/>
              <a:cs typeface="Arial"/>
              <a:sym typeface="Arial"/>
            </a:endParaRPr>
          </a:p>
        </p:txBody>
      </p:sp>
      <p:sp>
        <p:nvSpPr>
          <p:cNvPr id="83" name="Rectangle 82">
            <a:extLst>
              <a:ext uri="{FF2B5EF4-FFF2-40B4-BE49-F238E27FC236}">
                <a16:creationId xmlns:a16="http://schemas.microsoft.com/office/drawing/2014/main" id="{7014BBE2-9DD1-AA7C-2BBF-204DF8FA1DBA}"/>
              </a:ext>
            </a:extLst>
          </p:cNvPr>
          <p:cNvSpPr/>
          <p:nvPr/>
        </p:nvSpPr>
        <p:spPr>
          <a:xfrm>
            <a:off x="9509351" y="3587179"/>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43%</a:t>
            </a:r>
            <a:endParaRPr lang="en-US" sz="1600" b="1" kern="0">
              <a:solidFill>
                <a:srgbClr val="FFFFFF"/>
              </a:solidFill>
              <a:latin typeface="Arial"/>
              <a:cs typeface="Arial"/>
              <a:sym typeface="Arial"/>
            </a:endParaRPr>
          </a:p>
        </p:txBody>
      </p:sp>
      <p:sp>
        <p:nvSpPr>
          <p:cNvPr id="84" name="Rectangle 83">
            <a:extLst>
              <a:ext uri="{FF2B5EF4-FFF2-40B4-BE49-F238E27FC236}">
                <a16:creationId xmlns:a16="http://schemas.microsoft.com/office/drawing/2014/main" id="{C4B3BAE5-B686-BBCA-2F59-F3AD3A0CDD9D}"/>
              </a:ext>
            </a:extLst>
          </p:cNvPr>
          <p:cNvSpPr/>
          <p:nvPr/>
        </p:nvSpPr>
        <p:spPr>
          <a:xfrm>
            <a:off x="9693067" y="2434785"/>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67%</a:t>
            </a:r>
            <a:endParaRPr lang="en-US" sz="1600" b="1" kern="0">
              <a:solidFill>
                <a:srgbClr val="FFFFFF"/>
              </a:solidFill>
              <a:latin typeface="Arial"/>
              <a:cs typeface="Arial"/>
              <a:sym typeface="Arial"/>
            </a:endParaRPr>
          </a:p>
        </p:txBody>
      </p:sp>
      <p:sp>
        <p:nvSpPr>
          <p:cNvPr id="85" name="Rectangle 84">
            <a:extLst>
              <a:ext uri="{FF2B5EF4-FFF2-40B4-BE49-F238E27FC236}">
                <a16:creationId xmlns:a16="http://schemas.microsoft.com/office/drawing/2014/main" id="{47D0FDD1-0121-251A-D5D7-C3165D5C2B6A}"/>
              </a:ext>
            </a:extLst>
          </p:cNvPr>
          <p:cNvSpPr/>
          <p:nvPr/>
        </p:nvSpPr>
        <p:spPr>
          <a:xfrm>
            <a:off x="9751521" y="1875289"/>
            <a:ext cx="702176" cy="256545"/>
          </a:xfrm>
          <a:prstGeom prst="rect">
            <a:avLst/>
          </a:prstGeom>
        </p:spPr>
        <p:txBody>
          <a:bodyPr wrap="square">
            <a:spAutoFit/>
          </a:bodyPr>
          <a:lstStyle/>
          <a:p>
            <a:pPr defTabSz="1219170">
              <a:buClr>
                <a:srgbClr val="000000"/>
              </a:buClr>
            </a:pPr>
            <a:r>
              <a:rPr lang="en" sz="1067" b="1" kern="0">
                <a:solidFill>
                  <a:srgbClr val="FFFFFF"/>
                </a:solidFill>
                <a:latin typeface="Arial"/>
                <a:cs typeface="Arial"/>
                <a:sym typeface="Arial"/>
              </a:rPr>
              <a:t>72%</a:t>
            </a:r>
            <a:endParaRPr lang="en-US" sz="1600" b="1" kern="0">
              <a:solidFill>
                <a:srgbClr val="FFFFFF"/>
              </a:solidFill>
              <a:latin typeface="Arial"/>
              <a:cs typeface="Arial"/>
              <a:sym typeface="Arial"/>
            </a:endParaRPr>
          </a:p>
        </p:txBody>
      </p:sp>
      <p:sp>
        <p:nvSpPr>
          <p:cNvPr id="3" name="Google Shape;202;p25">
            <a:extLst>
              <a:ext uri="{FF2B5EF4-FFF2-40B4-BE49-F238E27FC236}">
                <a16:creationId xmlns:a16="http://schemas.microsoft.com/office/drawing/2014/main" id="{16DA695F-7105-AC4B-971C-5EB3E97C8E59}"/>
              </a:ext>
            </a:extLst>
          </p:cNvPr>
          <p:cNvSpPr/>
          <p:nvPr/>
        </p:nvSpPr>
        <p:spPr>
          <a:xfrm>
            <a:off x="-1019" y="726972"/>
            <a:ext cx="1072000" cy="302400"/>
          </a:xfrm>
          <a:prstGeom prst="rect">
            <a:avLst/>
          </a:prstGeom>
          <a:solidFill>
            <a:srgbClr val="9F001F"/>
          </a:solidFill>
          <a:ln>
            <a:noFill/>
          </a:ln>
        </p:spPr>
        <p:txBody>
          <a:bodyPr spcFirstLastPara="1" wrap="square" lIns="121900" tIns="121900" rIns="121900" bIns="121900" anchor="ctr" anchorCtr="0">
            <a:noAutofit/>
          </a:bodyPr>
          <a:lstStyle/>
          <a:p>
            <a:endParaRPr sz="2400">
              <a:latin typeface="Century Gothic" panose="020B0502020202020204" pitchFamily="34" charset="0"/>
            </a:endParaRPr>
          </a:p>
        </p:txBody>
      </p:sp>
      <p:grpSp>
        <p:nvGrpSpPr>
          <p:cNvPr id="7" name="Group 6">
            <a:extLst>
              <a:ext uri="{FF2B5EF4-FFF2-40B4-BE49-F238E27FC236}">
                <a16:creationId xmlns:a16="http://schemas.microsoft.com/office/drawing/2014/main" id="{B1BFB011-B3E3-4F48-9A66-454BA55A860B}"/>
              </a:ext>
            </a:extLst>
          </p:cNvPr>
          <p:cNvGrpSpPr/>
          <p:nvPr/>
        </p:nvGrpSpPr>
        <p:grpSpPr>
          <a:xfrm>
            <a:off x="170167" y="120384"/>
            <a:ext cx="759683" cy="759683"/>
            <a:chOff x="359950" y="286280"/>
            <a:chExt cx="759683" cy="759683"/>
          </a:xfrm>
        </p:grpSpPr>
        <p:sp>
          <p:nvSpPr>
            <p:cNvPr id="8" name="Oval 7">
              <a:extLst>
                <a:ext uri="{FF2B5EF4-FFF2-40B4-BE49-F238E27FC236}">
                  <a16:creationId xmlns:a16="http://schemas.microsoft.com/office/drawing/2014/main" id="{CE2344C8-1E1F-9848-A3AD-7D41718F1367}"/>
                </a:ext>
              </a:extLst>
            </p:cNvPr>
            <p:cNvSpPr>
              <a:spLocks noChangeAspect="1"/>
            </p:cNvSpPr>
            <p:nvPr/>
          </p:nvSpPr>
          <p:spPr>
            <a:xfrm>
              <a:off x="359950" y="286280"/>
              <a:ext cx="759683" cy="759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9" name="Picture 8">
              <a:extLst>
                <a:ext uri="{FF2B5EF4-FFF2-40B4-BE49-F238E27FC236}">
                  <a16:creationId xmlns:a16="http://schemas.microsoft.com/office/drawing/2014/main" id="{8CF2D75B-27EC-434F-925D-AC55CE8F975E}"/>
                </a:ext>
              </a:extLst>
            </p:cNvPr>
            <p:cNvPicPr>
              <a:picLocks noChangeAspect="1"/>
            </p:cNvPicPr>
            <p:nvPr/>
          </p:nvPicPr>
          <p:blipFill>
            <a:blip r:embed="rId3"/>
            <a:stretch>
              <a:fillRect/>
            </a:stretch>
          </p:blipFill>
          <p:spPr>
            <a:xfrm>
              <a:off x="383690" y="305006"/>
              <a:ext cx="712203" cy="712203"/>
            </a:xfrm>
            <a:prstGeom prst="rect">
              <a:avLst/>
            </a:prstGeom>
            <a:ln w="38100">
              <a:noFill/>
            </a:ln>
          </p:spPr>
        </p:pic>
      </p:grpSp>
      <p:graphicFrame>
        <p:nvGraphicFramePr>
          <p:cNvPr id="88" name="Chart 87">
            <a:extLst>
              <a:ext uri="{FF2B5EF4-FFF2-40B4-BE49-F238E27FC236}">
                <a16:creationId xmlns:a16="http://schemas.microsoft.com/office/drawing/2014/main" id="{8140F20B-B229-EDBB-834B-34D5058042A4}"/>
              </a:ext>
            </a:extLst>
          </p:cNvPr>
          <p:cNvGraphicFramePr>
            <a:graphicFrameLocks/>
          </p:cNvGraphicFramePr>
          <p:nvPr/>
        </p:nvGraphicFramePr>
        <p:xfrm>
          <a:off x="206575" y="1776544"/>
          <a:ext cx="1076372" cy="11204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9" name="Chart 88">
            <a:extLst>
              <a:ext uri="{FF2B5EF4-FFF2-40B4-BE49-F238E27FC236}">
                <a16:creationId xmlns:a16="http://schemas.microsoft.com/office/drawing/2014/main" id="{D86B0BF5-5CAE-124E-AAFF-97D27D621DF1}"/>
              </a:ext>
            </a:extLst>
          </p:cNvPr>
          <p:cNvGraphicFramePr>
            <a:graphicFrameLocks/>
          </p:cNvGraphicFramePr>
          <p:nvPr/>
        </p:nvGraphicFramePr>
        <p:xfrm>
          <a:off x="1192700" y="1773681"/>
          <a:ext cx="1071033" cy="111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0" name="Chart 89">
            <a:extLst>
              <a:ext uri="{FF2B5EF4-FFF2-40B4-BE49-F238E27FC236}">
                <a16:creationId xmlns:a16="http://schemas.microsoft.com/office/drawing/2014/main" id="{848108C6-A386-614E-8EE0-2A17F208D49B}"/>
              </a:ext>
            </a:extLst>
          </p:cNvPr>
          <p:cNvGraphicFramePr>
            <a:graphicFrameLocks/>
          </p:cNvGraphicFramePr>
          <p:nvPr/>
        </p:nvGraphicFramePr>
        <p:xfrm>
          <a:off x="2228849" y="1780822"/>
          <a:ext cx="1076372" cy="112046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1" name="Chart 90">
            <a:extLst>
              <a:ext uri="{FF2B5EF4-FFF2-40B4-BE49-F238E27FC236}">
                <a16:creationId xmlns:a16="http://schemas.microsoft.com/office/drawing/2014/main" id="{4188C099-7AE5-1941-B27C-A8C662928A7B}"/>
              </a:ext>
            </a:extLst>
          </p:cNvPr>
          <p:cNvGraphicFramePr>
            <a:graphicFrameLocks/>
          </p:cNvGraphicFramePr>
          <p:nvPr/>
        </p:nvGraphicFramePr>
        <p:xfrm>
          <a:off x="3250493" y="1780822"/>
          <a:ext cx="1071033" cy="1117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2" name="Chart 91">
            <a:extLst>
              <a:ext uri="{FF2B5EF4-FFF2-40B4-BE49-F238E27FC236}">
                <a16:creationId xmlns:a16="http://schemas.microsoft.com/office/drawing/2014/main" id="{20D909DC-14D9-5E41-B221-CFC070FBCD9B}"/>
              </a:ext>
            </a:extLst>
          </p:cNvPr>
          <p:cNvGraphicFramePr>
            <a:graphicFrameLocks/>
          </p:cNvGraphicFramePr>
          <p:nvPr/>
        </p:nvGraphicFramePr>
        <p:xfrm>
          <a:off x="4230173" y="1770816"/>
          <a:ext cx="1076372" cy="112046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3" name="Chart 92">
            <a:extLst>
              <a:ext uri="{FF2B5EF4-FFF2-40B4-BE49-F238E27FC236}">
                <a16:creationId xmlns:a16="http://schemas.microsoft.com/office/drawing/2014/main" id="{2FF36C73-25A3-BC4C-A6B2-EB2F617A4430}"/>
              </a:ext>
            </a:extLst>
          </p:cNvPr>
          <p:cNvGraphicFramePr>
            <a:graphicFrameLocks/>
          </p:cNvGraphicFramePr>
          <p:nvPr/>
        </p:nvGraphicFramePr>
        <p:xfrm>
          <a:off x="220955" y="3131046"/>
          <a:ext cx="1071033" cy="11176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4" name="Chart 93">
            <a:extLst>
              <a:ext uri="{FF2B5EF4-FFF2-40B4-BE49-F238E27FC236}">
                <a16:creationId xmlns:a16="http://schemas.microsoft.com/office/drawing/2014/main" id="{E370887C-F55E-1641-9F5D-70F419DA776F}"/>
              </a:ext>
            </a:extLst>
          </p:cNvPr>
          <p:cNvGraphicFramePr>
            <a:graphicFrameLocks/>
          </p:cNvGraphicFramePr>
          <p:nvPr/>
        </p:nvGraphicFramePr>
        <p:xfrm>
          <a:off x="1200732" y="3128181"/>
          <a:ext cx="1076372" cy="112046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5" name="Chart 94">
            <a:extLst>
              <a:ext uri="{FF2B5EF4-FFF2-40B4-BE49-F238E27FC236}">
                <a16:creationId xmlns:a16="http://schemas.microsoft.com/office/drawing/2014/main" id="{CF41A920-9085-CE43-9E1D-B149AAD7FCB6}"/>
              </a:ext>
            </a:extLst>
          </p:cNvPr>
          <p:cNvGraphicFramePr>
            <a:graphicFrameLocks/>
          </p:cNvGraphicFramePr>
          <p:nvPr/>
        </p:nvGraphicFramePr>
        <p:xfrm>
          <a:off x="2236879" y="3135324"/>
          <a:ext cx="1071033" cy="11176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6" name="Chart 95">
            <a:extLst>
              <a:ext uri="{FF2B5EF4-FFF2-40B4-BE49-F238E27FC236}">
                <a16:creationId xmlns:a16="http://schemas.microsoft.com/office/drawing/2014/main" id="{91828337-59E6-D444-8D18-405DAA825D55}"/>
              </a:ext>
            </a:extLst>
          </p:cNvPr>
          <p:cNvGraphicFramePr>
            <a:graphicFrameLocks/>
          </p:cNvGraphicFramePr>
          <p:nvPr/>
        </p:nvGraphicFramePr>
        <p:xfrm>
          <a:off x="3258525" y="3135322"/>
          <a:ext cx="1076372" cy="112046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7" name="Chart 96">
            <a:extLst>
              <a:ext uri="{FF2B5EF4-FFF2-40B4-BE49-F238E27FC236}">
                <a16:creationId xmlns:a16="http://schemas.microsoft.com/office/drawing/2014/main" id="{8A6D6CCC-366E-954F-A9A2-205B04D1C37A}"/>
              </a:ext>
            </a:extLst>
          </p:cNvPr>
          <p:cNvGraphicFramePr>
            <a:graphicFrameLocks/>
          </p:cNvGraphicFramePr>
          <p:nvPr/>
        </p:nvGraphicFramePr>
        <p:xfrm>
          <a:off x="4238203" y="3125318"/>
          <a:ext cx="1071033" cy="1117600"/>
        </p:xfrm>
        <a:graphic>
          <a:graphicData uri="http://schemas.openxmlformats.org/drawingml/2006/chart">
            <c:chart xmlns:c="http://schemas.openxmlformats.org/drawingml/2006/chart" xmlns:r="http://schemas.openxmlformats.org/officeDocument/2006/relationships" r:id="rId13"/>
          </a:graphicData>
        </a:graphic>
      </p:graphicFrame>
      <p:sp>
        <p:nvSpPr>
          <p:cNvPr id="98" name="TextBox 97">
            <a:extLst>
              <a:ext uri="{FF2B5EF4-FFF2-40B4-BE49-F238E27FC236}">
                <a16:creationId xmlns:a16="http://schemas.microsoft.com/office/drawing/2014/main" id="{C43CB382-4173-8AD9-DD6E-D6B4E0833CF5}"/>
              </a:ext>
            </a:extLst>
          </p:cNvPr>
          <p:cNvSpPr txBox="1"/>
          <p:nvPr/>
        </p:nvSpPr>
        <p:spPr>
          <a:xfrm>
            <a:off x="308155" y="2709822"/>
            <a:ext cx="873211"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24-35 years old</a:t>
            </a:r>
          </a:p>
        </p:txBody>
      </p:sp>
      <p:sp>
        <p:nvSpPr>
          <p:cNvPr id="99" name="TextBox 98">
            <a:extLst>
              <a:ext uri="{FF2B5EF4-FFF2-40B4-BE49-F238E27FC236}">
                <a16:creationId xmlns:a16="http://schemas.microsoft.com/office/drawing/2014/main" id="{1E3FAF25-7A0C-07F7-B417-DA6547C8EE49}"/>
              </a:ext>
            </a:extLst>
          </p:cNvPr>
          <p:cNvSpPr txBox="1"/>
          <p:nvPr/>
        </p:nvSpPr>
        <p:spPr>
          <a:xfrm>
            <a:off x="1307811" y="2706957"/>
            <a:ext cx="873211"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Have children</a:t>
            </a:r>
          </a:p>
        </p:txBody>
      </p:sp>
      <p:sp>
        <p:nvSpPr>
          <p:cNvPr id="100" name="TextBox 99">
            <a:extLst>
              <a:ext uri="{FF2B5EF4-FFF2-40B4-BE49-F238E27FC236}">
                <a16:creationId xmlns:a16="http://schemas.microsoft.com/office/drawing/2014/main" id="{B4F57B41-35CC-DEFE-8901-47FFDE3FF21D}"/>
              </a:ext>
            </a:extLst>
          </p:cNvPr>
          <p:cNvSpPr txBox="1"/>
          <p:nvPr/>
        </p:nvSpPr>
        <p:spPr>
          <a:xfrm>
            <a:off x="2321425" y="2714100"/>
            <a:ext cx="873211"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Single parent</a:t>
            </a:r>
          </a:p>
        </p:txBody>
      </p:sp>
      <p:sp>
        <p:nvSpPr>
          <p:cNvPr id="101" name="TextBox 100">
            <a:extLst>
              <a:ext uri="{FF2B5EF4-FFF2-40B4-BE49-F238E27FC236}">
                <a16:creationId xmlns:a16="http://schemas.microsoft.com/office/drawing/2014/main" id="{DE907CC9-E213-AA9A-89F0-501A0D756241}"/>
              </a:ext>
            </a:extLst>
          </p:cNvPr>
          <p:cNvSpPr txBox="1"/>
          <p:nvPr/>
        </p:nvSpPr>
        <p:spPr>
          <a:xfrm>
            <a:off x="3348290" y="2709821"/>
            <a:ext cx="873211" cy="246221"/>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Women</a:t>
            </a:r>
          </a:p>
        </p:txBody>
      </p:sp>
      <p:sp>
        <p:nvSpPr>
          <p:cNvPr id="102" name="TextBox 101">
            <a:extLst>
              <a:ext uri="{FF2B5EF4-FFF2-40B4-BE49-F238E27FC236}">
                <a16:creationId xmlns:a16="http://schemas.microsoft.com/office/drawing/2014/main" id="{25EC3E41-F4B2-98DA-38A9-FCC341003773}"/>
              </a:ext>
            </a:extLst>
          </p:cNvPr>
          <p:cNvSpPr txBox="1"/>
          <p:nvPr/>
        </p:nvSpPr>
        <p:spPr>
          <a:xfrm>
            <a:off x="4327970" y="2690002"/>
            <a:ext cx="873211" cy="246221"/>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Married*</a:t>
            </a:r>
          </a:p>
        </p:txBody>
      </p:sp>
      <p:sp>
        <p:nvSpPr>
          <p:cNvPr id="103" name="TextBox 102">
            <a:extLst>
              <a:ext uri="{FF2B5EF4-FFF2-40B4-BE49-F238E27FC236}">
                <a16:creationId xmlns:a16="http://schemas.microsoft.com/office/drawing/2014/main" id="{A6A073CD-80C0-E120-F3BC-868DF6CABDE5}"/>
              </a:ext>
            </a:extLst>
          </p:cNvPr>
          <p:cNvSpPr txBox="1"/>
          <p:nvPr/>
        </p:nvSpPr>
        <p:spPr>
          <a:xfrm>
            <a:off x="308154" y="4060067"/>
            <a:ext cx="873211"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Public or Private NFP</a:t>
            </a:r>
          </a:p>
        </p:txBody>
      </p:sp>
      <p:sp>
        <p:nvSpPr>
          <p:cNvPr id="104" name="TextBox 103">
            <a:extLst>
              <a:ext uri="{FF2B5EF4-FFF2-40B4-BE49-F238E27FC236}">
                <a16:creationId xmlns:a16="http://schemas.microsoft.com/office/drawing/2014/main" id="{F12D97A0-DE9F-7483-536B-AE260AC64E84}"/>
              </a:ext>
            </a:extLst>
          </p:cNvPr>
          <p:cNvSpPr txBox="1"/>
          <p:nvPr/>
        </p:nvSpPr>
        <p:spPr>
          <a:xfrm>
            <a:off x="1308129" y="4040183"/>
            <a:ext cx="873211"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Enrolled full-time</a:t>
            </a:r>
          </a:p>
        </p:txBody>
      </p:sp>
      <p:sp>
        <p:nvSpPr>
          <p:cNvPr id="105" name="TextBox 104">
            <a:extLst>
              <a:ext uri="{FF2B5EF4-FFF2-40B4-BE49-F238E27FC236}">
                <a16:creationId xmlns:a16="http://schemas.microsoft.com/office/drawing/2014/main" id="{287B18D0-898F-2D0E-33C7-05B8317D7045}"/>
              </a:ext>
            </a:extLst>
          </p:cNvPr>
          <p:cNvSpPr txBox="1"/>
          <p:nvPr/>
        </p:nvSpPr>
        <p:spPr>
          <a:xfrm>
            <a:off x="2329775" y="4060067"/>
            <a:ext cx="873211"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First-generation</a:t>
            </a:r>
          </a:p>
        </p:txBody>
      </p:sp>
      <p:sp>
        <p:nvSpPr>
          <p:cNvPr id="106" name="TextBox 105">
            <a:extLst>
              <a:ext uri="{FF2B5EF4-FFF2-40B4-BE49-F238E27FC236}">
                <a16:creationId xmlns:a16="http://schemas.microsoft.com/office/drawing/2014/main" id="{4831E8E4-F325-3188-429E-70CD68E7AA74}"/>
              </a:ext>
            </a:extLst>
          </p:cNvPr>
          <p:cNvSpPr txBox="1"/>
          <p:nvPr/>
        </p:nvSpPr>
        <p:spPr>
          <a:xfrm>
            <a:off x="3370583" y="4060067"/>
            <a:ext cx="873211"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Were enlisted</a:t>
            </a:r>
          </a:p>
        </p:txBody>
      </p:sp>
      <p:sp>
        <p:nvSpPr>
          <p:cNvPr id="107" name="TextBox 106">
            <a:extLst>
              <a:ext uri="{FF2B5EF4-FFF2-40B4-BE49-F238E27FC236}">
                <a16:creationId xmlns:a16="http://schemas.microsoft.com/office/drawing/2014/main" id="{54E92119-7E8D-C68C-3CEF-6A8D927BC57F}"/>
              </a:ext>
            </a:extLst>
          </p:cNvPr>
          <p:cNvSpPr txBox="1"/>
          <p:nvPr/>
        </p:nvSpPr>
        <p:spPr>
          <a:xfrm>
            <a:off x="4351599" y="4060600"/>
            <a:ext cx="873211"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Work full/part time</a:t>
            </a:r>
          </a:p>
        </p:txBody>
      </p:sp>
      <p:cxnSp>
        <p:nvCxnSpPr>
          <p:cNvPr id="109" name="Straight Connector 108">
            <a:extLst>
              <a:ext uri="{FF2B5EF4-FFF2-40B4-BE49-F238E27FC236}">
                <a16:creationId xmlns:a16="http://schemas.microsoft.com/office/drawing/2014/main" id="{ECB82502-6AB7-0538-2AD1-B6B4A41426ED}"/>
              </a:ext>
            </a:extLst>
          </p:cNvPr>
          <p:cNvCxnSpPr>
            <a:cxnSpLocks/>
          </p:cNvCxnSpPr>
          <p:nvPr/>
        </p:nvCxnSpPr>
        <p:spPr>
          <a:xfrm>
            <a:off x="352800" y="5096549"/>
            <a:ext cx="2750832"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11" name="Chart 110">
            <a:extLst>
              <a:ext uri="{FF2B5EF4-FFF2-40B4-BE49-F238E27FC236}">
                <a16:creationId xmlns:a16="http://schemas.microsoft.com/office/drawing/2014/main" id="{D7412C17-B15B-123F-B761-8C5E3800752F}"/>
              </a:ext>
            </a:extLst>
          </p:cNvPr>
          <p:cNvGraphicFramePr>
            <a:graphicFrameLocks/>
          </p:cNvGraphicFramePr>
          <p:nvPr/>
        </p:nvGraphicFramePr>
        <p:xfrm>
          <a:off x="2658688" y="4959351"/>
          <a:ext cx="3003792" cy="18022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13" name="Chart 112">
            <a:extLst>
              <a:ext uri="{FF2B5EF4-FFF2-40B4-BE49-F238E27FC236}">
                <a16:creationId xmlns:a16="http://schemas.microsoft.com/office/drawing/2014/main" id="{28AFDF7F-062B-FE44-71F1-2920219B2161}"/>
              </a:ext>
            </a:extLst>
          </p:cNvPr>
          <p:cNvGraphicFramePr>
            <a:graphicFrameLocks/>
          </p:cNvGraphicFramePr>
          <p:nvPr/>
        </p:nvGraphicFramePr>
        <p:xfrm>
          <a:off x="8210537" y="1374254"/>
          <a:ext cx="3980444" cy="2116695"/>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14" name="Chart 113">
            <a:extLst>
              <a:ext uri="{FF2B5EF4-FFF2-40B4-BE49-F238E27FC236}">
                <a16:creationId xmlns:a16="http://schemas.microsoft.com/office/drawing/2014/main" id="{A729F57C-7274-5807-C296-DA069912720E}"/>
              </a:ext>
            </a:extLst>
          </p:cNvPr>
          <p:cNvGraphicFramePr>
            <a:graphicFrameLocks/>
          </p:cNvGraphicFramePr>
          <p:nvPr/>
        </p:nvGraphicFramePr>
        <p:xfrm>
          <a:off x="7968368" y="3473345"/>
          <a:ext cx="4222613" cy="2116692"/>
        </p:xfrm>
        <a:graphic>
          <a:graphicData uri="http://schemas.openxmlformats.org/drawingml/2006/chart">
            <c:chart xmlns:c="http://schemas.openxmlformats.org/drawingml/2006/chart" xmlns:r="http://schemas.openxmlformats.org/officeDocument/2006/relationships" r:id="rId16"/>
          </a:graphicData>
        </a:graphic>
      </p:graphicFrame>
      <p:sp>
        <p:nvSpPr>
          <p:cNvPr id="122" name="TextBox 121">
            <a:extLst>
              <a:ext uri="{FF2B5EF4-FFF2-40B4-BE49-F238E27FC236}">
                <a16:creationId xmlns:a16="http://schemas.microsoft.com/office/drawing/2014/main" id="{56BFA577-6703-69C4-E92B-777D94AB02FB}"/>
              </a:ext>
            </a:extLst>
          </p:cNvPr>
          <p:cNvSpPr txBox="1"/>
          <p:nvPr/>
        </p:nvSpPr>
        <p:spPr>
          <a:xfrm>
            <a:off x="9785644" y="477128"/>
            <a:ext cx="2405338" cy="253916"/>
          </a:xfrm>
          <a:prstGeom prst="rect">
            <a:avLst/>
          </a:prstGeom>
          <a:noFill/>
        </p:spPr>
        <p:txBody>
          <a:bodyPr wrap="square" lIns="91440" tIns="45720" rIns="91440" bIns="45720" rtlCol="0" anchor="t">
            <a:spAutoFit/>
          </a:bodyPr>
          <a:lstStyle/>
          <a:p>
            <a:pPr algn="r"/>
            <a:r>
              <a:rPr lang="en-US" sz="1050">
                <a:solidFill>
                  <a:schemeClr val="bg1"/>
                </a:solidFill>
                <a:latin typeface="Times New Roman"/>
                <a:cs typeface="Arial"/>
              </a:rPr>
              <a:t>Last updated February 4, 2025</a:t>
            </a:r>
          </a:p>
        </p:txBody>
      </p:sp>
      <p:pic>
        <p:nvPicPr>
          <p:cNvPr id="6" name="Graphic 5" descr="Briefcase outline">
            <a:extLst>
              <a:ext uri="{FF2B5EF4-FFF2-40B4-BE49-F238E27FC236}">
                <a16:creationId xmlns:a16="http://schemas.microsoft.com/office/drawing/2014/main" id="{8D3AF681-DC67-ACCF-505A-9310149CB0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71476" y="5743362"/>
            <a:ext cx="896784" cy="896784"/>
          </a:xfrm>
          <a:prstGeom prst="rect">
            <a:avLst/>
          </a:prstGeom>
        </p:spPr>
      </p:pic>
      <p:pic>
        <p:nvPicPr>
          <p:cNvPr id="10" name="Graphic 9" descr="Heart with pulse outline">
            <a:extLst>
              <a:ext uri="{FF2B5EF4-FFF2-40B4-BE49-F238E27FC236}">
                <a16:creationId xmlns:a16="http://schemas.microsoft.com/office/drawing/2014/main" id="{B2DA0473-671C-E242-1764-0106F3958CD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56914" y="5736630"/>
            <a:ext cx="896783" cy="896783"/>
          </a:xfrm>
          <a:prstGeom prst="rect">
            <a:avLst/>
          </a:prstGeom>
        </p:spPr>
      </p:pic>
      <p:pic>
        <p:nvPicPr>
          <p:cNvPr id="11" name="Graphic 10" descr="Atom outline">
            <a:extLst>
              <a:ext uri="{FF2B5EF4-FFF2-40B4-BE49-F238E27FC236}">
                <a16:creationId xmlns:a16="http://schemas.microsoft.com/office/drawing/2014/main" id="{C35CBCF0-5D94-EF58-EC91-3E24D14764C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566808" y="5716605"/>
            <a:ext cx="818696" cy="818696"/>
          </a:xfrm>
          <a:prstGeom prst="rect">
            <a:avLst/>
          </a:prstGeom>
        </p:spPr>
      </p:pic>
      <p:sp>
        <p:nvSpPr>
          <p:cNvPr id="12" name="TextBox 11">
            <a:extLst>
              <a:ext uri="{FF2B5EF4-FFF2-40B4-BE49-F238E27FC236}">
                <a16:creationId xmlns:a16="http://schemas.microsoft.com/office/drawing/2014/main" id="{82A50C74-3FCA-B729-2B6E-1340CD0398F7}"/>
              </a:ext>
            </a:extLst>
          </p:cNvPr>
          <p:cNvSpPr txBox="1"/>
          <p:nvPr/>
        </p:nvSpPr>
        <p:spPr>
          <a:xfrm>
            <a:off x="7472928" y="6453221"/>
            <a:ext cx="1100027" cy="307777"/>
          </a:xfrm>
          <a:prstGeom prst="rect">
            <a:avLst/>
          </a:prstGeom>
          <a:noFill/>
        </p:spPr>
        <p:txBody>
          <a:bodyPr wrap="square" rtlCol="0">
            <a:spAutoFit/>
          </a:bodyPr>
          <a:lstStyle/>
          <a:p>
            <a:pPr algn="ctr"/>
            <a:r>
              <a:rPr lang="en-US" sz="1400" b="1">
                <a:solidFill>
                  <a:srgbClr val="00275E"/>
                </a:solidFill>
              </a:rPr>
              <a:t>BUSINESS</a:t>
            </a:r>
          </a:p>
        </p:txBody>
      </p:sp>
      <p:sp>
        <p:nvSpPr>
          <p:cNvPr id="13" name="TextBox 12">
            <a:extLst>
              <a:ext uri="{FF2B5EF4-FFF2-40B4-BE49-F238E27FC236}">
                <a16:creationId xmlns:a16="http://schemas.microsoft.com/office/drawing/2014/main" id="{D0A91CBE-ED10-43E6-D282-C5672EABE5DD}"/>
              </a:ext>
            </a:extLst>
          </p:cNvPr>
          <p:cNvSpPr txBox="1"/>
          <p:nvPr/>
        </p:nvSpPr>
        <p:spPr>
          <a:xfrm>
            <a:off x="9379357" y="6453221"/>
            <a:ext cx="1284260" cy="307777"/>
          </a:xfrm>
          <a:prstGeom prst="rect">
            <a:avLst/>
          </a:prstGeom>
          <a:noFill/>
        </p:spPr>
        <p:txBody>
          <a:bodyPr wrap="square" rtlCol="0">
            <a:spAutoFit/>
          </a:bodyPr>
          <a:lstStyle/>
          <a:p>
            <a:pPr algn="ctr"/>
            <a:r>
              <a:rPr lang="en-US" sz="1400" b="1">
                <a:solidFill>
                  <a:srgbClr val="00275E"/>
                </a:solidFill>
              </a:rPr>
              <a:t>HEALTHCARE</a:t>
            </a:r>
          </a:p>
        </p:txBody>
      </p:sp>
      <p:sp>
        <p:nvSpPr>
          <p:cNvPr id="15" name="TextBox 14">
            <a:extLst>
              <a:ext uri="{FF2B5EF4-FFF2-40B4-BE49-F238E27FC236}">
                <a16:creationId xmlns:a16="http://schemas.microsoft.com/office/drawing/2014/main" id="{730D4B56-540D-4323-FEA0-AB7B9247176D}"/>
              </a:ext>
            </a:extLst>
          </p:cNvPr>
          <p:cNvSpPr txBox="1"/>
          <p:nvPr/>
        </p:nvSpPr>
        <p:spPr>
          <a:xfrm>
            <a:off x="8625910" y="6453221"/>
            <a:ext cx="700492" cy="307777"/>
          </a:xfrm>
          <a:prstGeom prst="rect">
            <a:avLst/>
          </a:prstGeom>
          <a:noFill/>
        </p:spPr>
        <p:txBody>
          <a:bodyPr wrap="square" rtlCol="0">
            <a:spAutoFit/>
          </a:bodyPr>
          <a:lstStyle/>
          <a:p>
            <a:pPr algn="ctr"/>
            <a:r>
              <a:rPr lang="en-US" sz="1400" b="1">
                <a:solidFill>
                  <a:srgbClr val="A0001F"/>
                </a:solidFill>
              </a:rPr>
              <a:t>STEM</a:t>
            </a:r>
          </a:p>
        </p:txBody>
      </p:sp>
      <p:sp>
        <p:nvSpPr>
          <p:cNvPr id="2" name="TextBox 1">
            <a:extLst>
              <a:ext uri="{FF2B5EF4-FFF2-40B4-BE49-F238E27FC236}">
                <a16:creationId xmlns:a16="http://schemas.microsoft.com/office/drawing/2014/main" id="{BC11EB6D-76FA-44A5-241D-5E6330DA6183}"/>
              </a:ext>
            </a:extLst>
          </p:cNvPr>
          <p:cNvSpPr txBox="1"/>
          <p:nvPr/>
        </p:nvSpPr>
        <p:spPr>
          <a:xfrm>
            <a:off x="2305936" y="150682"/>
            <a:ext cx="8120029" cy="738664"/>
          </a:xfrm>
          <a:prstGeom prst="rect">
            <a:avLst/>
          </a:prstGeom>
          <a:noFill/>
        </p:spPr>
        <p:txBody>
          <a:bodyPr wrap="square" rtlCol="0">
            <a:spAutoFit/>
          </a:bodyPr>
          <a:lstStyle/>
          <a:p>
            <a:r>
              <a:rPr lang="en-US" sz="4200" b="1">
                <a:solidFill>
                  <a:schemeClr val="bg1"/>
                </a:solidFill>
                <a:latin typeface="+mj-lt"/>
              </a:rPr>
              <a:t>The Student Veteran of Today </a:t>
            </a:r>
          </a:p>
        </p:txBody>
      </p:sp>
    </p:spTree>
    <p:extLst>
      <p:ext uri="{BB962C8B-B14F-4D97-AF65-F5344CB8AC3E}">
        <p14:creationId xmlns:p14="http://schemas.microsoft.com/office/powerpoint/2010/main" val="22464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532E-1E8B-846B-6834-F1C9D6999D59}"/>
              </a:ext>
            </a:extLst>
          </p:cNvPr>
          <p:cNvSpPr>
            <a:spLocks noGrp="1"/>
          </p:cNvSpPr>
          <p:nvPr>
            <p:ph type="title"/>
          </p:nvPr>
        </p:nvSpPr>
        <p:spPr/>
        <p:txBody>
          <a:bodyPr>
            <a:normAutofit/>
          </a:bodyPr>
          <a:lstStyle/>
          <a:p>
            <a:r>
              <a:rPr lang="en-US" sz="3400">
                <a:latin typeface="+mj-lt"/>
              </a:rPr>
              <a:t>What Student Veterans Face – And What SVA Fights For</a:t>
            </a:r>
            <a:endParaRPr lang="en-US" sz="3400"/>
          </a:p>
        </p:txBody>
      </p:sp>
      <p:sp>
        <p:nvSpPr>
          <p:cNvPr id="3" name="Content Placeholder 2">
            <a:extLst>
              <a:ext uri="{FF2B5EF4-FFF2-40B4-BE49-F238E27FC236}">
                <a16:creationId xmlns:a16="http://schemas.microsoft.com/office/drawing/2014/main" id="{C5417C95-48D9-5476-5E00-033F60AEF2A1}"/>
              </a:ext>
            </a:extLst>
          </p:cNvPr>
          <p:cNvSpPr>
            <a:spLocks noGrp="1"/>
          </p:cNvSpPr>
          <p:nvPr>
            <p:ph idx="1"/>
          </p:nvPr>
        </p:nvSpPr>
        <p:spPr>
          <a:xfrm>
            <a:off x="609600" y="1219200"/>
            <a:ext cx="10663646" cy="5181600"/>
          </a:xfrm>
        </p:spPr>
        <p:txBody>
          <a:bodyPr/>
          <a:lstStyle/>
          <a:p>
            <a:pPr>
              <a:buFont typeface="Arial" panose="020B0604020202020204" pitchFamily="34" charset="0"/>
              <a:buChar char="•"/>
            </a:pPr>
            <a:r>
              <a:rPr lang="en-US" sz="2600">
                <a:latin typeface="+mj-lt"/>
              </a:rPr>
              <a:t>From military structure to academic freedom, student veterans navigate complex systems, unfamiliar learning environments, and a major identity shift—all while trying to access the benefits they’ve earned.</a:t>
            </a:r>
          </a:p>
          <a:p>
            <a:pPr>
              <a:buFont typeface="Arial" panose="020B0604020202020204" pitchFamily="34" charset="0"/>
              <a:buChar char="•"/>
            </a:pPr>
            <a:endParaRPr lang="en-US" sz="2600">
              <a:latin typeface="+mj-lt"/>
            </a:endParaRPr>
          </a:p>
          <a:p>
            <a:pPr>
              <a:buFont typeface="Arial" panose="020B0604020202020204" pitchFamily="34" charset="0"/>
              <a:buChar char="•"/>
            </a:pPr>
            <a:r>
              <a:rPr lang="en-US" sz="2600">
                <a:latin typeface="+mj-lt"/>
              </a:rPr>
              <a:t>Many feel isolated from their peers, balancing family, work, and service-related challenges—while struggling to find their place on campus.</a:t>
            </a:r>
          </a:p>
          <a:p>
            <a:pPr marL="119062" indent="0">
              <a:buNone/>
            </a:pPr>
            <a:endParaRPr lang="en-US" sz="2600">
              <a:latin typeface="+mj-lt"/>
            </a:endParaRPr>
          </a:p>
          <a:p>
            <a:pPr>
              <a:buFont typeface="Arial" panose="020B0604020202020204" pitchFamily="34" charset="0"/>
              <a:buChar char="•"/>
            </a:pPr>
            <a:r>
              <a:rPr lang="en-US" sz="2600">
                <a:latin typeface="+mj-lt"/>
              </a:rPr>
              <a:t>Many student veterans carry service-connected trauma, anxiety, or disabilities that aren’t always visible. These challenges can impact focus, engagement, and mental wellness—yet often go unrecognized without intentional outreach and support.</a:t>
            </a:r>
          </a:p>
        </p:txBody>
      </p:sp>
      <p:sp>
        <p:nvSpPr>
          <p:cNvPr id="4" name="Date Placeholder 3">
            <a:extLst>
              <a:ext uri="{FF2B5EF4-FFF2-40B4-BE49-F238E27FC236}">
                <a16:creationId xmlns:a16="http://schemas.microsoft.com/office/drawing/2014/main" id="{5B9802F4-C658-63B1-4276-46599604EBE2}"/>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A1D4090E-8A30-29EB-F207-BB5B7B7CD60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A0F3905-F3F2-4844-EEB7-7443A1299008}"/>
              </a:ext>
            </a:extLst>
          </p:cNvPr>
          <p:cNvSpPr>
            <a:spLocks noGrp="1"/>
          </p:cNvSpPr>
          <p:nvPr>
            <p:ph type="sldNum" sz="quarter" idx="12"/>
          </p:nvPr>
        </p:nvSpPr>
        <p:spPr/>
        <p:txBody>
          <a:bodyPr/>
          <a:lstStyle/>
          <a:p>
            <a:pPr>
              <a:defRPr/>
            </a:pPr>
            <a:fld id="{C389C0D1-6764-4590-975B-BDB72E2838D7}" type="slidenum">
              <a:rPr lang="en-US" smtClean="0"/>
              <a:pPr>
                <a:defRPr/>
              </a:pPr>
              <a:t>4</a:t>
            </a:fld>
            <a:endParaRPr lang="en-US"/>
          </a:p>
        </p:txBody>
      </p:sp>
    </p:spTree>
    <p:extLst>
      <p:ext uri="{BB962C8B-B14F-4D97-AF65-F5344CB8AC3E}">
        <p14:creationId xmlns:p14="http://schemas.microsoft.com/office/powerpoint/2010/main" val="413306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6FED-A1AC-5A1F-93E8-3B96BF1119C2}"/>
              </a:ext>
            </a:extLst>
          </p:cNvPr>
          <p:cNvSpPr>
            <a:spLocks noGrp="1"/>
          </p:cNvSpPr>
          <p:nvPr>
            <p:ph type="title"/>
          </p:nvPr>
        </p:nvSpPr>
        <p:spPr/>
        <p:txBody>
          <a:bodyPr/>
          <a:lstStyle/>
          <a:p>
            <a:r>
              <a:rPr lang="en-US">
                <a:latin typeface="+mj-lt"/>
              </a:rPr>
              <a:t>Spoiler Alert: It’s a Lot!</a:t>
            </a:r>
            <a:endParaRPr lang="en-US"/>
          </a:p>
        </p:txBody>
      </p:sp>
      <p:sp>
        <p:nvSpPr>
          <p:cNvPr id="3" name="Content Placeholder 2">
            <a:extLst>
              <a:ext uri="{FF2B5EF4-FFF2-40B4-BE49-F238E27FC236}">
                <a16:creationId xmlns:a16="http://schemas.microsoft.com/office/drawing/2014/main" id="{EFF88BE7-BDBF-A8AB-717A-63AE3069F791}"/>
              </a:ext>
            </a:extLst>
          </p:cNvPr>
          <p:cNvSpPr>
            <a:spLocks noGrp="1"/>
          </p:cNvSpPr>
          <p:nvPr>
            <p:ph sz="half" idx="1"/>
          </p:nvPr>
        </p:nvSpPr>
        <p:spPr/>
        <p:txBody>
          <a:bodyPr/>
          <a:lstStyle/>
          <a:p>
            <a:pPr>
              <a:buFont typeface="Arial" panose="020B0604020202020204" pitchFamily="34" charset="0"/>
              <a:buChar char="•"/>
            </a:pPr>
            <a:r>
              <a:rPr lang="en-US" sz="2800">
                <a:latin typeface="+mj-lt"/>
              </a:rPr>
              <a:t>APEX</a:t>
            </a:r>
          </a:p>
          <a:p>
            <a:pPr>
              <a:buFont typeface="Arial" panose="020B0604020202020204" pitchFamily="34" charset="0"/>
              <a:buChar char="•"/>
            </a:pPr>
            <a:r>
              <a:rPr lang="en-US" sz="2800">
                <a:latin typeface="+mj-lt"/>
              </a:rPr>
              <a:t>Career Center</a:t>
            </a:r>
          </a:p>
          <a:p>
            <a:pPr>
              <a:buFont typeface="Arial" panose="020B0604020202020204" pitchFamily="34" charset="0"/>
              <a:buChar char="•"/>
            </a:pPr>
            <a:r>
              <a:rPr lang="en-US" sz="2800">
                <a:latin typeface="+mj-lt"/>
              </a:rPr>
              <a:t>Scholarships</a:t>
            </a:r>
          </a:p>
          <a:p>
            <a:pPr>
              <a:buFont typeface="Arial" panose="020B0604020202020204" pitchFamily="34" charset="0"/>
              <a:buChar char="•"/>
            </a:pPr>
            <a:r>
              <a:rPr lang="en-US" sz="2800">
                <a:latin typeface="+mj-lt"/>
              </a:rPr>
              <a:t>National Conference</a:t>
            </a:r>
          </a:p>
          <a:p>
            <a:pPr>
              <a:buFont typeface="Arial" panose="020B0604020202020204" pitchFamily="34" charset="0"/>
              <a:buChar char="•"/>
            </a:pPr>
            <a:r>
              <a:rPr lang="en-US" sz="2800">
                <a:latin typeface="+mj-lt"/>
              </a:rPr>
              <a:t>Washington Week </a:t>
            </a:r>
          </a:p>
          <a:p>
            <a:pPr>
              <a:buFont typeface="Arial" panose="020B0604020202020204" pitchFamily="34" charset="0"/>
              <a:buChar char="•"/>
            </a:pPr>
            <a:r>
              <a:rPr lang="en-US" sz="2800">
                <a:latin typeface="+mj-lt"/>
              </a:rPr>
              <a:t>Regional Summits</a:t>
            </a:r>
          </a:p>
          <a:p>
            <a:pPr>
              <a:buFont typeface="Arial" panose="020B0604020202020204" pitchFamily="34" charset="0"/>
              <a:buChar char="•"/>
            </a:pPr>
            <a:r>
              <a:rPr lang="en-US" sz="2800">
                <a:latin typeface="+mj-lt"/>
              </a:rPr>
              <a:t>VFW-SVA Legislative Fellowship</a:t>
            </a:r>
          </a:p>
          <a:p>
            <a:pPr>
              <a:buFont typeface="Arial" panose="020B0604020202020204" pitchFamily="34" charset="0"/>
              <a:buChar char="•"/>
            </a:pPr>
            <a:r>
              <a:rPr lang="en-US" sz="2800">
                <a:latin typeface="+mj-lt"/>
              </a:rPr>
              <a:t>The Leadership Institute </a:t>
            </a:r>
          </a:p>
          <a:p>
            <a:pPr>
              <a:buFont typeface="Arial" panose="020B0604020202020204" pitchFamily="34" charset="0"/>
              <a:buChar char="•"/>
            </a:pPr>
            <a:r>
              <a:rPr lang="en-US" sz="2800">
                <a:latin typeface="+mj-lt"/>
              </a:rPr>
              <a:t>Days of Service</a:t>
            </a:r>
            <a:endParaRPr lang="en-US"/>
          </a:p>
        </p:txBody>
      </p:sp>
      <p:sp>
        <p:nvSpPr>
          <p:cNvPr id="4" name="Content Placeholder 3">
            <a:extLst>
              <a:ext uri="{FF2B5EF4-FFF2-40B4-BE49-F238E27FC236}">
                <a16:creationId xmlns:a16="http://schemas.microsoft.com/office/drawing/2014/main" id="{7AE79D3F-6D7C-BFD1-E76D-1903D21E2474}"/>
              </a:ext>
            </a:extLst>
          </p:cNvPr>
          <p:cNvSpPr>
            <a:spLocks noGrp="1"/>
          </p:cNvSpPr>
          <p:nvPr>
            <p:ph sz="half" idx="2"/>
          </p:nvPr>
        </p:nvSpPr>
        <p:spPr>
          <a:xfrm>
            <a:off x="6197602" y="1371600"/>
            <a:ext cx="5384800" cy="5026152"/>
          </a:xfrm>
        </p:spPr>
        <p:txBody>
          <a:bodyPr/>
          <a:lstStyle/>
          <a:p>
            <a:pPr>
              <a:buFont typeface="Arial" panose="020B0604020202020204" pitchFamily="34" charset="0"/>
              <a:buChar char="•"/>
            </a:pPr>
            <a:r>
              <a:rPr lang="en-US" sz="2800">
                <a:latin typeface="+mj-lt"/>
              </a:rPr>
              <a:t>Chapter Visits </a:t>
            </a:r>
          </a:p>
          <a:p>
            <a:pPr>
              <a:buFont typeface="Arial" panose="020B0604020202020204" pitchFamily="34" charset="0"/>
              <a:buChar char="•"/>
            </a:pPr>
            <a:r>
              <a:rPr lang="en-US" sz="2800">
                <a:latin typeface="+mj-lt"/>
              </a:rPr>
              <a:t>Honor Awards</a:t>
            </a:r>
          </a:p>
          <a:p>
            <a:pPr>
              <a:buFont typeface="Arial" panose="020B0604020202020204" pitchFamily="34" charset="0"/>
              <a:buChar char="•"/>
            </a:pPr>
            <a:r>
              <a:rPr lang="en-US" sz="2800">
                <a:latin typeface="+mj-lt"/>
              </a:rPr>
              <a:t>Basic Needs Survey </a:t>
            </a:r>
          </a:p>
          <a:p>
            <a:pPr>
              <a:buFont typeface="Arial" panose="020B0604020202020204" pitchFamily="34" charset="0"/>
              <a:buChar char="•"/>
            </a:pPr>
            <a:r>
              <a:rPr lang="en-US" sz="2800">
                <a:latin typeface="+mj-lt"/>
              </a:rPr>
              <a:t>Veteran Opinion Survey </a:t>
            </a:r>
          </a:p>
          <a:p>
            <a:pPr>
              <a:buFont typeface="Arial" panose="020B0604020202020204" pitchFamily="34" charset="0"/>
              <a:buChar char="•"/>
            </a:pPr>
            <a:r>
              <a:rPr lang="en-US" sz="2800">
                <a:latin typeface="+mj-lt"/>
              </a:rPr>
              <a:t>SVA Census Survey </a:t>
            </a:r>
          </a:p>
          <a:p>
            <a:pPr>
              <a:buFont typeface="Arial" panose="020B0604020202020204" pitchFamily="34" charset="0"/>
              <a:buChar char="•"/>
            </a:pPr>
            <a:r>
              <a:rPr lang="en-US" sz="2800">
                <a:latin typeface="+mj-lt"/>
              </a:rPr>
              <a:t>National Veteran Education Success Tracker Partner</a:t>
            </a:r>
          </a:p>
          <a:p>
            <a:pPr>
              <a:buFont typeface="Arial" panose="020B0604020202020204" pitchFamily="34" charset="0"/>
              <a:buChar char="•"/>
            </a:pPr>
            <a:r>
              <a:rPr lang="en-US" sz="2800">
                <a:latin typeface="+mj-lt"/>
              </a:rPr>
              <a:t>Policy Priority Portal </a:t>
            </a:r>
          </a:p>
          <a:p>
            <a:pPr>
              <a:buFont typeface="Arial" panose="020B0604020202020204" pitchFamily="34" charset="0"/>
              <a:buChar char="•"/>
            </a:pPr>
            <a:r>
              <a:rPr lang="en-US" sz="2800">
                <a:latin typeface="+mj-lt"/>
              </a:rPr>
              <a:t>Chapter Success Team </a:t>
            </a:r>
          </a:p>
          <a:p>
            <a:pPr marL="119062" indent="0">
              <a:buNone/>
            </a:pPr>
            <a:endParaRPr lang="en-US"/>
          </a:p>
        </p:txBody>
      </p:sp>
      <p:sp>
        <p:nvSpPr>
          <p:cNvPr id="5" name="Date Placeholder 4">
            <a:extLst>
              <a:ext uri="{FF2B5EF4-FFF2-40B4-BE49-F238E27FC236}">
                <a16:creationId xmlns:a16="http://schemas.microsoft.com/office/drawing/2014/main" id="{A0C3BAFD-A97A-98BB-6412-27522B2545BC}"/>
              </a:ext>
            </a:extLst>
          </p:cNvPr>
          <p:cNvSpPr>
            <a:spLocks noGrp="1"/>
          </p:cNvSpPr>
          <p:nvPr>
            <p:ph type="dt" sz="half" idx="10"/>
          </p:nvPr>
        </p:nvSpPr>
        <p:spPr/>
        <p:txBody>
          <a:bodyPr/>
          <a:lstStyle/>
          <a:p>
            <a:pPr>
              <a:defRPr/>
            </a:pPr>
            <a:fld id="{B84D732B-84F4-4BA2-99AF-CC6E8A2E67E3}" type="datetime1">
              <a:rPr lang="en-US" smtClean="0"/>
              <a:t>6/26/2025</a:t>
            </a:fld>
            <a:endParaRPr lang="en-US"/>
          </a:p>
        </p:txBody>
      </p:sp>
      <p:sp>
        <p:nvSpPr>
          <p:cNvPr id="6" name="Footer Placeholder 5">
            <a:extLst>
              <a:ext uri="{FF2B5EF4-FFF2-40B4-BE49-F238E27FC236}">
                <a16:creationId xmlns:a16="http://schemas.microsoft.com/office/drawing/2014/main" id="{51053473-7826-999A-32EF-A8BFD64742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396FBA2-A4AF-5B2D-E166-CFDB4254640D}"/>
              </a:ext>
            </a:extLst>
          </p:cNvPr>
          <p:cNvSpPr>
            <a:spLocks noGrp="1"/>
          </p:cNvSpPr>
          <p:nvPr>
            <p:ph type="sldNum" sz="quarter" idx="12"/>
          </p:nvPr>
        </p:nvSpPr>
        <p:spPr/>
        <p:txBody>
          <a:bodyPr/>
          <a:lstStyle/>
          <a:p>
            <a:pPr>
              <a:defRPr/>
            </a:pPr>
            <a:fld id="{D2A531D0-C429-45B9-B31D-866D070EBC69}" type="slidenum">
              <a:rPr lang="en-US" smtClean="0"/>
              <a:pPr>
                <a:defRPr/>
              </a:pPr>
              <a:t>5</a:t>
            </a:fld>
            <a:endParaRPr lang="en-US"/>
          </a:p>
        </p:txBody>
      </p:sp>
    </p:spTree>
    <p:extLst>
      <p:ext uri="{BB962C8B-B14F-4D97-AF65-F5344CB8AC3E}">
        <p14:creationId xmlns:p14="http://schemas.microsoft.com/office/powerpoint/2010/main" val="2569762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EB5D-C4E7-6548-5AB1-03BC6E65BA94}"/>
              </a:ext>
            </a:extLst>
          </p:cNvPr>
          <p:cNvSpPr>
            <a:spLocks noGrp="1"/>
          </p:cNvSpPr>
          <p:nvPr>
            <p:ph type="title"/>
          </p:nvPr>
        </p:nvSpPr>
        <p:spPr/>
        <p:txBody>
          <a:bodyPr>
            <a:noAutofit/>
          </a:bodyPr>
          <a:lstStyle/>
          <a:p>
            <a:r>
              <a:rPr lang="en-US" sz="3200">
                <a:latin typeface="+mj-lt"/>
              </a:rPr>
              <a:t>Programs &amp; Events: Building Community and Best Practices</a:t>
            </a:r>
          </a:p>
        </p:txBody>
      </p:sp>
      <p:sp>
        <p:nvSpPr>
          <p:cNvPr id="3" name="Content Placeholder 2">
            <a:extLst>
              <a:ext uri="{FF2B5EF4-FFF2-40B4-BE49-F238E27FC236}">
                <a16:creationId xmlns:a16="http://schemas.microsoft.com/office/drawing/2014/main" id="{065D0BFB-24FE-B0E2-1997-F16066218859}"/>
              </a:ext>
            </a:extLst>
          </p:cNvPr>
          <p:cNvSpPr>
            <a:spLocks noGrp="1"/>
          </p:cNvSpPr>
          <p:nvPr>
            <p:ph idx="1"/>
          </p:nvPr>
        </p:nvSpPr>
        <p:spPr>
          <a:xfrm>
            <a:off x="609600" y="1219200"/>
            <a:ext cx="6326777" cy="5181600"/>
          </a:xfrm>
        </p:spPr>
        <p:txBody>
          <a:bodyPr/>
          <a:lstStyle/>
          <a:p>
            <a:pPr>
              <a:buFont typeface="Arial" panose="020B0604020202020204" pitchFamily="34" charset="0"/>
              <a:buChar char="•"/>
            </a:pPr>
            <a:r>
              <a:rPr lang="en-US" sz="2600">
                <a:latin typeface="+mj-lt"/>
              </a:rPr>
              <a:t>National Conference is the largest annual convening of student veterans and supporters in the country—</a:t>
            </a:r>
            <a:r>
              <a:rPr lang="en-US" sz="2600" err="1">
                <a:latin typeface="+mj-lt"/>
              </a:rPr>
              <a:t>NatCon</a:t>
            </a:r>
            <a:r>
              <a:rPr lang="en-US" sz="2600">
                <a:latin typeface="+mj-lt"/>
              </a:rPr>
              <a:t> brings together thousands of leaders to connect, share ideas, and shape the future of veteran support in higher education.</a:t>
            </a:r>
          </a:p>
          <a:p>
            <a:pPr marL="119062" indent="0">
              <a:buNone/>
            </a:pPr>
            <a:endParaRPr lang="en-US" sz="2600">
              <a:latin typeface="+mj-lt"/>
            </a:endParaRPr>
          </a:p>
          <a:p>
            <a:pPr>
              <a:buFont typeface="Arial" panose="020B0604020202020204" pitchFamily="34" charset="0"/>
              <a:buChar char="•"/>
            </a:pPr>
            <a:r>
              <a:rPr lang="en-US" sz="2600">
                <a:latin typeface="+mj-lt"/>
              </a:rPr>
              <a:t>Regional Summits offer localized, high-impact events that deliver training, peer exchange, and resource sharing tailored to regional needs—bridging campuses, building leaders, and strengthening the student veteran network.</a:t>
            </a:r>
          </a:p>
        </p:txBody>
      </p:sp>
      <p:sp>
        <p:nvSpPr>
          <p:cNvPr id="4" name="Date Placeholder 3">
            <a:extLst>
              <a:ext uri="{FF2B5EF4-FFF2-40B4-BE49-F238E27FC236}">
                <a16:creationId xmlns:a16="http://schemas.microsoft.com/office/drawing/2014/main" id="{3F4C61F4-17C5-0824-ED19-8DC6756350AD}"/>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1ED07229-5EE5-6F03-5170-001E1EC5AE0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DCCD604-5E6C-6CE3-34AC-A6ED5F9000A1}"/>
              </a:ext>
            </a:extLst>
          </p:cNvPr>
          <p:cNvSpPr>
            <a:spLocks noGrp="1"/>
          </p:cNvSpPr>
          <p:nvPr>
            <p:ph type="sldNum" sz="quarter" idx="12"/>
          </p:nvPr>
        </p:nvSpPr>
        <p:spPr/>
        <p:txBody>
          <a:bodyPr/>
          <a:lstStyle/>
          <a:p>
            <a:pPr>
              <a:defRPr/>
            </a:pPr>
            <a:fld id="{C389C0D1-6764-4590-975B-BDB72E2838D7}" type="slidenum">
              <a:rPr lang="en-US" smtClean="0"/>
              <a:pPr>
                <a:defRPr/>
              </a:pPr>
              <a:t>6</a:t>
            </a:fld>
            <a:endParaRPr lang="en-US"/>
          </a:p>
        </p:txBody>
      </p:sp>
      <p:pic>
        <p:nvPicPr>
          <p:cNvPr id="8" name="Picture 7">
            <a:extLst>
              <a:ext uri="{FF2B5EF4-FFF2-40B4-BE49-F238E27FC236}">
                <a16:creationId xmlns:a16="http://schemas.microsoft.com/office/drawing/2014/main" id="{E529F971-320B-F05C-2629-54693A73C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486" y="1798401"/>
            <a:ext cx="4795879" cy="3261198"/>
          </a:xfrm>
          <a:prstGeom prst="rect">
            <a:avLst/>
          </a:prstGeom>
        </p:spPr>
      </p:pic>
    </p:spTree>
    <p:extLst>
      <p:ext uri="{BB962C8B-B14F-4D97-AF65-F5344CB8AC3E}">
        <p14:creationId xmlns:p14="http://schemas.microsoft.com/office/powerpoint/2010/main" val="2868548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5941-92BE-49CE-8F08-CE105DEEFD9D}"/>
              </a:ext>
            </a:extLst>
          </p:cNvPr>
          <p:cNvSpPr>
            <a:spLocks noGrp="1"/>
          </p:cNvSpPr>
          <p:nvPr>
            <p:ph type="title"/>
          </p:nvPr>
        </p:nvSpPr>
        <p:spPr/>
        <p:txBody>
          <a:bodyPr>
            <a:normAutofit/>
          </a:bodyPr>
          <a:lstStyle/>
          <a:p>
            <a:r>
              <a:rPr lang="en-US" sz="3200">
                <a:latin typeface="+mj-lt"/>
              </a:rPr>
              <a:t>Programs &amp; Events: Elevating Student Veteran Voices</a:t>
            </a:r>
          </a:p>
        </p:txBody>
      </p:sp>
      <p:sp>
        <p:nvSpPr>
          <p:cNvPr id="3" name="Content Placeholder 2">
            <a:extLst>
              <a:ext uri="{FF2B5EF4-FFF2-40B4-BE49-F238E27FC236}">
                <a16:creationId xmlns:a16="http://schemas.microsoft.com/office/drawing/2014/main" id="{271FF81A-892B-131E-9D3F-55ECC4F56955}"/>
              </a:ext>
            </a:extLst>
          </p:cNvPr>
          <p:cNvSpPr>
            <a:spLocks noGrp="1"/>
          </p:cNvSpPr>
          <p:nvPr>
            <p:ph idx="1"/>
          </p:nvPr>
        </p:nvSpPr>
        <p:spPr>
          <a:xfrm>
            <a:off x="609601" y="1219200"/>
            <a:ext cx="5151119" cy="5181600"/>
          </a:xfrm>
        </p:spPr>
        <p:txBody>
          <a:bodyPr/>
          <a:lstStyle/>
          <a:p>
            <a:pPr>
              <a:buFont typeface="Arial" panose="020B0604020202020204" pitchFamily="34" charset="0"/>
              <a:buChar char="•"/>
            </a:pPr>
            <a:r>
              <a:rPr lang="en-US" sz="2100">
                <a:latin typeface="+mj-lt"/>
              </a:rPr>
              <a:t>Washington Week is a transformative experience where student veterans step into the nation’s capital, engage directly with lawmakers, and speak truth to power—advocating for policies that impact millions of military-connected students.</a:t>
            </a:r>
          </a:p>
          <a:p>
            <a:pPr>
              <a:buFont typeface="Arial" panose="020B0604020202020204" pitchFamily="34" charset="0"/>
              <a:buChar char="•"/>
            </a:pPr>
            <a:endParaRPr lang="en-US" sz="2100">
              <a:latin typeface="+mj-lt"/>
            </a:endParaRPr>
          </a:p>
          <a:p>
            <a:pPr>
              <a:buFont typeface="Arial" panose="020B0604020202020204" pitchFamily="34" charset="0"/>
              <a:buChar char="•"/>
            </a:pPr>
            <a:r>
              <a:rPr lang="en-US" sz="2100">
                <a:latin typeface="+mj-lt"/>
              </a:rPr>
              <a:t>The VFW-SVA Legislative Fellowship is a competitive fellowship empowering student veterans to shape national policy. Fellows conduct in-depth research, craft legislative solutions, and present directly to members of Congress—amplifying lived experience into legislative action</a:t>
            </a:r>
            <a:r>
              <a:rPr lang="en-US" sz="2400">
                <a:latin typeface="+mj-lt"/>
              </a:rPr>
              <a:t>.</a:t>
            </a:r>
          </a:p>
        </p:txBody>
      </p:sp>
      <p:sp>
        <p:nvSpPr>
          <p:cNvPr id="4" name="Date Placeholder 3">
            <a:extLst>
              <a:ext uri="{FF2B5EF4-FFF2-40B4-BE49-F238E27FC236}">
                <a16:creationId xmlns:a16="http://schemas.microsoft.com/office/drawing/2014/main" id="{6904C25F-4612-E39A-01CE-1DAE03B08AAD}"/>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0ED7AC1D-F6FA-FE79-AF09-A4984E350F7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B85A4CC-AB60-7308-08AA-D7152E79F308}"/>
              </a:ext>
            </a:extLst>
          </p:cNvPr>
          <p:cNvSpPr>
            <a:spLocks noGrp="1"/>
          </p:cNvSpPr>
          <p:nvPr>
            <p:ph type="sldNum" sz="quarter" idx="12"/>
          </p:nvPr>
        </p:nvSpPr>
        <p:spPr/>
        <p:txBody>
          <a:bodyPr/>
          <a:lstStyle/>
          <a:p>
            <a:pPr>
              <a:defRPr/>
            </a:pPr>
            <a:fld id="{C389C0D1-6764-4590-975B-BDB72E2838D7}" type="slidenum">
              <a:rPr lang="en-US" smtClean="0"/>
              <a:pPr>
                <a:defRPr/>
              </a:pPr>
              <a:t>7</a:t>
            </a:fld>
            <a:endParaRPr lang="en-US"/>
          </a:p>
        </p:txBody>
      </p:sp>
      <p:pic>
        <p:nvPicPr>
          <p:cNvPr id="8" name="Picture 7" descr="A group of people posing for a photo&#10;&#10;AI-generated content may be incorrect.">
            <a:extLst>
              <a:ext uri="{FF2B5EF4-FFF2-40B4-BE49-F238E27FC236}">
                <a16:creationId xmlns:a16="http://schemas.microsoft.com/office/drawing/2014/main" id="{4CEF69B3-5348-9D3D-7507-92495A513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913" y="1493792"/>
            <a:ext cx="5503486" cy="3870416"/>
          </a:xfrm>
          <a:prstGeom prst="rect">
            <a:avLst/>
          </a:prstGeom>
        </p:spPr>
      </p:pic>
    </p:spTree>
    <p:extLst>
      <p:ext uri="{BB962C8B-B14F-4D97-AF65-F5344CB8AC3E}">
        <p14:creationId xmlns:p14="http://schemas.microsoft.com/office/powerpoint/2010/main" val="341042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67ED-583E-546C-37F7-87A715F1E53F}"/>
              </a:ext>
            </a:extLst>
          </p:cNvPr>
          <p:cNvSpPr>
            <a:spLocks noGrp="1"/>
          </p:cNvSpPr>
          <p:nvPr>
            <p:ph type="title"/>
          </p:nvPr>
        </p:nvSpPr>
        <p:spPr/>
        <p:txBody>
          <a:bodyPr/>
          <a:lstStyle/>
          <a:p>
            <a:r>
              <a:rPr lang="en-US">
                <a:latin typeface="+mj-lt"/>
              </a:rPr>
              <a:t>APEX + Career Center </a:t>
            </a:r>
          </a:p>
        </p:txBody>
      </p:sp>
      <p:sp>
        <p:nvSpPr>
          <p:cNvPr id="3" name="Text Placeholder 2">
            <a:extLst>
              <a:ext uri="{FF2B5EF4-FFF2-40B4-BE49-F238E27FC236}">
                <a16:creationId xmlns:a16="http://schemas.microsoft.com/office/drawing/2014/main" id="{046B96A6-96D8-4F41-1D47-435499B96365}"/>
              </a:ext>
            </a:extLst>
          </p:cNvPr>
          <p:cNvSpPr>
            <a:spLocks noGrp="1"/>
          </p:cNvSpPr>
          <p:nvPr>
            <p:ph type="body" idx="1"/>
          </p:nvPr>
        </p:nvSpPr>
        <p:spPr>
          <a:xfrm>
            <a:off x="412749" y="1371602"/>
            <a:ext cx="5386917" cy="761999"/>
          </a:xfrm>
        </p:spPr>
        <p:txBody>
          <a:bodyPr/>
          <a:lstStyle/>
          <a:p>
            <a:pPr algn="ctr"/>
            <a:r>
              <a:rPr lang="en-US" sz="2100">
                <a:latin typeface="+mj-lt"/>
              </a:rPr>
              <a:t>APEX: plan smart, go Far</a:t>
            </a:r>
          </a:p>
        </p:txBody>
      </p:sp>
      <p:sp>
        <p:nvSpPr>
          <p:cNvPr id="4" name="Content Placeholder 3">
            <a:extLst>
              <a:ext uri="{FF2B5EF4-FFF2-40B4-BE49-F238E27FC236}">
                <a16:creationId xmlns:a16="http://schemas.microsoft.com/office/drawing/2014/main" id="{AF22C642-9359-03FF-7B90-C39CCD926F19}"/>
              </a:ext>
            </a:extLst>
          </p:cNvPr>
          <p:cNvSpPr>
            <a:spLocks noGrp="1"/>
          </p:cNvSpPr>
          <p:nvPr>
            <p:ph sz="half" idx="2"/>
          </p:nvPr>
        </p:nvSpPr>
        <p:spPr/>
        <p:txBody>
          <a:bodyPr/>
          <a:lstStyle/>
          <a:p>
            <a:pPr>
              <a:buFont typeface="Arial" panose="020B0604020202020204" pitchFamily="34" charset="0"/>
              <a:buChar char="•"/>
            </a:pPr>
            <a:r>
              <a:rPr lang="en-US">
                <a:latin typeface="+mj-lt"/>
              </a:rPr>
              <a:t>Personalized academic and career coaching tailored to veterans, transitioning service members, and military families</a:t>
            </a:r>
          </a:p>
          <a:p>
            <a:pPr>
              <a:buFont typeface="Arial" panose="020B0604020202020204" pitchFamily="34" charset="0"/>
              <a:buChar char="•"/>
            </a:pPr>
            <a:r>
              <a:rPr lang="en-US">
                <a:latin typeface="+mj-lt"/>
              </a:rPr>
              <a:t>Early guidance to maximize education benefits and build a strategic path – even before separation from service</a:t>
            </a:r>
          </a:p>
          <a:p>
            <a:pPr>
              <a:buFont typeface="Arial" panose="020B0604020202020204" pitchFamily="34" charset="0"/>
              <a:buChar char="•"/>
            </a:pPr>
            <a:r>
              <a:rPr lang="en-US">
                <a:latin typeface="+mj-lt"/>
              </a:rPr>
              <a:t>Explore career pathways, translate military skills, and make informed academic decisions </a:t>
            </a:r>
          </a:p>
        </p:txBody>
      </p:sp>
      <p:sp>
        <p:nvSpPr>
          <p:cNvPr id="5" name="Text Placeholder 4">
            <a:extLst>
              <a:ext uri="{FF2B5EF4-FFF2-40B4-BE49-F238E27FC236}">
                <a16:creationId xmlns:a16="http://schemas.microsoft.com/office/drawing/2014/main" id="{879C27B0-04DE-DE2D-9B6B-6F0FA1AE2939}"/>
              </a:ext>
            </a:extLst>
          </p:cNvPr>
          <p:cNvSpPr>
            <a:spLocks noGrp="1"/>
          </p:cNvSpPr>
          <p:nvPr>
            <p:ph type="body" sz="quarter" idx="3"/>
          </p:nvPr>
        </p:nvSpPr>
        <p:spPr/>
        <p:txBody>
          <a:bodyPr/>
          <a:lstStyle/>
          <a:p>
            <a:pPr algn="ctr"/>
            <a:r>
              <a:rPr lang="en-US" sz="2100">
                <a:latin typeface="+mj-lt"/>
              </a:rPr>
              <a:t>Career center: Your Next move</a:t>
            </a:r>
          </a:p>
        </p:txBody>
      </p:sp>
      <p:sp>
        <p:nvSpPr>
          <p:cNvPr id="6" name="Content Placeholder 5">
            <a:extLst>
              <a:ext uri="{FF2B5EF4-FFF2-40B4-BE49-F238E27FC236}">
                <a16:creationId xmlns:a16="http://schemas.microsoft.com/office/drawing/2014/main" id="{DFFF05E4-FBF4-1D1B-C8BA-2829963EE6D4}"/>
              </a:ext>
            </a:extLst>
          </p:cNvPr>
          <p:cNvSpPr>
            <a:spLocks noGrp="1"/>
          </p:cNvSpPr>
          <p:nvPr>
            <p:ph sz="quarter" idx="4"/>
          </p:nvPr>
        </p:nvSpPr>
        <p:spPr/>
        <p:txBody>
          <a:bodyPr/>
          <a:lstStyle/>
          <a:p>
            <a:pPr>
              <a:buFont typeface="Arial" panose="020B0604020202020204" pitchFamily="34" charset="0"/>
              <a:buChar char="•"/>
            </a:pPr>
            <a:r>
              <a:rPr lang="en-US">
                <a:latin typeface="+mj-lt"/>
              </a:rPr>
              <a:t>800+ curated job opportunities from employers actively seeking to hire veterans </a:t>
            </a:r>
          </a:p>
          <a:p>
            <a:pPr>
              <a:buFont typeface="Arial" panose="020B0604020202020204" pitchFamily="34" charset="0"/>
              <a:buChar char="•"/>
            </a:pPr>
            <a:r>
              <a:rPr lang="en-US">
                <a:latin typeface="+mj-lt"/>
              </a:rPr>
              <a:t>Veteran-ready, not just veteran friendly – these partners understand your value and are committed to hiring and supporting you </a:t>
            </a:r>
          </a:p>
          <a:p>
            <a:pPr>
              <a:buFont typeface="Arial" panose="020B0604020202020204" pitchFamily="34" charset="0"/>
              <a:buChar char="•"/>
            </a:pPr>
            <a:r>
              <a:rPr lang="en-US">
                <a:latin typeface="+mj-lt"/>
              </a:rPr>
              <a:t>Quick to access, easy to use – create your profile in minutes and start exploring opportunities today </a:t>
            </a:r>
          </a:p>
        </p:txBody>
      </p:sp>
      <p:sp>
        <p:nvSpPr>
          <p:cNvPr id="7" name="Date Placeholder 6">
            <a:extLst>
              <a:ext uri="{FF2B5EF4-FFF2-40B4-BE49-F238E27FC236}">
                <a16:creationId xmlns:a16="http://schemas.microsoft.com/office/drawing/2014/main" id="{77D47959-BED4-3AAF-F43B-723A1BCB2122}"/>
              </a:ext>
            </a:extLst>
          </p:cNvPr>
          <p:cNvSpPr>
            <a:spLocks noGrp="1"/>
          </p:cNvSpPr>
          <p:nvPr>
            <p:ph type="dt" sz="half" idx="10"/>
          </p:nvPr>
        </p:nvSpPr>
        <p:spPr/>
        <p:txBody>
          <a:bodyPr/>
          <a:lstStyle/>
          <a:p>
            <a:pPr>
              <a:defRPr/>
            </a:pPr>
            <a:fld id="{F772BABE-8C0E-40D9-8ED1-D03335A2716F}" type="datetime1">
              <a:rPr lang="en-US" smtClean="0"/>
              <a:t>6/26/2025</a:t>
            </a:fld>
            <a:endParaRPr lang="en-US"/>
          </a:p>
        </p:txBody>
      </p:sp>
      <p:sp>
        <p:nvSpPr>
          <p:cNvPr id="8" name="Footer Placeholder 7">
            <a:extLst>
              <a:ext uri="{FF2B5EF4-FFF2-40B4-BE49-F238E27FC236}">
                <a16:creationId xmlns:a16="http://schemas.microsoft.com/office/drawing/2014/main" id="{8F2D6FF3-6B6C-9608-6171-6A6F30A3FD3C}"/>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AC07909C-9583-EA2B-442E-738F87DD5216}"/>
              </a:ext>
            </a:extLst>
          </p:cNvPr>
          <p:cNvSpPr>
            <a:spLocks noGrp="1"/>
          </p:cNvSpPr>
          <p:nvPr>
            <p:ph type="sldNum" sz="quarter" idx="12"/>
          </p:nvPr>
        </p:nvSpPr>
        <p:spPr/>
        <p:txBody>
          <a:bodyPr/>
          <a:lstStyle/>
          <a:p>
            <a:pPr>
              <a:defRPr/>
            </a:pPr>
            <a:fld id="{B6EE84B3-F910-427D-9EE4-5F49E6F496B0}" type="slidenum">
              <a:rPr lang="en-US" smtClean="0"/>
              <a:pPr>
                <a:defRPr/>
              </a:pPr>
              <a:t>8</a:t>
            </a:fld>
            <a:endParaRPr lang="en-US"/>
          </a:p>
        </p:txBody>
      </p:sp>
    </p:spTree>
    <p:extLst>
      <p:ext uri="{BB962C8B-B14F-4D97-AF65-F5344CB8AC3E}">
        <p14:creationId xmlns:p14="http://schemas.microsoft.com/office/powerpoint/2010/main" val="2055097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E79A-7A1B-CA89-BC99-D4ED4D9C563B}"/>
              </a:ext>
            </a:extLst>
          </p:cNvPr>
          <p:cNvSpPr>
            <a:spLocks noGrp="1"/>
          </p:cNvSpPr>
          <p:nvPr>
            <p:ph type="title"/>
          </p:nvPr>
        </p:nvSpPr>
        <p:spPr/>
        <p:txBody>
          <a:bodyPr>
            <a:noAutofit/>
          </a:bodyPr>
          <a:lstStyle/>
          <a:p>
            <a:r>
              <a:rPr lang="en-US" sz="3600">
                <a:latin typeface="+mj-lt"/>
              </a:rPr>
              <a:t>Chapter Services: Personalized Guidance, Real Results</a:t>
            </a:r>
          </a:p>
        </p:txBody>
      </p:sp>
      <p:sp>
        <p:nvSpPr>
          <p:cNvPr id="3" name="Content Placeholder 2">
            <a:extLst>
              <a:ext uri="{FF2B5EF4-FFF2-40B4-BE49-F238E27FC236}">
                <a16:creationId xmlns:a16="http://schemas.microsoft.com/office/drawing/2014/main" id="{8AB6FB92-D14C-3868-280B-E58B812883C0}"/>
              </a:ext>
            </a:extLst>
          </p:cNvPr>
          <p:cNvSpPr>
            <a:spLocks noGrp="1"/>
          </p:cNvSpPr>
          <p:nvPr>
            <p:ph idx="1"/>
          </p:nvPr>
        </p:nvSpPr>
        <p:spPr/>
        <p:txBody>
          <a:bodyPr/>
          <a:lstStyle/>
          <a:p>
            <a:pPr>
              <a:buFont typeface="Arial" panose="020B0604020202020204" pitchFamily="34" charset="0"/>
              <a:buChar char="•"/>
            </a:pPr>
            <a:r>
              <a:rPr lang="en-US" sz="2800">
                <a:latin typeface="+mj-lt"/>
              </a:rPr>
              <a:t>Dedicated Chapter Success Coaches provide 1-on-1 consultations to help chapters grow, lead, and sustain impact</a:t>
            </a:r>
          </a:p>
          <a:p>
            <a:pPr marL="119062" indent="0">
              <a:buNone/>
            </a:pPr>
            <a:endParaRPr lang="en-US" sz="2800">
              <a:latin typeface="+mj-lt"/>
            </a:endParaRPr>
          </a:p>
          <a:p>
            <a:pPr>
              <a:buFont typeface="Arial" panose="020B0604020202020204" pitchFamily="34" charset="0"/>
              <a:buChar char="•"/>
            </a:pPr>
            <a:r>
              <a:rPr lang="en-US" sz="2800">
                <a:latin typeface="+mj-lt"/>
              </a:rPr>
              <a:t>On-demand support and strategic check-ins designed to meet chapters where they are</a:t>
            </a:r>
          </a:p>
          <a:p>
            <a:pPr marL="119062" indent="0">
              <a:buNone/>
            </a:pPr>
            <a:endParaRPr lang="en-US" sz="2800">
              <a:latin typeface="+mj-lt"/>
            </a:endParaRPr>
          </a:p>
          <a:p>
            <a:pPr>
              <a:buFont typeface="Arial" panose="020B0604020202020204" pitchFamily="34" charset="0"/>
              <a:buChar char="•"/>
            </a:pPr>
            <a:r>
              <a:rPr lang="en-US" sz="2800">
                <a:latin typeface="+mj-lt"/>
              </a:rPr>
              <a:t>Webinars and roundtables tackle today’s most pressing challenges from leadership transitions to event planning and funding </a:t>
            </a:r>
          </a:p>
          <a:p>
            <a:pPr marL="119062" indent="0">
              <a:buNone/>
            </a:pPr>
            <a:endParaRPr lang="en-US" sz="2800">
              <a:latin typeface="+mj-lt"/>
            </a:endParaRPr>
          </a:p>
          <a:p>
            <a:pPr>
              <a:buFont typeface="Arial" panose="020B0604020202020204" pitchFamily="34" charset="0"/>
              <a:buChar char="•"/>
            </a:pPr>
            <a:r>
              <a:rPr lang="en-US" sz="2800">
                <a:latin typeface="+mj-lt"/>
              </a:rPr>
              <a:t>Your feedback directly informs the tools and training we build, including our expanding resource library for chapter leaders and advisors </a:t>
            </a:r>
          </a:p>
          <a:p>
            <a:pPr>
              <a:buFont typeface="Arial" panose="020B0604020202020204" pitchFamily="34" charset="0"/>
              <a:buChar char="•"/>
            </a:pPr>
            <a:endParaRPr lang="en-US">
              <a:latin typeface="+mj-lt"/>
            </a:endParaRPr>
          </a:p>
        </p:txBody>
      </p:sp>
      <p:sp>
        <p:nvSpPr>
          <p:cNvPr id="4" name="Date Placeholder 3">
            <a:extLst>
              <a:ext uri="{FF2B5EF4-FFF2-40B4-BE49-F238E27FC236}">
                <a16:creationId xmlns:a16="http://schemas.microsoft.com/office/drawing/2014/main" id="{17A635FD-4401-ED04-2F0E-7762A2F38BB9}"/>
              </a:ext>
            </a:extLst>
          </p:cNvPr>
          <p:cNvSpPr>
            <a:spLocks noGrp="1"/>
          </p:cNvSpPr>
          <p:nvPr>
            <p:ph type="dt" sz="half" idx="10"/>
          </p:nvPr>
        </p:nvSpPr>
        <p:spPr/>
        <p:txBody>
          <a:bodyPr/>
          <a:lstStyle/>
          <a:p>
            <a:pPr>
              <a:defRPr/>
            </a:pPr>
            <a:fld id="{55CE896A-7C3C-469D-8229-1F901A7A6C79}" type="datetime1">
              <a:rPr lang="en-US" smtClean="0"/>
              <a:t>6/26/2025</a:t>
            </a:fld>
            <a:endParaRPr lang="en-US"/>
          </a:p>
        </p:txBody>
      </p:sp>
      <p:sp>
        <p:nvSpPr>
          <p:cNvPr id="5" name="Footer Placeholder 4">
            <a:extLst>
              <a:ext uri="{FF2B5EF4-FFF2-40B4-BE49-F238E27FC236}">
                <a16:creationId xmlns:a16="http://schemas.microsoft.com/office/drawing/2014/main" id="{8424A9E7-C7C2-F3FF-091D-B16EA9DA527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7A40720-4388-7DAB-D24B-B3AE346A995E}"/>
              </a:ext>
            </a:extLst>
          </p:cNvPr>
          <p:cNvSpPr>
            <a:spLocks noGrp="1"/>
          </p:cNvSpPr>
          <p:nvPr>
            <p:ph type="sldNum" sz="quarter" idx="12"/>
          </p:nvPr>
        </p:nvSpPr>
        <p:spPr/>
        <p:txBody>
          <a:bodyPr/>
          <a:lstStyle/>
          <a:p>
            <a:pPr>
              <a:defRPr/>
            </a:pPr>
            <a:fld id="{C389C0D1-6764-4590-975B-BDB72E2838D7}" type="slidenum">
              <a:rPr lang="en-US" smtClean="0"/>
              <a:pPr>
                <a:defRPr/>
              </a:pPr>
              <a:t>9</a:t>
            </a:fld>
            <a:endParaRPr lang="en-US"/>
          </a:p>
        </p:txBody>
      </p:sp>
    </p:spTree>
    <p:extLst>
      <p:ext uri="{BB962C8B-B14F-4D97-AF65-F5344CB8AC3E}">
        <p14:creationId xmlns:p14="http://schemas.microsoft.com/office/powerpoint/2010/main" val="34228638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ident">
      <a:majorFont>
        <a:latin typeface="Times New Roman"/>
        <a:ea typeface=""/>
        <a:cs typeface=""/>
      </a:majorFont>
      <a:minorFont>
        <a:latin typeface="Times"/>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df3acf2-8eb2-4284-9c42-8015e1eadb37">
      <Terms xmlns="http://schemas.microsoft.com/office/infopath/2007/PartnerControls"/>
    </lcf76f155ced4ddcb4097134ff3c332f>
    <TaxCatchAll xmlns="c6315c12-cda5-4ff1-81eb-e48dc851c79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52A6E28679CF47A28FB1978B30E4B5" ma:contentTypeVersion="16" ma:contentTypeDescription="Create a new document." ma:contentTypeScope="" ma:versionID="e02ff2c1f6fd14bdbc1507ac1bdea191">
  <xsd:schema xmlns:xsd="http://www.w3.org/2001/XMLSchema" xmlns:xs="http://www.w3.org/2001/XMLSchema" xmlns:p="http://schemas.microsoft.com/office/2006/metadata/properties" xmlns:ns2="edf3acf2-8eb2-4284-9c42-8015e1eadb37" xmlns:ns3="c6315c12-cda5-4ff1-81eb-e48dc851c790" targetNamespace="http://schemas.microsoft.com/office/2006/metadata/properties" ma:root="true" ma:fieldsID="8f4ddeaf3d76d59873c2a8e2dba9de7f" ns2:_="" ns3:_="">
    <xsd:import namespace="edf3acf2-8eb2-4284-9c42-8015e1eadb37"/>
    <xsd:import namespace="c6315c12-cda5-4ff1-81eb-e48dc851c79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f3acf2-8eb2-4284-9c42-8015e1eadb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fa319ea-3c00-4eff-bc2c-7d0a7949415a"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315c12-cda5-4ff1-81eb-e48dc851c7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7912082-b9a9-40e6-8783-b36fd12fed3f}" ma:internalName="TaxCatchAll" ma:showField="CatchAllData" ma:web="c6315c12-cda5-4ff1-81eb-e48dc851c7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A1BEA-EFB7-4B80-8AAC-621D527D3CCE}">
  <ds:schemaRefs>
    <ds:schemaRef ds:uri="c6315c12-cda5-4ff1-81eb-e48dc851c790"/>
    <ds:schemaRef ds:uri="edf3acf2-8eb2-4284-9c42-8015e1eadb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1FF115-093C-410C-9644-2151423F3996}">
  <ds:schemaRefs>
    <ds:schemaRef ds:uri="c6315c12-cda5-4ff1-81eb-e48dc851c790"/>
    <ds:schemaRef ds:uri="edf3acf2-8eb2-4284-9c42-8015e1eadb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B561E3-2EFF-41C8-9F42-12DA31F1E3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25</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Module</vt:lpstr>
      <vt:lpstr>Fueling the Future of Your SVA Chapter: A Strategic Approach to Sustainable Growth </vt:lpstr>
      <vt:lpstr>Student Veterans of America (SVA)</vt:lpstr>
      <vt:lpstr>PowerPoint Presentation</vt:lpstr>
      <vt:lpstr>What Student Veterans Face – And What SVA Fights For</vt:lpstr>
      <vt:lpstr>Spoiler Alert: It’s a Lot!</vt:lpstr>
      <vt:lpstr>Programs &amp; Events: Building Community and Best Practices</vt:lpstr>
      <vt:lpstr>Programs &amp; Events: Elevating Student Veteran Voices</vt:lpstr>
      <vt:lpstr>APEX + Career Center </vt:lpstr>
      <vt:lpstr>Chapter Services: Personalized Guidance, Real Results</vt:lpstr>
      <vt:lpstr>Starting a Chapter: From Idea to Impact</vt:lpstr>
      <vt:lpstr>You Have a Chapter, Now What?!</vt:lpstr>
      <vt:lpstr>How Chapters Grow: The Student Veteran Engagement Cycle</vt:lpstr>
      <vt:lpstr>Five Simple Ways to Grow Your Chapter this Fall </vt:lpstr>
      <vt:lpstr>Your Chapter, Your Legacy</vt:lpstr>
      <vt:lpstr>PowerPoint Presentation</vt:lpstr>
      <vt:lpstr>SVA – Legislative Landscape </vt:lpstr>
      <vt:lpstr>My story</vt:lpstr>
      <vt:lpstr>SVA Government Affairs</vt:lpstr>
      <vt:lpstr>VFW-SVA Fellowship</vt:lpstr>
      <vt:lpstr>2025 SVA Policy Priorities</vt:lpstr>
      <vt:lpstr>Washington Week</vt:lpstr>
      <vt:lpstr>Washington Week</vt:lpstr>
      <vt:lpstr>118th Congress 2nd Session</vt:lpstr>
      <vt:lpstr>118th Congress 2nd Session (cont.)</vt:lpstr>
      <vt:lpstr>119th Congress 1st Session</vt:lpstr>
      <vt:lpstr>119th Congress 1st Session</vt:lpstr>
      <vt:lpstr>SVA Basic Needs Survey</vt:lpstr>
      <vt:lpstr>SCOTUS Developments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Faisal Sulman</dc:creator>
  <cp:revision>1</cp:revision>
  <dcterms:created xsi:type="dcterms:W3CDTF">2025-05-22T13:56:22Z</dcterms:created>
  <dcterms:modified xsi:type="dcterms:W3CDTF">2025-06-26T20:19:22Z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0x0101008852A6E28679CF47A28FB1978B30E4B5</vt:lpwstr>
  </property>
  <property fmtid="{D5CDD505-2E9C-101B-9397-08002B2CF9AE}" pid="3" name="MediaServiceImageTags">
    <vt:lpwstr/>
  </property>
</Properties>
</file>