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5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6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7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9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4"/>
    <p:sldMasterId id="2147483812" r:id="rId5"/>
    <p:sldMasterId id="2147483931" r:id="rId6"/>
    <p:sldMasterId id="2147483751" r:id="rId7"/>
    <p:sldMasterId id="2147483971" r:id="rId8"/>
    <p:sldMasterId id="2147484013" r:id="rId9"/>
    <p:sldMasterId id="2147484198" r:id="rId10"/>
    <p:sldMasterId id="2147484211" r:id="rId11"/>
    <p:sldMasterId id="2147484387" r:id="rId12"/>
    <p:sldMasterId id="2147484427" r:id="rId13"/>
  </p:sldMasterIdLst>
  <p:notesMasterIdLst>
    <p:notesMasterId r:id="rId34"/>
  </p:notesMasterIdLst>
  <p:sldIdLst>
    <p:sldId id="258" r:id="rId14"/>
    <p:sldId id="2147483262" r:id="rId15"/>
    <p:sldId id="2147469517" r:id="rId16"/>
    <p:sldId id="2147480005" r:id="rId17"/>
    <p:sldId id="2147483271" r:id="rId18"/>
    <p:sldId id="2147375600" r:id="rId19"/>
    <p:sldId id="2147483272" r:id="rId20"/>
    <p:sldId id="2147375603" r:id="rId21"/>
    <p:sldId id="2147375602" r:id="rId22"/>
    <p:sldId id="2147483267" r:id="rId23"/>
    <p:sldId id="2147483253" r:id="rId24"/>
    <p:sldId id="2147483266" r:id="rId25"/>
    <p:sldId id="2147483275" r:id="rId26"/>
    <p:sldId id="2147469519" r:id="rId27"/>
    <p:sldId id="2147375417" r:id="rId28"/>
    <p:sldId id="2147483276" r:id="rId29"/>
    <p:sldId id="2147469531" r:id="rId30"/>
    <p:sldId id="2147483263" r:id="rId31"/>
    <p:sldId id="2147483260" r:id="rId32"/>
    <p:sldId id="838841117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226701-8D5C-5E47-AAEA-4B98026328EC}" name="Chalmers, Mae" initials="MC" userId="S::mae.chalmers@afs.com::d2bd7275-6325-4a2f-9c95-0c59d9a74188" providerId="AD"/>
  <p188:author id="{D607E005-B122-25C7-8112-005A87A44319}" name="Warren, Terry E., VBAVACO" initials="WV" userId="S::terry.warren@va.gov::46ae9de8-5b7e-4cc9-9c80-75dc7b9a8576" providerId="AD"/>
  <p188:author id="{87A6D11B-CE73-7EA3-945A-FDB18255722D}" name="DANIEL, JEANNIE, VBAATLD" initials="LD" userId="S::jeannie.daniel1@va.gov::f54fc3ee-ae4e-49fe-b07a-bbfe98a941ca" providerId="AD"/>
  <p188:author id="{1DE16830-0250-3DCE-2C3D-571502FB3765}" name="Finlay, Laura A. VBAVACO" initials="FV" userId="S::laura.finlay@va.gov::95f429fd-9791-4f52-a0a3-e64c5149a016" providerId="AD"/>
  <p188:author id="{FBFB9C36-BB40-C137-1B43-6A515D3C0381}" name="Smith, Kenneth P., VBAVACO" initials="SV" userId="S::kennethp.smith@va.gov::29e27a5b-2558-4565-a691-4f35d20447bc" providerId="AD"/>
  <p188:author id="{A722464F-C3C1-4B61-4C6A-8B1E141D58B1}" name="Anderson, Jared X., VBAVACO" initials="AV" userId="S::jared.anderson@va.gov::e44bef76-72fa-40b8-b1e3-bdcae35165ab" providerId="AD"/>
  <p188:author id="{CF86D950-D52F-ADE8-B7D4-B022CA12F28C}" name="Messenger, Kristina N. (she/her/hers)" initials="KM" userId="S::Kristina.Messenger@va.gov::359b11be-9d62-4c5d-a618-d43bfd4989e9" providerId="AD"/>
  <p188:author id="{55DD1E6D-A3DB-BFE4-03EC-558A46F89157}" name="Mortensen, Tiffany J., VBAVACO" initials="MV" userId="S::tiffany.mortensen@va.gov::038e2c28-73d5-4ce0-9187-d855b85934c9" providerId="AD"/>
  <p188:author id="{5C1D697D-8DA5-83F3-8307-38FE9FC3C3C1}" name="Evans, Victoria B., VBAVACO" initials="EV" userId="S::victoria.evans@va.gov::0c8b734a-236e-4594-abc1-d8a1a8ec9d28" providerId="AD"/>
  <p188:author id="{CF9E1F97-9AFD-7F69-2528-6D8503D43B1F}" name="Murphy, Maitlyn" initials="MM" userId="S::maitlyn.murphy@accenturefederal.com::24f1a5d9-646f-4ceb-9da7-0e264b21bfa2" providerId="AD"/>
  <p188:author id="{E23FA09D-7E02-6BDF-00FF-6E3B115C50FF}" name="Morant, Nicole B." initials="MN" userId="S::nicole.morant@va.gov::74cf868f-65ab-4f78-a6ca-bbb821e5f4c1" providerId="AD"/>
  <p188:author id="{3A0DF59E-26FB-2D25-D97D-8F8A1EBC3501}" name="Fisher, Allison N." initials="FAN" userId="S::allison.n.fisher@afs.com::a7bf2d8f-ddf4-4a2f-a646-77863869118d" providerId="AD"/>
  <p188:author id="{069335B8-5A47-F532-CCE0-5C04A4095F8B}" name="Riordan, Johnny" initials="RJ" userId="S::johnny.riordan@accenturefederal.com::f4bb2915-e1fa-46e4-9660-905d4e64261c" providerId="AD"/>
  <p188:author id="{2D368FC1-BC6A-08E6-414D-EFAAE0EF4BA0}" name="Burr, Caroline E." initials="" userId="S::caroline.e.burr@afs.com::3aa24ec3-8f3d-4f0b-a088-12e09c1e2f1a" providerId="AD"/>
  <p188:author id="{E8EF0CC6-F000-40B7-9306-70BA9B537B14}" name="Holloway, Justin D." initials="HJ" userId="S::justin.holloway@va.gov::4f7b5791-741f-4241-b4a0-d9a4d5425010" providerId="AD"/>
  <p188:author id="{E2EFD1D1-EEEC-8C7E-A953-43C1AF823517}" name="Anania, Victoria" initials="AV" userId="S::victoria.anania@accenturefederal.com::cabfb2e3-065b-4b02-997c-c086265cbdcd" providerId="AD"/>
  <p188:author id="{0438C0D7-97D1-24C7-76EE-F1410A838C36}" name="ORTEGA, Donald, VBAVACO" initials="DO" userId="S::Donald.Ortega@va.gov::307ec843-217e-4ae3-96cf-2ccd57315ab1" providerId="AD"/>
  <p188:author id="{CF4CCCD7-E309-C930-9F0B-AFC0BDDC07D0}" name="Penprase, Amanda, VBACO" initials="AP" userId="S::Amanda.Penprase@va.gov::1724fad8-1416-4077-a826-2792e4b2f9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, JEANNIE, VBAATLD" initials="DJV" lastIdx="1" clrIdx="0">
    <p:extLst>
      <p:ext uri="{19B8F6BF-5375-455C-9EA6-DF929625EA0E}">
        <p15:presenceInfo xmlns:p15="http://schemas.microsoft.com/office/powerpoint/2012/main" userId="S::jeannie.daniel1@va.gov::f54fc3ee-ae4e-49fe-b07a-bbfe98a941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CBB"/>
    <a:srgbClr val="00427A"/>
    <a:srgbClr val="E6F2F8"/>
    <a:srgbClr val="EEF3E9"/>
    <a:srgbClr val="839097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ant, Nicole B. VBAVACO" userId="74cf868f-65ab-4f78-a6ca-bbb821e5f4c1" providerId="ADAL" clId="{AD9C6AEC-388D-401B-9A0D-B7CE1C4BF9EB}"/>
    <pc:docChg chg="modSld sldOrd delMainMaster modMainMaster">
      <pc:chgData name="Morant, Nicole B. VBAVACO" userId="74cf868f-65ab-4f78-a6ca-bbb821e5f4c1" providerId="ADAL" clId="{AD9C6AEC-388D-401B-9A0D-B7CE1C4BF9EB}" dt="2025-07-03T19:54:51.649" v="8"/>
      <pc:docMkLst>
        <pc:docMk/>
      </pc:docMkLst>
      <pc:sldChg chg="modNotesTx">
        <pc:chgData name="Morant, Nicole B. VBAVACO" userId="74cf868f-65ab-4f78-a6ca-bbb821e5f4c1" providerId="ADAL" clId="{AD9C6AEC-388D-401B-9A0D-B7CE1C4BF9EB}" dt="2025-07-03T19:50:40.299" v="2" actId="20577"/>
        <pc:sldMkLst>
          <pc:docMk/>
          <pc:sldMk cId="461519497" sldId="2147375600"/>
        </pc:sldMkLst>
      </pc:sldChg>
      <pc:sldChg chg="modSp mod modClrScheme chgLayout">
        <pc:chgData name="Morant, Nicole B. VBAVACO" userId="74cf868f-65ab-4f78-a6ca-bbb821e5f4c1" providerId="ADAL" clId="{AD9C6AEC-388D-401B-9A0D-B7CE1C4BF9EB}" dt="2025-07-03T19:54:51.649" v="8"/>
        <pc:sldMkLst>
          <pc:docMk/>
          <pc:sldMk cId="1829099458" sldId="2147375602"/>
        </pc:sldMkLst>
        <pc:spChg chg="mod ord">
          <ac:chgData name="Morant, Nicole B. VBAVACO" userId="74cf868f-65ab-4f78-a6ca-bbb821e5f4c1" providerId="ADAL" clId="{AD9C6AEC-388D-401B-9A0D-B7CE1C4BF9EB}" dt="2025-07-03T19:54:51.649" v="8"/>
          <ac:spMkLst>
            <pc:docMk/>
            <pc:sldMk cId="1829099458" sldId="2147375602"/>
            <ac:spMk id="3" creationId="{1415479A-D289-F5D0-4F2D-6A174B6A8961}"/>
          </ac:spMkLst>
        </pc:spChg>
        <pc:spChg chg="mod ord">
          <ac:chgData name="Morant, Nicole B. VBAVACO" userId="74cf868f-65ab-4f78-a6ca-bbb821e5f4c1" providerId="ADAL" clId="{AD9C6AEC-388D-401B-9A0D-B7CE1C4BF9EB}" dt="2025-07-03T19:54:51.649" v="8"/>
          <ac:spMkLst>
            <pc:docMk/>
            <pc:sldMk cId="1829099458" sldId="2147375602"/>
            <ac:spMk id="4" creationId="{9E9B9CE5-CB54-8D8D-E043-38D541F03F44}"/>
          </ac:spMkLst>
        </pc:spChg>
      </pc:sldChg>
      <pc:sldChg chg="ord modNotesTx">
        <pc:chgData name="Morant, Nicole B. VBAVACO" userId="74cf868f-65ab-4f78-a6ca-bbb821e5f4c1" providerId="ADAL" clId="{AD9C6AEC-388D-401B-9A0D-B7CE1C4BF9EB}" dt="2025-07-03T19:50:52.979" v="3" actId="20577"/>
        <pc:sldMkLst>
          <pc:docMk/>
          <pc:sldMk cId="3183989911" sldId="2147469519"/>
        </pc:sldMkLst>
      </pc:sldChg>
      <pc:sldChg chg="modNotesTx">
        <pc:chgData name="Morant, Nicole B. VBAVACO" userId="74cf868f-65ab-4f78-a6ca-bbb821e5f4c1" providerId="ADAL" clId="{AD9C6AEC-388D-401B-9A0D-B7CE1C4BF9EB}" dt="2025-07-03T19:51:13.584" v="5" actId="20577"/>
        <pc:sldMkLst>
          <pc:docMk/>
          <pc:sldMk cId="3719959131" sldId="2147469531"/>
        </pc:sldMkLst>
      </pc:sldChg>
      <pc:sldChg chg="modNotesTx">
        <pc:chgData name="Morant, Nicole B. VBAVACO" userId="74cf868f-65ab-4f78-a6ca-bbb821e5f4c1" providerId="ADAL" clId="{AD9C6AEC-388D-401B-9A0D-B7CE1C4BF9EB}" dt="2025-07-03T19:51:03.746" v="4" actId="20577"/>
        <pc:sldMkLst>
          <pc:docMk/>
          <pc:sldMk cId="1869558683" sldId="2147483276"/>
        </pc:sldMkLst>
      </pc:sldChg>
      <pc:sldMasterChg chg="delSldLayout modSldLayout sldLayoutOrd">
        <pc:chgData name="Morant, Nicole B. VBAVACO" userId="74cf868f-65ab-4f78-a6ca-bbb821e5f4c1" providerId="ADAL" clId="{AD9C6AEC-388D-401B-9A0D-B7CE1C4BF9EB}" dt="2025-07-03T19:54:51.465" v="7"/>
        <pc:sldMasterMkLst>
          <pc:docMk/>
          <pc:sldMasterMk cId="4150297290" sldId="2147483943"/>
        </pc:sldMasterMkLst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644732912" sldId="2147484487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030065256" sldId="2147484488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618640452" sldId="2147484489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996929469" sldId="2147484490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920209275" sldId="2147484491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674728765" sldId="2147484492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89735738" sldId="2147484493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4117505010" sldId="2147484494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035307729" sldId="2147484495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495727815" sldId="2147484496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530116614" sldId="2147484497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722242226" sldId="2147484498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548831962" sldId="2147484499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801501743" sldId="2147484500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422668182" sldId="2147484501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857158730" sldId="2147484502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423742167" sldId="2147484503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145643268" sldId="2147484504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876911630" sldId="2147484505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848234848" sldId="2147484506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76204563" sldId="2147484507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050094316" sldId="2147484508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4180285821" sldId="2147484509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321306044" sldId="2147484510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833129976" sldId="2147484511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254530392" sldId="2147484512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766422845" sldId="2147484513"/>
          </pc:sldLayoutMkLst>
        </pc:sldLayoutChg>
        <pc:sldLayoutChg chg="del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039329137" sldId="2147484514"/>
          </pc:sldLayoutMkLst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865472983" sldId="2147484517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865472983" sldId="2147484517"/>
              <ac:spMk id="2" creationId="{32394B85-B39D-4BE7-A334-787162CB4A41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662798624" sldId="2147484518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662798624" sldId="2147484518"/>
              <ac:spMk id="2" creationId="{32394B85-B39D-4BE7-A334-787162CB4A4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662798624" sldId="2147484518"/>
              <ac:spMk id="12" creationId="{66AF92B0-566F-4143-BE31-0CA2507B799E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506935352" sldId="2147484519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506935352" sldId="2147484519"/>
              <ac:spMk id="13" creationId="{3F24B203-175F-1B47-8544-DBC8706104CF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506935352" sldId="2147484519"/>
              <ac:spMk id="14" creationId="{DE2930C6-6CD4-6E44-9B66-F0DB5CA192F1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777253493" sldId="2147484520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7" creationId="{1DC12A70-EB69-034B-A8B3-5A8F76E5FCC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77" creationId="{8EF389C9-C017-E847-92EF-8B216623B13E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78" creationId="{734D7EA0-F670-A94D-930B-6C2324A3C468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79" creationId="{29F278CB-E2B6-8F4A-B5D3-4611A0BB8D63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80" creationId="{C0A507D6-D023-9B49-B77A-A07D344C480A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81" creationId="{6F657568-68A1-A34B-8E6F-773F3072140C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83" creationId="{CFA22D8D-0167-5740-A5A9-A6C3F5FBF70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84" creationId="{D11C67F3-1197-6043-A3BA-F01A0AE2C24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85" creationId="{9EB52DEE-E6FE-EC47-A813-2552E63CFD14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77253493" sldId="2147484520"/>
              <ac:spMk id="92" creationId="{820FB543-F4CE-C34D-AD6D-E86647C38624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619736782" sldId="2147484521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619736782" sldId="2147484521"/>
              <ac:spMk id="2" creationId="{309EC595-3BDB-489C-AB5C-4C48BF9B07CB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619736782" sldId="2147484521"/>
              <ac:spMk id="8" creationId="{2A49B96C-8E74-4C8B-BDE4-9B82801CA0EE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474351437" sldId="2147484522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474351437" sldId="2147484522"/>
              <ac:spMk id="4" creationId="{86D4EA4B-84F0-4EB3-B6B4-6EAB903D2C2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474351437" sldId="2147484522"/>
              <ac:spMk id="5" creationId="{6DFCE48E-1DF3-48D6-BD43-BA3B9CE95A05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01795683" sldId="2147484523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01795683" sldId="2147484523"/>
              <ac:spMk id="4" creationId="{86D4EA4B-84F0-4EB3-B6B4-6EAB903D2C2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01795683" sldId="2147484523"/>
              <ac:spMk id="5" creationId="{6DFCE48E-1DF3-48D6-BD43-BA3B9CE95A05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4206155134" sldId="2147484524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4206155134" sldId="2147484524"/>
              <ac:spMk id="4" creationId="{86D4EA4B-84F0-4EB3-B6B4-6EAB903D2C2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4206155134" sldId="2147484524"/>
              <ac:spMk id="5" creationId="{6DFCE48E-1DF3-48D6-BD43-BA3B9CE95A05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327806531" sldId="2147484525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327806531" sldId="2147484525"/>
              <ac:spMk id="4" creationId="{86D4EA4B-84F0-4EB3-B6B4-6EAB903D2C2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327806531" sldId="2147484525"/>
              <ac:spMk id="5" creationId="{6DFCE48E-1DF3-48D6-BD43-BA3B9CE95A05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643028603" sldId="2147484526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643028603" sldId="2147484526"/>
              <ac:spMk id="2" creationId="{309EC595-3BDB-489C-AB5C-4C48BF9B07CB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643028603" sldId="2147484526"/>
              <ac:spMk id="5" creationId="{3F981FE5-18B0-AE46-8F75-78C07AD6417B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584790323" sldId="2147484527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584790323" sldId="2147484527"/>
              <ac:spMk id="12" creationId="{BD76DEEE-B1D2-C84C-B50A-2E16A38BC8A1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542218410" sldId="2147484528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542218410" sldId="2147484528"/>
              <ac:spMk id="5" creationId="{3F35332E-8950-2946-A2F6-71077D3085E6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174238735" sldId="2147484529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174238735" sldId="2147484529"/>
              <ac:spMk id="2" creationId="{F251A5E4-3909-4229-80CB-2E4CA2A5B2D3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174238735" sldId="2147484529"/>
              <ac:spMk id="6" creationId="{CC1513EB-EC9B-9B42-BA12-BC659505A768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174238735" sldId="2147484529"/>
              <ac:spMk id="7" creationId="{1DC12A70-EB69-034B-A8B3-5A8F76E5FCC1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716635060" sldId="2147484530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2" creationId="{F251A5E4-3909-4229-80CB-2E4CA2A5B2D3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3" creationId="{4C9BBD74-54FD-481F-B3FD-0CE5318F281F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13" creationId="{EDE1E44A-D007-46D2-9E20-283025607FF2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15" creationId="{F42700C7-7F8C-8142-B39A-C4519A48B902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16" creationId="{B1D4973F-C5A4-0C42-BA05-26E23A1AE857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18" creationId="{6B6533C5-6F53-46C1-904B-4A15BC734E7D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716635060" sldId="2147484530"/>
              <ac:spMk id="21" creationId="{842901BF-D744-42DD-805A-32CB37B9D8BC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2205250696" sldId="2147484531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" creationId="{F251A5E4-3909-4229-80CB-2E4CA2A5B2D3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3" creationId="{4C9BBD74-54FD-481F-B3FD-0CE5318F281F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4" creationId="{02BA4C27-1C65-4465-A8B1-ACE92701B4D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19" creationId="{72341109-26F6-4227-8890-EA8EB1C0EBBA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2" creationId="{65274935-A310-47A1-ACB7-150C9A4CCBD8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3" creationId="{DB26F5FE-8482-4C00-99C1-3FC3BEEE82C8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4" creationId="{6F91AD4F-1A63-495D-A741-37A4A9D585AA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5" creationId="{9B33E71D-D540-47A3-B3BA-2FFF7F53FF1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6" creationId="{CBA38EFA-DE92-462D-AAF3-DE465A478568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2205250696" sldId="2147484531"/>
              <ac:spMk id="27" creationId="{93F1B026-22B9-4DC5-B7C8-C26593A206F4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845493272" sldId="2147484532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2" creationId="{F251A5E4-3909-4229-80CB-2E4CA2A5B2D3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3" creationId="{4C9BBD74-54FD-481F-B3FD-0CE5318F281F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16" creationId="{3BDC2B1A-D3A0-C04B-AEDB-0389C637EF1A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17" creationId="{40F6CE73-9C88-264F-A7F2-A3D2B2D1938B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18" creationId="{6973701C-90E3-449B-A44A-0C66B094560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19" creationId="{72341109-26F6-4227-8890-EA8EB1C0EBBA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22" creationId="{65274935-A310-47A1-ACB7-150C9A4CCBD8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24" creationId="{6F91AD4F-1A63-495D-A741-37A4A9D585AA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28" creationId="{5F289FE6-F2A2-784D-9D31-047C10F04CDF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845493272" sldId="2147484532"/>
              <ac:spMk id="29" creationId="{A079B5C1-1D0F-8F40-A376-4AE3B49D1B5A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755513862" sldId="2147484533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2" creationId="{309EC595-3BDB-489C-AB5C-4C48BF9B07CB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15" creationId="{BD757F29-5B8C-430C-B53D-FA44B1887B4E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16" creationId="{C5D125FD-0D25-4E65-82F5-4E18FE84E47C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21" creationId="{5B124AA5-6419-4552-97B5-242DA08BE73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22" creationId="{4C854DFB-B17D-45CF-98C3-3882DBE2C32C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23" creationId="{A378CD97-B880-4BCB-AD71-A7C1C1C84891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24" creationId="{82CB6C29-05E0-4B43-A2EB-22FEB969E562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29" creationId="{EABD27E6-4547-45B3-9AC5-1EF508AE88ED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30" creationId="{31C34651-25FA-45DD-86DF-BB58EBE9AA84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755513862" sldId="2147484533"/>
              <ac:spMk id="31" creationId="{B32375EE-E449-4B59-B987-5D6EBFBDF31C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69705381" sldId="2147484534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69705381" sldId="2147484534"/>
              <ac:spMk id="3" creationId="{77AA6D93-92FF-400D-8AF3-C5AC3361154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69705381" sldId="2147484534"/>
              <ac:spMk id="5" creationId="{1BB929FF-38D9-4792-A56F-C1810627FF9B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69705381" sldId="2147484534"/>
              <ac:spMk id="15" creationId="{A27BE519-6A5B-4320-BE53-57885A779914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287236588" sldId="2147484535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287236588" sldId="2147484535"/>
              <ac:spMk id="2" creationId="{6A4D9B0E-55A4-43D3-A4B6-225FAA7538EB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287236588" sldId="2147484535"/>
              <ac:spMk id="11" creationId="{0302C3C0-FF67-42ED-97D5-60E1344FC3C3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345688082" sldId="2147484536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345688082" sldId="2147484536"/>
              <ac:spMk id="2" creationId="{6A4D9B0E-55A4-43D3-A4B6-225FAA7538EB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4200529116" sldId="2147484537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4200529116" sldId="2147484537"/>
              <ac:spMk id="2" creationId="{6A4D9B0E-55A4-43D3-A4B6-225FAA7538EB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672137355" sldId="2147484538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672137355" sldId="2147484538"/>
              <ac:spMk id="2" creationId="{6A4D9B0E-55A4-43D3-A4B6-225FAA7538EB}"/>
            </ac:spMkLst>
          </pc:spChg>
        </pc:sldLayoutChg>
        <pc:sldLayoutChg chg="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735292197" sldId="2147484539"/>
          </pc:sldLayoutMkLst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958681210" sldId="2147484540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958681210" sldId="2147484540"/>
              <ac:spMk id="2" creationId="{6A4D9B0E-55A4-43D3-A4B6-225FAA7538EB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074241040" sldId="2147484541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074241040" sldId="2147484541"/>
              <ac:spMk id="2" creationId="{6A4D9B0E-55A4-43D3-A4B6-225FAA7538EB}"/>
            </ac:spMkLst>
          </pc:spChg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1330324661" sldId="2147484542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330324661" sldId="2147484542"/>
              <ac:spMk id="2" creationId="{6A4D9B0E-55A4-43D3-A4B6-225FAA7538EB}"/>
            </ac:spMkLst>
          </pc:spChg>
        </pc:sldLayoutChg>
        <pc:sldLayoutChg chg="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753641814" sldId="2147484543"/>
          </pc:sldLayoutMkLst>
        </pc:sldLayoutChg>
        <pc:sldLayoutChg chg="modSp del mod ord">
          <pc:chgData name="Morant, Nicole B. VBAVACO" userId="74cf868f-65ab-4f78-a6ca-bbb821e5f4c1" providerId="ADAL" clId="{AD9C6AEC-388D-401B-9A0D-B7CE1C4BF9EB}" dt="2025-07-03T19:54:51.465" v="7"/>
          <pc:sldLayoutMkLst>
            <pc:docMk/>
            <pc:sldMasterMk cId="4150297290" sldId="2147483943"/>
            <pc:sldLayoutMk cId="3668289529" sldId="2147484544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3668289529" sldId="2147484544"/>
              <ac:spMk id="2" creationId="{6A4D9B0E-55A4-43D3-A4B6-225FAA7538EB}"/>
            </ac:spMkLst>
          </pc:spChg>
        </pc:sldLayoutChg>
        <pc:sldLayoutChg chg="modSp mod ord">
          <pc:chgData name="Morant, Nicole B. VBAVACO" userId="74cf868f-65ab-4f78-a6ca-bbb821e5f4c1" providerId="ADAL" clId="{AD9C6AEC-388D-401B-9A0D-B7CE1C4BF9EB}" dt="2025-07-03T19:54:51.344" v="6"/>
          <pc:sldLayoutMkLst>
            <pc:docMk/>
            <pc:sldMasterMk cId="4150297290" sldId="2147483943"/>
            <pc:sldLayoutMk cId="186236406" sldId="2147484545"/>
          </pc:sldLayoutMkLst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86236406" sldId="2147484545"/>
              <ac:spMk id="3" creationId="{00000000-0000-0000-0000-00000000000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86236406" sldId="2147484545"/>
              <ac:spMk id="6" creationId="{00000000-0000-0000-0000-000000000000}"/>
            </ac:spMkLst>
          </pc:spChg>
          <pc:spChg chg="mod">
            <ac:chgData name="Morant, Nicole B. VBAVACO" userId="74cf868f-65ab-4f78-a6ca-bbb821e5f4c1" providerId="ADAL" clId="{AD9C6AEC-388D-401B-9A0D-B7CE1C4BF9EB}" dt="2025-07-03T19:54:51.344" v="6"/>
            <ac:spMkLst>
              <pc:docMk/>
              <pc:sldMasterMk cId="4150297290" sldId="2147483943"/>
              <pc:sldLayoutMk cId="186236406" sldId="2147484545"/>
              <ac:spMk id="7" creationId="{00000000-0000-0000-0000-000000000000}"/>
            </ac:spMkLst>
          </pc:spChg>
        </pc:sldLayoutChg>
      </pc:sldMasterChg>
      <pc:sldMasterChg chg="del sldLayoutOrd">
        <pc:chgData name="Morant, Nicole B. VBAVACO" userId="74cf868f-65ab-4f78-a6ca-bbb821e5f4c1" providerId="ADAL" clId="{AD9C6AEC-388D-401B-9A0D-B7CE1C4BF9EB}" dt="2025-07-03T19:54:51.465" v="7"/>
        <pc:sldMasterMkLst>
          <pc:docMk/>
          <pc:sldMasterMk cId="2523591543" sldId="2147484516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fsdefense.sharepoint.us/sites/DGIBillServicesProject/Automation%20Transformation/Presentations/DGIB/DGIB%20Automation%20Metrics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fsdefense.sharepoint.us/sites/DGIBillServicesProject/Automation%20Transformation/Presentations/DGIB/DGIB%20Automation%20Metrics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'Historical Performance'!$B$3</c:f>
              <c:strCache>
                <c:ptCount val="1"/>
                <c:pt idx="0">
                  <c:v>Original Claims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'Historical Performance'!$C$2:$AC$2</c:f>
              <c:numCache>
                <c:formatCode>mmm\-yy</c:formatCode>
                <c:ptCount val="27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  <c:pt idx="12">
                  <c:v>45352</c:v>
                </c:pt>
                <c:pt idx="13">
                  <c:v>45383</c:v>
                </c:pt>
                <c:pt idx="14">
                  <c:v>45413</c:v>
                </c:pt>
                <c:pt idx="15">
                  <c:v>45444</c:v>
                </c:pt>
                <c:pt idx="16">
                  <c:v>45474</c:v>
                </c:pt>
                <c:pt idx="17">
                  <c:v>45505</c:v>
                </c:pt>
                <c:pt idx="18">
                  <c:v>45536</c:v>
                </c:pt>
                <c:pt idx="19">
                  <c:v>45566</c:v>
                </c:pt>
                <c:pt idx="20">
                  <c:v>45597</c:v>
                </c:pt>
                <c:pt idx="21">
                  <c:v>45627</c:v>
                </c:pt>
                <c:pt idx="22">
                  <c:v>45658</c:v>
                </c:pt>
                <c:pt idx="23">
                  <c:v>45689</c:v>
                </c:pt>
                <c:pt idx="24" formatCode="d\-mmm">
                  <c:v>45741</c:v>
                </c:pt>
                <c:pt idx="25" formatCode="d\-mmm">
                  <c:v>45772</c:v>
                </c:pt>
                <c:pt idx="26" formatCode="d\-mmm">
                  <c:v>45802</c:v>
                </c:pt>
              </c:numCache>
            </c:numRef>
          </c:cat>
          <c:val>
            <c:numRef>
              <c:f>'Historical Performance'!$C$3:$AC$3</c:f>
              <c:numCache>
                <c:formatCode>0%</c:formatCode>
                <c:ptCount val="27"/>
                <c:pt idx="0">
                  <c:v>7.0000000000000007E-2</c:v>
                </c:pt>
                <c:pt idx="1">
                  <c:v>0.1</c:v>
                </c:pt>
                <c:pt idx="2">
                  <c:v>0.21</c:v>
                </c:pt>
                <c:pt idx="3">
                  <c:v>0.23</c:v>
                </c:pt>
                <c:pt idx="4">
                  <c:v>0.25</c:v>
                </c:pt>
                <c:pt idx="5">
                  <c:v>0.25</c:v>
                </c:pt>
                <c:pt idx="6">
                  <c:v>0.17</c:v>
                </c:pt>
                <c:pt idx="7">
                  <c:v>0.23</c:v>
                </c:pt>
                <c:pt idx="8">
                  <c:v>0.3</c:v>
                </c:pt>
                <c:pt idx="9">
                  <c:v>0.3</c:v>
                </c:pt>
                <c:pt idx="10">
                  <c:v>0.36</c:v>
                </c:pt>
                <c:pt idx="11">
                  <c:v>0.34</c:v>
                </c:pt>
                <c:pt idx="12">
                  <c:v>0.35</c:v>
                </c:pt>
                <c:pt idx="13">
                  <c:v>0.36</c:v>
                </c:pt>
                <c:pt idx="14">
                  <c:v>0.32</c:v>
                </c:pt>
                <c:pt idx="15">
                  <c:v>0.31</c:v>
                </c:pt>
                <c:pt idx="16">
                  <c:v>0.47</c:v>
                </c:pt>
                <c:pt idx="17">
                  <c:v>0.28999999999999998</c:v>
                </c:pt>
                <c:pt idx="18">
                  <c:v>0.2</c:v>
                </c:pt>
                <c:pt idx="19">
                  <c:v>0.33</c:v>
                </c:pt>
                <c:pt idx="20">
                  <c:v>0.34</c:v>
                </c:pt>
                <c:pt idx="21">
                  <c:v>0.4</c:v>
                </c:pt>
                <c:pt idx="22">
                  <c:v>0.56000000000000005</c:v>
                </c:pt>
                <c:pt idx="23">
                  <c:v>0.47</c:v>
                </c:pt>
                <c:pt idx="24">
                  <c:v>0.41</c:v>
                </c:pt>
                <c:pt idx="25">
                  <c:v>0.38</c:v>
                </c:pt>
                <c:pt idx="26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26-46E1-A255-7ADE7A8180F1}"/>
            </c:ext>
          </c:extLst>
        </c:ser>
        <c:ser>
          <c:idx val="1"/>
          <c:order val="1"/>
          <c:tx>
            <c:strRef>
              <c:f>'Historical Performance'!$B$4</c:f>
              <c:strCache>
                <c:ptCount val="1"/>
                <c:pt idx="0">
                  <c:v>Supplemental Claims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'Historical Performance'!$C$2:$AC$2</c:f>
              <c:numCache>
                <c:formatCode>mmm\-yy</c:formatCode>
                <c:ptCount val="27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  <c:pt idx="12">
                  <c:v>45352</c:v>
                </c:pt>
                <c:pt idx="13">
                  <c:v>45383</c:v>
                </c:pt>
                <c:pt idx="14">
                  <c:v>45413</c:v>
                </c:pt>
                <c:pt idx="15">
                  <c:v>45444</c:v>
                </c:pt>
                <c:pt idx="16">
                  <c:v>45474</c:v>
                </c:pt>
                <c:pt idx="17">
                  <c:v>45505</c:v>
                </c:pt>
                <c:pt idx="18">
                  <c:v>45536</c:v>
                </c:pt>
                <c:pt idx="19">
                  <c:v>45566</c:v>
                </c:pt>
                <c:pt idx="20">
                  <c:v>45597</c:v>
                </c:pt>
                <c:pt idx="21">
                  <c:v>45627</c:v>
                </c:pt>
                <c:pt idx="22">
                  <c:v>45658</c:v>
                </c:pt>
                <c:pt idx="23">
                  <c:v>45689</c:v>
                </c:pt>
                <c:pt idx="24" formatCode="d\-mmm">
                  <c:v>45741</c:v>
                </c:pt>
                <c:pt idx="25" formatCode="d\-mmm">
                  <c:v>45772</c:v>
                </c:pt>
                <c:pt idx="26" formatCode="d\-mmm">
                  <c:v>45802</c:v>
                </c:pt>
              </c:numCache>
            </c:numRef>
          </c:cat>
          <c:val>
            <c:numRef>
              <c:f>'Historical Performance'!$C$4:$AC$4</c:f>
              <c:numCache>
                <c:formatCode>0%</c:formatCode>
                <c:ptCount val="27"/>
                <c:pt idx="0">
                  <c:v>0.52</c:v>
                </c:pt>
                <c:pt idx="1">
                  <c:v>0.52</c:v>
                </c:pt>
                <c:pt idx="2">
                  <c:v>0.56000000000000005</c:v>
                </c:pt>
                <c:pt idx="3">
                  <c:v>0.53</c:v>
                </c:pt>
                <c:pt idx="4">
                  <c:v>0.56000000000000005</c:v>
                </c:pt>
                <c:pt idx="5">
                  <c:v>0.56000000000000005</c:v>
                </c:pt>
                <c:pt idx="6">
                  <c:v>0.59</c:v>
                </c:pt>
                <c:pt idx="7">
                  <c:v>0.56000000000000005</c:v>
                </c:pt>
                <c:pt idx="8">
                  <c:v>0.59</c:v>
                </c:pt>
                <c:pt idx="9">
                  <c:v>0.56000000000000005</c:v>
                </c:pt>
                <c:pt idx="10">
                  <c:v>0.66</c:v>
                </c:pt>
                <c:pt idx="11">
                  <c:v>0.59</c:v>
                </c:pt>
                <c:pt idx="12">
                  <c:v>0.55000000000000004</c:v>
                </c:pt>
                <c:pt idx="13">
                  <c:v>0.6</c:v>
                </c:pt>
                <c:pt idx="14">
                  <c:v>0.61</c:v>
                </c:pt>
                <c:pt idx="15">
                  <c:v>0.59</c:v>
                </c:pt>
                <c:pt idx="16">
                  <c:v>0.47</c:v>
                </c:pt>
                <c:pt idx="17">
                  <c:v>0.55000000000000004</c:v>
                </c:pt>
                <c:pt idx="18">
                  <c:v>0.64</c:v>
                </c:pt>
                <c:pt idx="19">
                  <c:v>0.56000000000000005</c:v>
                </c:pt>
                <c:pt idx="20">
                  <c:v>0.61</c:v>
                </c:pt>
                <c:pt idx="21">
                  <c:v>0.61</c:v>
                </c:pt>
                <c:pt idx="22">
                  <c:v>0.74</c:v>
                </c:pt>
                <c:pt idx="23">
                  <c:v>0.7</c:v>
                </c:pt>
                <c:pt idx="24">
                  <c:v>0.61</c:v>
                </c:pt>
                <c:pt idx="25">
                  <c:v>0.63</c:v>
                </c:pt>
                <c:pt idx="26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26-46E1-A255-7ADE7A818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862160"/>
        <c:axId val="442863960"/>
      </c:lineChart>
      <c:dateAx>
        <c:axId val="442862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2863960"/>
        <c:crosses val="autoZero"/>
        <c:auto val="1"/>
        <c:lblOffset val="100"/>
        <c:baseTimeUnit val="months"/>
        <c:majorUnit val="5"/>
        <c:majorTimeUnit val="months"/>
        <c:minorUnit val="1"/>
        <c:minorTimeUnit val="months"/>
      </c:dateAx>
      <c:valAx>
        <c:axId val="44286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428621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'Historical Performance'!$B$7</c:f>
              <c:strCache>
                <c:ptCount val="1"/>
                <c:pt idx="0">
                  <c:v>Original Claims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Performance'!$C$6:$F$6</c:f>
              <c:strCache>
                <c:ptCount val="4"/>
                <c:pt idx="0">
                  <c:v>Release 6.1.2</c:v>
                </c:pt>
                <c:pt idx="1">
                  <c:v>Release 7</c:v>
                </c:pt>
                <c:pt idx="2">
                  <c:v>Release 7.0.1</c:v>
                </c:pt>
                <c:pt idx="3">
                  <c:v>Release 7.1</c:v>
                </c:pt>
              </c:strCache>
            </c:strRef>
          </c:cat>
          <c:val>
            <c:numRef>
              <c:f>'Historical Performance'!$C$7:$F$7</c:f>
              <c:numCache>
                <c:formatCode>0%</c:formatCode>
                <c:ptCount val="4"/>
                <c:pt idx="0">
                  <c:v>0.35</c:v>
                </c:pt>
                <c:pt idx="1">
                  <c:v>0.49</c:v>
                </c:pt>
                <c:pt idx="2">
                  <c:v>0.43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9-4C29-A88C-7869D9661879}"/>
            </c:ext>
          </c:extLst>
        </c:ser>
        <c:ser>
          <c:idx val="1"/>
          <c:order val="1"/>
          <c:tx>
            <c:strRef>
              <c:f>'Historical Performance'!$B$8</c:f>
              <c:strCache>
                <c:ptCount val="1"/>
                <c:pt idx="0">
                  <c:v>Supplemental Claims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Performance'!$C$6:$F$6</c:f>
              <c:strCache>
                <c:ptCount val="4"/>
                <c:pt idx="0">
                  <c:v>Release 6.1.2</c:v>
                </c:pt>
                <c:pt idx="1">
                  <c:v>Release 7</c:v>
                </c:pt>
                <c:pt idx="2">
                  <c:v>Release 7.0.1</c:v>
                </c:pt>
                <c:pt idx="3">
                  <c:v>Release 7.1</c:v>
                </c:pt>
              </c:strCache>
            </c:strRef>
          </c:cat>
          <c:val>
            <c:numRef>
              <c:f>'Historical Performance'!$C$8:$F$8</c:f>
              <c:numCache>
                <c:formatCode>0%</c:formatCode>
                <c:ptCount val="4"/>
                <c:pt idx="0">
                  <c:v>0.59</c:v>
                </c:pt>
                <c:pt idx="1">
                  <c:v>0.71</c:v>
                </c:pt>
                <c:pt idx="2">
                  <c:v>0.67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9-4C29-A88C-7869D96618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2014096"/>
        <c:axId val="732014816"/>
      </c:barChart>
      <c:catAx>
        <c:axId val="7320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32014816"/>
        <c:crosses val="autoZero"/>
        <c:auto val="1"/>
        <c:lblAlgn val="ctr"/>
        <c:lblOffset val="100"/>
        <c:noMultiLvlLbl val="0"/>
      </c:catAx>
      <c:valAx>
        <c:axId val="732014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320140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benefits.va.gov/gibill/rudisill.as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benefits.va.gov/gibill/rudisill.as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B4942-2C2D-42D9-A008-45272E43813F}" type="doc">
      <dgm:prSet loTypeId="urn:microsoft.com/office/officeart/2005/8/layout/hProcess9" loCatId="process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778C1EC-009E-4905-8972-4AC204C0BE79}">
      <dgm:prSet phldr="0"/>
      <dgm:spPr/>
      <dgm:t>
        <a:bodyPr/>
        <a:lstStyle/>
        <a:p>
          <a:pPr rtl="0"/>
          <a:r>
            <a:rPr lang="en-US" i="1">
              <a:latin typeface="Aptos Display" panose="02110004020202020204"/>
            </a:rPr>
            <a:t>Beneficiaries who have less than 3 months of benefits and are currently enrolled will be prioritized</a:t>
          </a:r>
          <a:endParaRPr lang="en-US" i="1"/>
        </a:p>
      </dgm:t>
    </dgm:pt>
    <dgm:pt modelId="{E347EE3F-116B-4435-94E3-1AA89F330D51}" type="parTrans" cxnId="{95EB7F90-8AA6-4E16-A90E-D2E4514F2769}">
      <dgm:prSet/>
      <dgm:spPr/>
      <dgm:t>
        <a:bodyPr/>
        <a:lstStyle/>
        <a:p>
          <a:endParaRPr lang="en-US"/>
        </a:p>
      </dgm:t>
    </dgm:pt>
    <dgm:pt modelId="{10BA2D77-06BC-4BAA-AAFB-229BF2999CA7}" type="sibTrans" cxnId="{95EB7F90-8AA6-4E16-A90E-D2E4514F2769}">
      <dgm:prSet/>
      <dgm:spPr/>
      <dgm:t>
        <a:bodyPr/>
        <a:lstStyle/>
        <a:p>
          <a:endParaRPr lang="en-US"/>
        </a:p>
      </dgm:t>
    </dgm:pt>
    <dgm:pt modelId="{539DA15D-9E65-4C0F-9B30-657351772C93}">
      <dgm:prSet/>
      <dgm:spPr/>
      <dgm:t>
        <a:bodyPr/>
        <a:lstStyle/>
        <a:p>
          <a:r>
            <a:rPr lang="en-US" i="1">
              <a:hlinkClick xmlns:r="http://schemas.openxmlformats.org/officeDocument/2006/relationships" r:id="rId1"/>
            </a:rPr>
            <a:t>Rudisill Website</a:t>
          </a:r>
          <a:endParaRPr lang="en-US"/>
        </a:p>
      </dgm:t>
    </dgm:pt>
    <dgm:pt modelId="{B44F565F-7B1C-4E89-9CBB-0F00CDCCFBFC}" type="parTrans" cxnId="{14B359F0-9F7F-4945-A704-728D3DF37073}">
      <dgm:prSet/>
      <dgm:spPr/>
      <dgm:t>
        <a:bodyPr/>
        <a:lstStyle/>
        <a:p>
          <a:endParaRPr lang="en-US"/>
        </a:p>
      </dgm:t>
    </dgm:pt>
    <dgm:pt modelId="{28807395-203B-4E5D-933F-8CF1CB2C459D}" type="sibTrans" cxnId="{14B359F0-9F7F-4945-A704-728D3DF37073}">
      <dgm:prSet/>
      <dgm:spPr/>
      <dgm:t>
        <a:bodyPr/>
        <a:lstStyle/>
        <a:p>
          <a:endParaRPr lang="en-US"/>
        </a:p>
      </dgm:t>
    </dgm:pt>
    <dgm:pt modelId="{735241EC-F072-4A3C-A294-2B1878AFDA0D}">
      <dgm:prSet phldr="0"/>
      <dgm:spPr/>
      <dgm:t>
        <a:bodyPr/>
        <a:lstStyle/>
        <a:p>
          <a:pPr rtl="0"/>
          <a:r>
            <a:rPr lang="en-US" i="1">
              <a:latin typeface="Aptos Display" panose="02110004020202020204"/>
            </a:rPr>
            <a:t>16 April 2024 Supreme Court decision: if you served at least two periods of service you may qualify additional Ch. 30 or Ch. 33 benefits</a:t>
          </a:r>
        </a:p>
      </dgm:t>
    </dgm:pt>
    <dgm:pt modelId="{67F1AF49-0F4D-4609-805B-9E130B4A379D}" type="parTrans" cxnId="{066F28E9-51FC-4B15-BA59-1233A1329854}">
      <dgm:prSet/>
      <dgm:spPr/>
    </dgm:pt>
    <dgm:pt modelId="{51E7F563-E217-47C8-9EC6-A4AC0C27BCFD}" type="sibTrans" cxnId="{066F28E9-51FC-4B15-BA59-1233A1329854}">
      <dgm:prSet/>
      <dgm:spPr/>
      <dgm:t>
        <a:bodyPr/>
        <a:lstStyle/>
        <a:p>
          <a:endParaRPr lang="en-US"/>
        </a:p>
      </dgm:t>
    </dgm:pt>
    <dgm:pt modelId="{9A308BBA-3ED8-4535-A737-C76AA53F4CB0}">
      <dgm:prSet phldr="0"/>
      <dgm:spPr/>
      <dgm:t>
        <a:bodyPr/>
        <a:lstStyle/>
        <a:p>
          <a:pPr rtl="0"/>
          <a:r>
            <a:rPr lang="en-US" i="1">
              <a:latin typeface="Aptos Display" panose="02110004020202020204"/>
            </a:rPr>
            <a:t>Updated VA systems will  make it easier for Veterans to receive benefits</a:t>
          </a:r>
        </a:p>
      </dgm:t>
    </dgm:pt>
    <dgm:pt modelId="{054C58A2-CE4B-4544-84C7-4E2DB66F9F56}" type="parTrans" cxnId="{CA0A59EA-3C06-4365-83D0-2E8F7A011D5D}">
      <dgm:prSet/>
      <dgm:spPr/>
    </dgm:pt>
    <dgm:pt modelId="{ADF6BBFA-C1A5-4ED4-8544-6C9209BFCF9D}" type="sibTrans" cxnId="{CA0A59EA-3C06-4365-83D0-2E8F7A011D5D}">
      <dgm:prSet/>
      <dgm:spPr/>
      <dgm:t>
        <a:bodyPr/>
        <a:lstStyle/>
        <a:p>
          <a:endParaRPr lang="en-US"/>
        </a:p>
      </dgm:t>
    </dgm:pt>
    <dgm:pt modelId="{B9D1FE99-54FC-4AD9-AD04-0FC592029F27}" type="pres">
      <dgm:prSet presAssocID="{06DB4942-2C2D-42D9-A008-45272E43813F}" presName="CompostProcess" presStyleCnt="0">
        <dgm:presLayoutVars>
          <dgm:dir/>
          <dgm:resizeHandles val="exact"/>
        </dgm:presLayoutVars>
      </dgm:prSet>
      <dgm:spPr/>
    </dgm:pt>
    <dgm:pt modelId="{E4370E37-547C-4569-93B0-6C7423840763}" type="pres">
      <dgm:prSet presAssocID="{06DB4942-2C2D-42D9-A008-45272E43813F}" presName="arrow" presStyleLbl="bgShp" presStyleIdx="0" presStyleCnt="1"/>
      <dgm:spPr/>
    </dgm:pt>
    <dgm:pt modelId="{89723C54-129C-43C8-9AB4-AA20C6966486}" type="pres">
      <dgm:prSet presAssocID="{06DB4942-2C2D-42D9-A008-45272E43813F}" presName="linearProcess" presStyleCnt="0"/>
      <dgm:spPr/>
    </dgm:pt>
    <dgm:pt modelId="{76F711F0-E6D1-4470-A675-D862323613C7}" type="pres">
      <dgm:prSet presAssocID="{735241EC-F072-4A3C-A294-2B1878AFDA0D}" presName="textNode" presStyleLbl="node1" presStyleIdx="0" presStyleCnt="4">
        <dgm:presLayoutVars>
          <dgm:bulletEnabled val="1"/>
        </dgm:presLayoutVars>
      </dgm:prSet>
      <dgm:spPr/>
    </dgm:pt>
    <dgm:pt modelId="{B39EFF1D-946C-450F-A03E-2B3D22BD9892}" type="pres">
      <dgm:prSet presAssocID="{51E7F563-E217-47C8-9EC6-A4AC0C27BCFD}" presName="sibTrans" presStyleCnt="0"/>
      <dgm:spPr/>
    </dgm:pt>
    <dgm:pt modelId="{ADCFF56A-D163-42C1-9332-5AF0AB0E894C}" type="pres">
      <dgm:prSet presAssocID="{9A308BBA-3ED8-4535-A737-C76AA53F4CB0}" presName="textNode" presStyleLbl="node1" presStyleIdx="1" presStyleCnt="4">
        <dgm:presLayoutVars>
          <dgm:bulletEnabled val="1"/>
        </dgm:presLayoutVars>
      </dgm:prSet>
      <dgm:spPr/>
    </dgm:pt>
    <dgm:pt modelId="{D97F5321-BB9B-434E-A3F3-778505D19362}" type="pres">
      <dgm:prSet presAssocID="{ADF6BBFA-C1A5-4ED4-8544-6C9209BFCF9D}" presName="sibTrans" presStyleCnt="0"/>
      <dgm:spPr/>
    </dgm:pt>
    <dgm:pt modelId="{045F2021-8066-41EC-89DC-46CFEC4A7F66}" type="pres">
      <dgm:prSet presAssocID="{C778C1EC-009E-4905-8972-4AC204C0BE79}" presName="textNode" presStyleLbl="node1" presStyleIdx="2" presStyleCnt="4">
        <dgm:presLayoutVars>
          <dgm:bulletEnabled val="1"/>
        </dgm:presLayoutVars>
      </dgm:prSet>
      <dgm:spPr/>
    </dgm:pt>
    <dgm:pt modelId="{936231A2-5A90-4A98-9C33-3E7A694866E7}" type="pres">
      <dgm:prSet presAssocID="{10BA2D77-06BC-4BAA-AAFB-229BF2999CA7}" presName="sibTrans" presStyleCnt="0"/>
      <dgm:spPr/>
    </dgm:pt>
    <dgm:pt modelId="{E6C06EFE-7698-4420-ACB9-2C7E13A39464}" type="pres">
      <dgm:prSet presAssocID="{539DA15D-9E65-4C0F-9B30-657351772C9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0644872-182F-454E-B707-968E8CF654E4}" type="presOf" srcId="{9A308BBA-3ED8-4535-A737-C76AA53F4CB0}" destId="{ADCFF56A-D163-42C1-9332-5AF0AB0E894C}" srcOrd="0" destOrd="0" presId="urn:microsoft.com/office/officeart/2005/8/layout/hProcess9"/>
    <dgm:cxn modelId="{3D069859-6B60-417A-987A-9A3C3F0345B7}" type="presOf" srcId="{539DA15D-9E65-4C0F-9B30-657351772C93}" destId="{E6C06EFE-7698-4420-ACB9-2C7E13A39464}" srcOrd="0" destOrd="0" presId="urn:microsoft.com/office/officeart/2005/8/layout/hProcess9"/>
    <dgm:cxn modelId="{95EB7F90-8AA6-4E16-A90E-D2E4514F2769}" srcId="{06DB4942-2C2D-42D9-A008-45272E43813F}" destId="{C778C1EC-009E-4905-8972-4AC204C0BE79}" srcOrd="2" destOrd="0" parTransId="{E347EE3F-116B-4435-94E3-1AA89F330D51}" sibTransId="{10BA2D77-06BC-4BAA-AAFB-229BF2999CA7}"/>
    <dgm:cxn modelId="{ADB850A2-9FE9-423D-986B-6766B3BFA7B0}" type="presOf" srcId="{C778C1EC-009E-4905-8972-4AC204C0BE79}" destId="{045F2021-8066-41EC-89DC-46CFEC4A7F66}" srcOrd="0" destOrd="0" presId="urn:microsoft.com/office/officeart/2005/8/layout/hProcess9"/>
    <dgm:cxn modelId="{C318C4D6-994C-4EEC-92A8-C1FFAB20713A}" type="presOf" srcId="{06DB4942-2C2D-42D9-A008-45272E43813F}" destId="{B9D1FE99-54FC-4AD9-AD04-0FC592029F27}" srcOrd="0" destOrd="0" presId="urn:microsoft.com/office/officeart/2005/8/layout/hProcess9"/>
    <dgm:cxn modelId="{BF5197E8-9A0F-4971-BA96-0EAAF67DD1E0}" type="presOf" srcId="{735241EC-F072-4A3C-A294-2B1878AFDA0D}" destId="{76F711F0-E6D1-4470-A675-D862323613C7}" srcOrd="0" destOrd="0" presId="urn:microsoft.com/office/officeart/2005/8/layout/hProcess9"/>
    <dgm:cxn modelId="{066F28E9-51FC-4B15-BA59-1233A1329854}" srcId="{06DB4942-2C2D-42D9-A008-45272E43813F}" destId="{735241EC-F072-4A3C-A294-2B1878AFDA0D}" srcOrd="0" destOrd="0" parTransId="{67F1AF49-0F4D-4609-805B-9E130B4A379D}" sibTransId="{51E7F563-E217-47C8-9EC6-A4AC0C27BCFD}"/>
    <dgm:cxn modelId="{CA0A59EA-3C06-4365-83D0-2E8F7A011D5D}" srcId="{06DB4942-2C2D-42D9-A008-45272E43813F}" destId="{9A308BBA-3ED8-4535-A737-C76AA53F4CB0}" srcOrd="1" destOrd="0" parTransId="{054C58A2-CE4B-4544-84C7-4E2DB66F9F56}" sibTransId="{ADF6BBFA-C1A5-4ED4-8544-6C9209BFCF9D}"/>
    <dgm:cxn modelId="{14B359F0-9F7F-4945-A704-728D3DF37073}" srcId="{06DB4942-2C2D-42D9-A008-45272E43813F}" destId="{539DA15D-9E65-4C0F-9B30-657351772C93}" srcOrd="3" destOrd="0" parTransId="{B44F565F-7B1C-4E89-9CBB-0F00CDCCFBFC}" sibTransId="{28807395-203B-4E5D-933F-8CF1CB2C459D}"/>
    <dgm:cxn modelId="{CAB75EAD-9C59-4E4C-8109-D32CAFDFE59F}" type="presParOf" srcId="{B9D1FE99-54FC-4AD9-AD04-0FC592029F27}" destId="{E4370E37-547C-4569-93B0-6C7423840763}" srcOrd="0" destOrd="0" presId="urn:microsoft.com/office/officeart/2005/8/layout/hProcess9"/>
    <dgm:cxn modelId="{FE48F7B7-8654-40CE-A655-A00F89856209}" type="presParOf" srcId="{B9D1FE99-54FC-4AD9-AD04-0FC592029F27}" destId="{89723C54-129C-43C8-9AB4-AA20C6966486}" srcOrd="1" destOrd="0" presId="urn:microsoft.com/office/officeart/2005/8/layout/hProcess9"/>
    <dgm:cxn modelId="{2DDEE9F5-FC5B-4D18-B0C2-88651529CE84}" type="presParOf" srcId="{89723C54-129C-43C8-9AB4-AA20C6966486}" destId="{76F711F0-E6D1-4470-A675-D862323613C7}" srcOrd="0" destOrd="0" presId="urn:microsoft.com/office/officeart/2005/8/layout/hProcess9"/>
    <dgm:cxn modelId="{8BCAC81E-F6FF-4A71-9417-B5962542180F}" type="presParOf" srcId="{89723C54-129C-43C8-9AB4-AA20C6966486}" destId="{B39EFF1D-946C-450F-A03E-2B3D22BD9892}" srcOrd="1" destOrd="0" presId="urn:microsoft.com/office/officeart/2005/8/layout/hProcess9"/>
    <dgm:cxn modelId="{4CCCD2F2-9841-45C8-A133-240B5F18EC96}" type="presParOf" srcId="{89723C54-129C-43C8-9AB4-AA20C6966486}" destId="{ADCFF56A-D163-42C1-9332-5AF0AB0E894C}" srcOrd="2" destOrd="0" presId="urn:microsoft.com/office/officeart/2005/8/layout/hProcess9"/>
    <dgm:cxn modelId="{2940670B-32BC-4770-9C0F-23143ADA84E6}" type="presParOf" srcId="{89723C54-129C-43C8-9AB4-AA20C6966486}" destId="{D97F5321-BB9B-434E-A3F3-778505D19362}" srcOrd="3" destOrd="0" presId="urn:microsoft.com/office/officeart/2005/8/layout/hProcess9"/>
    <dgm:cxn modelId="{34D5BE01-E0CD-449A-BD1E-BC5B023A6E0D}" type="presParOf" srcId="{89723C54-129C-43C8-9AB4-AA20C6966486}" destId="{045F2021-8066-41EC-89DC-46CFEC4A7F66}" srcOrd="4" destOrd="0" presId="urn:microsoft.com/office/officeart/2005/8/layout/hProcess9"/>
    <dgm:cxn modelId="{F817D490-BC2A-4C2F-8FAB-B7BB812B513F}" type="presParOf" srcId="{89723C54-129C-43C8-9AB4-AA20C6966486}" destId="{936231A2-5A90-4A98-9C33-3E7A694866E7}" srcOrd="5" destOrd="0" presId="urn:microsoft.com/office/officeart/2005/8/layout/hProcess9"/>
    <dgm:cxn modelId="{32AAC70B-2820-4B9A-B03E-D36DE86F89B8}" type="presParOf" srcId="{89723C54-129C-43C8-9AB4-AA20C6966486}" destId="{E6C06EFE-7698-4420-ACB9-2C7E13A394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70E37-547C-4569-93B0-6C7423840763}">
      <dsp:nvSpPr>
        <dsp:cNvPr id="0" name=""/>
        <dsp:cNvSpPr/>
      </dsp:nvSpPr>
      <dsp:spPr>
        <a:xfrm>
          <a:off x="854033" y="0"/>
          <a:ext cx="9679047" cy="4117377"/>
        </a:xfrm>
        <a:prstGeom prst="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F711F0-E6D1-4470-A675-D862323613C7}">
      <dsp:nvSpPr>
        <dsp:cNvPr id="0" name=""/>
        <dsp:cNvSpPr/>
      </dsp:nvSpPr>
      <dsp:spPr>
        <a:xfrm>
          <a:off x="5699" y="1235213"/>
          <a:ext cx="2741136" cy="164695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Aptos Display" panose="02110004020202020204"/>
            </a:rPr>
            <a:t>16 April 2024 Supreme Court decision: if you served at least two periods of service you may qualify additional Ch. 30 or Ch. 33 benefits</a:t>
          </a:r>
        </a:p>
      </dsp:txBody>
      <dsp:txXfrm>
        <a:off x="86096" y="1315610"/>
        <a:ext cx="2580342" cy="1486156"/>
      </dsp:txXfrm>
    </dsp:sp>
    <dsp:sp modelId="{ADCFF56A-D163-42C1-9332-5AF0AB0E894C}">
      <dsp:nvSpPr>
        <dsp:cNvPr id="0" name=""/>
        <dsp:cNvSpPr/>
      </dsp:nvSpPr>
      <dsp:spPr>
        <a:xfrm>
          <a:off x="2883892" y="1235213"/>
          <a:ext cx="2741136" cy="164695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304767"/>
                <a:satOff val="-17610"/>
                <a:lumOff val="243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304767"/>
                <a:satOff val="-17610"/>
                <a:lumOff val="243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304767"/>
                <a:satOff val="-17610"/>
                <a:lumOff val="243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Aptos Display" panose="02110004020202020204"/>
            </a:rPr>
            <a:t>Updated VA systems will  make it easier for Veterans to receive benefits</a:t>
          </a:r>
        </a:p>
      </dsp:txBody>
      <dsp:txXfrm>
        <a:off x="2964289" y="1315610"/>
        <a:ext cx="2580342" cy="1486156"/>
      </dsp:txXfrm>
    </dsp:sp>
    <dsp:sp modelId="{045F2021-8066-41EC-89DC-46CFEC4A7F66}">
      <dsp:nvSpPr>
        <dsp:cNvPr id="0" name=""/>
        <dsp:cNvSpPr/>
      </dsp:nvSpPr>
      <dsp:spPr>
        <a:xfrm>
          <a:off x="5762085" y="1235213"/>
          <a:ext cx="2741136" cy="164695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609533"/>
                <a:satOff val="-35219"/>
                <a:lumOff val="487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609533"/>
                <a:satOff val="-35219"/>
                <a:lumOff val="487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609533"/>
                <a:satOff val="-35219"/>
                <a:lumOff val="487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latin typeface="Aptos Display" panose="02110004020202020204"/>
            </a:rPr>
            <a:t>Beneficiaries who have less than 3 months of benefits and are currently enrolled will be prioritized</a:t>
          </a:r>
          <a:endParaRPr lang="en-US" sz="1600" i="1" kern="1200"/>
        </a:p>
      </dsp:txBody>
      <dsp:txXfrm>
        <a:off x="5842482" y="1315610"/>
        <a:ext cx="2580342" cy="1486156"/>
      </dsp:txXfrm>
    </dsp:sp>
    <dsp:sp modelId="{E6C06EFE-7698-4420-ACB9-2C7E13A39464}">
      <dsp:nvSpPr>
        <dsp:cNvPr id="0" name=""/>
        <dsp:cNvSpPr/>
      </dsp:nvSpPr>
      <dsp:spPr>
        <a:xfrm>
          <a:off x="8640279" y="1235213"/>
          <a:ext cx="2741136" cy="164695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304767"/>
                <a:satOff val="-17610"/>
                <a:lumOff val="243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304767"/>
                <a:satOff val="-17610"/>
                <a:lumOff val="243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304767"/>
                <a:satOff val="-17610"/>
                <a:lumOff val="243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>
              <a:hlinkClick xmlns:r="http://schemas.openxmlformats.org/officeDocument/2006/relationships" r:id="rId1"/>
            </a:rPr>
            <a:t>Rudisill Website</a:t>
          </a:r>
          <a:endParaRPr lang="en-US" sz="1600" kern="1200"/>
        </a:p>
      </dsp:txBody>
      <dsp:txXfrm>
        <a:off x="8720676" y="1315610"/>
        <a:ext cx="2580342" cy="148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59C834-7BFD-4946-858E-0AFC694DFE98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D51B6-9E3D-48DD-8477-DB989207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51B6-9E3D-48DD-8477-DB9892079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3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29309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lnSpc>
                <a:spcPct val="107000"/>
              </a:lnSpc>
              <a:spcAft>
                <a:spcPts val="815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5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51B6-9E3D-48DD-8477-DB98920793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2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51B6-9E3D-48DD-8477-DB98920793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5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51B6-9E3D-48DD-8477-DB9892079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phik" panose="020B050303020206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65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41441-47C1-60ED-EDA3-30C4855A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07DBA9-DF6F-BD8D-46DC-4DF3E6CD7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CDAF1-B998-660D-EDC8-C0910865B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DBC3-6548-64DB-CB20-8FE92B4E5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551E56-D4ED-4522-8FF4-E876B5951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58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72E4-5940-4C9D-A96D-2EEB43C11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0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77C39-28AD-4F56-D150-CE12A59E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5938F-2B1C-CAC7-2874-E76F0E352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7ACA5-A66B-FE88-FE45-11ADC9579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83122-6F5E-E84E-4868-2C7A3AD27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72E4-5940-4C9D-A96D-2EEB43C11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39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661C-8D90-0A65-019D-F85324BEF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14296-29CC-ED00-25CB-51069DF7C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9AD1DF-555A-0B2E-2CC1-1B51D9BFD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94670-2F2E-D19E-1608-40778B817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872E4-5940-4C9D-A96D-2EEB43C118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E8A87-18DA-4CCE-A8C2-BDBC48925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75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4F83-3B4E-07E4-A532-776C4227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DF21C-EC12-1AD7-BDA5-CCBF740B3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2726A-A23F-3646-202E-AEB8D45AC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AB1EE-183A-8DA3-6419-72607B5D5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D51B6-9E3D-48DD-8477-DB9892079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5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emf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emf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3.pn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png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.xml"/><Relationship Id="rId4" Type="http://schemas.openxmlformats.org/officeDocument/2006/relationships/image" Target="../media/image33.emf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8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20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5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tings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 userDrawn="1"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F3A20-4A9B-3B49-96E5-2F119C8E248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68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Sol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434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942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5B96-D2C9-4842-9BBB-3B8F649CDED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21F4072-740C-AF0E-95B5-3990C5D55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7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1774E-857B-A249-81AF-243F27C6696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6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95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CA60A-A6B5-4647-B4AA-653671ABE2C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6860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98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HCD PI 7 Recap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5399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7ABF240-FCB9-A7DC-3028-794C2CCD7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341187"/>
            <a:ext cx="3853070" cy="105023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5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00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905A04-F237-C64F-9E08-415FA046815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271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01"/>
            <a:ext cx="12192000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73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9592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15F8FCD-D79E-1409-8CE4-B426058D9870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29" name="Text Placeholder 50">
            <a:extLst>
              <a:ext uri="{FF2B5EF4-FFF2-40B4-BE49-F238E27FC236}">
                <a16:creationId xmlns:a16="http://schemas.microsoft.com/office/drawing/2014/main" id="{D825DA4D-801F-531C-184E-E6BC1654FE9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70547" y="430316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37E5F966-56CA-BBE6-146A-D1EC9AC79F63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7F53C35-D306-B8E3-4F42-E638061C8AA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34" name="Text Placeholder 50">
            <a:extLst>
              <a:ext uri="{FF2B5EF4-FFF2-40B4-BE49-F238E27FC236}">
                <a16:creationId xmlns:a16="http://schemas.microsoft.com/office/drawing/2014/main" id="{3E905203-2E59-029F-322D-2C05CAC4C7C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3546756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D0FA5BDA-4708-3C5A-FD59-224A422462A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30236" y="430316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4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201079" indent="-20107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39893059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F1C8C-7D0B-EE4E-8EE5-88F2F93D015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164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Mi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405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Light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01E08-EAE0-7544-9DFE-94ADA1E0CD7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395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Message Med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67C6F-2F97-3F44-8C76-7E25B29E7B4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88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y Message Med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115B8-601F-404E-A2E0-B8B0A9909FA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 userDrawn="1"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66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4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Light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461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Message Dark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007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Message Light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086F5-D006-F145-A187-96B5AC8192A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62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ey Message Light Gradi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B0364-1C80-B84E-8097-9B321CFB601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 userDrawn="1"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189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 Med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FD144-57AE-F240-84F0-D4F26DCE077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50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450437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450437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4450437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4450437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4450437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Graphik Light" panose="020B0403030202060203" pitchFamily="34" charset="77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8341425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16200000">
            <a:off x="8341425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8341425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8341425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8341425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Graphik Light" panose="020B0403030202060203" pitchFamily="34" charset="77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4F5B-DE83-214A-95EA-68339F579CF1}"/>
              </a:ext>
            </a:extLst>
          </p:cNvPr>
          <p:cNvSpPr txBox="1"/>
          <p:nvPr userDrawn="1"/>
        </p:nvSpPr>
        <p:spPr>
          <a:xfrm>
            <a:off x="9290304" y="66019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755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435947"/>
            <a:ext cx="5517517" cy="4642469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201079" indent="-20107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8400" y="1428656"/>
            <a:ext cx="5588000" cy="4656453"/>
          </a:xfrm>
        </p:spPr>
        <p:txBody>
          <a:bodyPr vert="horz" lIns="0" tIns="0" rIns="0" bIns="0" rtlCol="0">
            <a:noAutofit/>
          </a:bodyPr>
          <a:lstStyle>
            <a:lvl1pPr>
              <a:defRPr lang="en-US" sz="2133" b="1" dirty="0" smtClean="0"/>
            </a:lvl1pPr>
            <a:lvl2pPr marL="0" indent="0">
              <a:buNone/>
              <a:defRPr lang="en-US" sz="2133" b="0" dirty="0" smtClean="0"/>
            </a:lvl2pPr>
            <a:lvl3pPr marL="201079" indent="-201079">
              <a:tabLst/>
              <a:defRPr lang="en-US" sz="2133" b="0" dirty="0" smtClean="0"/>
            </a:lvl3pPr>
            <a:lvl4pPr>
              <a:defRPr lang="en-US" sz="2133" b="1" dirty="0" smtClean="0"/>
            </a:lvl4pPr>
            <a:lvl5pPr>
              <a:defRPr lang="en-US" sz="2133" b="1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6198069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5067570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201079" indent="-20107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F5AD0E4-C434-4237-B659-D25AD4901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613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Arial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450437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450437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4450437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4450437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4450437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8341425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16200000">
            <a:off x="8341425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8341425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8341425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8341425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4F5B-DE83-214A-95EA-68339F579CF1}"/>
              </a:ext>
            </a:extLst>
          </p:cNvPr>
          <p:cNvSpPr txBox="1"/>
          <p:nvPr userDrawn="1"/>
        </p:nvSpPr>
        <p:spPr>
          <a:xfrm>
            <a:off x="9290304" y="66019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A909EE-12AA-E945-90F1-9B8B80F51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B923E3-83F3-F048-B937-2157E51F1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564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Arial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4450437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450437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4450437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4450437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4450437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2093437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825905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550514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4240649"/>
            <a:ext cx="2953039" cy="485340"/>
          </a:xfrm>
        </p:spPr>
        <p:txBody>
          <a:bodyPr anchor="t"/>
          <a:lstStyle>
            <a:lvl1pPr>
              <a:spcAft>
                <a:spcPts val="0"/>
              </a:spcAft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16200000">
            <a:off x="8341425" y="1329068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16200000">
            <a:off x="8341425" y="2050905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 rot="16200000">
            <a:off x="8341425" y="2783373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8341425" y="3507982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8341425" y="4198117"/>
            <a:ext cx="405128" cy="485340"/>
          </a:xfrm>
        </p:spPr>
        <p:txBody>
          <a:bodyPr anchor="b"/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4F5B-DE83-214A-95EA-68339F579CF1}"/>
              </a:ext>
            </a:extLst>
          </p:cNvPr>
          <p:cNvSpPr txBox="1"/>
          <p:nvPr userDrawn="1"/>
        </p:nvSpPr>
        <p:spPr>
          <a:xfrm>
            <a:off x="9290304" y="66019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A909EE-12AA-E945-90F1-9B8B80F51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45E727A-AEED-DF49-9E42-54E00C0E24BF}"/>
              </a:ext>
            </a:extLst>
          </p:cNvPr>
          <p:cNvGrpSpPr/>
          <p:nvPr userDrawn="1"/>
        </p:nvGrpSpPr>
        <p:grpSpPr>
          <a:xfrm>
            <a:off x="381000" y="6477001"/>
            <a:ext cx="1572993" cy="189711"/>
            <a:chOff x="381000" y="6477001"/>
            <a:chExt cx="1572993" cy="18971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493954-1D26-F245-8FAD-D40F8B018161}"/>
                </a:ext>
              </a:extLst>
            </p:cNvPr>
            <p:cNvGrpSpPr/>
            <p:nvPr userDrawn="1"/>
          </p:nvGrpSpPr>
          <p:grpSpPr>
            <a:xfrm>
              <a:off x="381000" y="6477001"/>
              <a:ext cx="1572993" cy="189711"/>
              <a:chOff x="380999" y="6406743"/>
              <a:chExt cx="2305880" cy="278101"/>
            </a:xfrm>
          </p:grpSpPr>
          <p:pic>
            <p:nvPicPr>
              <p:cNvPr id="35" name="Picture 2" descr="VA Pittsburgh Health Care | Veterans Affairs">
                <a:extLst>
                  <a:ext uri="{FF2B5EF4-FFF2-40B4-BE49-F238E27FC236}">
                    <a16:creationId xmlns:a16="http://schemas.microsoft.com/office/drawing/2014/main" id="{B58FAC8B-1BFD-DD48-97C4-2A48080A630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00" y="6406743"/>
                <a:ext cx="1252679" cy="27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E150D11-6BE8-7249-A4AD-51028B2BB1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99" y="6406743"/>
                <a:ext cx="809239" cy="213480"/>
              </a:xfrm>
              <a:prstGeom prst="rect">
                <a:avLst/>
              </a:prstGeom>
            </p:spPr>
          </p:pic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23A6EA-19A8-D249-AABC-526B6AF621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285" y="6497283"/>
              <a:ext cx="0" cy="14245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92D6EAF-9F3C-5A43-910B-6B4CE22056B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Copyright © 2022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6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 + Solid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4FEAB7-20BD-CB40-AD10-981758C28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2A4E8D1-1B93-F143-BD53-E20E9CCCB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889000" y="-1563109"/>
            <a:ext cx="11303000" cy="842110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txBody>
          <a:bodyPr anchor="b"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0" y="239572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84EF02-5254-C343-A14A-40C48D7D5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200146"/>
            <a:ext cx="955192" cy="242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C30CB9-991D-424A-B18D-E4B0CE6F0A48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64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+ Sol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4FEAB7-20BD-CB40-AD10-981758C287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2A4E8D1-1B93-F143-BD53-E20E9CCCB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889000" y="-1563109"/>
            <a:ext cx="11303000" cy="8421109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txBody>
          <a:bodyPr anchor="b"/>
          <a:lstStyle/>
          <a:p>
            <a:pPr lvl="0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0" y="239572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84EF02-5254-C343-A14A-40C48D7D5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6200146"/>
            <a:ext cx="955192" cy="2421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C30CB9-991D-424A-B18D-E4B0CE6F0A48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66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201079" indent="-20107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8385462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B923E3-83F3-F048-B937-2157E51F1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31" y="358549"/>
            <a:ext cx="808016" cy="2036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D2D774-6862-F344-8FFC-CFA73961D05F}"/>
              </a:ext>
            </a:extLst>
          </p:cNvPr>
          <p:cNvGrpSpPr/>
          <p:nvPr userDrawn="1"/>
        </p:nvGrpSpPr>
        <p:grpSpPr>
          <a:xfrm>
            <a:off x="381000" y="6477001"/>
            <a:ext cx="1572993" cy="189711"/>
            <a:chOff x="381000" y="6477001"/>
            <a:chExt cx="1572993" cy="1897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C8FDEF-B056-2E46-A443-37302B1B534B}"/>
                </a:ext>
              </a:extLst>
            </p:cNvPr>
            <p:cNvGrpSpPr/>
            <p:nvPr userDrawn="1"/>
          </p:nvGrpSpPr>
          <p:grpSpPr>
            <a:xfrm>
              <a:off x="381000" y="6477001"/>
              <a:ext cx="1572993" cy="189711"/>
              <a:chOff x="380999" y="6406743"/>
              <a:chExt cx="2305880" cy="278101"/>
            </a:xfrm>
          </p:grpSpPr>
          <p:pic>
            <p:nvPicPr>
              <p:cNvPr id="10" name="Picture 2" descr="VA Pittsburgh Health Care | Veterans Affairs">
                <a:extLst>
                  <a:ext uri="{FF2B5EF4-FFF2-40B4-BE49-F238E27FC236}">
                    <a16:creationId xmlns:a16="http://schemas.microsoft.com/office/drawing/2014/main" id="{4711B44F-CB7C-A048-9761-F71492D1003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200" y="6406743"/>
                <a:ext cx="1252679" cy="278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C11FCA5-D73C-3C4A-AF51-E6E7A2B2F4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999" y="6406743"/>
                <a:ext cx="809239" cy="213480"/>
              </a:xfrm>
              <a:prstGeom prst="rect">
                <a:avLst/>
              </a:prstGeom>
            </p:spPr>
          </p:pic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BFC4BB-E036-A74C-8A78-290CFA2940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8285" y="6497283"/>
              <a:ext cx="0" cy="14245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8434A4-3A03-AF46-B21F-4FBC5F2EE01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Copyright © 2021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08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6" y="381001"/>
            <a:ext cx="11429999" cy="800100"/>
          </a:xfrm>
        </p:spPr>
        <p:txBody>
          <a:bodyPr/>
          <a:lstStyle>
            <a:lvl1pPr>
              <a:defRPr sz="3584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4245-7C75-4301-91F9-9582BAEB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D4FC6-A294-4050-ADDC-298E9AE5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D5C57-EA41-CEA4-867F-C02030782629}"/>
              </a:ext>
            </a:extLst>
          </p:cNvPr>
          <p:cNvSpPr txBox="1"/>
          <p:nvPr userDrawn="1"/>
        </p:nvSpPr>
        <p:spPr>
          <a:xfrm rot="5400000">
            <a:off x="9212823" y="3577670"/>
            <a:ext cx="5196363" cy="602295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 defTabSz="227494">
              <a:spcAft>
                <a:spcPts val="1194"/>
              </a:spcAft>
            </a:pPr>
            <a:endParaRPr lang="en-US" sz="4154" noProof="0">
              <a:solidFill>
                <a:schemeClr val="bg1">
                  <a:lumMod val="75000"/>
                </a:schemeClr>
              </a:solidFill>
            </a:endParaRPr>
          </a:p>
          <a:p>
            <a:pPr algn="ctr" defTabSz="227494">
              <a:spcAft>
                <a:spcPts val="1194"/>
              </a:spcAft>
            </a:pPr>
            <a:r>
              <a:rPr lang="en-US" sz="4154" noProof="0">
                <a:solidFill>
                  <a:schemeClr val="bg1">
                    <a:lumMod val="75000"/>
                  </a:schemeClr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86209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" y="0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8" y="5949774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25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5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49" y="6462203"/>
            <a:ext cx="8091963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sz="1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67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591F481-D91F-570A-3B00-3F12F3CF2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DA8CA-CCFA-33A1-C494-515CD3BD358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594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189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783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3" y="336011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 userDrawn="1"/>
        </p:nvSpPr>
        <p:spPr>
          <a:xfrm>
            <a:off x="5882493" y="6482081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sz="1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4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2455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DC5ACB7-95B1-E932-8740-4A21BC1D5F78}"/>
              </a:ext>
            </a:extLst>
          </p:cNvPr>
          <p:cNvSpPr txBox="1"/>
          <p:nvPr userDrawn="1"/>
        </p:nvSpPr>
        <p:spPr>
          <a:xfrm>
            <a:off x="11658600" y="-3532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48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460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2FA102-D379-4AFF-0523-1F8608530438}"/>
              </a:ext>
            </a:extLst>
          </p:cNvPr>
          <p:cNvSpPr/>
          <p:nvPr userDrawn="1"/>
        </p:nvSpPr>
        <p:spPr>
          <a:xfrm>
            <a:off x="0" y="0"/>
            <a:ext cx="12192000" cy="1111827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381001"/>
            <a:ext cx="3390898" cy="387926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772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381001"/>
            <a:ext cx="3390898" cy="387926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pic>
        <p:nvPicPr>
          <p:cNvPr id="4" name="Picture 3" descr="A picture containing pattern, screenshot, symmetry, grey&#10;&#10;Description automatically generated">
            <a:extLst>
              <a:ext uri="{FF2B5EF4-FFF2-40B4-BE49-F238E27FC236}">
                <a16:creationId xmlns:a16="http://schemas.microsoft.com/office/drawing/2014/main" id="{9B4FDEAE-9FBB-CBAA-A2AA-2CF6718ED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631"/>
          <a:stretch/>
        </p:blipFill>
        <p:spPr>
          <a:xfrm>
            <a:off x="0" y="-14870"/>
            <a:ext cx="12192000" cy="68877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6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8" y="5949774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25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5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49" y="6462203"/>
            <a:ext cx="8091963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sz="1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7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>
                <a:latin typeface="Graphik" panose="020B0503030202060203" pitchFamily="34" charset="0"/>
              </a:defRPr>
            </a:lvl1pPr>
          </a:lstStyle>
          <a:p>
            <a:r>
              <a:rPr lang="en-US"/>
              <a:t>Place headline here (36pt, min 30pt)</a:t>
            </a:r>
          </a:p>
        </p:txBody>
      </p:sp>
    </p:spTree>
    <p:extLst>
      <p:ext uri="{BB962C8B-B14F-4D97-AF65-F5344CB8AC3E}">
        <p14:creationId xmlns:p14="http://schemas.microsoft.com/office/powerpoint/2010/main" val="15526877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>
                <a:latin typeface="Graphik" panose="020B0503030202060203" pitchFamily="34" charset="0"/>
              </a:defRPr>
            </a:lvl1pPr>
          </a:lstStyle>
          <a:p>
            <a:r>
              <a:rPr lang="en-US"/>
              <a:t>Place headline here (36pt, min 30pt)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4AE4822-E733-80D7-6921-959F11D3EE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015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DEB4E-4104-0143-BE71-26F014DF2B78}"/>
              </a:ext>
            </a:extLst>
          </p:cNvPr>
          <p:cNvSpPr txBox="1"/>
          <p:nvPr userDrawn="1"/>
        </p:nvSpPr>
        <p:spPr>
          <a:xfrm>
            <a:off x="3046809" y="4046021"/>
            <a:ext cx="3043763" cy="2103607"/>
          </a:xfrm>
          <a:prstGeom prst="rect">
            <a:avLst/>
          </a:prstGeom>
          <a:solidFill>
            <a:srgbClr val="F2F2F2"/>
          </a:solidFill>
        </p:spPr>
        <p:txBody>
          <a:bodyPr wrap="square" lIns="457021" tIns="182809" rIns="639830" bIns="182809" rtlCol="0">
            <a:noAutofit/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954E2-9F7E-3840-AC9C-C12D1EA59C95}"/>
              </a:ext>
            </a:extLst>
          </p:cNvPr>
          <p:cNvSpPr txBox="1"/>
          <p:nvPr userDrawn="1"/>
        </p:nvSpPr>
        <p:spPr>
          <a:xfrm>
            <a:off x="6093619" y="1942414"/>
            <a:ext cx="3043763" cy="2103607"/>
          </a:xfrm>
          <a:prstGeom prst="rect">
            <a:avLst/>
          </a:prstGeom>
          <a:solidFill>
            <a:srgbClr val="F2F2F2"/>
          </a:solidFill>
        </p:spPr>
        <p:txBody>
          <a:bodyPr wrap="square" lIns="822639" tIns="182809" rIns="365617" bIns="182809" rtlCol="0" anchor="b" anchorCtr="0">
            <a:noAutofit/>
          </a:bodyPr>
          <a:lstStyle/>
          <a:p>
            <a:r>
              <a:rPr lang="en-US"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09120-C86E-0346-88CD-A79C5D5B677C}"/>
              </a:ext>
            </a:extLst>
          </p:cNvPr>
          <p:cNvSpPr txBox="1"/>
          <p:nvPr userDrawn="1"/>
        </p:nvSpPr>
        <p:spPr>
          <a:xfrm>
            <a:off x="0" y="1942414"/>
            <a:ext cx="3043763" cy="2103607"/>
          </a:xfrm>
          <a:prstGeom prst="rect">
            <a:avLst/>
          </a:prstGeom>
          <a:solidFill>
            <a:srgbClr val="F2F2F2"/>
          </a:solidFill>
        </p:spPr>
        <p:txBody>
          <a:bodyPr wrap="square" lIns="365617" tIns="182809" rIns="548426" bIns="182809" rtlCol="0" anchor="b" anchorCtr="0">
            <a:noAutofit/>
          </a:bodyPr>
          <a:lstStyle/>
          <a:p>
            <a:pPr lvl="0"/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1DFB9-0E65-6548-A3E6-41D0FC18426D}"/>
              </a:ext>
            </a:extLst>
          </p:cNvPr>
          <p:cNvSpPr txBox="1"/>
          <p:nvPr userDrawn="1"/>
        </p:nvSpPr>
        <p:spPr>
          <a:xfrm>
            <a:off x="9137382" y="4046021"/>
            <a:ext cx="3043763" cy="2103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31234" tIns="182809" rIns="457021" bIns="182809" rtlCol="0">
            <a:noAutofit/>
          </a:bodyPr>
          <a:lstStyle/>
          <a:p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521455D-5AD7-6D4F-87C0-6347E9CE7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46021"/>
            <a:ext cx="3043636" cy="2102337"/>
          </a:xfrm>
          <a:prstGeom prst="rect">
            <a:avLst/>
          </a:prstGeom>
          <a:solidFill>
            <a:srgbClr val="D9DAD9"/>
          </a:solidFill>
        </p:spPr>
        <p:txBody>
          <a:bodyPr lIns="182880" tIns="182880"/>
          <a:lstStyle>
            <a:lvl1pPr>
              <a:defRPr sz="13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35E61FD-8D34-B142-B5F5-E8F020A469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6810" y="1943684"/>
            <a:ext cx="3043636" cy="2102337"/>
          </a:xfrm>
          <a:prstGeom prst="rect">
            <a:avLst/>
          </a:prstGeom>
          <a:solidFill>
            <a:srgbClr val="D9DAD9"/>
          </a:solidFill>
        </p:spPr>
        <p:txBody>
          <a:bodyPr lIns="182880" tIns="182880"/>
          <a:lstStyle>
            <a:lvl1pPr>
              <a:defRPr sz="13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8F93179-6BFB-FC44-BF4E-5C1FBD713C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3746" y="4046021"/>
            <a:ext cx="3043636" cy="2102337"/>
          </a:xfrm>
          <a:prstGeom prst="rect">
            <a:avLst/>
          </a:prstGeom>
          <a:solidFill>
            <a:srgbClr val="D9DAD9"/>
          </a:solidFill>
        </p:spPr>
        <p:txBody>
          <a:bodyPr lIns="182880" tIns="182880"/>
          <a:lstStyle>
            <a:lvl1pPr>
              <a:defRPr sz="13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4A552F7-C071-D245-A433-4C9CCF8A62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0556" y="1943684"/>
            <a:ext cx="3043636" cy="2102337"/>
          </a:xfrm>
          <a:prstGeom prst="rect">
            <a:avLst/>
          </a:prstGeom>
          <a:solidFill>
            <a:srgbClr val="D9DAD9"/>
          </a:solidFill>
        </p:spPr>
        <p:txBody>
          <a:bodyPr lIns="182880" tIns="182880"/>
          <a:lstStyle>
            <a:lvl1pPr>
              <a:defRPr sz="1399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249F9EB6-B941-E947-8110-250072AA25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4400" y="4325497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81DFDEA3-0CF0-EA43-ACE2-D0CB53B7FC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53008" y="4325496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B9C6C60A-AF7A-644C-A92A-1EEAF3319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2016" y="2514498"/>
            <a:ext cx="2285996" cy="1284861"/>
          </a:xfrm>
        </p:spPr>
        <p:txBody>
          <a:bodyPr anchor="b" anchorCtr="0"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775CC939-301A-5C4E-B632-27244907CA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0624" y="2514497"/>
            <a:ext cx="2285996" cy="1284861"/>
          </a:xfrm>
        </p:spPr>
        <p:txBody>
          <a:bodyPr anchor="b" anchorCtr="0"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410903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>
          <a:xfrm>
            <a:off x="9144056" y="3155948"/>
            <a:ext cx="3047944" cy="3155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76" y="-1"/>
            <a:ext cx="3048024" cy="315118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 here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2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3155942"/>
            <a:ext cx="3048000" cy="3155958"/>
          </a:xfr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Add image here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Bullet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17CEB-6634-4DFE-841E-12DDA90C7C5D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C8DC3CA-63AA-4C0A-9715-02D755863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42" y="380999"/>
            <a:ext cx="5333967" cy="2393952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36pt, min 30pt)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54FA9-94DB-B369-5847-9D03BA86D4C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55B98C-13F2-5BBA-9209-5158B6DE6591}"/>
              </a:ext>
            </a:extLst>
          </p:cNvPr>
          <p:cNvGrpSpPr/>
          <p:nvPr userDrawn="1"/>
        </p:nvGrpSpPr>
        <p:grpSpPr>
          <a:xfrm>
            <a:off x="292223" y="6277771"/>
            <a:ext cx="2185689" cy="609968"/>
            <a:chOff x="303374" y="6213899"/>
            <a:chExt cx="2185689" cy="6099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CA7FE2-8CC5-96DF-EA28-A0F921258E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1" y="6350050"/>
              <a:ext cx="1231652" cy="29157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235B06-DDB2-78AC-11C5-93A1197C4F8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906760EE-CBB5-CBE1-9E27-35332D05B97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41000309-2CF0-F777-D66B-D0A5534ABF7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40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1920">
          <p15:clr>
            <a:srgbClr val="5ACBF0"/>
          </p15:clr>
        </p15:guide>
        <p15:guide id="3" pos="5760">
          <p15:clr>
            <a:srgbClr val="5ACBF0"/>
          </p15:clr>
        </p15:guide>
        <p15:guide id="4" orient="horz" pos="1985">
          <p15:clr>
            <a:srgbClr val="5ACBF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12192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81" y="1810853"/>
            <a:ext cx="707791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81" y="4564063"/>
            <a:ext cx="7077919" cy="9330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71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1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57D16551-7EAF-4D0C-B835-DA484C350B08}" type="datetime1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65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3B947C58-D4DF-4066-84CC-CC9F714C94E2}" type="datetime1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24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523" y="1709738"/>
            <a:ext cx="7721841" cy="2852737"/>
          </a:xfrm>
        </p:spPr>
        <p:txBody>
          <a:bodyPr anchor="b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523" y="4589464"/>
            <a:ext cx="7721841" cy="73557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20817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61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449" y="183696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04D3A530-64AC-4258-B542-4D9EB3994910}" type="datetime1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46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49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431F213D-00D9-462C-972B-6227F6F14268}" type="datetime1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24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1" y="344245"/>
            <a:ext cx="6172200" cy="55168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60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3042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C6CC-1531-9D43-9929-56C34AA4FD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FADA8D-6A86-8249-ADEA-796716BB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9A328A-5C98-EA44-8A4A-2D0BFCA4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3275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5DFE3-0BAC-62E8-9BDC-85162A65290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7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 userDrawn="1"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5447E-8D64-C240-CCAA-D0E2CDE8B85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9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AF7160-CBEE-C13F-A616-B0FE6983E32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7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684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458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1A976C1-DA4B-0826-CC32-70B647C9D7B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228600">
              <a:spcAft>
                <a:spcPts val="1200"/>
              </a:spcAft>
              <a:defRPr/>
            </a:pPr>
            <a:r>
              <a:rPr lang="en-GB" sz="800">
                <a:solidFill>
                  <a:srgbClr val="000000">
                    <a:alpha val="75000"/>
                  </a:srgbClr>
                </a:solidFill>
                <a:cs typeface="Arial" panose="020B0604020202020204" pitchFamily="34" charset="0"/>
              </a:rPr>
              <a:t>Copyright © 2022 Accenture. All rights reserved.</a:t>
            </a:r>
            <a:endParaRPr lang="en-US" sz="800">
              <a:solidFill>
                <a:srgbClr val="000000">
                  <a:alpha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0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03BAEE-3BD9-1CC4-D9CC-CEC7327B5D6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18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E19787-98F1-F6DB-F9AE-DC390730A1F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1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8EB7E8-9320-01D8-3C64-6869450DB7A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783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EAC1D2-5555-6F43-BA08-3A27CEE343C2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A1B78-BE7C-AE44-B672-4911EE16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EBDB5-1A73-1E40-BC4E-D3D919BBC676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646F4717-A1E2-8543-9969-0D7B6352E48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C344720-8B02-B944-8228-F5920117CD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6233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029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853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03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948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48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78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30E84E-23AE-0228-141E-20F8C0D4223C}"/>
              </a:ext>
            </a:extLst>
          </p:cNvPr>
          <p:cNvSpPr txBox="1"/>
          <p:nvPr userDrawn="1"/>
        </p:nvSpPr>
        <p:spPr>
          <a:xfrm>
            <a:off x="325457" y="6448660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340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C63AAF-41F5-02EA-A913-54DB3A5E8B5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1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9B1B94-A787-1927-C611-278BBCB9BA1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40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1CA466-BDC9-FB4A-9CC8-CE28F7C4EB92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228600">
              <a:spcAft>
                <a:spcPts val="1200"/>
              </a:spcAft>
              <a:defRPr/>
            </a:pPr>
            <a:r>
              <a:rPr lang="en-GB" sz="800">
                <a:solidFill>
                  <a:srgbClr val="000000">
                    <a:alpha val="75000"/>
                  </a:srgbClr>
                </a:solidFill>
                <a:cs typeface="Arial" panose="020B0604020202020204" pitchFamily="34" charset="0"/>
              </a:rPr>
              <a:t>Copyright © 2022 Accenture. All rights reserved.</a:t>
            </a:r>
            <a:endParaRPr lang="en-US" sz="800">
              <a:solidFill>
                <a:srgbClr val="000000">
                  <a:alpha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27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1418720-4690-D05E-D27F-C5CD96B1F78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228600">
              <a:spcAft>
                <a:spcPts val="1200"/>
              </a:spcAft>
              <a:defRPr/>
            </a:pPr>
            <a:r>
              <a:rPr lang="en-GB" sz="800">
                <a:solidFill>
                  <a:srgbClr val="000000">
                    <a:alpha val="75000"/>
                  </a:srgbClr>
                </a:solidFill>
                <a:cs typeface="Arial" panose="020B0604020202020204" pitchFamily="34" charset="0"/>
              </a:rPr>
              <a:t>Copyright © 2022 Accenture. All rights reserved.</a:t>
            </a:r>
            <a:endParaRPr lang="en-US" sz="800">
              <a:solidFill>
                <a:srgbClr val="000000">
                  <a:alpha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0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5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 userDrawn="1"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09DB83-68A9-BB35-AFBD-A0CB97BD7AF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228600">
              <a:spcAft>
                <a:spcPts val="1200"/>
              </a:spcAft>
              <a:defRPr/>
            </a:pPr>
            <a:r>
              <a:rPr lang="en-GB" sz="800">
                <a:solidFill>
                  <a:srgbClr val="000000">
                    <a:alpha val="75000"/>
                  </a:srgbClr>
                </a:solidFill>
                <a:cs typeface="Arial" panose="020B0604020202020204" pitchFamily="34" charset="0"/>
              </a:rPr>
              <a:t>Copyright © 2022 Accenture. All rights reserved.</a:t>
            </a:r>
            <a:endParaRPr lang="en-US" sz="800">
              <a:solidFill>
                <a:srgbClr val="000000">
                  <a:alpha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2B0F1C-EC5E-5B2D-19D8-AB87F04FDA9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defTabSz="228600">
              <a:spcAft>
                <a:spcPts val="1200"/>
              </a:spcAft>
              <a:defRPr/>
            </a:pPr>
            <a:r>
              <a:rPr lang="en-GB" sz="800">
                <a:solidFill>
                  <a:srgbClr val="000000">
                    <a:alpha val="75000"/>
                  </a:srgbClr>
                </a:solidFill>
                <a:cs typeface="Arial" panose="020B0604020202020204" pitchFamily="34" charset="0"/>
              </a:rPr>
              <a:t>Copyright © 2022 Accenture. All rights reserved.</a:t>
            </a:r>
            <a:endParaRPr lang="en-US" sz="800">
              <a:solidFill>
                <a:srgbClr val="000000">
                  <a:alpha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5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CBAE4D-E674-B7D8-5404-F9A4E73D181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6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2103D1D-6A83-E001-DCCF-165A40FD0F9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2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 userDrawn="1"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AC8189-5392-6B5E-34B7-582A6FCF423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1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0F034D-D736-BC00-F1A3-BD587FA1B2D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2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74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2AD69D9-68C7-CF19-05F5-9D406D83F4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14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3531374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239500" cy="990601"/>
          </a:xfrm>
        </p:spPr>
        <p:txBody>
          <a:bodyPr lIns="0" tIns="0" rIns="0" bIns="0"/>
          <a:lstStyle>
            <a:lvl1pPr>
              <a:defRPr sz="4396" b="1" i="0">
                <a:solidFill>
                  <a:schemeClr val="bg1"/>
                </a:solidFill>
                <a:latin typeface="Graphik-Black"/>
                <a:cs typeface="Graphik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82526" y="1842435"/>
            <a:ext cx="2851988" cy="1352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9" b="0" i="0">
                <a:solidFill>
                  <a:schemeClr val="tx1"/>
                </a:solidFill>
                <a:latin typeface="Graphik-Light"/>
                <a:cs typeface="Graphik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11492" y="2073262"/>
            <a:ext cx="3693028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1" b="0" i="0">
                <a:solidFill>
                  <a:schemeClr val="bg1"/>
                </a:solidFill>
                <a:latin typeface="Graphik Regular"/>
                <a:cs typeface="Graphik 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37" b="0" i="0">
                <a:solidFill>
                  <a:schemeClr val="tx1"/>
                </a:solidFill>
                <a:latin typeface="Graphik Regular"/>
                <a:cs typeface="Graphik Regular"/>
              </a:defRPr>
            </a:lvl1pPr>
          </a:lstStyle>
          <a:p>
            <a:pPr marL="23104">
              <a:lnSpc>
                <a:spcPts val="725"/>
              </a:lnSpc>
              <a:tabLst>
                <a:tab pos="219101" algn="l"/>
              </a:tabLst>
            </a:pPr>
            <a:fld id="{81D60167-4931-47E6-BA6A-407CBD079E47}" type="slidenum">
              <a:rPr lang="en-US" sz="910" b="1" spc="27" baseline="2777" smtClean="0">
                <a:solidFill>
                  <a:srgbClr val="FFFFFF"/>
                </a:solidFill>
                <a:latin typeface="Graphik Bold"/>
                <a:cs typeface="Graphik Bold"/>
              </a:rPr>
              <a:pPr marL="23104">
                <a:lnSpc>
                  <a:spcPts val="725"/>
                </a:lnSpc>
                <a:tabLst>
                  <a:tab pos="219101" algn="l"/>
                </a:tabLst>
              </a:pPr>
              <a:t>‹#›</a:t>
            </a:fld>
            <a:r>
              <a:rPr lang="en-US" sz="910" b="1" spc="27" baseline="2777">
                <a:solidFill>
                  <a:srgbClr val="FFFFFF"/>
                </a:solidFill>
                <a:latin typeface="Graphik Bold"/>
                <a:cs typeface="Graphik Bold"/>
              </a:rPr>
              <a:t>	</a:t>
            </a:r>
            <a:r>
              <a:rPr lang="en-US" b="1" spc="3">
                <a:solidFill>
                  <a:srgbClr val="FFFFFF"/>
                </a:solidFill>
                <a:latin typeface="Graphik-Black"/>
                <a:cs typeface="Graphik-Black"/>
              </a:rPr>
              <a:t>TECHNOLOGY </a:t>
            </a:r>
            <a:r>
              <a:rPr lang="en-US" b="1" spc="6">
                <a:solidFill>
                  <a:srgbClr val="FFFFFF"/>
                </a:solidFill>
                <a:latin typeface="Graphik-Black"/>
                <a:cs typeface="Graphik-Black"/>
              </a:rPr>
              <a:t>VISION 2019</a:t>
            </a:r>
            <a:r>
              <a:rPr lang="en-US" b="1" spc="127">
                <a:solidFill>
                  <a:srgbClr val="FFFFFF"/>
                </a:solidFill>
                <a:latin typeface="Graphik-Black"/>
                <a:cs typeface="Graphik-Black"/>
              </a:rPr>
              <a:t> </a:t>
            </a:r>
            <a:r>
              <a:rPr lang="en-US" spc="15">
                <a:solidFill>
                  <a:srgbClr val="FFFFFF"/>
                </a:solidFill>
              </a:rPr>
              <a:t>THE</a:t>
            </a:r>
            <a:r>
              <a:rPr lang="en-US" spc="9">
                <a:solidFill>
                  <a:srgbClr val="FFFFFF"/>
                </a:solidFill>
              </a:rPr>
              <a:t> </a:t>
            </a:r>
            <a:r>
              <a:rPr lang="en-US" spc="3">
                <a:solidFill>
                  <a:srgbClr val="FFFFFF"/>
                </a:solidFill>
              </a:rPr>
              <a:t>POST-DIGITAL</a:t>
            </a:r>
            <a:r>
              <a:rPr lang="en-US" spc="9">
                <a:solidFill>
                  <a:srgbClr val="FFFFFF"/>
                </a:solidFill>
              </a:rPr>
              <a:t> </a:t>
            </a:r>
            <a:r>
              <a:rPr lang="en-US" spc="15">
                <a:solidFill>
                  <a:srgbClr val="FFFFFF"/>
                </a:solidFill>
              </a:rPr>
              <a:t>ERA</a:t>
            </a:r>
            <a:r>
              <a:rPr lang="en-US" spc="6">
                <a:solidFill>
                  <a:srgbClr val="FFFFFF"/>
                </a:solidFill>
              </a:rPr>
              <a:t> </a:t>
            </a:r>
            <a:r>
              <a:rPr lang="en-US" spc="12">
                <a:solidFill>
                  <a:srgbClr val="FFFFFF"/>
                </a:solidFill>
              </a:rPr>
              <a:t>IS</a:t>
            </a:r>
            <a:r>
              <a:rPr lang="en-US" spc="9">
                <a:solidFill>
                  <a:srgbClr val="FFFFFF"/>
                </a:solidFill>
              </a:rPr>
              <a:t> </a:t>
            </a:r>
            <a:r>
              <a:rPr lang="en-US" spc="15">
                <a:solidFill>
                  <a:srgbClr val="FFFFFF"/>
                </a:solidFill>
              </a:rPr>
              <a:t>UPON</a:t>
            </a:r>
            <a:r>
              <a:rPr lang="en-US" spc="9">
                <a:solidFill>
                  <a:srgbClr val="FFFFFF"/>
                </a:solidFill>
              </a:rPr>
              <a:t> </a:t>
            </a:r>
            <a:r>
              <a:rPr lang="en-US" spc="15">
                <a:solidFill>
                  <a:srgbClr val="FFFFFF"/>
                </a:solidFill>
              </a:rPr>
              <a:t>US</a:t>
            </a:r>
            <a:endParaRPr lang="en-US">
              <a:latin typeface="Graphik-Black"/>
              <a:cs typeface="Graphik-Black"/>
            </a:endParaRPr>
          </a:p>
        </p:txBody>
      </p:sp>
    </p:spTree>
    <p:extLst>
      <p:ext uri="{BB962C8B-B14F-4D97-AF65-F5344CB8AC3E}">
        <p14:creationId xmlns:p14="http://schemas.microsoft.com/office/powerpoint/2010/main" val="41699160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0BA6-3BD3-43D4-92C6-A1A38869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EAADB-4671-465D-AE09-CF767FAB5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99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7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8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2732588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10646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10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AC6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623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9B12D-ABB3-7292-B53B-5CE33B8BF07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C1F2A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Internal VA Working Papers | Not for External Dissemination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3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9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9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Internal VA Working Papers | Not for External Dissemination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653F2-E0E3-E868-9728-C833EB47C8C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C1F2A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Internal VA Working Papers | Not for External Dissemination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6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71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C1F2A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Place headline here (36pt, min 30pt)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869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8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86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62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9A195-E352-25B1-986D-31CD04106DE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C1F2A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Internal VA Working Papers | Not for External Dissemination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4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3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E1F3F0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3F0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246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1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8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8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1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4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1A1D28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A1D28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2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5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41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8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C1F2A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Internal VA Working Papers | Not for External Dissemination	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1C1F2A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|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1F2A"/>
                  </a:solidFill>
                  <a:effectLst/>
                  <a:uLnTx/>
                  <a:uFillTx/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626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19205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>
              <a:defRPr sz="1350">
                <a:solidFill>
                  <a:schemeClr val="tx1"/>
                </a:solidFill>
                <a:latin typeface="+mn-lt"/>
              </a:defRPr>
            </a:lvl1pPr>
            <a:lvl2pPr>
              <a:defRPr sz="1350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043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49A97-9B22-D549-B192-48BA620B0C07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76200"/>
            <a:ext cx="10261600" cy="6858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5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112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8E-C9F0-4829-9581-C89ABFE7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CBB9A-7BE5-4887-8506-788973B34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E13-DD65-4AAF-BE8D-DC0DBC9E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CE1E-231C-4908-AFDD-BAA669CF056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C1F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30ED-5C1A-43E8-8704-41CC042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77A2-76EF-4397-B568-87CD03F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D0EA1-A391-425B-80A4-F78792B279A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404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150809" indent="-15080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9" y="731522"/>
            <a:ext cx="11491383" cy="352213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2710167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12995900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BB6B0-647F-D349-9DFE-4DFA20B1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5BD1-8CD9-3F4C-A1B6-7F2FC51E7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5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71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1743874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69105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092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80838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9B12D-ABB3-7292-B53B-5CE33B8BF07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0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1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87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653F2-E0E3-E868-9728-C833EB47C8C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6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27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8259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9A195-E352-25B1-986D-31CD04106DE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07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56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7499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3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7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13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8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62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8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4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0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5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83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19205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>
              <a:defRPr sz="1350">
                <a:solidFill>
                  <a:schemeClr val="tx1"/>
                </a:solidFill>
                <a:latin typeface="+mn-lt"/>
              </a:defRPr>
            </a:lvl1pPr>
            <a:lvl2pPr>
              <a:defRPr sz="1350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043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9A97-9B22-D549-B192-48BA620B0C07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76200"/>
            <a:ext cx="10261600" cy="6858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5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15548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8E-C9F0-4829-9581-C89ABFE7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CBB9A-7BE5-4887-8506-788973B34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E13-DD65-4AAF-BE8D-DC0DBC9E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E1E-231C-4908-AFDD-BAA669CF056A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30ED-5C1A-43E8-8704-41CC042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77A2-76EF-4397-B568-87CD03F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0EA1-A391-425B-80A4-F78792B27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75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150809" indent="-15080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9" y="731522"/>
            <a:ext cx="11491383" cy="352213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91889410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32763376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40FA-A505-2D9F-21DC-43200AA55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181DD-3F75-48D1-A9CC-D02DAE235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862D1-CFCB-5868-823E-60E88FFB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6884-AF9D-ACC0-5E02-48573D15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346E-0FFB-758A-75D8-097441A5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858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965A-65BD-21C0-F7AF-D54776A4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945F-C76A-0DEC-26FB-325185B9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05FC8-9AEC-ABFE-EA66-3BF76E6A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E3B3-BE0A-697B-8D48-A85C43DD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D8A51-CFC3-2854-46F3-DC65D35D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81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139D-2E7B-691C-171C-319C74E6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9E9DF-1485-015E-C87A-B495E0D0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07FE2-9A29-D91C-DEC1-980E8C41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915B-F3DA-65DE-D439-D2924CDB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268E-35E4-9FCB-93F4-963D2C5C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92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A04C-907A-3C2F-79AD-5EDFA7D8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E02A-36CD-22EC-CACE-831BB7954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D0370-95F0-6AFD-B0A4-D5E0D7C1F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44493-F51F-F3C7-36D7-353CBA49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2B9C5-C4C9-E6E8-7BF3-E50F4D78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C5BB-EAD9-3B05-745D-CCED2601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7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8E72-6840-957E-B045-5C09337D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4DAC6-A305-E8C9-D784-B217ADB87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6AF1E-8F9D-1375-2BBE-CDA05E10E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612C0-3CE1-76C2-F222-E040FEEFB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F0BB7-D788-062E-FBCD-8F8D90CDF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4FD90-F9F2-E9D5-A121-8EE4B65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A9E7A-EC71-1794-C222-45AB226E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487C1-60DC-466D-435D-5F5F1E91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7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7F7C-18B7-79D5-C999-E04F1796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D521D-869A-8421-E8CA-706AA7B1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9CACC-CC9E-F724-DF98-D350CE0E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80DAC-3E7B-3A8B-96A8-44ECD35C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151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57718-C0E7-3D12-5CA1-9C112312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9B92D-C514-619F-3079-109350E0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3F5A3-F18B-630C-0A46-D2416FA2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2701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D222-55A0-8112-C502-CEE2D17B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D3310-C4B9-CCC6-8FB5-11CFABF2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8D1DE-E5FA-14C5-8A82-C2D7B78E2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74F2-1073-03A5-EE5E-3988BFEB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20704-A05D-E74E-70C8-D505A484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59657-E77B-0687-6831-BC015F1C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664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DC47-3D0A-C8CD-DB1E-4C1C0653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4F54B-A788-9EFC-D16E-4D554BC35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2EA53-598D-726C-8BBD-9133F10F6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10A9-C463-4F74-14A4-9C93D28F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B2C21-0B15-E2FD-3F8B-FEA9913B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8EDA1-D5F5-FF0F-89A4-7E7D96A6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19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4C24-14C8-33E9-3C60-C4F4DEEE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AA5E7-BAF2-4346-19EF-69A973577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73B29-B009-7F27-22C4-F3DCC023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3CA4-3F8F-ECAA-79D7-65157BE1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2D17-05F9-4F2F-2CEA-0C35A262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336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B525F-28CA-FB48-78C3-56CDA1411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2916F-F863-8C6B-CA59-520A39C92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5B5CD-17D0-EB04-DD1A-8155936A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83C5-E084-C646-B432-6F0C49A73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C496-00DC-32BC-AB8D-EC6A1988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7919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1004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2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91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0036" y="1219206"/>
            <a:ext cx="10252364" cy="4906963"/>
          </a:xfrm>
          <a:prstGeom prst="rect">
            <a:avLst/>
          </a:prstGeom>
        </p:spPr>
        <p:txBody>
          <a:bodyPr/>
          <a:lstStyle>
            <a:lvl1pPr marL="177796" indent="-166684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tabLst/>
              <a:defRPr sz="16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sz="1400">
                <a:latin typeface="+mn-lt"/>
              </a:defRPr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sz="1400">
                <a:latin typeface="+mn-lt"/>
              </a:defRPr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sz="1400">
                <a:latin typeface="+mn-lt"/>
              </a:defRPr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1" y="76200"/>
            <a:ext cx="10261600" cy="6858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3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55992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 userDrawn="1"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F3A20-4A9B-3B49-96E5-2F119C8E248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17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91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6256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197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1774E-857B-A249-81AF-243F27C6696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8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212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CA60A-A6B5-4647-B4AA-653671ABE2C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31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2958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5B96-D2C9-4842-9BBB-3B8F649CDED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821F4072-740C-AF0E-95B5-3990C5D55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1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6D42D-F793-FA42-8595-8117944E676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AC1D2-5555-6F43-BA08-3A27CEE343C2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A1B78-BE7C-AE44-B672-4911EE16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EBDB5-1A73-1E40-BC4E-D3D919BBC676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646F4717-A1E2-8543-9969-0D7B6352E48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C344720-8B02-B944-8228-F5920117CD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64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3411640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9036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74573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68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888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A87C6-6FBE-484E-BA9F-D11AC9182F9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046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C4D-52D7-7F40-9724-1C46BD7F5E0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806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905A04-F237-C64F-9E08-415FA046815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57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29C5C-341B-3F4A-94F6-D8E0400EF4A0}"/>
              </a:ext>
            </a:extLst>
          </p:cNvPr>
          <p:cNvSpPr txBox="1"/>
          <p:nvPr userDrawn="1"/>
        </p:nvSpPr>
        <p:spPr>
          <a:xfrm>
            <a:off x="3139294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42671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F1C8C-7D0B-EE4E-8EE5-88F2F93D015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532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84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01E08-EAE0-7544-9DFE-94ADA1E0CD7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345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67C6F-2F97-3F44-8C76-7E25B29E7B4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8378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115B8-601F-404E-A2E0-B8B0A9909FA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 userDrawn="1"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51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4852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547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086F5-D006-F145-A187-96B5AC8192A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717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B0364-1C80-B84E-8097-9B321CFB601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 userDrawn="1"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6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FD144-57AE-F240-84F0-D4F26DCE077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74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897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74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EA71033-3E14-BC1E-14CF-DB73FD36DC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2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315843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0838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o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47C2C84-0649-4DB4-9D22-F5DCBFDF16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96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9" imgH="530" progId="TCLayout.ActiveDocument.1">
                  <p:embed/>
                </p:oleObj>
              </mc:Choice>
              <mc:Fallback>
                <p:oleObj name="think-cell Slide" r:id="rId3" imgW="529" imgH="53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47C2C84-0649-4DB4-9D22-F5DCBFDF1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" y="1596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30" y="6519015"/>
            <a:ext cx="5714999" cy="20637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6727" y="1056116"/>
            <a:ext cx="522492" cy="72000"/>
          </a:xfrm>
          <a:prstGeom prst="rect">
            <a:avLst/>
          </a:prstGeom>
          <a:solidFill>
            <a:srgbClr val="270E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988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874553-0E69-4C7F-A8A3-B1E3876B3395}"/>
              </a:ext>
            </a:extLst>
          </p:cNvPr>
          <p:cNvSpPr>
            <a:spLocks/>
          </p:cNvSpPr>
          <p:nvPr userDrawn="1"/>
        </p:nvSpPr>
        <p:spPr>
          <a:xfrm>
            <a:off x="2" y="1"/>
            <a:ext cx="180000" cy="6858000"/>
          </a:xfrm>
          <a:prstGeom prst="rect">
            <a:avLst/>
          </a:prstGeom>
          <a:solidFill>
            <a:srgbClr val="008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32597" lvl="4" fontAlgn="auto">
              <a:spcBef>
                <a:spcPts val="0"/>
              </a:spcBef>
              <a:spcAft>
                <a:spcPts val="0"/>
              </a:spcAft>
            </a:pPr>
            <a:endParaRPr lang="en-US" sz="744">
              <a:solidFill>
                <a:srgbClr val="FFFFFF"/>
              </a:solidFill>
              <a:latin typeface="Graphik" panose="020B050303020206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789362" y="371591"/>
            <a:ext cx="4092063" cy="575358"/>
          </a:xfrm>
        </p:spPr>
        <p:txBody>
          <a:bodyPr tIns="0">
            <a:spAutoFit/>
          </a:bodyPr>
          <a:lstStyle>
            <a:lvl1pPr>
              <a:lnSpc>
                <a:spcPts val="1487"/>
              </a:lnSpc>
              <a:defRPr sz="1487" b="1" i="0">
                <a:latin typeface="Graphik Semibold" charset="0"/>
                <a:ea typeface="Graphik Semibold" charset="0"/>
                <a:cs typeface="Graphik Semibold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59175" y="275431"/>
            <a:ext cx="2130317" cy="384433"/>
          </a:xfrm>
        </p:spPr>
        <p:txBody>
          <a:bodyPr>
            <a:spAutoFit/>
          </a:bodyPr>
          <a:lstStyle>
            <a:lvl1pPr>
              <a:lnSpc>
                <a:spcPts val="1487"/>
              </a:lnSpc>
              <a:defRPr sz="1487" b="1" i="0" cap="all" spc="-93" baseline="0">
                <a:solidFill>
                  <a:srgbClr val="270EFF"/>
                </a:solidFill>
                <a:latin typeface="Graphik Light" charset="0"/>
                <a:ea typeface="Graphik Light" charset="0"/>
                <a:cs typeface="Graphik Light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C144E-A38A-DCA0-B3A6-814E52B7D690}"/>
              </a:ext>
            </a:extLst>
          </p:cNvPr>
          <p:cNvSpPr txBox="1"/>
          <p:nvPr userDrawn="1"/>
        </p:nvSpPr>
        <p:spPr>
          <a:xfrm>
            <a:off x="10861288" y="65903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659046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00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29C5C-341B-3F4A-94F6-D8E0400EF4A0}"/>
              </a:ext>
            </a:extLst>
          </p:cNvPr>
          <p:cNvSpPr txBox="1"/>
          <p:nvPr userDrawn="1"/>
        </p:nvSpPr>
        <p:spPr>
          <a:xfrm>
            <a:off x="3139294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24801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057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240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9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E4F0C4-96A0-FB49-92EF-CF053D176BBB}"/>
              </a:ext>
            </a:extLst>
          </p:cNvPr>
          <p:cNvCxnSpPr>
            <a:cxnSpLocks/>
          </p:cNvCxnSpPr>
          <p:nvPr userDrawn="1"/>
        </p:nvCxnSpPr>
        <p:spPr>
          <a:xfrm>
            <a:off x="897120" y="1259538"/>
            <a:ext cx="1172308" cy="0"/>
          </a:xfrm>
          <a:prstGeom prst="line">
            <a:avLst/>
          </a:prstGeom>
          <a:ln w="793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le Placeholder 17">
            <a:extLst>
              <a:ext uri="{FF2B5EF4-FFF2-40B4-BE49-F238E27FC236}">
                <a16:creationId xmlns:a16="http://schemas.microsoft.com/office/drawing/2014/main" id="{390A7B58-952B-D142-B3E6-389E2567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69" y="349504"/>
            <a:ext cx="10366861" cy="798177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9DC9BC-0E08-1A47-AB3C-D0D05F30B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150" y="6354240"/>
            <a:ext cx="399651" cy="312098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sz="751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4755BD-B4AC-9044-BCE4-27904766F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816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704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7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4193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382894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7326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34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5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3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3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5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06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03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13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59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892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90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8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2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1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5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F4411CE-23F1-9544-A503-F260D60BB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8" y="5843671"/>
            <a:ext cx="2422837" cy="57356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4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2D54B5-2815-4749-8AA4-628EA7C4E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81" y="5506397"/>
            <a:ext cx="2422837" cy="5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</p:spTree>
    <p:extLst>
      <p:ext uri="{BB962C8B-B14F-4D97-AF65-F5344CB8AC3E}">
        <p14:creationId xmlns:p14="http://schemas.microsoft.com/office/powerpoint/2010/main" val="15434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3302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0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0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40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8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87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4019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415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6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7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648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826DDAE4-1938-8845-BB84-ABE79286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7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14B3FA1-89A6-6B46-AC43-47E069550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8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98EB28-F435-7A4E-82C5-41A8FB0F5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61889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8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66EBC5BF-E81B-4A4F-8956-E620C0C00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43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 - Dark"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84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277137C-6B07-3B45-B1B9-5187406EF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4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38BB4551-DF92-3A40-BDC2-27F5075F32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055" y="2946501"/>
            <a:ext cx="4076348" cy="9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1629BA-F667-8B44-9F49-34D7B4CECE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2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Master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909151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 - Dark"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63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19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9B12D-ABB3-7292-B53B-5CE33B8BF07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64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- Dark"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- Dark"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8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21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0C00F4-B84C-7D4A-BF8E-A07C9BC8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7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9DB8A6F-67E4-F643-A50D-240109A7A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653F2-E0E3-E868-9728-C833EB47C8C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9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DB79FE-2E90-374A-9271-1711CCD5F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7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2" name="Picture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03E8A3-BCBB-8F4C-BC38-FCA2D981C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8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06DE9C-E951-7542-B0B1-FB4D741B1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6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3BD3A-5DFB-7D4E-A3D7-4C6ABA550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07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D1AE3A-B158-D246-9BDF-8E3B36FC1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1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7FCD13-A9FC-2B41-91AB-F7DF4A4B5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07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F1F140-C9C8-5749-942C-98C164B58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9A195-E352-25B1-986D-31CD04106DE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8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" y="0"/>
            <a:ext cx="12227069" cy="68580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16F2D5F-410E-174F-83C7-F06A803A13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0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4245-7C75-4301-91F9-9582BAEB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D4FC6-A294-4050-ADDC-298E9AE50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1768F9-8013-9944-B28C-AE94CBEC00D6}"/>
              </a:ext>
            </a:extLst>
          </p:cNvPr>
          <p:cNvSpPr/>
          <p:nvPr userDrawn="1"/>
        </p:nvSpPr>
        <p:spPr>
          <a:xfrm>
            <a:off x="0" y="0"/>
            <a:ext cx="4040236" cy="6858000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57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19205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>
              <a:defRPr sz="1350">
                <a:solidFill>
                  <a:schemeClr val="tx1"/>
                </a:solidFill>
                <a:latin typeface="+mn-lt"/>
              </a:defRPr>
            </a:lvl1pPr>
            <a:lvl2pPr>
              <a:defRPr sz="1350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043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9A97-9B22-D549-B192-48BA620B0C07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76200"/>
            <a:ext cx="10261600" cy="6858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5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565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29659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920116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6" y="1537372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216088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4935" y="918903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1523969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2148699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294173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EB57A13-9DC4-4049-834A-7021EC972048}"/>
              </a:ext>
            </a:extLst>
          </p:cNvPr>
          <p:cNvSpPr txBox="1">
            <a:spLocks/>
          </p:cNvSpPr>
          <p:nvPr userDrawn="1"/>
        </p:nvSpPr>
        <p:spPr>
          <a:xfrm>
            <a:off x="4699852" y="2753765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09A0A0-6BF1-4C65-B6C2-E17C6EF610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51908" y="2783489"/>
            <a:ext cx="2645163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BA00292-346D-64FE-68F9-54F69FBD3FDE}"/>
              </a:ext>
            </a:extLst>
          </p:cNvPr>
          <p:cNvSpPr txBox="1">
            <a:spLocks/>
          </p:cNvSpPr>
          <p:nvPr userDrawn="1"/>
        </p:nvSpPr>
        <p:spPr>
          <a:xfrm>
            <a:off x="4694935" y="3365092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D1C4894-EDD8-448A-559B-DCA8E47052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6" y="340608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A2215B2-80DB-769B-3F64-AF92E6F516ED}"/>
              </a:ext>
            </a:extLst>
          </p:cNvPr>
          <p:cNvSpPr txBox="1">
            <a:spLocks/>
          </p:cNvSpPr>
          <p:nvPr userDrawn="1"/>
        </p:nvSpPr>
        <p:spPr>
          <a:xfrm>
            <a:off x="4694935" y="3989822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B0AFEF1-0A25-E6D5-79C0-092E832B54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6330" y="4024262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B538A-B1BB-B7F5-EB52-051E439DAED5}"/>
              </a:ext>
            </a:extLst>
          </p:cNvPr>
          <p:cNvSpPr txBox="1">
            <a:spLocks/>
          </p:cNvSpPr>
          <p:nvPr userDrawn="1"/>
        </p:nvSpPr>
        <p:spPr>
          <a:xfrm>
            <a:off x="4694935" y="4614552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10F5F40-ABDA-7096-8D94-2085774C6D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0545" y="4641518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7858631-0660-8E1A-709E-D1AC534BE8DE}"/>
              </a:ext>
            </a:extLst>
          </p:cNvPr>
          <p:cNvSpPr txBox="1">
            <a:spLocks/>
          </p:cNvSpPr>
          <p:nvPr userDrawn="1"/>
        </p:nvSpPr>
        <p:spPr>
          <a:xfrm>
            <a:off x="4694935" y="524582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F73299B-F30B-2A1F-29BE-18F709FCA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70545" y="5272786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E4057CC-BF3E-5D84-26AB-9B6BDEE2216A}"/>
              </a:ext>
            </a:extLst>
          </p:cNvPr>
          <p:cNvSpPr txBox="1">
            <a:spLocks/>
          </p:cNvSpPr>
          <p:nvPr userDrawn="1"/>
        </p:nvSpPr>
        <p:spPr>
          <a:xfrm>
            <a:off x="4694935" y="588470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618D770-A935-5B5E-9CFB-5A3F19F8E9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70545" y="5911666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201079" indent="-20107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39585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DB594A-06AF-0245-8D18-4DB5962D5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5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253616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1877133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49161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117906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187592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480986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105716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25119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EB57A13-9DC4-4049-834A-7021EC972048}"/>
              </a:ext>
            </a:extLst>
          </p:cNvPr>
          <p:cNvSpPr txBox="1">
            <a:spLocks/>
          </p:cNvSpPr>
          <p:nvPr userDrawn="1"/>
        </p:nvSpPr>
        <p:spPr>
          <a:xfrm>
            <a:off x="4699852" y="3710782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09A0A0-6BF1-4C65-B6C2-E17C6EF610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51908" y="3740506"/>
            <a:ext cx="2645163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BA00292-346D-64FE-68F9-54F69FBD3FDE}"/>
              </a:ext>
            </a:extLst>
          </p:cNvPr>
          <p:cNvSpPr txBox="1">
            <a:spLocks/>
          </p:cNvSpPr>
          <p:nvPr userDrawn="1"/>
        </p:nvSpPr>
        <p:spPr>
          <a:xfrm>
            <a:off x="4699852" y="4379502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D1C4894-EDD8-448A-559B-DCA8E47052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6" y="4363106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47AD0CE7-8F4D-A4A4-7EEA-03E1B8AB047F}"/>
              </a:ext>
            </a:extLst>
          </p:cNvPr>
          <p:cNvSpPr txBox="1">
            <a:spLocks/>
          </p:cNvSpPr>
          <p:nvPr userDrawn="1"/>
        </p:nvSpPr>
        <p:spPr>
          <a:xfrm>
            <a:off x="4681214" y="5008161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E36BA59-FE6D-A900-5B01-A547B9F6A8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51908" y="499176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4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219205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>
              <a:defRPr sz="1600" b="1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Internal VA Working Papers – Not for External Communications</a:t>
            </a: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04300" y="65532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49A97-9B22-D549-B192-48BA620B0C07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20800" y="76200"/>
            <a:ext cx="10261600" cy="68580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3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9D71E4A-D15E-4EF1-A7F2-CDCBB075B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28027-2B15-47D5-BE0A-DC8FB6367B06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98CCBBF5-5D6B-42DC-B7B5-122C675A8D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9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8" name="Picture 3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8BC5F6-ECBD-9044-A3F5-573F43039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3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80794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1431461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6" y="204871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267223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4935" y="1430248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03531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266004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805518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EB57A13-9DC4-4049-834A-7021EC972048}"/>
              </a:ext>
            </a:extLst>
          </p:cNvPr>
          <p:cNvSpPr txBox="1">
            <a:spLocks/>
          </p:cNvSpPr>
          <p:nvPr userDrawn="1"/>
        </p:nvSpPr>
        <p:spPr>
          <a:xfrm>
            <a:off x="4699852" y="326511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209A0A0-6BF1-4C65-B6C2-E17C6EF610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51908" y="3294834"/>
            <a:ext cx="2645163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BA00292-346D-64FE-68F9-54F69FBD3FDE}"/>
              </a:ext>
            </a:extLst>
          </p:cNvPr>
          <p:cNvSpPr txBox="1">
            <a:spLocks/>
          </p:cNvSpPr>
          <p:nvPr userDrawn="1"/>
        </p:nvSpPr>
        <p:spPr>
          <a:xfrm>
            <a:off x="4694935" y="3876437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D1C4894-EDD8-448A-559B-DCA8E47052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6" y="391743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A2215B2-80DB-769B-3F64-AF92E6F516ED}"/>
              </a:ext>
            </a:extLst>
          </p:cNvPr>
          <p:cNvSpPr txBox="1">
            <a:spLocks/>
          </p:cNvSpPr>
          <p:nvPr userDrawn="1"/>
        </p:nvSpPr>
        <p:spPr>
          <a:xfrm>
            <a:off x="4694935" y="4501167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B0AFEF1-0A25-E6D5-79C0-092E832B54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6330" y="453560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9B538A-B1BB-B7F5-EB52-051E439DAED5}"/>
              </a:ext>
            </a:extLst>
          </p:cNvPr>
          <p:cNvSpPr txBox="1">
            <a:spLocks/>
          </p:cNvSpPr>
          <p:nvPr userDrawn="1"/>
        </p:nvSpPr>
        <p:spPr>
          <a:xfrm>
            <a:off x="4694935" y="5125897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10F5F40-ABDA-7096-8D94-2085774C6D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0545" y="5152863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7858631-0660-8E1A-709E-D1AC534BE8DE}"/>
              </a:ext>
            </a:extLst>
          </p:cNvPr>
          <p:cNvSpPr txBox="1">
            <a:spLocks/>
          </p:cNvSpPr>
          <p:nvPr userDrawn="1"/>
        </p:nvSpPr>
        <p:spPr>
          <a:xfrm>
            <a:off x="4694935" y="5757165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F73299B-F30B-2A1F-29BE-18F709FCA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70545" y="5784131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89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74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EA71033-3E14-BC1E-14CF-DB73FD36DC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72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848E-C9F0-4829-9581-C89ABFE73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CBB9A-7BE5-4887-8506-788973B34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69E13-DD65-4AAF-BE8D-DC0DBC9E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CE1E-231C-4908-AFDD-BAA669CF056A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30ED-5C1A-43E8-8704-41CC0429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77A2-76EF-4397-B568-87CD03F4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D0EA1-A391-425B-80A4-F78792B27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855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0" indent="0">
              <a:buNone/>
              <a:defRPr lang="en-US" dirty="0" smtClean="0"/>
            </a:lvl2pPr>
            <a:lvl3pPr marL="150809" indent="-150809">
              <a:tabLst/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9" y="731522"/>
            <a:ext cx="11491383" cy="352213"/>
          </a:xfrm>
        </p:spPr>
        <p:txBody>
          <a:bodyPr/>
          <a:lstStyle>
            <a:lvl1pPr>
              <a:defRPr sz="2400" b="0" cap="all" spc="-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</p:spTree>
    <p:extLst>
      <p:ext uri="{BB962C8B-B14F-4D97-AF65-F5344CB8AC3E}">
        <p14:creationId xmlns:p14="http://schemas.microsoft.com/office/powerpoint/2010/main" val="1831634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3110036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Master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2809753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Master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186236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87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6AF92B0-566F-4143-BE31-0CA2507B79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INSERT PICTURE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EE0674-E5E4-F949-AAA4-8CF359911E92}"/>
              </a:ext>
            </a:extLst>
          </p:cNvPr>
          <p:cNvGrpSpPr/>
          <p:nvPr userDrawn="1"/>
        </p:nvGrpSpPr>
        <p:grpSpPr>
          <a:xfrm>
            <a:off x="4398542" y="5209414"/>
            <a:ext cx="3394915" cy="602977"/>
            <a:chOff x="3042324" y="5901728"/>
            <a:chExt cx="3394915" cy="602977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B39DBAD-07A9-AD43-AD61-BECB325E2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78D03FE2-A151-F645-9728-4D2BB257AC9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173A8D76-E1BA-424F-8414-4C8EAAAF1F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2E415-69AE-3247-84D3-43FDE2958075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F3A20-4A9B-3B49-96E5-2F119C8E248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6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Solid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E2930C6-6CD4-6E44-9B66-F0DB5CA192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r>
              <a:rPr lang="en-US"/>
              <a:t>INSERT PICTURE HERE		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0F008-96E5-E843-A84C-6825B65E4A53}"/>
              </a:ext>
            </a:extLst>
          </p:cNvPr>
          <p:cNvSpPr txBox="1"/>
          <p:nvPr userDrawn="1"/>
        </p:nvSpPr>
        <p:spPr>
          <a:xfrm>
            <a:off x="-1" y="-257908"/>
            <a:ext cx="7643813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provided selections in the image library, Bring shape to front after Image selection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0FEEA-8DF3-8E46-ABF0-083974916F4D}"/>
              </a:ext>
            </a:extLst>
          </p:cNvPr>
          <p:cNvSpPr txBox="1"/>
          <p:nvPr userDrawn="1"/>
        </p:nvSpPr>
        <p:spPr>
          <a:xfrm>
            <a:off x="482321" y="3315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24B203-175F-1B47-8544-DBC870610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4405" y="2721919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75FB-31C9-5947-89FC-C270B8767E6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DCDAF1-756D-354B-B588-E70598188A4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8C31A546-E0F9-204C-A84B-84645A322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3E6E2AB-0680-D149-86D7-60AA0542A740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46619C-DC3F-454E-855D-EFC572364D5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1A74EC3-5FDD-1E4C-BFB6-7345FDCE61A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435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9364108D-4DA9-064D-B989-A2D3867D31DF}"/>
              </a:ext>
            </a:extLst>
          </p:cNvPr>
          <p:cNvSpPr txBox="1">
            <a:spLocks/>
          </p:cNvSpPr>
          <p:nvPr userDrawn="1"/>
        </p:nvSpPr>
        <p:spPr>
          <a:xfrm>
            <a:off x="4699852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AAB3B772-E95C-144F-AFCF-C52EC2FA3F3A}"/>
              </a:ext>
            </a:extLst>
          </p:cNvPr>
          <p:cNvSpPr txBox="1">
            <a:spLocks/>
          </p:cNvSpPr>
          <p:nvPr userDrawn="1"/>
        </p:nvSpPr>
        <p:spPr>
          <a:xfrm>
            <a:off x="4699852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759CC82B-845C-3C49-A408-5C03CC003A3A}"/>
              </a:ext>
            </a:extLst>
          </p:cNvPr>
          <p:cNvSpPr txBox="1">
            <a:spLocks/>
          </p:cNvSpPr>
          <p:nvPr userDrawn="1"/>
        </p:nvSpPr>
        <p:spPr>
          <a:xfrm>
            <a:off x="4699852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05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B272A2DA-0892-BC40-8781-E5C7A6FD7EFC}"/>
              </a:ext>
            </a:extLst>
          </p:cNvPr>
          <p:cNvSpPr txBox="1">
            <a:spLocks/>
          </p:cNvSpPr>
          <p:nvPr userDrawn="1"/>
        </p:nvSpPr>
        <p:spPr>
          <a:xfrm>
            <a:off x="8239487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06</a:t>
            </a:r>
          </a:p>
        </p:txBody>
      </p:sp>
      <p:sp>
        <p:nvSpPr>
          <p:cNvPr id="103" name="Text Placeholder 12">
            <a:extLst>
              <a:ext uri="{FF2B5EF4-FFF2-40B4-BE49-F238E27FC236}">
                <a16:creationId xmlns:a16="http://schemas.microsoft.com/office/drawing/2014/main" id="{532A561F-A263-924A-BDBD-0A206030A599}"/>
              </a:ext>
            </a:extLst>
          </p:cNvPr>
          <p:cNvSpPr txBox="1">
            <a:spLocks/>
          </p:cNvSpPr>
          <p:nvPr userDrawn="1"/>
        </p:nvSpPr>
        <p:spPr>
          <a:xfrm>
            <a:off x="8239487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07</a:t>
            </a:r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5AA63008-D38F-0847-9736-B4CC30C7AF9E}"/>
              </a:ext>
            </a:extLst>
          </p:cNvPr>
          <p:cNvSpPr txBox="1">
            <a:spLocks/>
          </p:cNvSpPr>
          <p:nvPr userDrawn="1"/>
        </p:nvSpPr>
        <p:spPr>
          <a:xfrm>
            <a:off x="8239487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08</a:t>
            </a:r>
          </a:p>
        </p:txBody>
      </p:sp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34D15908-8763-F342-B43C-9DA6BB66B131}"/>
              </a:ext>
            </a:extLst>
          </p:cNvPr>
          <p:cNvSpPr txBox="1">
            <a:spLocks/>
          </p:cNvSpPr>
          <p:nvPr userDrawn="1"/>
        </p:nvSpPr>
        <p:spPr>
          <a:xfrm>
            <a:off x="8239487" y="35383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09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8CE61524-5205-224C-8E90-3F98C760017E}"/>
              </a:ext>
            </a:extLst>
          </p:cNvPr>
          <p:cNvSpPr txBox="1">
            <a:spLocks/>
          </p:cNvSpPr>
          <p:nvPr userDrawn="1"/>
        </p:nvSpPr>
        <p:spPr>
          <a:xfrm>
            <a:off x="8239487" y="42613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243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E84C94F-DF0D-6741-974D-A2D45F22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1E3D0-039D-3647-B7BE-319C2846FF2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7A13F0-B961-8F45-AAA2-C818DE1B8F1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BD5C68-6DEA-5349-B4C5-31C129EBF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8FA835-F131-FE47-BDBB-7DDAF78C4F6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DB83B22-A9F8-DD4B-88F6-4958723DE7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F3AC89E-03FE-314A-AB79-479D14E647E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41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CB9CCA7-1210-DA47-B740-C895C5EA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E1774E-857B-A249-81AF-243F27C66960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310E0C-E638-B242-B1A7-34C1BCE9DF93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6EBDD-9F09-754A-84D5-9EA852E7E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90ADD8-C99E-1544-8086-32B3DC3886F2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2483E8B7-0D4B-AD45-948D-391B694AC63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B0D4A8D-2BA7-9B44-9F85-A17988B14B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249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0" y="0"/>
            <a:ext cx="1218078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64F4C271-9E3D-0A49-BD9E-FF1BA1483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59" y="336008"/>
            <a:ext cx="806356" cy="80635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25E7D9-50B1-4A4C-89C1-6ABED4472EA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CFA7B-7DA8-2343-8D3B-8AD079F2F471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271BCEBD-E9F7-FD4D-9C73-C3DD6AFD6E4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279ED8-FCD0-2942-BC11-43C8544AC1BB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549213-D8CF-FC4F-90DD-5F216D6B8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8E6ED156-2367-6A4A-A0AE-F24B9B9C7CF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2577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CA60A-A6B5-4647-B4AA-653671ABE2CC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BF29C-D197-7141-9F61-7F4FB77654E5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25DEA10E-07CC-A446-BE37-341BC8A77F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76E119-423D-F44D-BA12-B0D357B5F47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E785E1-DE7A-654A-8766-F92C73284D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FD039A72-FB27-D242-8C63-847637CDA97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24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77B02-F029-6944-9F1D-2601D4776DF6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17C8BF0-3154-3441-85A0-7F1A86D5627D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423AB2C-EE07-BE48-A1EB-0AEC1B21F3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DFC67D-6EEF-7A47-A802-A879F4D83C54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802D7CD-B689-954D-80C7-A3CAC979CB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FF70BA1B-3509-9141-B4A4-C62B04AAB8A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90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981FE5-18B0-AE46-8F75-78C07AD641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0" y="855600"/>
            <a:ext cx="11453813" cy="390525"/>
          </a:xfrm>
        </p:spPr>
        <p:txBody>
          <a:bodyPr/>
          <a:lstStyle>
            <a:lvl1pPr>
              <a:defRPr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B5B96-D2C9-4842-9BBB-3B8F649CDED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755A1-3C8F-E046-B3F9-65EEC7F3BB85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94245B-2076-EF4D-B911-C0274B877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ABF04E-56C3-EC40-B30E-EA5E729FC2E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FC0B6358-3F5F-EA4F-86AC-33392BB650EA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FFBA1F5F-2A62-DA49-819B-14F9A8A3CE9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88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D76DEEE-B1D2-C84C-B50A-2E16A38BC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45027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BEEDBD3-8B6F-7D42-A68C-0FC65649D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6D42D-F793-FA42-8595-8117944E6761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AC1D2-5555-6F43-BA08-3A27CEE343C2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EA1B78-BE7C-AE44-B672-4911EE16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EBDB5-1A73-1E40-BC4E-D3D919BBC676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646F4717-A1E2-8543-9969-0D7B6352E48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C344720-8B02-B944-8228-F5920117CD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11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0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35332E-8950-2946-A2F6-71077D308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3004457"/>
            <a:ext cx="5524500" cy="286957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err="1"/>
              <a:t>Onse</a:t>
            </a:r>
            <a:r>
              <a:rPr lang="en-US"/>
              <a:t> </a:t>
            </a:r>
            <a:r>
              <a:rPr lang="en-US" err="1"/>
              <a:t>eatemol</a:t>
            </a:r>
            <a:r>
              <a:rPr lang="en-US"/>
              <a:t> </a:t>
            </a:r>
            <a:r>
              <a:rPr lang="en-US" err="1"/>
              <a:t>orepele</a:t>
            </a:r>
            <a:r>
              <a:rPr lang="en-US"/>
              <a:t> </a:t>
            </a:r>
            <a:r>
              <a:rPr lang="en-US" err="1"/>
              <a:t>ntotasit</a:t>
            </a:r>
            <a:r>
              <a:rPr lang="en-US"/>
              <a:t> </a:t>
            </a:r>
            <a:r>
              <a:rPr lang="en-US" err="1"/>
              <a:t>incienis</a:t>
            </a:r>
            <a:r>
              <a:rPr lang="en-US"/>
              <a:t> sim </a:t>
            </a:r>
            <a:r>
              <a:rPr lang="en-US" err="1"/>
              <a:t>enimi</a:t>
            </a:r>
            <a:r>
              <a:rPr lang="en-US"/>
              <a:t>, </a:t>
            </a:r>
            <a:r>
              <a:rPr lang="en-US" err="1"/>
              <a:t>odictet</a:t>
            </a:r>
            <a:r>
              <a:rPr lang="en-US"/>
              <a:t> di </a:t>
            </a:r>
            <a:r>
              <a:rPr lang="en-US" err="1"/>
              <a:t>occat</a:t>
            </a:r>
            <a:r>
              <a:rPr lang="en-US"/>
              <a:t> </a:t>
            </a:r>
            <a:r>
              <a:rPr lang="en-US" err="1"/>
              <a:t>faceatquas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consequi</a:t>
            </a:r>
            <a:r>
              <a:rPr lang="en-US"/>
              <a:t> </a:t>
            </a:r>
            <a:r>
              <a:rPr lang="en-US" err="1"/>
              <a:t>volor</a:t>
            </a:r>
            <a:r>
              <a:rPr lang="en-US"/>
              <a:t> as </a:t>
            </a:r>
            <a:r>
              <a:rPr lang="en-US" err="1"/>
              <a:t>inimi</a:t>
            </a:r>
            <a:r>
              <a:rPr lang="en-US"/>
              <a:t>, ipsum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faccati</a:t>
            </a:r>
            <a:r>
              <a:rPr lang="en-US"/>
              <a:t> quo </a:t>
            </a:r>
            <a:r>
              <a:rPr lang="en-US" err="1"/>
              <a:t>blant</a:t>
            </a:r>
            <a:r>
              <a:rPr lang="en-US"/>
              <a:t>, to </a:t>
            </a:r>
            <a:r>
              <a:rPr lang="en-US" err="1"/>
              <a:t>everspicia</a:t>
            </a:r>
            <a:r>
              <a:rPr lang="en-US"/>
              <a:t> </a:t>
            </a:r>
            <a:r>
              <a:rPr lang="en-US" err="1"/>
              <a:t>corestiis</a:t>
            </a:r>
            <a:r>
              <a:rPr lang="en-US"/>
              <a:t> </a:t>
            </a:r>
            <a:r>
              <a:rPr lang="en-US" err="1"/>
              <a:t>sequo</a:t>
            </a:r>
            <a:r>
              <a:rPr lang="en-US"/>
              <a:t> et </a:t>
            </a:r>
            <a:r>
              <a:rPr lang="en-US" err="1"/>
              <a:t>volorru</a:t>
            </a:r>
            <a:r>
              <a:rPr lang="en-US"/>
              <a:t> </a:t>
            </a:r>
            <a:r>
              <a:rPr lang="en-US" err="1"/>
              <a:t>ptaquias</a:t>
            </a:r>
            <a:r>
              <a:rPr lang="en-US"/>
              <a:t> </a:t>
            </a:r>
            <a:r>
              <a:rPr lang="en-US" err="1"/>
              <a:t>molupta</a:t>
            </a:r>
            <a:r>
              <a:rPr lang="en-US"/>
              <a:t> </a:t>
            </a:r>
            <a:r>
              <a:rPr lang="en-US" err="1"/>
              <a:t>quatur</a:t>
            </a:r>
            <a:r>
              <a:rPr lang="en-US"/>
              <a:t> sum as </a:t>
            </a:r>
            <a:r>
              <a:rPr lang="en-US" err="1"/>
              <a:t>nulpa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et </a:t>
            </a:r>
            <a:r>
              <a:rPr lang="en-US" err="1"/>
              <a:t>alicia</a:t>
            </a:r>
            <a:r>
              <a:rPr lang="en-US"/>
              <a:t> </a:t>
            </a:r>
            <a:r>
              <a:rPr lang="en-US" err="1"/>
              <a:t>volupta</a:t>
            </a:r>
            <a:r>
              <a:rPr lang="en-US"/>
              <a:t> </a:t>
            </a:r>
            <a:r>
              <a:rPr lang="en-US" err="1"/>
              <a:t>turemporis</a:t>
            </a:r>
            <a:r>
              <a:rPr lang="en-US"/>
              <a:t> </a:t>
            </a:r>
            <a:r>
              <a:rPr lang="en-US" err="1"/>
              <a:t>adi</a:t>
            </a:r>
            <a:r>
              <a:rPr lang="en-US"/>
              <a:t> </a:t>
            </a:r>
            <a:r>
              <a:rPr lang="en-US" err="1"/>
              <a:t>totatqui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ab </a:t>
            </a:r>
            <a:r>
              <a:rPr lang="en-US" err="1"/>
              <a:t>imolent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ist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3EAADC9A-DB46-E24F-8E10-342627499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6" y="1177787"/>
            <a:ext cx="4502426" cy="4502426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136FFC-D5FE-BC41-BFD5-C6FB794D11C6}"/>
              </a:ext>
            </a:extLst>
          </p:cNvPr>
          <p:cNvSpPr txBox="1">
            <a:spLocks/>
          </p:cNvSpPr>
          <p:nvPr userDrawn="1"/>
        </p:nvSpPr>
        <p:spPr>
          <a:xfrm>
            <a:off x="381002" y="1371601"/>
            <a:ext cx="4734338" cy="16328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D5921-DCFE-FC4B-8CCE-2381F42630C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21946-CC74-0C45-9102-E2F6F48064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1669AF-AC23-3C4A-B21D-96F68E12D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3D2F92-E413-6B4D-BD4F-CD776EA9CD4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8A51F2AD-EDEC-AF4D-A52B-E227C136BD9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C661E1A-31BB-B444-849A-D825B706A4E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43470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534071C-749C-7B4E-9138-6113D221C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348B0-F508-E749-9F31-BB54A94E728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C3AF80-9535-C741-BAF2-4C12E3721454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36326-15CE-DB4B-9548-594E27173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5118A8E-4744-B142-91AB-23F1DFF692C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4353E2FA-6B19-CD42-9AFB-6EB70247E4F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544D5FB-3129-EB49-9D16-DD4921A63A8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53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2889984-8C99-E740-8CC3-0852186C8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8161-4E4A-C847-8947-26731897D0C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AFDC26-2B05-134D-AF56-8A0C2EBC2F2A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C2FBA7-903E-2647-A9AA-5BDF87D0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654699-CFAA-D04F-A161-786C486B9987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B87F7540-9485-D444-BFE2-FEF45515B8D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344A0EF-6B68-B542-A5B4-6BDE3E2127B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931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CA709DEB-69C6-CF41-BF08-E73469A2E0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7A87C6-6FBE-484E-BA9F-D11AC9182F97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5C742-738D-E24B-B96F-3019E271B7E7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26A34-583D-3F44-9DD6-DEFB6A03B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6F4F0-E53B-8844-83BD-B4DF005E50A4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EC949224-A5BE-184B-800B-B1AEBE1FB71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3E197B7B-C301-FE4C-A2C2-EB1B75A9CC4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04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600"/>
              </a:spcAft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D38AC699-E42E-8640-81B2-1BAFEBDE4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1D9C4D-52D7-7F40-9724-1C46BD7F5E0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BD0167-4D85-6D4F-AC1D-21D1C29710C6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7A7DF1-6174-6745-BFE0-466F84006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156564-AB3D-114D-9025-39A5578A2D6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80F02C59-EF1B-5549-9D11-25A161B1654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1AFC8DF1-5368-4546-BF8D-4A7D3C2E57F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33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ctr">
              <a:spcAft>
                <a:spcPts val="600"/>
              </a:spcAft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ctr">
              <a:spcAft>
                <a:spcPts val="600"/>
              </a:spcAft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A20DEBCD-3D52-3445-85BF-DADD5807E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362" y="336009"/>
            <a:ext cx="806355" cy="8063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905A04-F237-C64F-9E08-415FA0468155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8F3ABA-2C65-ED48-A8E3-7D22E463A8E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2859BAA-D59D-6B4C-9429-5D77A27D6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20FAD3-86AF-3448-B84E-C6A96EEDEFF8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6" name="Picture 4">
                <a:extLst>
                  <a:ext uri="{FF2B5EF4-FFF2-40B4-BE49-F238E27FC236}">
                    <a16:creationId xmlns:a16="http://schemas.microsoft.com/office/drawing/2014/main" id="{924E67A3-1AC6-F44D-A2A6-636C984A8F2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itle 1">
                <a:extLst>
                  <a:ext uri="{FF2B5EF4-FFF2-40B4-BE49-F238E27FC236}">
                    <a16:creationId xmlns:a16="http://schemas.microsoft.com/office/drawing/2014/main" id="{DFDD31F6-F3EE-294E-964C-FB3167491F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634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9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457200">
              <a:buFont typeface="System Font"/>
              <a:buChar char="–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Place sub-headline here in Calibri,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</a:t>
            </a:r>
            <a:br>
              <a:rPr lang="en-GB"/>
            </a:br>
            <a:r>
              <a:rPr lang="en-GB"/>
              <a:t>(36pt, min 30pt)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04638-F3D5-474D-974F-2DFB8C9AF312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3170A-F5FE-D541-91B3-AE2B57449A27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2813EF-17B8-C246-ADC8-1E7047A9E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806355" cy="806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B29C5C-341B-3F4A-94F6-D8E0400EF4A0}"/>
              </a:ext>
            </a:extLst>
          </p:cNvPr>
          <p:cNvSpPr txBox="1"/>
          <p:nvPr userDrawn="1"/>
        </p:nvSpPr>
        <p:spPr>
          <a:xfrm>
            <a:off x="3139294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5D932-943F-C04B-A287-E8826BE5422E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AEC6F0-2702-944D-88E7-BD5D55B51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018076-8877-1541-84BA-BD6343F5D56E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671600C-D3A3-784C-9C2D-69F016BCCA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6D6D295A-2F9E-864F-9FD5-D94B96A189B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83358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en-GB"/>
              <a:t>Add image, then ‘Send to Back’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57DC5-BC25-6A40-8BD0-5D0E6EDF681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F1C8C-7D0B-EE4E-8EE5-88F2F93D015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868F96-F0E4-914E-89A6-985A5C8C9C0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4B7B343-8087-8E4B-B86E-CCFE44EF3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1BBC2-A644-4343-B6E1-4479A2BF877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DFBBB61-EC17-D84D-B8A5-55359AE2FF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D03343A-6738-5546-9C12-FD76CC9B203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020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AA820-596C-0D45-A02A-C648688D2C4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77ABE-416C-6E4A-AF35-B1F96574543A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93CB6-8FD1-4843-8CA6-7B872D286932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FB5036C-1D45-E141-992B-58DA62234A6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D6C0AD-E754-3B4C-9487-532B66848BDE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D7C091C-1093-904F-BA49-F43CF0C7D5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5BDA66-BEC0-E04E-9AA2-530220702FD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1814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9A6AB23-5DA0-8C40-AFC6-6ABA31667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4" y="0"/>
            <a:ext cx="122270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328B7-CF3A-A247-94C3-A579AC54E0DF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01E08-EAE0-7544-9DFE-94ADA1E0CD7E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BE685A-623A-424C-8652-441B35E808AB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837AFE-2957-7842-BCAD-8C142D20C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8F0656-9A9B-2842-9A4D-6C842BE8AE0B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E9B91D13-3E66-EC47-A1C6-14843637B5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34D5DDAB-1E45-6C4C-AD6C-357E517657F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723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D418E1-9392-6D44-9A1B-13AA38903B3D}"/>
              </a:ext>
            </a:extLst>
          </p:cNvPr>
          <p:cNvSpPr/>
          <p:nvPr userDrawn="1"/>
        </p:nvSpPr>
        <p:spPr>
          <a:xfrm>
            <a:off x="11214" y="0"/>
            <a:ext cx="1218078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81000"/>
            <a:ext cx="11429999" cy="990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847EA-2DC0-F448-A427-6818B93A53CC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A40C95F-C1F1-614D-A25C-80ECBB6C8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3" y="6366223"/>
            <a:ext cx="1529927" cy="3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9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699"/>
            <a:ext cx="12281653" cy="6877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67C6F-2F97-3F44-8C76-7E25B29E7B4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FDBDA-3E7C-4141-9D51-2F805CE1819D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30FB06-D828-6640-AD1B-049A29888C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6ADC7C-EF4B-7049-B205-BF42CE0B89C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70D6DA93-912D-4A45-8DCD-4F6F137917B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C207C970-8AA5-F347-85CA-2F0DBE56AF5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49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Med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blur&#10;&#10;Description automatically generated">
            <a:extLst>
              <a:ext uri="{FF2B5EF4-FFF2-40B4-BE49-F238E27FC236}">
                <a16:creationId xmlns:a16="http://schemas.microsoft.com/office/drawing/2014/main" id="{2A0D9F3F-A502-5245-AD69-29FB9FFC8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47"/>
            <a:ext cx="12281653" cy="687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115B8-601F-404E-A2E0-B8B0A9909FA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4DB389-8E9D-5A49-8392-481EBACEDF56}"/>
              </a:ext>
            </a:extLst>
          </p:cNvPr>
          <p:cNvGrpSpPr/>
          <p:nvPr userDrawn="1"/>
        </p:nvGrpSpPr>
        <p:grpSpPr>
          <a:xfrm>
            <a:off x="3368666" y="2743288"/>
            <a:ext cx="5454666" cy="1527949"/>
            <a:chOff x="303374" y="6213899"/>
            <a:chExt cx="2177541" cy="6099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DDF4FC1-697A-FB46-987D-71D0B5B78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346A20-E25C-854C-9DC2-E877C479045C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A718B27B-E436-C94C-A7DA-32B9498F52F6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7D5A305C-06C6-424A-9305-BCB6454B4F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223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298B3F5-D667-C84E-9F63-6E5F20C13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alpha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2">
                  <a:alpha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C5E8-BB09-8C48-98E3-096A76CF11E3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bg2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bg2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DE4DD-16AF-6346-9A8E-47DCEFB2D69E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A7C7EF8-110B-F84E-BA36-7FF6A01893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4E8AD8-355A-0844-8BE6-EB3520C4C2EF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A239620-7D52-6440-8503-F97C1021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49C7D1CF-7AF9-C54B-8287-3BAF29301BD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207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Dark Gradi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F2D97FF6-E153-424B-B3D0-6CDDFBDD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19" y="-19701"/>
            <a:ext cx="12233419" cy="6877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820EF-32B4-364C-919C-FF43DCE1D5D8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69197-A7F2-2D43-A250-F63652DB6203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2414023-31D4-594A-8E08-CAC12CEE899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42D11F4-1F5E-B24C-9F08-B926D629C977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EA9CFF0-36FA-4043-BA76-C51E0D6B18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336AB04-5C1C-2544-B47D-4478C3E3DA6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249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086F5-D006-F145-A187-96B5AC8192A4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F8944A-4F6F-7C4B-8AFA-23F1B59C9F0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5DFDC7C-7517-7C43-94A1-013149BD88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3AED73-8979-F145-9EDF-83794CAF12D5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A5184FA-BAA0-5946-9116-D6449AA3F2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99AAB8B4-189E-7C43-8CE9-100CE8A6365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810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Light Gradi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EAF4474-3C59-704C-96C7-25B4046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70" y="0"/>
            <a:ext cx="12227070" cy="6878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B0364-1C80-B84E-8097-9B321CFB6019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BC5FB-9AF0-4343-B31D-A32B867A2038}"/>
              </a:ext>
            </a:extLst>
          </p:cNvPr>
          <p:cNvGrpSpPr/>
          <p:nvPr userDrawn="1"/>
        </p:nvGrpSpPr>
        <p:grpSpPr>
          <a:xfrm>
            <a:off x="3396667" y="2743288"/>
            <a:ext cx="5426665" cy="1527949"/>
            <a:chOff x="3396667" y="2743288"/>
            <a:chExt cx="5426665" cy="152794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DC812DC6-B43B-7B40-A27C-F721922E96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667" y="3183749"/>
              <a:ext cx="1589237" cy="42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BF9DF6-AE76-3541-8934-67876E046E73}"/>
                </a:ext>
              </a:extLst>
            </p:cNvPr>
            <p:cNvGrpSpPr/>
            <p:nvPr userDrawn="1"/>
          </p:nvGrpSpPr>
          <p:grpSpPr>
            <a:xfrm>
              <a:off x="4575145" y="2743288"/>
              <a:ext cx="4248187" cy="1527949"/>
              <a:chOff x="785009" y="6213899"/>
              <a:chExt cx="1695906" cy="6099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A498CB9-4BC9-F347-B642-786CB3E0A3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7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75959E3D-7CCF-E54D-B9E9-B92684E409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28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268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ed Gradi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8124330-6AE3-FD40-B7A6-B9199FD1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68" y="-19700"/>
            <a:ext cx="12262135" cy="698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FD144-57AE-F240-84F0-D4F26DCE077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D8E901-EDC0-7A45-80E8-259D523BA71A}"/>
              </a:ext>
            </a:extLst>
          </p:cNvPr>
          <p:cNvGrpSpPr/>
          <p:nvPr userDrawn="1"/>
        </p:nvGrpSpPr>
        <p:grpSpPr>
          <a:xfrm>
            <a:off x="292702" y="6277771"/>
            <a:ext cx="2177062" cy="609968"/>
            <a:chOff x="292702" y="6277771"/>
            <a:chExt cx="2177062" cy="609968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39F899A-A165-2F41-92E7-1C840D6EFC6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2" y="6451440"/>
              <a:ext cx="649091" cy="173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A9EA36-D6A9-F746-AF04-B9F955CDC791}"/>
                </a:ext>
              </a:extLst>
            </p:cNvPr>
            <p:cNvGrpSpPr/>
            <p:nvPr userDrawn="1"/>
          </p:nvGrpSpPr>
          <p:grpSpPr>
            <a:xfrm>
              <a:off x="773858" y="6277771"/>
              <a:ext cx="1695906" cy="609968"/>
              <a:chOff x="785009" y="6213899"/>
              <a:chExt cx="1695906" cy="6099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4138A6-95BB-3744-9A39-88270F92D8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7412" y="6350046"/>
                <a:ext cx="1223503" cy="289641"/>
              </a:xfrm>
              <a:prstGeom prst="rect">
                <a:avLst/>
              </a:prstGeom>
            </p:spPr>
          </p:pic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104F4E9-8EDE-B946-8E84-EFBC7CE2A70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785009" y="6213899"/>
                <a:ext cx="673531" cy="609968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8515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EF389C9-C017-E847-92EF-8B216623B1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0547" y="1371600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734D7EA0-F670-A94D-930B-6C2324A3C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0547" y="2093437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9F278CB-E2B6-8F4A-B5D3-4611A0BB8D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0547" y="2825905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C0A507D6-D023-9B49-B77A-A07D344C4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0547" y="3550514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Upcoming</a:t>
            </a:r>
          </a:p>
          <a:p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6F657568-68A1-A34B-8E6F-773F307214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70547" y="4240649"/>
            <a:ext cx="2626525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3" name="Text Placeholder 48">
            <a:extLst>
              <a:ext uri="{FF2B5EF4-FFF2-40B4-BE49-F238E27FC236}">
                <a16:creationId xmlns:a16="http://schemas.microsoft.com/office/drawing/2014/main" id="{CFA22D8D-0167-5740-A5A9-A6C3F5FBF70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30236" y="1371600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4" name="Text Placeholder 49">
            <a:extLst>
              <a:ext uri="{FF2B5EF4-FFF2-40B4-BE49-F238E27FC236}">
                <a16:creationId xmlns:a16="http://schemas.microsoft.com/office/drawing/2014/main" id="{D11C67F3-1197-6043-A3BA-F01A0AE2C2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30236" y="2093437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85" name="Text Placeholder 50">
            <a:extLst>
              <a:ext uri="{FF2B5EF4-FFF2-40B4-BE49-F238E27FC236}">
                <a16:creationId xmlns:a16="http://schemas.microsoft.com/office/drawing/2014/main" id="{9EB52DEE-E6FE-EC47-A813-2552E63CF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30236" y="2825905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1" name="Text Placeholder 51">
            <a:extLst>
              <a:ext uri="{FF2B5EF4-FFF2-40B4-BE49-F238E27FC236}">
                <a16:creationId xmlns:a16="http://schemas.microsoft.com/office/drawing/2014/main" id="{7FAC2BFA-E112-0B46-846B-765EDC6470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30236" y="3550514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2" name="Text Placeholder 52">
            <a:extLst>
              <a:ext uri="{FF2B5EF4-FFF2-40B4-BE49-F238E27FC236}">
                <a16:creationId xmlns:a16="http://schemas.microsoft.com/office/drawing/2014/main" id="{820FB543-F4CE-C34D-AD6D-E86647C386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30236" y="4240649"/>
            <a:ext cx="2626524" cy="48534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Agenda Item</a:t>
            </a:r>
          </a:p>
          <a:p>
            <a:endParaRPr lang="en-US"/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96DDD52A-7FDE-0549-A587-19DB8FBF4C58}"/>
              </a:ext>
            </a:extLst>
          </p:cNvPr>
          <p:cNvSpPr txBox="1">
            <a:spLocks/>
          </p:cNvSpPr>
          <p:nvPr userDrawn="1"/>
        </p:nvSpPr>
        <p:spPr>
          <a:xfrm>
            <a:off x="4699852" y="209222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02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623912B1-8D0F-0A4A-A8C5-2C2B8F13364F}"/>
              </a:ext>
            </a:extLst>
          </p:cNvPr>
          <p:cNvSpPr txBox="1">
            <a:spLocks/>
          </p:cNvSpPr>
          <p:nvPr userDrawn="1"/>
        </p:nvSpPr>
        <p:spPr>
          <a:xfrm>
            <a:off x="4699852" y="13691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D0E7B39-D89E-8AAD-9DF1-DB6ED19D7010}"/>
              </a:ext>
            </a:extLst>
          </p:cNvPr>
          <p:cNvSpPr txBox="1">
            <a:spLocks/>
          </p:cNvSpPr>
          <p:nvPr userDrawn="1"/>
        </p:nvSpPr>
        <p:spPr>
          <a:xfrm>
            <a:off x="4715133" y="2815274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03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E159E6AF-90DE-AEEF-0D5C-E5F2CBD0E7EC}"/>
              </a:ext>
            </a:extLst>
          </p:cNvPr>
          <p:cNvSpPr txBox="1">
            <a:spLocks/>
          </p:cNvSpPr>
          <p:nvPr userDrawn="1"/>
        </p:nvSpPr>
        <p:spPr>
          <a:xfrm>
            <a:off x="4703161" y="3429000"/>
            <a:ext cx="516534" cy="4877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858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144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stem Font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113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US" sz="200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099939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F1CCFB-BA3E-5F4D-8234-5ECF455A5CB4}"/>
              </a:ext>
            </a:extLst>
          </p:cNvPr>
          <p:cNvSpPr/>
          <p:nvPr userDrawn="1"/>
        </p:nvSpPr>
        <p:spPr>
          <a:xfrm>
            <a:off x="11214" y="0"/>
            <a:ext cx="402902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Calibri (24pt)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EEE8-0C8E-F642-909F-DB1BFDFC77C4}"/>
              </a:ext>
            </a:extLst>
          </p:cNvPr>
          <p:cNvSpPr txBox="1"/>
          <p:nvPr userDrawn="1"/>
        </p:nvSpPr>
        <p:spPr>
          <a:xfrm>
            <a:off x="6211019" y="-9661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35C7D0-86F5-0447-AD67-1D588FB4AA7F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FD336-82ED-F440-9A2D-938E2C0A99D8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8BC5F6-ECBD-9044-A3F5-573F43039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6A4CD5-3878-7A4A-A1ED-788B53331FD5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96BD8406-6A9E-1147-B393-83F735C5DE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9886D2A2-FB63-094A-9EFC-A684FF0BB95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45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tings Slide -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9C506B8-726D-EE46-B6CB-9B8B65F19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1"/>
            <a:ext cx="12192008" cy="68593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8BFBAF-A4D5-FD43-BD87-09E3227A7252}"/>
              </a:ext>
            </a:extLst>
          </p:cNvPr>
          <p:cNvGrpSpPr/>
          <p:nvPr userDrawn="1"/>
        </p:nvGrpSpPr>
        <p:grpSpPr>
          <a:xfrm>
            <a:off x="630547" y="5949772"/>
            <a:ext cx="3394915" cy="602977"/>
            <a:chOff x="3042324" y="5901728"/>
            <a:chExt cx="3394915" cy="602977"/>
          </a:xfrm>
        </p:grpSpPr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306241F-7FF6-9341-AB3A-71E059CD9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5734" y="5901728"/>
              <a:ext cx="2071505" cy="490390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53E5DD3-73E7-4744-B81A-BD4AE50D723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24" y="5989091"/>
              <a:ext cx="983138" cy="26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33FA943C-4C24-1147-A897-2521AEDD58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98253" y="5901728"/>
              <a:ext cx="665811" cy="60297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8800" b="1" i="0" kern="120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GB" sz="2000" b="0" i="0">
                  <a:latin typeface="Calibri Light" panose="020F0302020204030204" pitchFamily="34" charset="0"/>
                  <a:cs typeface="Calibri Light" panose="020F0302020204030204" pitchFamily="34" charset="0"/>
                </a:rPr>
                <a:t>|</a:t>
              </a:r>
              <a:endParaRPr lang="en-US" sz="2000" b="0" i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 &gt; Picture or texture fill &gt; Set to one of the dark or mid gradient options</a:t>
            </a:r>
            <a:endParaRPr lang="en-US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A0ADD70-8966-FF42-A794-44D92C925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939" y="382718"/>
            <a:ext cx="1227034" cy="1227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8ADEC-9CAB-4B47-B4E1-5A1BE83ABEEA}"/>
              </a:ext>
            </a:extLst>
          </p:cNvPr>
          <p:cNvSpPr txBox="1"/>
          <p:nvPr userDrawn="1"/>
        </p:nvSpPr>
        <p:spPr>
          <a:xfrm>
            <a:off x="3333750" y="6462201"/>
            <a:ext cx="8091962" cy="2147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9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0.xml"/><Relationship Id="rId18" Type="http://schemas.openxmlformats.org/officeDocument/2006/relationships/slideLayout" Target="../slideLayouts/slideLayout345.xml"/><Relationship Id="rId26" Type="http://schemas.openxmlformats.org/officeDocument/2006/relationships/slideLayout" Target="../slideLayouts/slideLayout353.xml"/><Relationship Id="rId39" Type="http://schemas.openxmlformats.org/officeDocument/2006/relationships/slideLayout" Target="../slideLayouts/slideLayout366.xml"/><Relationship Id="rId21" Type="http://schemas.openxmlformats.org/officeDocument/2006/relationships/slideLayout" Target="../slideLayouts/slideLayout348.xml"/><Relationship Id="rId34" Type="http://schemas.openxmlformats.org/officeDocument/2006/relationships/slideLayout" Target="../slideLayouts/slideLayout361.xml"/><Relationship Id="rId42" Type="http://schemas.openxmlformats.org/officeDocument/2006/relationships/slideLayout" Target="../slideLayouts/slideLayout369.xml"/><Relationship Id="rId47" Type="http://schemas.openxmlformats.org/officeDocument/2006/relationships/slideLayout" Target="../slideLayouts/slideLayout374.xml"/><Relationship Id="rId50" Type="http://schemas.openxmlformats.org/officeDocument/2006/relationships/slideLayout" Target="../slideLayouts/slideLayout377.xml"/><Relationship Id="rId55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17" Type="http://schemas.openxmlformats.org/officeDocument/2006/relationships/slideLayout" Target="../slideLayouts/slideLayout344.xml"/><Relationship Id="rId25" Type="http://schemas.openxmlformats.org/officeDocument/2006/relationships/slideLayout" Target="../slideLayouts/slideLayout352.xml"/><Relationship Id="rId33" Type="http://schemas.openxmlformats.org/officeDocument/2006/relationships/slideLayout" Target="../slideLayouts/slideLayout360.xml"/><Relationship Id="rId38" Type="http://schemas.openxmlformats.org/officeDocument/2006/relationships/slideLayout" Target="../slideLayouts/slideLayout365.xml"/><Relationship Id="rId46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29.xml"/><Relationship Id="rId16" Type="http://schemas.openxmlformats.org/officeDocument/2006/relationships/slideLayout" Target="../slideLayouts/slideLayout343.xml"/><Relationship Id="rId20" Type="http://schemas.openxmlformats.org/officeDocument/2006/relationships/slideLayout" Target="../slideLayouts/slideLayout347.xml"/><Relationship Id="rId29" Type="http://schemas.openxmlformats.org/officeDocument/2006/relationships/slideLayout" Target="../slideLayouts/slideLayout356.xml"/><Relationship Id="rId41" Type="http://schemas.openxmlformats.org/officeDocument/2006/relationships/slideLayout" Target="../slideLayouts/slideLayout368.xml"/><Relationship Id="rId54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24" Type="http://schemas.openxmlformats.org/officeDocument/2006/relationships/slideLayout" Target="../slideLayouts/slideLayout351.xml"/><Relationship Id="rId32" Type="http://schemas.openxmlformats.org/officeDocument/2006/relationships/slideLayout" Target="../slideLayouts/slideLayout359.xml"/><Relationship Id="rId37" Type="http://schemas.openxmlformats.org/officeDocument/2006/relationships/slideLayout" Target="../slideLayouts/slideLayout364.xml"/><Relationship Id="rId40" Type="http://schemas.openxmlformats.org/officeDocument/2006/relationships/slideLayout" Target="../slideLayouts/slideLayout367.xml"/><Relationship Id="rId45" Type="http://schemas.openxmlformats.org/officeDocument/2006/relationships/slideLayout" Target="../slideLayouts/slideLayout372.xml"/><Relationship Id="rId53" Type="http://schemas.openxmlformats.org/officeDocument/2006/relationships/slideLayout" Target="../slideLayouts/slideLayout380.xml"/><Relationship Id="rId58" Type="http://schemas.openxmlformats.org/officeDocument/2006/relationships/theme" Target="../theme/theme10.xml"/><Relationship Id="rId5" Type="http://schemas.openxmlformats.org/officeDocument/2006/relationships/slideLayout" Target="../slideLayouts/slideLayout332.xml"/><Relationship Id="rId15" Type="http://schemas.openxmlformats.org/officeDocument/2006/relationships/slideLayout" Target="../slideLayouts/slideLayout342.xml"/><Relationship Id="rId23" Type="http://schemas.openxmlformats.org/officeDocument/2006/relationships/slideLayout" Target="../slideLayouts/slideLayout350.xml"/><Relationship Id="rId28" Type="http://schemas.openxmlformats.org/officeDocument/2006/relationships/slideLayout" Target="../slideLayouts/slideLayout355.xml"/><Relationship Id="rId36" Type="http://schemas.openxmlformats.org/officeDocument/2006/relationships/slideLayout" Target="../slideLayouts/slideLayout363.xml"/><Relationship Id="rId49" Type="http://schemas.openxmlformats.org/officeDocument/2006/relationships/slideLayout" Target="../slideLayouts/slideLayout376.xml"/><Relationship Id="rId57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37.xml"/><Relationship Id="rId19" Type="http://schemas.openxmlformats.org/officeDocument/2006/relationships/slideLayout" Target="../slideLayouts/slideLayout346.xml"/><Relationship Id="rId31" Type="http://schemas.openxmlformats.org/officeDocument/2006/relationships/slideLayout" Target="../slideLayouts/slideLayout358.xml"/><Relationship Id="rId44" Type="http://schemas.openxmlformats.org/officeDocument/2006/relationships/slideLayout" Target="../slideLayouts/slideLayout371.xml"/><Relationship Id="rId52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41.xml"/><Relationship Id="rId22" Type="http://schemas.openxmlformats.org/officeDocument/2006/relationships/slideLayout" Target="../slideLayouts/slideLayout349.xml"/><Relationship Id="rId27" Type="http://schemas.openxmlformats.org/officeDocument/2006/relationships/slideLayout" Target="../slideLayouts/slideLayout354.xml"/><Relationship Id="rId30" Type="http://schemas.openxmlformats.org/officeDocument/2006/relationships/slideLayout" Target="../slideLayouts/slideLayout357.xml"/><Relationship Id="rId35" Type="http://schemas.openxmlformats.org/officeDocument/2006/relationships/slideLayout" Target="../slideLayouts/slideLayout362.xml"/><Relationship Id="rId43" Type="http://schemas.openxmlformats.org/officeDocument/2006/relationships/slideLayout" Target="../slideLayouts/slideLayout370.xml"/><Relationship Id="rId48" Type="http://schemas.openxmlformats.org/officeDocument/2006/relationships/slideLayout" Target="../slideLayouts/slideLayout375.xml"/><Relationship Id="rId56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35.xml"/><Relationship Id="rId51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63" Type="http://schemas.openxmlformats.org/officeDocument/2006/relationships/slideLayout" Target="../slideLayouts/slideLayout131.xml"/><Relationship Id="rId68" Type="http://schemas.openxmlformats.org/officeDocument/2006/relationships/slideLayout" Target="../slideLayouts/slideLayout136.xml"/><Relationship Id="rId7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75.xml"/><Relationship Id="rId7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slideLayout" Target="../slideLayouts/slideLayout126.xml"/><Relationship Id="rId66" Type="http://schemas.openxmlformats.org/officeDocument/2006/relationships/slideLayout" Target="../slideLayouts/slideLayout134.xml"/><Relationship Id="rId74" Type="http://schemas.openxmlformats.org/officeDocument/2006/relationships/slideLayout" Target="../slideLayouts/slideLayout142.xml"/><Relationship Id="rId79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129.xml"/><Relationship Id="rId82" Type="http://schemas.openxmlformats.org/officeDocument/2006/relationships/image" Target="../media/image17.png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slideLayout" Target="../slideLayouts/slideLayout128.xml"/><Relationship Id="rId65" Type="http://schemas.openxmlformats.org/officeDocument/2006/relationships/slideLayout" Target="../slideLayouts/slideLayout133.xml"/><Relationship Id="rId73" Type="http://schemas.openxmlformats.org/officeDocument/2006/relationships/slideLayout" Target="../slideLayouts/slideLayout141.xml"/><Relationship Id="rId78" Type="http://schemas.openxmlformats.org/officeDocument/2006/relationships/slideLayout" Target="../slideLayouts/slideLayout146.xml"/><Relationship Id="rId81" Type="http://schemas.openxmlformats.org/officeDocument/2006/relationships/theme" Target="../theme/theme2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64" Type="http://schemas.openxmlformats.org/officeDocument/2006/relationships/slideLayout" Target="../slideLayouts/slideLayout132.xml"/><Relationship Id="rId69" Type="http://schemas.openxmlformats.org/officeDocument/2006/relationships/slideLayout" Target="../slideLayouts/slideLayout137.xml"/><Relationship Id="rId7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72" Type="http://schemas.openxmlformats.org/officeDocument/2006/relationships/slideLayout" Target="../slideLayouts/slideLayout140.xml"/><Relationship Id="rId80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slideLayout" Target="../slideLayouts/slideLayout127.xml"/><Relationship Id="rId67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62" Type="http://schemas.openxmlformats.org/officeDocument/2006/relationships/slideLayout" Target="../slideLayouts/slideLayout130.xml"/><Relationship Id="rId70" Type="http://schemas.openxmlformats.org/officeDocument/2006/relationships/slideLayout" Target="../slideLayouts/slideLayout138.xml"/><Relationship Id="rId75" Type="http://schemas.openxmlformats.org/officeDocument/2006/relationships/slideLayout" Target="../slideLayouts/slideLayout143.xml"/><Relationship Id="rId83" Type="http://schemas.openxmlformats.org/officeDocument/2006/relationships/image" Target="../media/image18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5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34" Type="http://schemas.openxmlformats.org/officeDocument/2006/relationships/image" Target="../media/image18.png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215.xml"/><Relationship Id="rId39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192.xml"/><Relationship Id="rId21" Type="http://schemas.openxmlformats.org/officeDocument/2006/relationships/slideLayout" Target="../slideLayouts/slideLayout210.xml"/><Relationship Id="rId34" Type="http://schemas.openxmlformats.org/officeDocument/2006/relationships/slideLayout" Target="../slideLayouts/slideLayout223.xml"/><Relationship Id="rId42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33" Type="http://schemas.openxmlformats.org/officeDocument/2006/relationships/slideLayout" Target="../slideLayouts/slideLayout222.xml"/><Relationship Id="rId38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18.xml"/><Relationship Id="rId41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226.xml"/><Relationship Id="rId40" Type="http://schemas.openxmlformats.org/officeDocument/2006/relationships/slideLayout" Target="../slideLayouts/slideLayout229.xml"/><Relationship Id="rId45" Type="http://schemas.openxmlformats.org/officeDocument/2006/relationships/theme" Target="../theme/theme5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17.xml"/><Relationship Id="rId36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31" Type="http://schemas.openxmlformats.org/officeDocument/2006/relationships/slideLayout" Target="../slideLayouts/slideLayout220.xml"/><Relationship Id="rId44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19.xml"/><Relationship Id="rId35" Type="http://schemas.openxmlformats.org/officeDocument/2006/relationships/slideLayout" Target="../slideLayouts/slideLayout224.xml"/><Relationship Id="rId43" Type="http://schemas.openxmlformats.org/officeDocument/2006/relationships/slideLayout" Target="../slideLayouts/slideLayout2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36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34" Type="http://schemas.openxmlformats.org/officeDocument/2006/relationships/image" Target="../media/image17.png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image" Target="../media/image1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5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24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</p:spTree>
    <p:extLst>
      <p:ext uri="{BB962C8B-B14F-4D97-AF65-F5344CB8AC3E}">
        <p14:creationId xmlns:p14="http://schemas.microsoft.com/office/powerpoint/2010/main" val="415029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9" r:id="rId5"/>
    <p:sldLayoutId id="2147483948" r:id="rId6"/>
    <p:sldLayoutId id="2147483806" r:id="rId7"/>
    <p:sldLayoutId id="2147483807" r:id="rId8"/>
    <p:sldLayoutId id="2147483808" r:id="rId9"/>
    <p:sldLayoutId id="2147483950" r:id="rId10"/>
    <p:sldLayoutId id="2147483951" r:id="rId11"/>
    <p:sldLayoutId id="2147483811" r:id="rId12"/>
    <p:sldLayoutId id="2147483952" r:id="rId13"/>
    <p:sldLayoutId id="2147483953" r:id="rId14"/>
    <p:sldLayoutId id="2147483954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8" r:id="rId21"/>
    <p:sldLayoutId id="2147483790" r:id="rId22"/>
    <p:sldLayoutId id="2147483809" r:id="rId23"/>
    <p:sldLayoutId id="2147483787" r:id="rId24"/>
    <p:sldLayoutId id="2147483792" r:id="rId25"/>
    <p:sldLayoutId id="2147483789" r:id="rId26"/>
    <p:sldLayoutId id="2147483810" r:id="rId27"/>
    <p:sldLayoutId id="2147483791" r:id="rId28"/>
    <p:sldLayoutId id="2147483900" r:id="rId29"/>
    <p:sldLayoutId id="2147483942" r:id="rId30"/>
    <p:sldLayoutId id="2147484134" r:id="rId31"/>
    <p:sldLayoutId id="2147484138" r:id="rId32"/>
    <p:sldLayoutId id="2147484140" r:id="rId33"/>
    <p:sldLayoutId id="2147484141" r:id="rId34"/>
    <p:sldLayoutId id="2147484142" r:id="rId35"/>
    <p:sldLayoutId id="2147484143" r:id="rId36"/>
    <p:sldLayoutId id="2147484144" r:id="rId37"/>
    <p:sldLayoutId id="2147484145" r:id="rId38"/>
    <p:sldLayoutId id="2147484146" r:id="rId39"/>
    <p:sldLayoutId id="2147484148" r:id="rId40"/>
    <p:sldLayoutId id="2147484149" r:id="rId41"/>
    <p:sldLayoutId id="2147484152" r:id="rId42"/>
    <p:sldLayoutId id="2147484153" r:id="rId43"/>
    <p:sldLayoutId id="2147484156" r:id="rId44"/>
    <p:sldLayoutId id="2147484157" r:id="rId45"/>
    <p:sldLayoutId id="2147484158" r:id="rId46"/>
    <p:sldLayoutId id="2147484160" r:id="rId47"/>
    <p:sldLayoutId id="2147484163" r:id="rId48"/>
    <p:sldLayoutId id="2147484164" r:id="rId49"/>
    <p:sldLayoutId id="2147484168" r:id="rId50"/>
    <p:sldLayoutId id="2147484169" r:id="rId51"/>
    <p:sldLayoutId id="2147484170" r:id="rId52"/>
    <p:sldLayoutId id="2147484171" r:id="rId53"/>
    <p:sldLayoutId id="2147484178" r:id="rId54"/>
    <p:sldLayoutId id="2147484186" r:id="rId55"/>
    <p:sldLayoutId id="2147484187" r:id="rId56"/>
    <p:sldLayoutId id="2147484188" r:id="rId57"/>
    <p:sldLayoutId id="2147484189" r:id="rId58"/>
    <p:sldLayoutId id="2147484190" r:id="rId59"/>
    <p:sldLayoutId id="2147484191" r:id="rId60"/>
    <p:sldLayoutId id="2147484192" r:id="rId61"/>
    <p:sldLayoutId id="2147484193" r:id="rId62"/>
    <p:sldLayoutId id="2147484194" r:id="rId63"/>
    <p:sldLayoutId id="2147484195" r:id="rId64"/>
    <p:sldLayoutId id="2147484196" r:id="rId65"/>
    <p:sldLayoutId id="2147484197" r:id="rId66"/>
    <p:sldLayoutId id="2147484515" r:id="rId67"/>
    <p:sldLayoutId id="2147484545" r:id="rId68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</p:spTree>
    <p:extLst>
      <p:ext uri="{BB962C8B-B14F-4D97-AF65-F5344CB8AC3E}">
        <p14:creationId xmlns:p14="http://schemas.microsoft.com/office/powerpoint/2010/main" val="428579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  <p:sldLayoutId id="2147484444" r:id="rId17"/>
    <p:sldLayoutId id="2147484445" r:id="rId18"/>
    <p:sldLayoutId id="2147484446" r:id="rId19"/>
    <p:sldLayoutId id="2147484447" r:id="rId20"/>
    <p:sldLayoutId id="2147484448" r:id="rId21"/>
    <p:sldLayoutId id="2147484449" r:id="rId22"/>
    <p:sldLayoutId id="2147484450" r:id="rId23"/>
    <p:sldLayoutId id="2147484451" r:id="rId24"/>
    <p:sldLayoutId id="2147484452" r:id="rId25"/>
    <p:sldLayoutId id="2147484453" r:id="rId26"/>
    <p:sldLayoutId id="2147484454" r:id="rId27"/>
    <p:sldLayoutId id="2147484455" r:id="rId28"/>
    <p:sldLayoutId id="2147484457" r:id="rId29"/>
    <p:sldLayoutId id="2147484458" r:id="rId30"/>
    <p:sldLayoutId id="2147484459" r:id="rId31"/>
    <p:sldLayoutId id="2147484460" r:id="rId32"/>
    <p:sldLayoutId id="2147484461" r:id="rId33"/>
    <p:sldLayoutId id="2147484462" r:id="rId34"/>
    <p:sldLayoutId id="2147484463" r:id="rId35"/>
    <p:sldLayoutId id="2147484464" r:id="rId36"/>
    <p:sldLayoutId id="2147484465" r:id="rId37"/>
    <p:sldLayoutId id="2147484466" r:id="rId38"/>
    <p:sldLayoutId id="2147484467" r:id="rId39"/>
    <p:sldLayoutId id="2147484468" r:id="rId40"/>
    <p:sldLayoutId id="2147484469" r:id="rId41"/>
    <p:sldLayoutId id="2147484470" r:id="rId42"/>
    <p:sldLayoutId id="2147484471" r:id="rId43"/>
    <p:sldLayoutId id="2147484472" r:id="rId44"/>
    <p:sldLayoutId id="2147484473" r:id="rId45"/>
    <p:sldLayoutId id="2147484474" r:id="rId46"/>
    <p:sldLayoutId id="2147484475" r:id="rId47"/>
    <p:sldLayoutId id="2147484476" r:id="rId48"/>
    <p:sldLayoutId id="2147484477" r:id="rId49"/>
    <p:sldLayoutId id="2147484478" r:id="rId50"/>
    <p:sldLayoutId id="2147484479" r:id="rId51"/>
    <p:sldLayoutId id="2147484480" r:id="rId52"/>
    <p:sldLayoutId id="2147484481" r:id="rId53"/>
    <p:sldLayoutId id="2147484482" r:id="rId54"/>
    <p:sldLayoutId id="2147484483" r:id="rId55"/>
    <p:sldLayoutId id="2147484484" r:id="rId56"/>
    <p:sldLayoutId id="2147484485" r:id="rId57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9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4059" r:id="rId29"/>
    <p:sldLayoutId id="2147484060" r:id="rId30"/>
    <p:sldLayoutId id="2147484061" r:id="rId31"/>
    <p:sldLayoutId id="2147484062" r:id="rId32"/>
    <p:sldLayoutId id="2147484063" r:id="rId33"/>
    <p:sldLayoutId id="2147484064" r:id="rId34"/>
    <p:sldLayoutId id="2147484071" r:id="rId35"/>
    <p:sldLayoutId id="2147484072" r:id="rId36"/>
    <p:sldLayoutId id="2147484073" r:id="rId37"/>
    <p:sldLayoutId id="2147484074" r:id="rId38"/>
    <p:sldLayoutId id="2147484075" r:id="rId39"/>
    <p:sldLayoutId id="2147484078" r:id="rId40"/>
    <p:sldLayoutId id="2147484079" r:id="rId41"/>
    <p:sldLayoutId id="2147484086" r:id="rId42"/>
    <p:sldLayoutId id="2147484094" r:id="rId43"/>
    <p:sldLayoutId id="2147484099" r:id="rId44"/>
    <p:sldLayoutId id="2147484100" r:id="rId45"/>
    <p:sldLayoutId id="2147484101" r:id="rId46"/>
    <p:sldLayoutId id="2147484102" r:id="rId47"/>
    <p:sldLayoutId id="2147484103" r:id="rId48"/>
    <p:sldLayoutId id="2147484104" r:id="rId49"/>
    <p:sldLayoutId id="2147484105" r:id="rId50"/>
    <p:sldLayoutId id="2147484106" r:id="rId51"/>
    <p:sldLayoutId id="2147484107" r:id="rId52"/>
    <p:sldLayoutId id="2147484108" r:id="rId53"/>
    <p:sldLayoutId id="2147484109" r:id="rId54"/>
    <p:sldLayoutId id="2147484110" r:id="rId55"/>
    <p:sldLayoutId id="2147484111" r:id="rId56"/>
    <p:sldLayoutId id="2147484112" r:id="rId57"/>
    <p:sldLayoutId id="2147484113" r:id="rId58"/>
    <p:sldLayoutId id="2147484114" r:id="rId59"/>
    <p:sldLayoutId id="2147484115" r:id="rId60"/>
    <p:sldLayoutId id="2147484116" r:id="rId61"/>
    <p:sldLayoutId id="2147484117" r:id="rId62"/>
    <p:sldLayoutId id="2147484118" r:id="rId63"/>
    <p:sldLayoutId id="2147484119" r:id="rId64"/>
    <p:sldLayoutId id="2147484120" r:id="rId65"/>
    <p:sldLayoutId id="2147484121" r:id="rId66"/>
    <p:sldLayoutId id="2147484122" r:id="rId67"/>
    <p:sldLayoutId id="2147484123" r:id="rId68"/>
    <p:sldLayoutId id="2147484124" r:id="rId69"/>
    <p:sldLayoutId id="2147484126" r:id="rId70"/>
    <p:sldLayoutId id="2147484128" r:id="rId71"/>
    <p:sldLayoutId id="2147484132" r:id="rId72"/>
    <p:sldLayoutId id="2147484252" r:id="rId73"/>
    <p:sldLayoutId id="2147484253" r:id="rId74"/>
    <p:sldLayoutId id="2147484254" r:id="rId75"/>
    <p:sldLayoutId id="2147484255" r:id="rId76"/>
    <p:sldLayoutId id="2147484256" r:id="rId77"/>
    <p:sldLayoutId id="2147484257" r:id="rId78"/>
    <p:sldLayoutId id="2147484258" r:id="rId79"/>
    <p:sldLayoutId id="2147484259" r:id="rId80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291305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409252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4581" y="6356350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</p:sldLayoutIdLst>
  <p:hf hdr="0" ftr="0" dt="0"/>
  <p:txStyles>
    <p:titleStyle>
      <a:lvl1pPr marL="111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3495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3495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kern="1200">
          <a:solidFill>
            <a:srgbClr val="003F72"/>
          </a:solidFill>
          <a:latin typeface="+mn-lt"/>
          <a:ea typeface="+mn-ea"/>
          <a:cs typeface="+mn-cs"/>
        </a:defRPr>
      </a:lvl3pPr>
      <a:lvl4pPr marL="1035050" indent="-2143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258888" indent="-214313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tabLst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Accenture. All rights reserved.</a:t>
            </a:r>
            <a:endParaRPr lang="en-US" sz="800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1A1ED3D-70EA-C24A-A8B6-D5506A86AC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223" y="6453606"/>
            <a:ext cx="649090" cy="1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696" r:id="rId31"/>
    <p:sldLayoutId id="2147483697" r:id="rId3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C1F2A">
                    <a:alpha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C1F2A">
                  <a:alpha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</p:spTree>
    <p:extLst>
      <p:ext uri="{BB962C8B-B14F-4D97-AF65-F5344CB8AC3E}">
        <p14:creationId xmlns:p14="http://schemas.microsoft.com/office/powerpoint/2010/main" val="33753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3" r:id="rId32"/>
    <p:sldLayoutId id="2147484004" r:id="rId33"/>
    <p:sldLayoutId id="2147484005" r:id="rId34"/>
    <p:sldLayoutId id="2147484006" r:id="rId35"/>
    <p:sldLayoutId id="2147484007" r:id="rId36"/>
    <p:sldLayoutId id="2147484008" r:id="rId37"/>
    <p:sldLayoutId id="2147484009" r:id="rId38"/>
    <p:sldLayoutId id="2147484010" r:id="rId39"/>
    <p:sldLayoutId id="2147484011" r:id="rId40"/>
    <p:sldLayoutId id="2147484012" r:id="rId41"/>
    <p:sldLayoutId id="2147484425" r:id="rId42"/>
    <p:sldLayoutId id="2147484418" r:id="rId43"/>
    <p:sldLayoutId id="2147484423" r:id="rId44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</p:spTree>
    <p:extLst>
      <p:ext uri="{BB962C8B-B14F-4D97-AF65-F5344CB8AC3E}">
        <p14:creationId xmlns:p14="http://schemas.microsoft.com/office/powerpoint/2010/main" val="38212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  <p:sldLayoutId id="2147484037" r:id="rId24"/>
    <p:sldLayoutId id="2147484038" r:id="rId25"/>
    <p:sldLayoutId id="2147484039" r:id="rId26"/>
    <p:sldLayoutId id="2147484040" r:id="rId27"/>
    <p:sldLayoutId id="2147484041" r:id="rId28"/>
    <p:sldLayoutId id="2147484042" r:id="rId29"/>
    <p:sldLayoutId id="2147484043" r:id="rId30"/>
    <p:sldLayoutId id="2147484044" r:id="rId31"/>
    <p:sldLayoutId id="2147484045" r:id="rId32"/>
    <p:sldLayoutId id="2147484046" r:id="rId33"/>
    <p:sldLayoutId id="2147484047" r:id="rId34"/>
    <p:sldLayoutId id="2147484048" r:id="rId35"/>
    <p:sldLayoutId id="2147484049" r:id="rId36"/>
    <p:sldLayoutId id="2147484050" r:id="rId37"/>
    <p:sldLayoutId id="2147484051" r:id="rId38"/>
    <p:sldLayoutId id="2147484052" r:id="rId39"/>
    <p:sldLayoutId id="2147484053" r:id="rId40"/>
    <p:sldLayoutId id="2147484054" r:id="rId4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73D11-4835-89C4-DDCC-218ECA47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8CA7E-E233-71C0-2FEF-AA25B3E1A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746C-94E1-92B8-6FEF-99B3967B8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A7DAEB-CEA3-4DD7-B63B-BBE85D4DECE9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9A94-C95B-3B73-9808-2BBE9956C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3B6E-1120-F3AF-9C7F-1526FD8A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F9726A-2D29-43A4-83C3-A21A734D2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398" r:id="rId13"/>
    <p:sldLayoutId id="21474844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2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38" r:id="rId27"/>
    <p:sldLayoutId id="2147484239" r:id="rId28"/>
    <p:sldLayoutId id="2147484240" r:id="rId29"/>
    <p:sldLayoutId id="2147484241" r:id="rId30"/>
    <p:sldLayoutId id="2147483932" r:id="rId31"/>
    <p:sldLayoutId id="2147483933" r:id="rId32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06992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06992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E0437-B6EC-1949-9776-716EE0B17FEB}"/>
              </a:ext>
            </a:extLst>
          </p:cNvPr>
          <p:cNvSpPr txBox="1"/>
          <p:nvPr userDrawn="1"/>
        </p:nvSpPr>
        <p:spPr>
          <a:xfrm>
            <a:off x="5882492" y="6482079"/>
            <a:ext cx="5524500" cy="20135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VA Working Papers | Not for External Dissemination	</a:t>
            </a:r>
            <a:endParaRPr lang="en-US" noProof="0">
              <a:solidFill>
                <a:schemeClr val="tx1">
                  <a:alpha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0085CC-3E61-6D4F-81D2-C01F85C83350}"/>
              </a:ext>
            </a:extLst>
          </p:cNvPr>
          <p:cNvGrpSpPr/>
          <p:nvPr userDrawn="1"/>
        </p:nvGrpSpPr>
        <p:grpSpPr>
          <a:xfrm>
            <a:off x="292223" y="6277771"/>
            <a:ext cx="2177541" cy="609968"/>
            <a:chOff x="303374" y="6213899"/>
            <a:chExt cx="2177541" cy="609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E5A938-F969-1F42-A4DF-6E264BD37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7412" y="6349531"/>
              <a:ext cx="1223503" cy="29067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BB6722-C0DC-F34A-9444-3D993B68641D}"/>
                </a:ext>
              </a:extLst>
            </p:cNvPr>
            <p:cNvGrpSpPr/>
            <p:nvPr userDrawn="1"/>
          </p:nvGrpSpPr>
          <p:grpSpPr>
            <a:xfrm>
              <a:off x="303374" y="6213899"/>
              <a:ext cx="1155165" cy="609968"/>
              <a:chOff x="1204393" y="5850835"/>
              <a:chExt cx="1141925" cy="60297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21A1ED3D-70EA-C24A-A8B6-D5506A86ACC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04393" y="6024655"/>
                <a:ext cx="641650" cy="1689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997269DF-DF19-8F4E-8EA6-A329FDB994F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680507" y="5850835"/>
                <a:ext cx="665811" cy="602977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algn="ctr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8800" b="1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</a:lstStyle>
              <a:p>
                <a:r>
                  <a:rPr lang="en-GB" sz="1200" b="0" i="0">
                    <a:solidFill>
                      <a:schemeClr val="tx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|</a:t>
                </a:r>
                <a:endParaRPr lang="en-US" sz="1800" b="0" i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4" r:id="rId6"/>
    <p:sldLayoutId id="2147484395" r:id="rId7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accent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2.xml"/><Relationship Id="rId4" Type="http://schemas.openxmlformats.org/officeDocument/2006/relationships/hyperlink" Target="https://benefits.va.gov/gibill/fgib/stem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6.xml"/><Relationship Id="rId6" Type="http://schemas.openxmlformats.org/officeDocument/2006/relationships/hyperlink" Target="https://www.va.gov/education/yellow-ribbon-participating-schools/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4.xml"/><Relationship Id="rId6" Type="http://schemas.openxmlformats.org/officeDocument/2006/relationships/hyperlink" Target="https://sb-auth.skillsbuild.org/signup?ngo-id=0273&amp;mgr=1388711REG&amp;mgr2=1388710REG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s://skillsbuild.org/adult-learners/explore-learn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gibill/non_va_resources.asp#state" TargetMode="Externa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2.xml"/><Relationship Id="rId6" Type="http://schemas.openxmlformats.org/officeDocument/2006/relationships/hyperlink" Target="https://www.benefits.va.gov/gibill/non_va_resources.asp#misc" TargetMode="External"/><Relationship Id="rId5" Type="http://schemas.openxmlformats.org/officeDocument/2006/relationships/hyperlink" Target="https://www.benefits.va.gov/gibill/non_va_resources.asp#military" TargetMode="External"/><Relationship Id="rId4" Type="http://schemas.openxmlformats.org/officeDocument/2006/relationships/hyperlink" Target="https://www.benefits.va.gov/gibill/non_va_resources.asp#federa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govdelivery.com/accounts/USVAVBA/subscriber/new?preferences=true" TargetMode="External"/><Relationship Id="rId13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hyperlink" Target="https://www.benefits.va.gov/gibill/resources/education_resources/school_certifying_officials/online_sco_training.asp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benefits.va.gov/GIBill/docs/job_aids/SCO_Handbook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gibillEducation" TargetMode="External"/><Relationship Id="rId11" Type="http://schemas.openxmlformats.org/officeDocument/2006/relationships/image" Target="../media/image50.emf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10" Type="http://schemas.openxmlformats.org/officeDocument/2006/relationships/hyperlink" Target="https://www.va.gov/school-administrators/" TargetMode="External"/><Relationship Id="rId4" Type="http://schemas.openxmlformats.org/officeDocument/2006/relationships/hyperlink" Target="https://vbatraining.adobeconnect.com/scocontactmatrix/default/index.html" TargetMode="External"/><Relationship Id="rId9" Type="http://schemas.openxmlformats.org/officeDocument/2006/relationships/image" Target="../media/image49.emf"/><Relationship Id="rId14" Type="http://schemas.openxmlformats.org/officeDocument/2006/relationships/hyperlink" Target="https://ask.va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05FDDD-D2D9-2E4E-BA85-22578640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3987"/>
            <a:ext cx="12145325" cy="4726773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Enhancing our Collaboration 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/>
                <a:cs typeface="Arial"/>
              </a:rPr>
              <a:t>Western Association of Veteran Education Specialists</a:t>
            </a:r>
            <a:endParaRPr lang="en-US" sz="3200" dirty="0">
              <a:latin typeface="+mj-ea"/>
              <a:cs typeface="Calibri"/>
            </a:endParaRPr>
          </a:p>
          <a:p>
            <a:r>
              <a:rPr lang="en-US" sz="3200" dirty="0">
                <a:latin typeface="Arial"/>
                <a:cs typeface="Arial"/>
              </a:rPr>
              <a:t>(WAVES) 2025 Conference</a:t>
            </a:r>
            <a:br>
              <a:rPr lang="en-US" sz="3200" dirty="0">
                <a:latin typeface="Arial"/>
                <a:cs typeface="Arial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ea typeface="Calibri"/>
                <a:cs typeface="Arial"/>
              </a:rPr>
              <a:t>Dr. Nicole Morant</a:t>
            </a:r>
            <a:br>
              <a:rPr lang="en-US" sz="4000" dirty="0">
                <a:latin typeface="Arial"/>
                <a:ea typeface="Calibri"/>
                <a:cs typeface="Arial"/>
              </a:rPr>
            </a:br>
            <a:r>
              <a:rPr lang="en-US" sz="4000" dirty="0">
                <a:latin typeface="Arial"/>
                <a:ea typeface="Calibri"/>
                <a:cs typeface="Arial"/>
              </a:rPr>
              <a:t>Program Integration Officer</a:t>
            </a:r>
            <a:br>
              <a:rPr lang="en-US" sz="4000" dirty="0">
                <a:latin typeface="Arial"/>
                <a:ea typeface="Calibri"/>
                <a:cs typeface="Arial"/>
              </a:rPr>
            </a:br>
            <a:r>
              <a:rPr lang="en-US" sz="4000" dirty="0">
                <a:latin typeface="Arial"/>
                <a:ea typeface="Calibri"/>
                <a:cs typeface="Arial"/>
              </a:rPr>
              <a:t>U.S. Department of Veteran Affairs</a:t>
            </a:r>
          </a:p>
        </p:txBody>
      </p:sp>
    </p:spTree>
    <p:extLst>
      <p:ext uri="{BB962C8B-B14F-4D97-AF65-F5344CB8AC3E}">
        <p14:creationId xmlns:p14="http://schemas.microsoft.com/office/powerpoint/2010/main" val="281042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4BB2D-D7EF-8BD9-BD47-7B1F7245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C789-121A-8FA0-68B2-B580F3E7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 Enrollment Manager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64410B-3266-535A-3992-E3845F4199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3539" y="2122631"/>
            <a:ext cx="4848225" cy="23145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CAD16-4584-1303-25E7-61158338025B}"/>
              </a:ext>
            </a:extLst>
          </p:cNvPr>
          <p:cNvSpPr txBox="1"/>
          <p:nvPr/>
        </p:nvSpPr>
        <p:spPr>
          <a:xfrm>
            <a:off x="5945874" y="871940"/>
            <a:ext cx="5431998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228600">
              <a:spcAft>
                <a:spcPts val="1200"/>
              </a:spcAft>
            </a:pPr>
            <a:r>
              <a:rPr lang="en-US" sz="1900" b="1">
                <a:solidFill>
                  <a:srgbClr val="000000"/>
                </a:solidFill>
                <a:cs typeface="Arial"/>
              </a:rPr>
              <a:t>Release 7.1 – Spring 2025</a:t>
            </a:r>
          </a:p>
          <a:p>
            <a:pPr marL="285750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sz="1900">
                <a:cs typeface="Arial"/>
              </a:rPr>
              <a:t>Included major revisions to the Programs tab making all terms certified under each program easy to identify. </a:t>
            </a:r>
            <a:endParaRPr lang="en-US">
              <a:cs typeface="Arial"/>
            </a:endParaRPr>
          </a:p>
          <a:p>
            <a:pPr marL="285750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sz="1900">
                <a:cs typeface="Arial"/>
              </a:rPr>
              <a:t>Included the ability to correct SCO Assistant drafts using “decline” functionality</a:t>
            </a:r>
          </a:p>
          <a:p>
            <a:pPr marL="285750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sz="1900">
                <a:cs typeface="Arial"/>
              </a:rPr>
              <a:t>Re-enabled the ability to enter special characters within the Notes.</a:t>
            </a:r>
            <a:br>
              <a:rPr lang="en-US" sz="1900">
                <a:cs typeface="Arial"/>
              </a:rPr>
            </a:br>
            <a:endParaRPr lang="en-US" sz="1900">
              <a:cs typeface="Arial"/>
            </a:endParaRPr>
          </a:p>
          <a:p>
            <a:pPr defTabSz="228600">
              <a:spcAft>
                <a:spcPts val="1200"/>
              </a:spcAft>
            </a:pPr>
            <a:r>
              <a:rPr lang="en-US" sz="1900" b="1">
                <a:cs typeface="Arial"/>
              </a:rPr>
              <a:t>Release 8 – Fall 2025</a:t>
            </a:r>
          </a:p>
          <a:p>
            <a:pPr marL="285750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sz="1900">
                <a:cs typeface="Arial"/>
              </a:rPr>
              <a:t>Chapter 35 payee numbers will no longer need to be entered.</a:t>
            </a:r>
          </a:p>
          <a:p>
            <a:pPr marL="285750" indent="-285750" defTabSz="228600">
              <a:spcAft>
                <a:spcPts val="1200"/>
              </a:spcAft>
              <a:buFont typeface="Arial"/>
              <a:buChar char="•"/>
            </a:pPr>
            <a:r>
              <a:rPr lang="en-US" sz="1900">
                <a:cs typeface="Arial"/>
              </a:rPr>
              <a:t>With the retirement of the Electronic Certification Automated Processing (ECAP) and the Benefits Delivery Network, all claims will be processed through Benefits Manager.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17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E03DD-A7A1-D58D-7AD7-FB9FE32E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Rudisill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Decision </a:t>
            </a:r>
          </a:p>
        </p:txBody>
      </p:sp>
      <p:graphicFrame>
        <p:nvGraphicFramePr>
          <p:cNvPr id="29" name="TextBox 2">
            <a:extLst>
              <a:ext uri="{FF2B5EF4-FFF2-40B4-BE49-F238E27FC236}">
                <a16:creationId xmlns:a16="http://schemas.microsoft.com/office/drawing/2014/main" id="{4DD99F59-4F6E-FD6D-C9A6-43AB461AB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48590"/>
              </p:ext>
            </p:extLst>
          </p:nvPr>
        </p:nvGraphicFramePr>
        <p:xfrm>
          <a:off x="383098" y="2292390"/>
          <a:ext cx="11387115" cy="411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5D4AA1-7D3D-08E0-9BDE-83051C9966B2}"/>
              </a:ext>
            </a:extLst>
          </p:cNvPr>
          <p:cNvCxnSpPr/>
          <p:nvPr/>
        </p:nvCxnSpPr>
        <p:spPr>
          <a:xfrm>
            <a:off x="187890" y="6513534"/>
            <a:ext cx="11670082" cy="10438"/>
          </a:xfrm>
          <a:prstGeom prst="straightConnector1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1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EE3E5-2B26-DDD3-6780-6B753E03D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658" y="-1018"/>
            <a:ext cx="10313095" cy="1917606"/>
          </a:xfrm>
        </p:spPr>
        <p:txBody>
          <a:bodyPr anchor="ctr">
            <a:noAutofit/>
          </a:bodyPr>
          <a:lstStyle/>
          <a:p>
            <a:r>
              <a:rPr lang="en-US" sz="2000" b="1"/>
              <a:t>“Senator Elizabeth Dole 21st Century Veterans Healthcare and Benefits Improvement Act”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F00C311-61D8-0079-38B2-8ECDE4FA3559}"/>
              </a:ext>
            </a:extLst>
          </p:cNvPr>
          <p:cNvSpPr/>
          <p:nvPr/>
        </p:nvSpPr>
        <p:spPr>
          <a:xfrm>
            <a:off x="9008300" y="1450931"/>
            <a:ext cx="1832975" cy="152078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Risk Based/ TRBR  Surveys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DFC2025-6754-099B-126A-2C3BB265B6C7}"/>
              </a:ext>
            </a:extLst>
          </p:cNvPr>
          <p:cNvSpPr/>
          <p:nvPr/>
        </p:nvSpPr>
        <p:spPr>
          <a:xfrm>
            <a:off x="4958218" y="1544877"/>
            <a:ext cx="1989550" cy="152078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VET TEC 2.0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22AB51D-5145-B2D0-5349-D932A064EC95}"/>
              </a:ext>
            </a:extLst>
          </p:cNvPr>
          <p:cNvSpPr/>
          <p:nvPr/>
        </p:nvSpPr>
        <p:spPr>
          <a:xfrm>
            <a:off x="866381" y="1544876"/>
            <a:ext cx="2177440" cy="152078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GI Bill Comparison Tool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6A8E4-5E5B-CE9E-4FA0-29A62A1369F0}"/>
              </a:ext>
            </a:extLst>
          </p:cNvPr>
          <p:cNvSpPr txBox="1"/>
          <p:nvPr/>
        </p:nvSpPr>
        <p:spPr>
          <a:xfrm>
            <a:off x="594986" y="3434218"/>
            <a:ext cx="307931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Provide relevant and timely information about VA approved programs</a:t>
            </a:r>
          </a:p>
          <a:p>
            <a:pPr marL="285750" indent="-285750">
              <a:buFont typeface="Arial"/>
              <a:buChar char="•"/>
            </a:pPr>
            <a:r>
              <a:rPr lang="en-US" sz="1600"/>
              <a:t>More collaboration with other agencies</a:t>
            </a:r>
          </a:p>
          <a:p>
            <a:pPr marL="285750" indent="-285750">
              <a:buFont typeface="Arial"/>
              <a:buChar char="•"/>
            </a:pPr>
            <a:r>
              <a:rPr lang="en-US" sz="1600"/>
              <a:t>Expanded Feedback options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CE67A2-DA94-C9D7-17E8-CE878373CF83}"/>
              </a:ext>
            </a:extLst>
          </p:cNvPr>
          <p:cNvSpPr txBox="1"/>
          <p:nvPr/>
        </p:nvSpPr>
        <p:spPr>
          <a:xfrm>
            <a:off x="4258848" y="3434218"/>
            <a:ext cx="307931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Improved program with updated requirements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Different funding amounts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Program compliance using 85/15 rules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850A0C-E8AF-DAAC-82B8-6DEB7E910A00}"/>
              </a:ext>
            </a:extLst>
          </p:cNvPr>
          <p:cNvSpPr txBox="1"/>
          <p:nvPr/>
        </p:nvSpPr>
        <p:spPr>
          <a:xfrm>
            <a:off x="8131477" y="3434218"/>
            <a:ext cx="307931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Targeted risk-based review notice </a:t>
            </a:r>
            <a:r>
              <a:rPr lang="en-US" sz="1600" dirty="0"/>
              <a:t>changed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Deadline established for risk-based survey database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Title IV waiver justification added</a:t>
            </a:r>
          </a:p>
        </p:txBody>
      </p:sp>
    </p:spTree>
    <p:extLst>
      <p:ext uri="{BB962C8B-B14F-4D97-AF65-F5344CB8AC3E}">
        <p14:creationId xmlns:p14="http://schemas.microsoft.com/office/powerpoint/2010/main" val="415332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95E22-760C-356D-D49E-58D35213A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F43FCF-0BBB-44A3-BBDB-1FF54AF5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3987"/>
            <a:ext cx="12145325" cy="4726773"/>
          </a:xfrm>
        </p:spPr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Beyond the GI Bill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ea typeface="Calibri"/>
                <a:cs typeface="Arial"/>
              </a:rPr>
              <a:t>Additional Education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0218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222-6F42-B044-AFA3-A43DF3C8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10367"/>
            <a:ext cx="9075965" cy="9906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GI Bill | Rogers STEM Scholarship</a:t>
            </a:r>
            <a:endParaRPr lang="en-US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DEA07D5C-0D59-4A73-BA60-FC4BA7207B98}"/>
              </a:ext>
            </a:extLst>
          </p:cNvPr>
          <p:cNvSpPr txBox="1">
            <a:spLocks/>
          </p:cNvSpPr>
          <p:nvPr/>
        </p:nvSpPr>
        <p:spPr>
          <a:xfrm>
            <a:off x="290906" y="876475"/>
            <a:ext cx="9343407" cy="6034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lang="en-US" sz="2133" b="1" i="0" kern="1200" cap="none" baseline="0" dirty="0" smtClean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1pPr>
            <a:lvl2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lang="en-US" sz="2133" b="0" i="0" kern="1200" cap="none" baseline="0" dirty="0" smtClean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2pPr>
            <a:lvl3pPr marL="201079" indent="-201079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tabLst/>
              <a:defRPr lang="en-US" sz="2133" b="0" i="0" kern="1200" cap="none" baseline="0" dirty="0" smtClean="0">
                <a:solidFill>
                  <a:schemeClr val="tx1"/>
                </a:solidFill>
                <a:latin typeface="+mn-lt"/>
                <a:ea typeface="Arial Black" charset="0"/>
                <a:cs typeface="Arial Black" charset="0"/>
              </a:defRPr>
            </a:lvl3pPr>
            <a:lvl4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lang="en-US" sz="2133" b="1" i="0" kern="1200" cap="none" baseline="0" dirty="0" smtClean="0">
                <a:solidFill>
                  <a:schemeClr val="tx2"/>
                </a:solidFill>
                <a:latin typeface="Arial Bold" charset="0"/>
                <a:ea typeface="Arial Black" charset="0"/>
                <a:cs typeface="Arial Black" charset="0"/>
              </a:defRPr>
            </a:lvl4pPr>
            <a:lvl5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lang="en-US" sz="2133" b="1" i="0" kern="1200" cap="none" baseline="0" dirty="0">
                <a:solidFill>
                  <a:schemeClr val="tx2"/>
                </a:solidFill>
                <a:latin typeface="Arial Bold" charset="0"/>
                <a:ea typeface="Arial Black" charset="0"/>
                <a:cs typeface="Arial Black" charset="0"/>
              </a:defRPr>
            </a:lvl5pPr>
            <a:lvl6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2133" b="1" i="0" kern="1200" cap="none" baseline="0">
                <a:solidFill>
                  <a:schemeClr val="tx2"/>
                </a:solidFill>
                <a:latin typeface="Arial Bold" charset="0"/>
                <a:ea typeface="Arial Bold" charset="0"/>
                <a:cs typeface="Arial Bold" charset="0"/>
              </a:defRPr>
            </a:lvl6pPr>
            <a:lvl7pPr marL="0" indent="0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7pPr>
            <a:lvl8pPr marL="182875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</a:defRPr>
            </a:lvl8pPr>
            <a:lvl9pPr marL="365751" indent="-182875" algn="l" defTabSz="1734634" rtl="0" eaLnBrk="1" latinLnBrk="0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  <a:defRPr sz="1867" b="1" i="0" kern="1200" cap="none" baseline="0">
                <a:solidFill>
                  <a:schemeClr val="tx1"/>
                </a:solidFill>
                <a:latin typeface="Arial Bold" charset="0"/>
                <a:ea typeface="Arial Black" charset="0"/>
                <a:cs typeface="Arial Black" charset="0"/>
              </a:defRPr>
            </a:lvl9pPr>
          </a:lstStyle>
          <a:p>
            <a:pPr marL="0" marR="0" lvl="0" indent="0" algn="l" defTabSz="1734634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" name="Picture 19" descr="Red, white and blue STEM Scholarship logo with STEM related shapes">
            <a:extLst>
              <a:ext uri="{FF2B5EF4-FFF2-40B4-BE49-F238E27FC236}">
                <a16:creationId xmlns:a16="http://schemas.microsoft.com/office/drawing/2014/main" id="{F61163BF-BEE6-48F9-99E9-E521AD442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87" y="57739"/>
            <a:ext cx="940164" cy="1243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EB41BE-B2BF-3AF8-D678-D01B9B8E17CB}"/>
              </a:ext>
            </a:extLst>
          </p:cNvPr>
          <p:cNvSpPr/>
          <p:nvPr/>
        </p:nvSpPr>
        <p:spPr>
          <a:xfrm>
            <a:off x="1047326" y="1494651"/>
            <a:ext cx="3401683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 is the Rogers STEM Scholarship?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BF6370-6AAC-46EF-0545-C981DE3CAE6E}"/>
              </a:ext>
            </a:extLst>
          </p:cNvPr>
          <p:cNvSpPr/>
          <p:nvPr/>
        </p:nvSpPr>
        <p:spPr>
          <a:xfrm>
            <a:off x="1126402" y="2532297"/>
            <a:ext cx="3243530" cy="3594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Rogers STEM Scholarship offers up to nine extra months of benefits (may not exceed $30,000) for STEM undergraduate degree, dual-degree and certain clinical training programs. Scholarships are awarded on a monthly basis.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AA84B5-249C-9928-39D8-0C855C04DC9E}"/>
              </a:ext>
            </a:extLst>
          </p:cNvPr>
          <p:cNvSpPr/>
          <p:nvPr/>
        </p:nvSpPr>
        <p:spPr>
          <a:xfrm>
            <a:off x="6684936" y="1396774"/>
            <a:ext cx="3401683" cy="914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Who's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Eligible?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5DB17C-4EAA-84B1-08DD-D9C86C55248F}"/>
              </a:ext>
            </a:extLst>
          </p:cNvPr>
          <p:cNvSpPr/>
          <p:nvPr/>
        </p:nvSpPr>
        <p:spPr>
          <a:xfrm>
            <a:off x="6764012" y="2449287"/>
            <a:ext cx="3243530" cy="359442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Veterans or Fry Scholars who are currently enrolled in a STEM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undergraduate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degree program requiring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at least 120 semester (or 180 quarter) credit hours for completion 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have completed at least 60 semester (or 90 quarter) credit hours toward your degree are eligible.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F94B798-CE1A-4E7B-BFDC-3C88FE9EEC8F}"/>
              </a:ext>
            </a:extLst>
          </p:cNvPr>
          <p:cNvSpPr txBox="1">
            <a:spLocks/>
          </p:cNvSpPr>
          <p:nvPr/>
        </p:nvSpPr>
        <p:spPr>
          <a:xfrm>
            <a:off x="2267062" y="6278189"/>
            <a:ext cx="3084547" cy="3323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1600" b="1" i="1" kern="1200">
                <a:solidFill>
                  <a:sysClr val="windowText" lastClr="000000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Arial"/>
              </a:rPr>
              <a:t>Where Can I Apply?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3BCB3-5618-4AC2-B04A-90CFE88B8568}"/>
              </a:ext>
            </a:extLst>
          </p:cNvPr>
          <p:cNvSpPr txBox="1"/>
          <p:nvPr/>
        </p:nvSpPr>
        <p:spPr>
          <a:xfrm>
            <a:off x="5020930" y="6241256"/>
            <a:ext cx="619845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https://benefits.va.gov/gibill/fgib/stem.asp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E5509-37AD-F055-48A9-AA7CBBC59E67}"/>
              </a:ext>
            </a:extLst>
          </p:cNvPr>
          <p:cNvSpPr/>
          <p:nvPr/>
        </p:nvSpPr>
        <p:spPr>
          <a:xfrm>
            <a:off x="11525250" y="6429375"/>
            <a:ext cx="371475" cy="34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98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E84C-E5B6-452D-A67C-6435F4B7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3914"/>
            <a:ext cx="11430000" cy="990600"/>
          </a:xfrm>
        </p:spPr>
        <p:txBody>
          <a:bodyPr/>
          <a:lstStyle/>
          <a:p>
            <a:r>
              <a:rPr lang="en-US"/>
              <a:t>Yellow Ribbon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64D8A-5BE2-42D6-A3F4-5DD1A688356F}"/>
              </a:ext>
            </a:extLst>
          </p:cNvPr>
          <p:cNvSpPr txBox="1"/>
          <p:nvPr/>
        </p:nvSpPr>
        <p:spPr>
          <a:xfrm>
            <a:off x="526370" y="2041034"/>
            <a:ext cx="5569629" cy="39023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Participation is voluntary in the program by completing VA-Form 22-0839 and returning the signed form back to 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Reminder: Since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amount of money,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beneficiary receives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varies by school, degree type, and academic programs make sure your school’s information is updated.</a:t>
            </a:r>
          </a:p>
          <a:p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All submissions and updates to the Yellow Ribbon program can be made by the SCO and School Financial Representative on the VA Form 22-0839 and sent to yellow.ribbon@va.gov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107">
            <a:extLst>
              <a:ext uri="{FF2B5EF4-FFF2-40B4-BE49-F238E27FC236}">
                <a16:creationId xmlns:a16="http://schemas.microsoft.com/office/drawing/2014/main" id="{2164B435-98C1-7068-4D38-2EC257779228}"/>
              </a:ext>
            </a:extLst>
          </p:cNvPr>
          <p:cNvSpPr/>
          <p:nvPr/>
        </p:nvSpPr>
        <p:spPr bwMode="gray">
          <a:xfrm>
            <a:off x="9355352" y="2349353"/>
            <a:ext cx="2541373" cy="7315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solidFill>
                  <a:schemeClr val="accent1"/>
                </a:solidFill>
                <a:latin typeface="Calibri"/>
                <a:cs typeface="Calibri"/>
              </a:rPr>
              <a:t>3,730</a:t>
            </a:r>
            <a:endParaRPr lang="en-US" sz="280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1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Yellow </a:t>
            </a:r>
            <a:r>
              <a:rPr lang="en-US" noProof="1">
                <a:solidFill>
                  <a:srgbClr val="000000"/>
                </a:solidFill>
                <a:latin typeface="Calibri"/>
              </a:rPr>
              <a:t>Ribbon</a:t>
            </a:r>
            <a:r>
              <a:rPr kumimoji="0" lang="en-US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Schools in FY23</a:t>
            </a:r>
            <a:endParaRPr lang="en-US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Rechteck 107">
            <a:extLst>
              <a:ext uri="{FF2B5EF4-FFF2-40B4-BE49-F238E27FC236}">
                <a16:creationId xmlns:a16="http://schemas.microsoft.com/office/drawing/2014/main" id="{F2A3196A-AE9A-380B-F737-AEEBC4D174C0}"/>
              </a:ext>
            </a:extLst>
          </p:cNvPr>
          <p:cNvSpPr/>
          <p:nvPr/>
        </p:nvSpPr>
        <p:spPr bwMode="gray">
          <a:xfrm>
            <a:off x="6333624" y="2271847"/>
            <a:ext cx="2513230" cy="6400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1">
                <a:solidFill>
                  <a:schemeClr val="accent1"/>
                </a:solidFill>
                <a:latin typeface="Calibri"/>
              </a:rPr>
              <a:t>30,023</a:t>
            </a:r>
            <a:endParaRPr lang="en-US" sz="280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lvl="1" algn="ctr">
              <a:lnSpc>
                <a:spcPct val="85000"/>
              </a:lnSpc>
              <a:spcAft>
                <a:spcPts val="300"/>
              </a:spcAft>
              <a:defRPr/>
            </a:pPr>
            <a:r>
              <a:rPr lang="en-US" noProof="1">
                <a:latin typeface="Calibri"/>
              </a:rPr>
              <a:t>GI Bill Students for FY23</a:t>
            </a:r>
            <a:r>
              <a:rPr lang="en-US" noProof="1">
                <a:solidFill>
                  <a:srgbClr val="000000"/>
                </a:solidFill>
                <a:latin typeface="Calibri"/>
              </a:rPr>
              <a:t> </a:t>
            </a:r>
            <a:endParaRPr lang="en-US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Rechteck 107">
            <a:extLst>
              <a:ext uri="{FF2B5EF4-FFF2-40B4-BE49-F238E27FC236}">
                <a16:creationId xmlns:a16="http://schemas.microsoft.com/office/drawing/2014/main" id="{06596DF5-8E3E-E2CB-45CD-46F06614FCBE}"/>
              </a:ext>
            </a:extLst>
          </p:cNvPr>
          <p:cNvSpPr/>
          <p:nvPr/>
        </p:nvSpPr>
        <p:spPr bwMode="gray">
          <a:xfrm>
            <a:off x="7868190" y="4828592"/>
            <a:ext cx="2524146" cy="7315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lang="en-US" sz="2800" b="1" noProof="1">
                <a:solidFill>
                  <a:schemeClr val="accent1"/>
                </a:solidFill>
                <a:latin typeface="Calibri"/>
              </a:rPr>
              <a:t>165</a:t>
            </a: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Million</a:t>
            </a:r>
            <a:endParaRPr lang="en-US" sz="280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1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noProof="1">
                <a:solidFill>
                  <a:srgbClr val="000000"/>
                </a:solidFill>
                <a:latin typeface="Calibri"/>
              </a:rPr>
              <a:t>Paid in FY23</a:t>
            </a:r>
            <a:endParaRPr lang="en-US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026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5C587D4-854D-5B4B-EA68-770DEEE0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002"/>
          <a:stretch/>
        </p:blipFill>
        <p:spPr bwMode="auto">
          <a:xfrm>
            <a:off x="6456998" y="933400"/>
            <a:ext cx="2266482" cy="11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icture containing person, indoor, child&#10;&#10;Description automatically generated">
            <a:extLst>
              <a:ext uri="{FF2B5EF4-FFF2-40B4-BE49-F238E27FC236}">
                <a16:creationId xmlns:a16="http://schemas.microsoft.com/office/drawing/2014/main" id="{28BE6D35-B57D-A941-6854-00F082E82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 bwMode="auto">
          <a:xfrm>
            <a:off x="7842675" y="3429000"/>
            <a:ext cx="2381865" cy="12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BFE248-50ED-2934-E426-9C3236241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78" b="19340"/>
          <a:stretch/>
        </p:blipFill>
        <p:spPr>
          <a:xfrm>
            <a:off x="9259276" y="920397"/>
            <a:ext cx="2266120" cy="1187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DDF09-9392-CA49-556A-C8CB716C8376}"/>
              </a:ext>
            </a:extLst>
          </p:cNvPr>
          <p:cNvSpPr txBox="1"/>
          <p:nvPr/>
        </p:nvSpPr>
        <p:spPr>
          <a:xfrm>
            <a:off x="2447263" y="6094041"/>
            <a:ext cx="729747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Check out the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Yellow Ribbon Participating Schools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7494AD-E9EA-F394-E6B6-D842D5403D55}"/>
              </a:ext>
            </a:extLst>
          </p:cNvPr>
          <p:cNvSpPr/>
          <p:nvPr/>
        </p:nvSpPr>
        <p:spPr>
          <a:xfrm>
            <a:off x="11525250" y="6429375"/>
            <a:ext cx="371475" cy="34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0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942884-B310-13C0-4BF6-525ACC406350}"/>
              </a:ext>
            </a:extLst>
          </p:cNvPr>
          <p:cNvSpPr/>
          <p:nvPr/>
        </p:nvSpPr>
        <p:spPr>
          <a:xfrm>
            <a:off x="193867" y="5272722"/>
            <a:ext cx="11631787" cy="138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176" y="46897"/>
            <a:ext cx="1129359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/>
              <a:t>IBM </a:t>
            </a:r>
            <a:r>
              <a:t>SkillsBuild</a:t>
            </a:r>
            <a:endParaRPr spc="-10"/>
          </a:p>
        </p:txBody>
      </p:sp>
      <p:pic>
        <p:nvPicPr>
          <p:cNvPr id="20" name="Picture 2" descr="Image of a on white, open laptop showing IBM SkillsBuild on the Screen. A gray block in SkillsBuild reads: &quot;What will you learn today?&quot;">
            <a:extLst>
              <a:ext uri="{FF2B5EF4-FFF2-40B4-BE49-F238E27FC236}">
                <a16:creationId xmlns:a16="http://schemas.microsoft.com/office/drawing/2014/main" id="{D94FE3DF-0A2C-B0A1-074A-DE81E7316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945" y="878320"/>
            <a:ext cx="4214021" cy="34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3FC1A97-B3CB-9595-D798-DCA99ADE9A43}"/>
              </a:ext>
            </a:extLst>
          </p:cNvPr>
          <p:cNvSpPr txBox="1"/>
          <p:nvPr/>
        </p:nvSpPr>
        <p:spPr>
          <a:xfrm>
            <a:off x="5424854" y="1492518"/>
            <a:ext cx="5807462" cy="2646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defTabSz="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Over 1,000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courses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verified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credentials.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complete list of courses, visit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Explore Learning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Self-directed and </a:t>
            </a:r>
            <a:r>
              <a:rPr lang="en-US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lang="en-US" spc="-1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hort</a:t>
            </a:r>
            <a:r>
              <a:rPr lang="en-US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options</a:t>
            </a: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Personalized learning paths aligned to real job roles.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coaching, career advice and job application prep from cohorts.</a:t>
            </a:r>
          </a:p>
          <a:p>
            <a:pPr marL="285750" marR="0" lvl="0" indent="-28575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and workplace readiness:  Cyber, Data, AI, Cloud, IT, Software Engineering.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PlexSans-Light"/>
              <a:ea typeface="+mn-ea"/>
              <a:cs typeface="IBMPlexSans-Light"/>
            </a:endParaRP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IBMPlexSans-Light"/>
              <a:ea typeface="+mn-ea"/>
              <a:cs typeface="IBMPlexSans-Light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DECC0A-1B71-00CB-B9DD-9B477F6CEDE8}"/>
              </a:ext>
            </a:extLst>
          </p:cNvPr>
          <p:cNvSpPr txBox="1"/>
          <p:nvPr/>
        </p:nvSpPr>
        <p:spPr>
          <a:xfrm>
            <a:off x="193867" y="5451011"/>
            <a:ext cx="3723226" cy="10464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 Technical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Easiest entry to Tech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6% projected increase in jobs through 2031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$38K - 82K salary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5CD11F-4824-006A-9FE2-5944ABFB2B3E}"/>
              </a:ext>
            </a:extLst>
          </p:cNvPr>
          <p:cNvSpPr/>
          <p:nvPr/>
        </p:nvSpPr>
        <p:spPr>
          <a:xfrm>
            <a:off x="0" y="-96714"/>
            <a:ext cx="12192000" cy="796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BCF5FA-E852-0A2B-F665-7FDC08F6EF50}"/>
              </a:ext>
            </a:extLst>
          </p:cNvPr>
          <p:cNvSpPr txBox="1">
            <a:spLocks/>
          </p:cNvSpPr>
          <p:nvPr/>
        </p:nvSpPr>
        <p:spPr>
          <a:xfrm>
            <a:off x="598312" y="202602"/>
            <a:ext cx="11430000" cy="990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IBM SkillsBuild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00A901-210F-D0EF-7C6C-840D67356B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316" y="56864"/>
            <a:ext cx="796745" cy="79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74F890-FE79-B51C-371D-649C15E24AF7}"/>
              </a:ext>
            </a:extLst>
          </p:cNvPr>
          <p:cNvSpPr txBox="1"/>
          <p:nvPr/>
        </p:nvSpPr>
        <p:spPr>
          <a:xfrm>
            <a:off x="7833750" y="5451011"/>
            <a:ext cx="4097412" cy="10464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Analyst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90000"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36% projected increase in jobs through 2031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41"/>
              </a:buClr>
              <a:buSzPct val="90000"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$51K - 126K salary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1141"/>
              </a:buClr>
              <a:buSzPct val="90000"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 training/certs recommended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E58E4-B713-A160-7330-CA1616367470}"/>
              </a:ext>
            </a:extLst>
          </p:cNvPr>
          <p:cNvSpPr txBox="1"/>
          <p:nvPr/>
        </p:nvSpPr>
        <p:spPr>
          <a:xfrm>
            <a:off x="3917093" y="5451011"/>
            <a:ext cx="4097412" cy="104644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Cybersecurity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18% projected increase in jobs through 2025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$67K - 141K salary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training/certs recommended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7D5D4-0067-EDDE-E630-99D46EF3FEC8}"/>
              </a:ext>
            </a:extLst>
          </p:cNvPr>
          <p:cNvSpPr/>
          <p:nvPr/>
        </p:nvSpPr>
        <p:spPr bwMode="auto">
          <a:xfrm>
            <a:off x="1352549" y="4085445"/>
            <a:ext cx="2905125" cy="546239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14" tIns="45714" rIns="45714" bIns="4571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IBM Plex Sans" charset="0"/>
                <a:cs typeface="IBM Plex Sans" charset="0"/>
                <a:hlinkClick r:id="rId6"/>
              </a:rPr>
              <a:t>Create a Veteran Account!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5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222-6F42-B044-AFA3-A43DF3C8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731520"/>
          </a:xfrm>
        </p:spPr>
        <p:txBody>
          <a:bodyPr/>
          <a:lstStyle/>
          <a:p>
            <a:r>
              <a:rPr lang="en-GB" dirty="0">
                <a:latin typeface="Calibri"/>
                <a:cs typeface="Calibri"/>
              </a:rPr>
              <a:t>Additional Resources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48617-CCF2-C72C-D59E-A17F779A8871}"/>
              </a:ext>
            </a:extLst>
          </p:cNvPr>
          <p:cNvSpPr txBox="1"/>
          <p:nvPr/>
        </p:nvSpPr>
        <p:spPr>
          <a:xfrm>
            <a:off x="598948" y="4538017"/>
            <a:ext cx="11112854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hlinkClick r:id="rId3"/>
              </a:rPr>
              <a:t>Helpful Resources for Student Veterans and School Administrators - Education and Training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7CB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3E5326D-AE41-5154-BC52-616D3292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4F374-83D6-388A-DD2B-463C661B4936}"/>
              </a:ext>
            </a:extLst>
          </p:cNvPr>
          <p:cNvSpPr/>
          <p:nvPr/>
        </p:nvSpPr>
        <p:spPr>
          <a:xfrm>
            <a:off x="11525250" y="6429375"/>
            <a:ext cx="371475" cy="34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97B23-3B7B-B487-4173-6DC9AD4CFD6C}"/>
              </a:ext>
            </a:extLst>
          </p:cNvPr>
          <p:cNvSpPr txBox="1"/>
          <p:nvPr/>
        </p:nvSpPr>
        <p:spPr>
          <a:xfrm>
            <a:off x="1077784" y="1781475"/>
            <a:ext cx="6855371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State Veterans Benefits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3" tooltip="https://www.benefits.va.gov/gibill/non_va_resources.asp#stat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Federal Government Web Sites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4" tooltip="https://www.benefits.va.gov/gibill/non_va_resources.asp#federa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Military Web Sites (Department Level)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5" tooltip="https://www.benefits.va.gov/gibill/non_va_resources.asp#military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Employment &amp; Miscellaneous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hlinkClick r:id="rId6" tooltip="https://www.benefits.va.gov/gibill/non_va_resources.asp#misc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" name="Picture 7" descr="Colored organizers on shelves">
            <a:extLst>
              <a:ext uri="{FF2B5EF4-FFF2-40B4-BE49-F238E27FC236}">
                <a16:creationId xmlns:a16="http://schemas.microsoft.com/office/drawing/2014/main" id="{60EB032E-299C-07D9-5E6F-B49E687E67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56" y="1664209"/>
            <a:ext cx="397323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222-6F42-B044-AFA3-A43DF3C8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32" y="403434"/>
            <a:ext cx="11430000" cy="731520"/>
          </a:xfrm>
        </p:spPr>
        <p:txBody>
          <a:bodyPr/>
          <a:lstStyle/>
          <a:p>
            <a:r>
              <a:rPr lang="en-GB" dirty="0">
                <a:latin typeface="Calibri"/>
                <a:ea typeface="Calibri"/>
                <a:cs typeface="Calibri"/>
              </a:rPr>
              <a:t>School Certifying Official Resources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305FEA-0F15-405E-B92B-BB9BAC86745A}"/>
              </a:ext>
            </a:extLst>
          </p:cNvPr>
          <p:cNvSpPr/>
          <p:nvPr/>
        </p:nvSpPr>
        <p:spPr>
          <a:xfrm>
            <a:off x="607685" y="1205606"/>
            <a:ext cx="5919951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2000" b="1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Driven Improvements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" name="Picture 54" descr="A white conversation box overlapping a yellow conversation box">
            <a:extLst>
              <a:ext uri="{FF2B5EF4-FFF2-40B4-BE49-F238E27FC236}">
                <a16:creationId xmlns:a16="http://schemas.microsoft.com/office/drawing/2014/main" id="{B64EC36D-EF87-4DF0-8A08-728D519D1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2422063"/>
            <a:ext cx="815968" cy="8058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CE4438-AFEE-441C-8441-6E973325A0AE}"/>
              </a:ext>
            </a:extLst>
          </p:cNvPr>
          <p:cNvSpPr txBox="1"/>
          <p:nvPr/>
        </p:nvSpPr>
        <p:spPr>
          <a:xfrm>
            <a:off x="1465953" y="2167946"/>
            <a:ext cx="5491858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 Resource Matrix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All-in-one resource pertinent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to 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SCO daily work</a:t>
            </a:r>
            <a:endParaRPr lang="en-US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3C952A-FC98-41F2-9CA6-B41AA1880427}"/>
              </a:ext>
            </a:extLst>
          </p:cNvPr>
          <p:cNvSpPr txBox="1"/>
          <p:nvPr/>
        </p:nvSpPr>
        <p:spPr bwMode="gray">
          <a:xfrm>
            <a:off x="607685" y="3837140"/>
            <a:ext cx="5921865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 kern="0">
                <a:solidFill>
                  <a:prstClr val="black">
                    <a:lumMod val="85000"/>
                    <a:lumOff val="15000"/>
                  </a:prst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Keeping SCOs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up to date on GI Bill benefits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Facebook logo">
            <a:extLst>
              <a:ext uri="{FF2B5EF4-FFF2-40B4-BE49-F238E27FC236}">
                <a16:creationId xmlns:a16="http://schemas.microsoft.com/office/drawing/2014/main" id="{47F47DB2-1A4C-48C8-992C-0F1F2D99C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73" y="4545948"/>
            <a:ext cx="731520" cy="7315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54EFAFD-70B5-4945-B3D0-476DAC837EF5}"/>
              </a:ext>
            </a:extLst>
          </p:cNvPr>
          <p:cNvSpPr txBox="1"/>
          <p:nvPr/>
        </p:nvSpPr>
        <p:spPr>
          <a:xfrm>
            <a:off x="1725491" y="5418772"/>
            <a:ext cx="18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@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GIBillEducation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 descr="GovDelivery logo">
            <a:extLst>
              <a:ext uri="{FF2B5EF4-FFF2-40B4-BE49-F238E27FC236}">
                <a16:creationId xmlns:a16="http://schemas.microsoft.com/office/drawing/2014/main" id="{F7B17886-34EC-3AF0-E7EA-4A0EC80AE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367" y="4629593"/>
            <a:ext cx="1466276" cy="548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952159-9F80-73D8-917F-4EFF7E6197C2}"/>
              </a:ext>
            </a:extLst>
          </p:cNvPr>
          <p:cNvSpPr txBox="1"/>
          <p:nvPr/>
        </p:nvSpPr>
        <p:spPr>
          <a:xfrm>
            <a:off x="4022663" y="5393171"/>
            <a:ext cx="136855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GovDelivery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2ED0A3-636E-4D15-96A2-F7D0587A2F40}"/>
              </a:ext>
            </a:extLst>
          </p:cNvPr>
          <p:cNvSpPr txBox="1"/>
          <p:nvPr/>
        </p:nvSpPr>
        <p:spPr bwMode="gray">
          <a:xfrm>
            <a:off x="7612999" y="1218295"/>
            <a:ext cx="3980794" cy="5486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 kern="0">
                <a:solidFill>
                  <a:prstClr val="black">
                    <a:lumMod val="85000"/>
                    <a:lumOff val="15000"/>
                  </a:prst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algn="ctr">
              <a:lnSpc>
                <a:spcPct val="90000"/>
              </a:lnSpc>
              <a:defRPr/>
            </a:pPr>
            <a:r>
              <a:rPr lang="en-US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SCO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Resources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 descr="Graphical image of a laptop">
            <a:extLst>
              <a:ext uri="{FF2B5EF4-FFF2-40B4-BE49-F238E27FC236}">
                <a16:creationId xmlns:a16="http://schemas.microsoft.com/office/drawing/2014/main" id="{1F7F9FC0-094D-40C6-8B28-4EBD670054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55" y="2007108"/>
            <a:ext cx="1010584" cy="101058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A8A8A7C-E180-4DBF-AE20-C3E9523225C1}"/>
              </a:ext>
            </a:extLst>
          </p:cNvPr>
          <p:cNvSpPr txBox="1"/>
          <p:nvPr/>
        </p:nvSpPr>
        <p:spPr bwMode="gray">
          <a:xfrm>
            <a:off x="8722283" y="2323444"/>
            <a:ext cx="2085420" cy="4985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 kern="0">
                <a:solidFill>
                  <a:prstClr val="black">
                    <a:lumMod val="85000"/>
                    <a:lumOff val="15000"/>
                  </a:prst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</a:t>
            </a:r>
          </a:p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 Page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letter pen" descr="Pen and paper">
            <a:extLst>
              <a:ext uri="{FF2B5EF4-FFF2-40B4-BE49-F238E27FC236}">
                <a16:creationId xmlns:a16="http://schemas.microsoft.com/office/drawing/2014/main" id="{5505966D-6E97-46E6-A59B-9F974735AB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23" y="3090970"/>
            <a:ext cx="1066020" cy="106866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8432935-E448-4B0A-B7F4-EC3F9DE1E935}"/>
              </a:ext>
            </a:extLst>
          </p:cNvPr>
          <p:cNvSpPr txBox="1"/>
          <p:nvPr/>
        </p:nvSpPr>
        <p:spPr bwMode="gray">
          <a:xfrm>
            <a:off x="9304840" y="3641959"/>
            <a:ext cx="920306" cy="4985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 kern="0">
                <a:solidFill>
                  <a:prstClr val="black">
                    <a:lumMod val="85000"/>
                    <a:lumOff val="15000"/>
                  </a:prst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 Training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41" descr="A white conversation box overlapping a yellow conversation box">
            <a:extLst>
              <a:ext uri="{FF2B5EF4-FFF2-40B4-BE49-F238E27FC236}">
                <a16:creationId xmlns:a16="http://schemas.microsoft.com/office/drawing/2014/main" id="{968613A4-9381-4856-85D3-C64E2CC7B3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27" y="4385780"/>
            <a:ext cx="865039" cy="86503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2D9D042-3DE8-42B7-9F05-DA3508348098}"/>
              </a:ext>
            </a:extLst>
          </p:cNvPr>
          <p:cNvSpPr txBox="1"/>
          <p:nvPr/>
        </p:nvSpPr>
        <p:spPr bwMode="gray">
          <a:xfrm>
            <a:off x="9177486" y="4749704"/>
            <a:ext cx="1175014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 kern="0">
                <a:solidFill>
                  <a:prstClr val="black">
                    <a:lumMod val="85000"/>
                    <a:lumOff val="15000"/>
                  </a:prst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/>
                <a:ea typeface="Roboto Medium" panose="02000000000000000000" pitchFamily="2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VA</a:t>
            </a:r>
            <a:endParaRPr kumimoji="0" lang="en-US" sz="2000" b="1" i="0" u="none" strike="noStrike" kern="0" cap="all" spc="0" normalizeH="0" baseline="0" noProof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Calibri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Stack of books">
            <a:extLst>
              <a:ext uri="{FF2B5EF4-FFF2-40B4-BE49-F238E27FC236}">
                <a16:creationId xmlns:a16="http://schemas.microsoft.com/office/drawing/2014/main" id="{0E26419B-4928-43CC-81C1-02FEAD46496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13" y="5472679"/>
            <a:ext cx="865039" cy="8650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8A6C0CB-76EE-4543-B8F6-8B52C8D62F58}"/>
              </a:ext>
            </a:extLst>
          </p:cNvPr>
          <p:cNvSpPr txBox="1"/>
          <p:nvPr/>
        </p:nvSpPr>
        <p:spPr bwMode="gray">
          <a:xfrm>
            <a:off x="8892094" y="5655711"/>
            <a:ext cx="2291356" cy="49859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000" b="1" kern="0">
                <a:solidFill>
                  <a:prstClr val="black">
                    <a:lumMod val="85000"/>
                    <a:lumOff val="15000"/>
                  </a:prstClr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Certifying Official’s Handbook</a:t>
            </a:r>
            <a:endParaRPr kumimoji="0" lang="en-US" b="1" i="0" u="none" strike="noStrike" kern="0" cap="none" spc="0" normalizeH="0" baseline="0" noProof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1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q&amp;a clipart 10 free Cliparts | Download images on Clipground 2024">
            <a:extLst>
              <a:ext uri="{FF2B5EF4-FFF2-40B4-BE49-F238E27FC236}">
                <a16:creationId xmlns:a16="http://schemas.microsoft.com/office/drawing/2014/main" id="{989DF0C1-E355-E765-AB90-5C78E7D6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17973"/>
          <a:stretch/>
        </p:blipFill>
        <p:spPr bwMode="auto">
          <a:xfrm>
            <a:off x="2215116" y="1759688"/>
            <a:ext cx="7761768" cy="33386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2850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0B43A-20A4-AB0A-00E8-AA054F9A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80912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AF585-6410-F68C-B63F-B7908DE1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11" y="445369"/>
            <a:ext cx="5163818" cy="491001"/>
          </a:xfrm>
        </p:spPr>
        <p:txBody>
          <a:bodyPr/>
          <a:lstStyle/>
          <a:p>
            <a:r>
              <a:rPr lang="en-US"/>
              <a:t>Commitment</a:t>
            </a:r>
            <a:r>
              <a:rPr lang="en-US" baseline="0"/>
              <a:t> to Veterans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F7AE1-91BF-7666-5ACF-61E66581E0D6}"/>
              </a:ext>
            </a:extLst>
          </p:cNvPr>
          <p:cNvSpPr txBox="1"/>
          <p:nvPr/>
        </p:nvSpPr>
        <p:spPr>
          <a:xfrm>
            <a:off x="233810" y="1872740"/>
            <a:ext cx="2813291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Customer Experience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829FE-F94E-7C86-FEB0-50B6091D53A7}"/>
              </a:ext>
            </a:extLst>
          </p:cNvPr>
          <p:cNvSpPr txBox="1"/>
          <p:nvPr/>
        </p:nvSpPr>
        <p:spPr>
          <a:xfrm>
            <a:off x="233810" y="3037613"/>
            <a:ext cx="299729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Continuous Improvement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4147B-1F89-1788-D7CF-6D3494C81A51}"/>
              </a:ext>
            </a:extLst>
          </p:cNvPr>
          <p:cNvSpPr txBox="1"/>
          <p:nvPr/>
        </p:nvSpPr>
        <p:spPr>
          <a:xfrm>
            <a:off x="233811" y="4196322"/>
            <a:ext cx="3152557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Technology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5167F-1530-CEB5-2A3B-1728B9E39551}"/>
              </a:ext>
            </a:extLst>
          </p:cNvPr>
          <p:cNvSpPr txBox="1"/>
          <p:nvPr/>
        </p:nvSpPr>
        <p:spPr>
          <a:xfrm>
            <a:off x="233810" y="4930308"/>
            <a:ext cx="3152557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4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People-First Culture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9E87B-D9D5-21DC-4DB6-DB3F45D0B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55198" y="5199540"/>
            <a:ext cx="1554480" cy="0"/>
          </a:xfrm>
          <a:prstGeom prst="straightConnector1">
            <a:avLst/>
          </a:prstGeom>
          <a:ln w="44450">
            <a:solidFill>
              <a:srgbClr val="00427A"/>
            </a:solidFill>
            <a:prstDash val="solid"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AD851A-FF5B-5B6E-71F1-3E20C33A0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55198" y="4471763"/>
            <a:ext cx="1554480" cy="0"/>
          </a:xfrm>
          <a:prstGeom prst="straightConnector1">
            <a:avLst/>
          </a:prstGeom>
          <a:ln w="44450">
            <a:solidFill>
              <a:schemeClr val="tx2"/>
            </a:solidFill>
            <a:prstDash val="solid"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6F643F-FD10-3E41-125A-5F6AA5179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34235" y="3325990"/>
            <a:ext cx="1554480" cy="0"/>
          </a:xfrm>
          <a:prstGeom prst="straightConnector1">
            <a:avLst/>
          </a:prstGeom>
          <a:ln w="44450">
            <a:solidFill>
              <a:schemeClr val="accent1"/>
            </a:solidFill>
            <a:prstDash val="solid"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D00090-088D-2C1B-75A2-0C9F7494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55198" y="2180217"/>
            <a:ext cx="1554480" cy="0"/>
          </a:xfrm>
          <a:prstGeom prst="straightConnector1">
            <a:avLst/>
          </a:prstGeom>
          <a:ln w="44450">
            <a:solidFill>
              <a:schemeClr val="accent4"/>
            </a:solidFill>
            <a:prstDash val="solid"/>
            <a:headEnd type="none" w="med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48D06A-3ABD-BCF1-5340-FCC9BCBFD1BB}"/>
              </a:ext>
            </a:extLst>
          </p:cNvPr>
          <p:cNvSpPr txBox="1"/>
          <p:nvPr/>
        </p:nvSpPr>
        <p:spPr>
          <a:xfrm>
            <a:off x="6053377" y="1396729"/>
            <a:ext cx="5894018" cy="4524293"/>
          </a:xfrm>
          <a:prstGeom prst="rect">
            <a:avLst/>
          </a:prstGeom>
          <a:noFill/>
        </p:spPr>
        <p:txBody>
          <a:bodyPr wrap="square" lIns="91419" tIns="45709" rIns="91419" bIns="45709" rtlCol="0" anchor="t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Education Service will continue to transform the GI Bill experience through a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customer centric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approach that supports its Veterans/beneficiaries, a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continuous improvement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mindset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,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leveraging technology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as a force multiplier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and always with a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eople-first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ulture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mind. </a:t>
            </a:r>
          </a:p>
        </p:txBody>
      </p:sp>
    </p:spTree>
    <p:extLst>
      <p:ext uri="{BB962C8B-B14F-4D97-AF65-F5344CB8AC3E}">
        <p14:creationId xmlns:p14="http://schemas.microsoft.com/office/powerpoint/2010/main" val="69465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9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441A-4C7F-0B71-E18D-17EFECA1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6" y="454212"/>
            <a:ext cx="11430000" cy="726195"/>
          </a:xfrm>
        </p:spPr>
        <p:txBody>
          <a:bodyPr/>
          <a:lstStyle/>
          <a:p>
            <a:pPr algn="ctr"/>
            <a:r>
              <a:rPr lang="en-US" sz="44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Education Service (EDU) Agenda</a:t>
            </a:r>
            <a:endParaRPr lang="en-US" sz="440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FD26-77C0-696C-17E5-01CFBF70E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3486" y="1287335"/>
            <a:ext cx="8628611" cy="5133454"/>
          </a:xfrm>
        </p:spPr>
        <p:txBody>
          <a:bodyPr vert="horz" lIns="0" tIns="0" rIns="0" bIns="0" rtlCol="0" anchor="t">
            <a:normAutofit/>
          </a:bodyPr>
          <a:lstStyle/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Times New Roman" panose="02020603050405020304" pitchFamily="18" charset="0"/>
                <a:cs typeface="Calibri"/>
              </a:rPr>
              <a:t>Digital GI Bill (DGIB) &amp; EDU Claims </a:t>
            </a:r>
            <a:endParaRPr lang="en-US" sz="32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Approvals &amp; Compliance </a:t>
            </a:r>
          </a:p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Enrollment Manager</a:t>
            </a:r>
          </a:p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Rudisill Decision, Dole Act </a:t>
            </a:r>
            <a:endParaRPr lang="en-US" sz="32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Improving Benefits Delivery </a:t>
            </a:r>
            <a:endParaRPr lang="en-US" sz="32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Beyond the GI Bill, SCO Resources</a:t>
            </a:r>
          </a:p>
          <a:p>
            <a:pPr marL="182880" indent="-18288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Q&amp;A</a:t>
            </a: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227965" indent="-22796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pic>
        <p:nvPicPr>
          <p:cNvPr id="3074" name="Picture 2" descr="Seven Tips for Student Veteran Success">
            <a:extLst>
              <a:ext uri="{FF2B5EF4-FFF2-40B4-BE49-F238E27FC236}">
                <a16:creationId xmlns:a16="http://schemas.microsoft.com/office/drawing/2014/main" id="{DE96063D-9E89-4F18-AE75-78A2C5F0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" y="1288474"/>
            <a:ext cx="4366944" cy="48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2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026CEDD3-AB1C-347B-E2CC-40B63017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190" y="4853582"/>
            <a:ext cx="11736720" cy="1374471"/>
          </a:xfrm>
          <a:prstGeom prst="roundRect">
            <a:avLst/>
          </a:prstGeom>
          <a:solidFill>
            <a:srgbClr val="EEF3E9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B582010-33E7-069B-4042-7D6C2F607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561" y="1321140"/>
            <a:ext cx="3956328" cy="3177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B5DEBDB-48EE-9C3E-D55E-F5F012F80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1661" y="1339872"/>
            <a:ext cx="3769374" cy="3177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CFCE7-38BF-3863-8BE3-EB1E36B668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3396"/>
            <a:ext cx="11430000" cy="5331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/>
              <a:t>DGIB Impacts</a:t>
            </a:r>
          </a:p>
        </p:txBody>
      </p:sp>
      <p:sp>
        <p:nvSpPr>
          <p:cNvPr id="46" name="Title 8">
            <a:extLst>
              <a:ext uri="{FF2B5EF4-FFF2-40B4-BE49-F238E27FC236}">
                <a16:creationId xmlns:a16="http://schemas.microsoft.com/office/drawing/2014/main" id="{45A6B82E-6C14-49C8-ED07-7D3725953662}"/>
              </a:ext>
            </a:extLst>
          </p:cNvPr>
          <p:cNvSpPr txBox="1">
            <a:spLocks/>
          </p:cNvSpPr>
          <p:nvPr/>
        </p:nvSpPr>
        <p:spPr>
          <a:xfrm>
            <a:off x="380843" y="1309537"/>
            <a:ext cx="3956328" cy="3414605"/>
          </a:xfrm>
          <a:prstGeom prst="rect">
            <a:avLst/>
          </a:prstGeom>
        </p:spPr>
        <p:txBody>
          <a:bodyPr vert="horz" lIns="91383" tIns="45691" rIns="91383" bIns="4569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Simplified GI Bill Experience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C669D75-674E-E648-5B9C-73D7C61BC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6807" y="1339872"/>
            <a:ext cx="3663602" cy="31776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</a:t>
            </a:r>
          </a:p>
        </p:txBody>
      </p:sp>
      <p:sp>
        <p:nvSpPr>
          <p:cNvPr id="59" name="Title 8">
            <a:extLst>
              <a:ext uri="{FF2B5EF4-FFF2-40B4-BE49-F238E27FC236}">
                <a16:creationId xmlns:a16="http://schemas.microsoft.com/office/drawing/2014/main" id="{33040770-5E9A-4985-6643-ED6F9F76FFF9}"/>
              </a:ext>
            </a:extLst>
          </p:cNvPr>
          <p:cNvSpPr txBox="1">
            <a:spLocks/>
          </p:cNvSpPr>
          <p:nvPr/>
        </p:nvSpPr>
        <p:spPr>
          <a:xfrm>
            <a:off x="4371070" y="2721190"/>
            <a:ext cx="3769374" cy="342864"/>
          </a:xfrm>
          <a:prstGeom prst="rect">
            <a:avLst/>
          </a:prstGeom>
        </p:spPr>
        <p:txBody>
          <a:bodyPr vert="horz" lIns="91383" tIns="45691" rIns="91383" bIns="4569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Faster Decision Times</a:t>
            </a:r>
          </a:p>
        </p:txBody>
      </p:sp>
      <p:sp>
        <p:nvSpPr>
          <p:cNvPr id="90" name="Title 8">
            <a:extLst>
              <a:ext uri="{FF2B5EF4-FFF2-40B4-BE49-F238E27FC236}">
                <a16:creationId xmlns:a16="http://schemas.microsoft.com/office/drawing/2014/main" id="{E27DEE5B-D59B-A564-62B5-BF36B89AF71C}"/>
              </a:ext>
            </a:extLst>
          </p:cNvPr>
          <p:cNvSpPr txBox="1">
            <a:spLocks/>
          </p:cNvSpPr>
          <p:nvPr/>
        </p:nvSpPr>
        <p:spPr>
          <a:xfrm>
            <a:off x="8266531" y="2806734"/>
            <a:ext cx="3769374" cy="338295"/>
          </a:xfrm>
          <a:prstGeom prst="rect">
            <a:avLst/>
          </a:prstGeom>
        </p:spPr>
        <p:txBody>
          <a:bodyPr vert="horz" lIns="91383" tIns="45691" rIns="91383" bIns="4569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Better Veteran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D2026-BC15-C9AC-A483-CF34F281B627}"/>
              </a:ext>
            </a:extLst>
          </p:cNvPr>
          <p:cNvSpPr txBox="1"/>
          <p:nvPr/>
        </p:nvSpPr>
        <p:spPr>
          <a:xfrm>
            <a:off x="453678" y="4987855"/>
            <a:ext cx="40254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GI Bill Multiplier Effect: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BEC8D-C0CE-5BE0-7796-586AFAA7E44D}"/>
              </a:ext>
            </a:extLst>
          </p:cNvPr>
          <p:cNvSpPr txBox="1"/>
          <p:nvPr/>
        </p:nvSpPr>
        <p:spPr>
          <a:xfrm>
            <a:off x="3047657" y="5020696"/>
            <a:ext cx="8614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1% increase in GI Bill usage is associated with the following socioeconomic outcomes nationally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D6D7FB-50AC-DDD4-32A2-6AAF55BBA80B}"/>
              </a:ext>
            </a:extLst>
          </p:cNvPr>
          <p:cNvSpPr txBox="1"/>
          <p:nvPr/>
        </p:nvSpPr>
        <p:spPr>
          <a:xfrm>
            <a:off x="66551" y="5392323"/>
            <a:ext cx="233378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$28B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lang="en-US" sz="1400" dirty="0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otal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benefits issued to Veterans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EDF830-994D-E088-F856-ADD5ECAD0204}"/>
              </a:ext>
            </a:extLst>
          </p:cNvPr>
          <p:cNvSpPr txBox="1"/>
          <p:nvPr/>
        </p:nvSpPr>
        <p:spPr>
          <a:xfrm>
            <a:off x="2198104" y="5373936"/>
            <a:ext cx="19810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860K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Veterans served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9E60B-5ECB-789F-7903-3B86B4A0B7C1}"/>
              </a:ext>
            </a:extLst>
          </p:cNvPr>
          <p:cNvSpPr txBox="1"/>
          <p:nvPr/>
        </p:nvSpPr>
        <p:spPr>
          <a:xfrm>
            <a:off x="4073817" y="5392323"/>
            <a:ext cx="19007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58x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ROI on Real GDP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0FF379-178E-179C-192B-BFDA588D34D3}"/>
              </a:ext>
            </a:extLst>
          </p:cNvPr>
          <p:cNvSpPr txBox="1"/>
          <p:nvPr/>
        </p:nvSpPr>
        <p:spPr>
          <a:xfrm>
            <a:off x="5627085" y="5392323"/>
            <a:ext cx="236844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62k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jobs gained in the first year alone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71DA39-BD87-172F-4113-88E5D784889A}"/>
              </a:ext>
            </a:extLst>
          </p:cNvPr>
          <p:cNvSpPr txBox="1"/>
          <p:nvPr/>
        </p:nvSpPr>
        <p:spPr>
          <a:xfrm>
            <a:off x="7648050" y="5392323"/>
            <a:ext cx="22136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people uplifted from poverty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42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F12FF0-176A-5990-7116-1797316EDFC9}"/>
              </a:ext>
            </a:extLst>
          </p:cNvPr>
          <p:cNvSpPr txBox="1"/>
          <p:nvPr/>
        </p:nvSpPr>
        <p:spPr>
          <a:xfrm>
            <a:off x="9514231" y="5392323"/>
            <a:ext cx="22057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C7C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$2.82B+</a:t>
            </a:r>
            <a:br>
              <a:rPr lang="en-US" sz="2400">
                <a:solidFill>
                  <a:srgbClr val="0C7CBB"/>
                </a:solidFill>
                <a:latin typeface="Calibri" panose="020F050202020403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increase in Real GDP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7E470E-D7E9-7B9A-44D7-59658BD7C587}"/>
              </a:ext>
            </a:extLst>
          </p:cNvPr>
          <p:cNvSpPr txBox="1"/>
          <p:nvPr/>
        </p:nvSpPr>
        <p:spPr>
          <a:xfrm>
            <a:off x="4673133" y="6479142"/>
            <a:ext cx="2528333" cy="13733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228600">
              <a:spcAft>
                <a:spcPts val="1200"/>
              </a:spcAft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*Data includes March 2021 – </a:t>
            </a:r>
            <a:r>
              <a:rPr lang="en-US" sz="900">
                <a:solidFill>
                  <a:srgbClr val="000000"/>
                </a:solidFill>
                <a:latin typeface="Arial" panose="020B0604020202020204"/>
              </a:rPr>
              <a:t>December 2024</a:t>
            </a:r>
            <a:endParaRPr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06058CDC-25C5-762D-F8C5-8E2BECA4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327" y="1722743"/>
            <a:ext cx="742561" cy="74256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585CE3D-D8CB-C30B-99A9-D444A5795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19" y="1753791"/>
            <a:ext cx="706576" cy="706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9D7272-9D14-6BC1-0AD4-4296A6E51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474" y="1746585"/>
            <a:ext cx="791147" cy="7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A0783-CE71-D190-496A-FA0ED274A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F9928E-B7FD-E32F-530D-02E35B34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4897"/>
            <a:ext cx="10557933" cy="800100"/>
          </a:xfrm>
        </p:spPr>
        <p:txBody>
          <a:bodyPr/>
          <a:lstStyle/>
          <a:p>
            <a:r>
              <a:rPr lang="en-ZA" dirty="0">
                <a:latin typeface="Calibri"/>
                <a:ea typeface="Calibri"/>
                <a:cs typeface="Calibri"/>
              </a:rPr>
              <a:t>Digital GI Bill Automation Metrics</a:t>
            </a:r>
            <a:br>
              <a:rPr lang="en-ZA" dirty="0"/>
            </a:br>
            <a:endParaRPr lang="en-US" sz="1900" b="0" i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36471E-2232-F56F-4BFB-4D80F6B2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25929"/>
              </p:ext>
            </p:extLst>
          </p:nvPr>
        </p:nvGraphicFramePr>
        <p:xfrm>
          <a:off x="381000" y="2079921"/>
          <a:ext cx="729691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24">
                  <a:extLst>
                    <a:ext uri="{9D8B030D-6E8A-4147-A177-3AD203B41FA5}">
                      <a16:colId xmlns:a16="http://schemas.microsoft.com/office/drawing/2014/main" val="3826907044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37804897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823748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417123783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1812322358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4088601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1664425906"/>
                    </a:ext>
                  </a:extLst>
                </a:gridCol>
              </a:tblGrid>
              <a:tr h="20604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Overall CH33 DGIB Workload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0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02525"/>
                  </a:ext>
                </a:extLst>
              </a:tr>
              <a:tr h="185442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Claim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Auto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Automated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VCE Auth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80198"/>
                  </a:ext>
                </a:extLst>
              </a:tr>
              <a:tr h="185442"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baseline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CH33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Original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47.1%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2,965</a:t>
                      </a:r>
                      <a:endParaRPr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3,325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6,290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CH33 claims </a:t>
                      </a:r>
                      <a:r>
                        <a:rPr kumimoji="0"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completed</a:t>
                      </a: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in the DGIB managed</a:t>
                      </a: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service</a:t>
                      </a:r>
                      <a:r>
                        <a:rPr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, including manually-created and processed claims</a:t>
                      </a:r>
                      <a:endPara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971855"/>
                  </a:ext>
                </a:extLst>
              </a:tr>
              <a:tr h="185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Supplemental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57.1%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43,675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32,805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76,480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83920"/>
                  </a:ext>
                </a:extLst>
              </a:tr>
              <a:tr h="185442">
                <a:tc vMerge="1">
                  <a:txBody>
                    <a:bodyPr/>
                    <a:lstStyle/>
                    <a:p>
                      <a:pPr algn="ctr" rtl="0" fontAlgn="base"/>
                      <a:endParaRPr lang="en-US" sz="13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Total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56.3%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46,640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36,130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82,770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base"/>
                      <a:endParaRPr lang="en-US" sz="1200" b="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03171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C00C05-82F6-1140-938B-FE9DA5515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87121"/>
              </p:ext>
            </p:extLst>
          </p:nvPr>
        </p:nvGraphicFramePr>
        <p:xfrm>
          <a:off x="410280" y="4073046"/>
          <a:ext cx="729691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24">
                  <a:extLst>
                    <a:ext uri="{9D8B030D-6E8A-4147-A177-3AD203B41FA5}">
                      <a16:colId xmlns:a16="http://schemas.microsoft.com/office/drawing/2014/main" val="3826907044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378048973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82374817"/>
                    </a:ext>
                  </a:extLst>
                </a:gridCol>
                <a:gridCol w="905256">
                  <a:extLst>
                    <a:ext uri="{9D8B030D-6E8A-4147-A177-3AD203B41FA5}">
                      <a16:colId xmlns:a16="http://schemas.microsoft.com/office/drawing/2014/main" val="1417123783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387306007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4088601"/>
                    </a:ext>
                  </a:extLst>
                </a:gridCol>
                <a:gridCol w="2139696">
                  <a:extLst>
                    <a:ext uri="{9D8B030D-6E8A-4147-A177-3AD203B41FA5}">
                      <a16:colId xmlns:a16="http://schemas.microsoft.com/office/drawing/2014/main" val="1664425906"/>
                    </a:ext>
                  </a:extLst>
                </a:gridCol>
              </a:tblGrid>
              <a:tr h="208523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Total EDU Portfolio</a:t>
                      </a:r>
                      <a:endParaRPr lang="en-US" sz="1400" b="1" strike="noStrike" baseline="30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0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02525"/>
                  </a:ext>
                </a:extLst>
              </a:tr>
              <a:tr h="18767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Claim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Auto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Automated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VCE Auth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80198"/>
                  </a:ext>
                </a:extLst>
              </a:tr>
              <a:tr h="187671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ALL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Original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2,965</a:t>
                      </a:r>
                      <a:endParaRPr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9,141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12,106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All claims </a:t>
                      </a:r>
                      <a:r>
                        <a:rPr lang="en-US" sz="1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completed</a:t>
                      </a:r>
                      <a:r>
                        <a:rPr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by Education Service, inclusive of CH33, CH30, CH1606, and CH35</a:t>
                      </a:r>
                      <a:endPara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971855"/>
                  </a:ext>
                </a:extLst>
              </a:tr>
              <a:tr h="187671">
                <a:tc vMerge="1">
                  <a:txBody>
                    <a:bodyPr/>
                    <a:lstStyle/>
                    <a:p>
                      <a:pPr algn="ctr"/>
                      <a:endParaRPr lang="en-US" sz="13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Supplemental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43.8%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43,675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56,150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99,825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839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3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41.7%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46,640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65,291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111,931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base"/>
                      <a:endParaRPr lang="en-US" sz="1200" b="0" i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0317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093ED3-6C1C-FF29-5CB5-C66904B060FE}"/>
              </a:ext>
            </a:extLst>
          </p:cNvPr>
          <p:cNvSpPr txBox="1"/>
          <p:nvPr/>
        </p:nvSpPr>
        <p:spPr>
          <a:xfrm>
            <a:off x="1595903" y="1252944"/>
            <a:ext cx="4440530" cy="312419"/>
          </a:xfrm>
          <a:prstGeom prst="rect">
            <a:avLst/>
          </a:prstGeom>
          <a:noFill/>
        </p:spPr>
        <p:txBody>
          <a:bodyPr wrap="square" lIns="0" tIns="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Current Performance – May 2025</a:t>
            </a:r>
            <a:endParaRPr kumimoji="0" lang="en-US" sz="1800" b="0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2B3C-4724-7EC4-0D03-815E1A27B067}"/>
              </a:ext>
            </a:extLst>
          </p:cNvPr>
          <p:cNvSpPr txBox="1"/>
          <p:nvPr/>
        </p:nvSpPr>
        <p:spPr>
          <a:xfrm>
            <a:off x="8035174" y="1252944"/>
            <a:ext cx="3746546" cy="312419"/>
          </a:xfrm>
          <a:prstGeom prst="rect">
            <a:avLst/>
          </a:prstGeom>
          <a:noFill/>
        </p:spPr>
        <p:txBody>
          <a:bodyPr wrap="square" lIns="0" tIns="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Historical Performance by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(Overall DGIB Workload)</a:t>
            </a:r>
            <a:endParaRPr kumimoji="0" lang="en-US" sz="1200" b="0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1D4BB-E446-16F3-2E28-4E21F88E51A1}"/>
              </a:ext>
            </a:extLst>
          </p:cNvPr>
          <p:cNvSpPr txBox="1"/>
          <p:nvPr/>
        </p:nvSpPr>
        <p:spPr>
          <a:xfrm>
            <a:off x="8035174" y="4073046"/>
            <a:ext cx="3746546" cy="312419"/>
          </a:xfrm>
          <a:prstGeom prst="rect">
            <a:avLst/>
          </a:prstGeom>
          <a:noFill/>
        </p:spPr>
        <p:txBody>
          <a:bodyPr wrap="square" lIns="0" tIns="0" rIns="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Historical Performance by Release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42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(Overall DGIB Workload)</a:t>
            </a:r>
            <a:endParaRPr kumimoji="0" lang="en-US" sz="1200" b="0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09698F4-FA02-15F7-472A-1D4129AEAA3B}"/>
              </a:ext>
            </a:extLst>
          </p:cNvPr>
          <p:cNvSpPr txBox="1"/>
          <p:nvPr/>
        </p:nvSpPr>
        <p:spPr>
          <a:xfrm>
            <a:off x="1825840" y="6483220"/>
            <a:ext cx="1705012" cy="238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Data refreshed as of 5/9/2025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B00DF56-86A3-2C10-D930-D382618D433B}"/>
              </a:ext>
            </a:extLst>
          </p:cNvPr>
          <p:cNvGraphicFramePr>
            <a:graphicFrameLocks/>
          </p:cNvGraphicFramePr>
          <p:nvPr/>
        </p:nvGraphicFramePr>
        <p:xfrm>
          <a:off x="8035174" y="1727815"/>
          <a:ext cx="3746546" cy="210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80025D1-6F2F-BB21-BF11-1DCF8CBBB418}"/>
              </a:ext>
            </a:extLst>
          </p:cNvPr>
          <p:cNvGraphicFramePr>
            <a:graphicFrameLocks/>
          </p:cNvGraphicFramePr>
          <p:nvPr/>
        </p:nvGraphicFramePr>
        <p:xfrm>
          <a:off x="8035175" y="4557141"/>
          <a:ext cx="3746545" cy="199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036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6A6FE-CF96-4DC0-A728-4AC1A6B4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225901-C424-4664-9A7F-05E26962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725"/>
            <a:ext cx="12192000" cy="73152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Myriad Pro" panose="020B0503030403020204" pitchFamily="34" charset="0"/>
                <a:ea typeface="Calibri" panose="020F0502020204030204" pitchFamily="34" charset="0"/>
              </a:rPr>
              <a:t>FY 25 Program Approvals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7F161E-BF23-A6DF-FF47-D460E2FA03DD}"/>
              </a:ext>
            </a:extLst>
          </p:cNvPr>
          <p:cNvGraphicFramePr>
            <a:graphicFrameLocks noGrp="1"/>
          </p:cNvGraphicFramePr>
          <p:nvPr/>
        </p:nvGraphicFramePr>
        <p:xfrm>
          <a:off x="1484897" y="1602644"/>
          <a:ext cx="4729655" cy="1214117"/>
        </p:xfrm>
        <a:graphic>
          <a:graphicData uri="http://schemas.openxmlformats.org/drawingml/2006/table">
            <a:tbl>
              <a:tblPr/>
              <a:tblGrid>
                <a:gridCol w="3424922">
                  <a:extLst>
                    <a:ext uri="{9D8B030D-6E8A-4147-A177-3AD203B41FA5}">
                      <a16:colId xmlns:a16="http://schemas.microsoft.com/office/drawing/2014/main" val="2464393087"/>
                    </a:ext>
                  </a:extLst>
                </a:gridCol>
                <a:gridCol w="1304733">
                  <a:extLst>
                    <a:ext uri="{9D8B030D-6E8A-4147-A177-3AD203B41FA5}">
                      <a16:colId xmlns:a16="http://schemas.microsoft.com/office/drawing/2014/main" val="959229699"/>
                    </a:ext>
                  </a:extLst>
                </a:gridCol>
              </a:tblGrid>
              <a:tr h="4081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SAA Approvals FYTD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85685"/>
                  </a:ext>
                </a:extLst>
              </a:tr>
              <a:tr h="80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13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81CC34-3A9A-F7D4-78F7-05F80CC49A40}"/>
              </a:ext>
            </a:extLst>
          </p:cNvPr>
          <p:cNvSpPr txBox="1"/>
          <p:nvPr/>
        </p:nvSpPr>
        <p:spPr>
          <a:xfrm>
            <a:off x="7144016" y="1748037"/>
            <a:ext cx="2097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YTD 4.7 ADC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– 10 Days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615187-6AE9-D468-294A-252D83AA519C}"/>
              </a:ext>
            </a:extLst>
          </p:cNvPr>
          <p:cNvGraphicFramePr>
            <a:graphicFrameLocks noGrp="1"/>
          </p:cNvGraphicFramePr>
          <p:nvPr/>
        </p:nvGraphicFramePr>
        <p:xfrm>
          <a:off x="1484898" y="4170310"/>
          <a:ext cx="4740804" cy="1214117"/>
        </p:xfrm>
        <a:graphic>
          <a:graphicData uri="http://schemas.openxmlformats.org/drawingml/2006/table">
            <a:tbl>
              <a:tblPr/>
              <a:tblGrid>
                <a:gridCol w="3424922">
                  <a:extLst>
                    <a:ext uri="{9D8B030D-6E8A-4147-A177-3AD203B41FA5}">
                      <a16:colId xmlns:a16="http://schemas.microsoft.com/office/drawing/2014/main" val="1153527148"/>
                    </a:ext>
                  </a:extLst>
                </a:gridCol>
                <a:gridCol w="1315882">
                  <a:extLst>
                    <a:ext uri="{9D8B030D-6E8A-4147-A177-3AD203B41FA5}">
                      <a16:colId xmlns:a16="http://schemas.microsoft.com/office/drawing/2014/main" val="158153846"/>
                    </a:ext>
                  </a:extLst>
                </a:gridCol>
              </a:tblGrid>
              <a:tr h="4081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 Approvals FYTD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26334"/>
                  </a:ext>
                </a:extLst>
              </a:tr>
              <a:tr h="80595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2,178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035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1092E8B-2216-96BD-E8DD-DFB707B37F13}"/>
              </a:ext>
            </a:extLst>
          </p:cNvPr>
          <p:cNvSpPr txBox="1"/>
          <p:nvPr/>
        </p:nvSpPr>
        <p:spPr>
          <a:xfrm>
            <a:off x="7144016" y="4315703"/>
            <a:ext cx="2097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– 36 Days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1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CB7B-37FE-BDC1-3EB9-17420E54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A2D1-8E2D-C788-EA0B-7367706A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Calibri"/>
                <a:ea typeface="Calibri"/>
                <a:cs typeface="Calibri"/>
              </a:rPr>
              <a:t>ELR Updates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EE30-76CB-9781-5699-EED186A2D1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400">
                <a:latin typeface="Calibri"/>
                <a:ea typeface="Calibri"/>
                <a:cs typeface="Arial"/>
              </a:rPr>
              <a:t>During FY25 VA has provided more visibility of ELR Liaison duties when serving stakeholder community through the following activities</a:t>
            </a:r>
          </a:p>
          <a:p>
            <a:pPr marL="342900" indent="-342900">
              <a:buChar char="•"/>
            </a:pPr>
            <a:r>
              <a:rPr lang="en-US" sz="2400">
                <a:latin typeface="Calibri"/>
                <a:ea typeface="Calibri"/>
                <a:cs typeface="Arial"/>
              </a:rPr>
              <a:t>Promptly responding to stakeholder inquiries.  1280 inquires responded to by ELRs through </a:t>
            </a:r>
            <a:r>
              <a:rPr lang="en-US" sz="2400" err="1">
                <a:latin typeface="Calibri"/>
                <a:ea typeface="Calibri"/>
                <a:cs typeface="Arial"/>
              </a:rPr>
              <a:t>AskVA</a:t>
            </a:r>
            <a:r>
              <a:rPr lang="en-US" sz="2400">
                <a:latin typeface="Calibri"/>
                <a:ea typeface="Calibri"/>
                <a:cs typeface="Arial"/>
              </a:rPr>
              <a:t> and email.  AVA inquiries are resolved on average 2.2 days.</a:t>
            </a:r>
            <a:endParaRPr lang="en-US" sz="2400">
              <a:latin typeface="Calibri"/>
              <a:ea typeface="Calibri"/>
              <a:cs typeface="Calibri"/>
            </a:endParaRPr>
          </a:p>
          <a:p>
            <a:pPr marL="342900" indent="-342900"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ELR Liaison Visits (virtually or local travel) – informal sessions providing, information, training and technical assistance tailored based upon the needs of the institution. 179 Liaison Visits performed in FY25.</a:t>
            </a:r>
          </a:p>
          <a:p>
            <a:pPr marL="342900" indent="-342900"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Quarterly SAA Round Table Huddles/Virtual State Events  – arranged and scheduled through the Approval, Compliance &amp; Liaison Regions</a:t>
            </a:r>
          </a:p>
          <a:p>
            <a:pPr marL="342900" indent="-342900"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ELR participation in SCOOP sessions.  Provides SCO receiving orientation training an opportunity to interface with ELRs.  </a:t>
            </a:r>
            <a:endParaRPr lang="en-US" sz="2400">
              <a:latin typeface="Calibri"/>
              <a:ea typeface="Calibri"/>
            </a:endParaRPr>
          </a:p>
          <a:p>
            <a:endParaRPr lang="en-US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0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ED163-E17A-A47F-F73C-1BD1A19F9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34921-F45C-9604-6A79-AE7DE052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2F4264-2F7B-6351-59B0-418DFC1F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725"/>
            <a:ext cx="12192000" cy="73152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Myriad Pro" panose="020B0503030403020204" pitchFamily="34" charset="0"/>
                <a:ea typeface="Calibri" panose="020F0502020204030204" pitchFamily="34" charset="0"/>
              </a:rPr>
              <a:t>FY 25 VA Compliance Activity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863712-D04B-F863-5E8D-F546508B9A15}"/>
              </a:ext>
            </a:extLst>
          </p:cNvPr>
          <p:cNvGraphicFramePr>
            <a:graphicFrameLocks noGrp="1"/>
          </p:cNvGraphicFramePr>
          <p:nvPr/>
        </p:nvGraphicFramePr>
        <p:xfrm>
          <a:off x="1152038" y="1009373"/>
          <a:ext cx="9887923" cy="33425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42401">
                  <a:extLst>
                    <a:ext uri="{9D8B030D-6E8A-4147-A177-3AD203B41FA5}">
                      <a16:colId xmlns:a16="http://schemas.microsoft.com/office/drawing/2014/main" val="927057605"/>
                    </a:ext>
                  </a:extLst>
                </a:gridCol>
                <a:gridCol w="1415061">
                  <a:extLst>
                    <a:ext uri="{9D8B030D-6E8A-4147-A177-3AD203B41FA5}">
                      <a16:colId xmlns:a16="http://schemas.microsoft.com/office/drawing/2014/main" val="1102505593"/>
                    </a:ext>
                  </a:extLst>
                </a:gridCol>
                <a:gridCol w="814636">
                  <a:extLst>
                    <a:ext uri="{9D8B030D-6E8A-4147-A177-3AD203B41FA5}">
                      <a16:colId xmlns:a16="http://schemas.microsoft.com/office/drawing/2014/main" val="3051381585"/>
                    </a:ext>
                  </a:extLst>
                </a:gridCol>
                <a:gridCol w="1699379">
                  <a:extLst>
                    <a:ext uri="{9D8B030D-6E8A-4147-A177-3AD203B41FA5}">
                      <a16:colId xmlns:a16="http://schemas.microsoft.com/office/drawing/2014/main" val="851232443"/>
                    </a:ext>
                  </a:extLst>
                </a:gridCol>
                <a:gridCol w="1779835">
                  <a:extLst>
                    <a:ext uri="{9D8B030D-6E8A-4147-A177-3AD203B41FA5}">
                      <a16:colId xmlns:a16="http://schemas.microsoft.com/office/drawing/2014/main" val="1746681130"/>
                    </a:ext>
                  </a:extLst>
                </a:gridCol>
                <a:gridCol w="2836611">
                  <a:extLst>
                    <a:ext uri="{9D8B030D-6E8A-4147-A177-3AD203B41FA5}">
                      <a16:colId xmlns:a16="http://schemas.microsoft.com/office/drawing/2014/main" val="2739058215"/>
                    </a:ext>
                  </a:extLst>
                </a:gridCol>
              </a:tblGrid>
              <a:tr h="1282138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Completed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# of Errors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# of Payment Errors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Sum of Underpayment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Sum of </a:t>
                      </a:r>
                    </a:p>
                    <a:p>
                      <a:pPr algn="ctr" fontAlgn="ctr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Overpayment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297899"/>
                  </a:ext>
                </a:extLst>
              </a:tr>
              <a:tr h="860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Compliance Surveys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1,677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5,288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$766,586.90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$4,913,858.43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23381"/>
                  </a:ext>
                </a:extLst>
              </a:tr>
              <a:tr h="768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TRBR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93</a:t>
                      </a:r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$165.01</a:t>
                      </a:r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u="sng" strike="noStrike" dirty="0">
                          <a:solidFill>
                            <a:srgbClr val="000000"/>
                          </a:solidFill>
                          <a:effectLst/>
                        </a:rPr>
                        <a:t>$21,636.74</a:t>
                      </a:r>
                      <a:endParaRPr lang="en-US" sz="15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38424"/>
                  </a:ext>
                </a:extLst>
              </a:tr>
              <a:tr h="431633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1,689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5,381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1,061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$766,751.91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$4,935,495.17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7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216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7F9DA5-2648-0BBF-449D-E2818E1D2104}"/>
              </a:ext>
            </a:extLst>
          </p:cNvPr>
          <p:cNvSpPr txBox="1"/>
          <p:nvPr/>
        </p:nvSpPr>
        <p:spPr>
          <a:xfrm>
            <a:off x="5121152" y="4715458"/>
            <a:ext cx="1949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YTD 16.9 ADC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– 18 days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8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7BF6F-FDAF-4EE7-EC92-7F5010022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5479A-D289-F5D0-4F2D-6A174B6A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9B9CE5-CB54-8D8D-E043-38D541F0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725"/>
            <a:ext cx="12192000" cy="73152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Myriad Pro" panose="020B0503030403020204" pitchFamily="34" charset="0"/>
                <a:ea typeface="Calibri" panose="020F0502020204030204" pitchFamily="34" charset="0"/>
              </a:rPr>
              <a:t>FY </a:t>
            </a:r>
            <a:r>
              <a:rPr lang="en-US">
                <a:latin typeface="Myriad Pro" panose="020B0503030403020204" pitchFamily="34" charset="0"/>
                <a:ea typeface="Calibri" panose="020F0502020204030204" pitchFamily="34" charset="0"/>
              </a:rPr>
              <a:t>25 Compliance – Most Common Errors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9093F7-358E-A161-3963-F978FA273B06}"/>
              </a:ext>
            </a:extLst>
          </p:cNvPr>
          <p:cNvSpPr txBox="1"/>
          <p:nvPr/>
        </p:nvSpPr>
        <p:spPr>
          <a:xfrm>
            <a:off x="489284" y="759442"/>
            <a:ext cx="10666396" cy="535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or inaccurate certification of enrollment (e.g., tuition and fees, term dates, lessons serviced, flight training hours or APP/OJT hours, etc.)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promptly notified VA when beneficiaries terminate or interrupt training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promptly notify VA of any changes in credit or clock hours, or tuition &amp; fees, that would affect the amount of payment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records showing review of previous education and training, and granting appropriate credit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of errors found in the prior survey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 not enrolled in and pursuing the approved program as certified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to report violation of standards of satisfactory progress per approved policies of the facility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99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10.xml><?xml version="1.0" encoding="utf-8"?>
<a:theme xmlns:a="http://schemas.openxmlformats.org/drawingml/2006/main" name="4_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3.xml><?xml version="1.0" encoding="utf-8"?>
<a:theme xmlns:a="http://schemas.openxmlformats.org/drawingml/2006/main" name="1_Office Theme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E PPT Template  -  Read-Only" id="{F3B67799-8D23-4F14-A495-669104F57D3E}" vid="{941CD317-9A52-4924-8B11-1FED3A124D69}"/>
    </a:ext>
  </a:extLst>
</a:theme>
</file>

<file path=ppt/theme/theme4.xml><?xml version="1.0" encoding="utf-8"?>
<a:theme xmlns:a="http://schemas.openxmlformats.org/drawingml/2006/main" name="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5.xml><?xml version="1.0" encoding="utf-8"?>
<a:theme xmlns:a="http://schemas.openxmlformats.org/drawingml/2006/main" name="8_DGIB">
  <a:themeElements>
    <a:clrScheme name="EM">
      <a:dk1>
        <a:srgbClr val="1C1F2A"/>
      </a:dk1>
      <a:lt1>
        <a:srgbClr val="FFFFFF"/>
      </a:lt1>
      <a:dk2>
        <a:srgbClr val="1A1D28"/>
      </a:dk2>
      <a:lt2>
        <a:srgbClr val="E1F3F0"/>
      </a:lt2>
      <a:accent1>
        <a:srgbClr val="6AC6B7"/>
      </a:accent1>
      <a:accent2>
        <a:srgbClr val="1C1F2A"/>
      </a:accent2>
      <a:accent3>
        <a:srgbClr val="CDDABE"/>
      </a:accent3>
      <a:accent4>
        <a:srgbClr val="598426"/>
      </a:accent4>
      <a:accent5>
        <a:srgbClr val="F3C300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45720" rIns="91440" bIns="45720" anchor="t">
        <a:spAutoFit/>
      </a:bodyPr>
      <a:lstStyle>
        <a:defPPr algn="l">
          <a:defRPr sz="1400" b="1" i="0" u="none" strike="noStrike" dirty="0" smtClean="0">
            <a:solidFill>
              <a:srgbClr val="000000"/>
            </a:solidFill>
            <a:effectLst/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6.xml><?xml version="1.0" encoding="utf-8"?>
<a:theme xmlns:a="http://schemas.openxmlformats.org/drawingml/2006/main" name="3_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45720" rIns="91440" bIns="45720" anchor="t">
        <a:spAutoFit/>
      </a:bodyPr>
      <a:lstStyle>
        <a:defPPr algn="l">
          <a:defRPr sz="1400" b="1" i="0" u="none" strike="noStrike" dirty="0" smtClean="0">
            <a:solidFill>
              <a:srgbClr val="000000"/>
            </a:solidFill>
            <a:effectLst/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6_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ppt/theme/theme9.xml><?xml version="1.0" encoding="utf-8"?>
<a:theme xmlns:a="http://schemas.openxmlformats.org/drawingml/2006/main" name="7_DGIB">
  <a:themeElements>
    <a:clrScheme name="Custom 1">
      <a:dk1>
        <a:srgbClr val="000000"/>
      </a:dk1>
      <a:lt1>
        <a:srgbClr val="FFFFFF"/>
      </a:lt1>
      <a:dk2>
        <a:srgbClr val="1A1D28"/>
      </a:dk2>
      <a:lt2>
        <a:srgbClr val="E5F2F7"/>
      </a:lt2>
      <a:accent1>
        <a:srgbClr val="0C7CBB"/>
      </a:accent1>
      <a:accent2>
        <a:srgbClr val="004279"/>
      </a:accent2>
      <a:accent3>
        <a:srgbClr val="C7D7EB"/>
      </a:accent3>
      <a:accent4>
        <a:srgbClr val="598426"/>
      </a:accent4>
      <a:accent5>
        <a:srgbClr val="F2C217"/>
      </a:accent5>
      <a:accent6>
        <a:srgbClr val="F4A81B"/>
      </a:accent6>
      <a:hlink>
        <a:srgbClr val="0E7BBA"/>
      </a:hlink>
      <a:folHlink>
        <a:srgbClr val="6AC6B7"/>
      </a:folHlink>
    </a:clrScheme>
    <a:fontScheme name="Sprint Review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CoreTemplate_Graphik_100820" id="{49DBA5FE-D7D0-7E4B-91FA-5CF7CE14D163}" vid="{DBC2176E-0E90-094E-B41E-2DF55F5048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7FCE1B7E15848848A64F5AE01D841" ma:contentTypeVersion="19" ma:contentTypeDescription="Create a new document." ma:contentTypeScope="" ma:versionID="fac1fe64b4bae76b25f2f2409275bd4f">
  <xsd:schema xmlns:xsd="http://www.w3.org/2001/XMLSchema" xmlns:xs="http://www.w3.org/2001/XMLSchema" xmlns:p="http://schemas.microsoft.com/office/2006/metadata/properties" xmlns:ns1="http://schemas.microsoft.com/sharepoint/v3" xmlns:ns2="8f0b0e05-74a2-4487-9b3f-71080462ba4d" xmlns:ns3="209f7fcb-bfe5-4a5b-8e43-e26237892f1e" targetNamespace="http://schemas.microsoft.com/office/2006/metadata/properties" ma:root="true" ma:fieldsID="34908b426836130896c72417c246a786" ns1:_="" ns2:_="" ns3:_="">
    <xsd:import namespace="http://schemas.microsoft.com/sharepoint/v3"/>
    <xsd:import namespace="8f0b0e05-74a2-4487-9b3f-71080462ba4d"/>
    <xsd:import namespace="209f7fcb-bfe5-4a5b-8e43-e26237892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sAFolder" minOccurs="0"/>
                <xsd:element ref="ns2:FilterNam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Section20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b0e05-74a2-4487-9b3f-71080462b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IsAFolder" ma:index="6" nillable="true" ma:displayName="IsAFolder" ma:default="0" ma:indexed="true" ma:internalName="IsAFolder" ma:readOnly="false">
      <xsd:simpleType>
        <xsd:restriction base="dms:Boolean"/>
      </xsd:simpleType>
    </xsd:element>
    <xsd:element name="FilterName" ma:index="7" nillable="true" ma:displayName="FilterName" ma:indexed="true" ma:internalName="FilterName" ma:readOnly="false">
      <xsd:simpleType>
        <xsd:restriction base="dms:Text">
          <xsd:maxLength value="255"/>
        </xsd:restriction>
      </xsd:simpleType>
    </xsd:element>
    <xsd:element name="MediaServiceObjectDetectorVersions" ma:index="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ection201" ma:index="24" nillable="true" ma:displayName="Section 201" ma:format="Dropdown" ma:internalName="Section201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f7fcb-bfe5-4a5b-8e43-e26237892f1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f1ddb2-db5e-4cdf-b220-05312bfd1a3c}" ma:internalName="TaxCatchAll" ma:showField="CatchAllData" ma:web="209f7fcb-bfe5-4a5b-8e43-e26237892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09f7fcb-bfe5-4a5b-8e43-e26237892f1e" xsi:nil="true"/>
    <lcf76f155ced4ddcb4097134ff3c332f xmlns="8f0b0e05-74a2-4487-9b3f-71080462ba4d">
      <Terms xmlns="http://schemas.microsoft.com/office/infopath/2007/PartnerControls"/>
    </lcf76f155ced4ddcb4097134ff3c332f>
    <IsAFolder xmlns="8f0b0e05-74a2-4487-9b3f-71080462ba4d">false</IsAFolder>
    <FilterName xmlns="8f0b0e05-74a2-4487-9b3f-71080462ba4d" xsi:nil="true"/>
    <Section201 xmlns="8f0b0e05-74a2-4487-9b3f-71080462ba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63BBC1-0EE9-4D28-AFCE-ED8F2F218957}">
  <ds:schemaRefs>
    <ds:schemaRef ds:uri="209f7fcb-bfe5-4a5b-8e43-e26237892f1e"/>
    <ds:schemaRef ds:uri="8f0b0e05-74a2-4487-9b3f-71080462ba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FDF2DF-1C5F-4C20-AA18-168E32D8C28F}">
  <ds:schemaRefs>
    <ds:schemaRef ds:uri="http://schemas.microsoft.com/office/2006/metadata/properties"/>
    <ds:schemaRef ds:uri="http://schemas.microsoft.com/sharepoint/v3"/>
    <ds:schemaRef ds:uri="8f0b0e05-74a2-4487-9b3f-71080462ba4d"/>
    <ds:schemaRef ds:uri="http://purl.org/dc/terms/"/>
    <ds:schemaRef ds:uri="http://schemas.microsoft.com/office/2006/documentManagement/types"/>
    <ds:schemaRef ds:uri="http://purl.org/dc/dcmitype/"/>
    <ds:schemaRef ds:uri="209f7fcb-bfe5-4a5b-8e43-e26237892f1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828CA9-0D3E-4094-8513-9606FBC514C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0f5b659-45e0-406d-ada9-08e0b284cfc4}" enabled="1" method="Standard" siteId="{e95f1b23-abaf-45ee-821d-b7ab251ab3bf}" removed="0"/>
  <clbl:label id="{6c9b68e5-0371-4f27-93af-8d15f794dc29}" enabled="1" method="Privileged" siteId="{a01f407a-85cb-4a16-98bb-f28e6384bd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1360</Words>
  <Application>Microsoft Office PowerPoint</Application>
  <PresentationFormat>Widescreen</PresentationFormat>
  <Paragraphs>247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Calibri Light</vt:lpstr>
      <vt:lpstr>Courier New</vt:lpstr>
      <vt:lpstr>Graphik</vt:lpstr>
      <vt:lpstr>Graphik Bold</vt:lpstr>
      <vt:lpstr>Graphik Light</vt:lpstr>
      <vt:lpstr>Graphik Regular</vt:lpstr>
      <vt:lpstr>Graphik Semibold</vt:lpstr>
      <vt:lpstr>Graphik-Black</vt:lpstr>
      <vt:lpstr>Graphik-Light</vt:lpstr>
      <vt:lpstr>IBMPlexSans-Light</vt:lpstr>
      <vt:lpstr>Myriad Pro</vt:lpstr>
      <vt:lpstr>Segoe UI</vt:lpstr>
      <vt:lpstr>System Font</vt:lpstr>
      <vt:lpstr>System Font Regular</vt:lpstr>
      <vt:lpstr>Times New Roman</vt:lpstr>
      <vt:lpstr>Wingdings</vt:lpstr>
      <vt:lpstr>DGIB</vt:lpstr>
      <vt:lpstr>1_DGIB</vt:lpstr>
      <vt:lpstr>1_Office Theme</vt:lpstr>
      <vt:lpstr>DGIB</vt:lpstr>
      <vt:lpstr>8_DGIB</vt:lpstr>
      <vt:lpstr>3_DGIB</vt:lpstr>
      <vt:lpstr>2_Office Theme</vt:lpstr>
      <vt:lpstr>6_DGIB</vt:lpstr>
      <vt:lpstr>7_DGIB</vt:lpstr>
      <vt:lpstr>4_DGIB</vt:lpstr>
      <vt:lpstr>think-cell Slide</vt:lpstr>
      <vt:lpstr>Enhancing our Collaboration   Western Association of Veteran Education Specialists (WAVES) 2025 Conference   Dr. Nicole Morant Program Integration Officer U.S. Department of Veteran Affairs</vt:lpstr>
      <vt:lpstr>Commitment to Veterans</vt:lpstr>
      <vt:lpstr>Education Service (EDU) Agenda</vt:lpstr>
      <vt:lpstr>DGIB Impacts</vt:lpstr>
      <vt:lpstr>Digital GI Bill Automation Metrics </vt:lpstr>
      <vt:lpstr>FY 25 Program Approvals </vt:lpstr>
      <vt:lpstr>ELR Updates</vt:lpstr>
      <vt:lpstr>FY 25 VA Compliance Activity </vt:lpstr>
      <vt:lpstr>FY 25 Compliance – Most Common Errors </vt:lpstr>
      <vt:lpstr> Enrollment Manager</vt:lpstr>
      <vt:lpstr>Rudisill Decision </vt:lpstr>
      <vt:lpstr>“Senator Elizabeth Dole 21st Century Veterans Healthcare and Benefits Improvement Act”</vt:lpstr>
      <vt:lpstr>Beyond the GI Bill  Additional Education Programs</vt:lpstr>
      <vt:lpstr>GI Bill | Rogers STEM Scholarship</vt:lpstr>
      <vt:lpstr>Yellow Ribbon Program</vt:lpstr>
      <vt:lpstr>IBM SkillsBuild</vt:lpstr>
      <vt:lpstr>Additional Resources</vt:lpstr>
      <vt:lpstr>School Certifying Official Resources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Service Program Overview</dc:title>
  <dc:subject>VA Education Service</dc:subject>
  <dc:creator>U.S. Department of Veterans Affairs</dc:creator>
  <cp:keywords>Digital GI Bill; DGIB; Education; GI Bill; Veterans; Veteran Education; VA Education Service; Post-9/11 GI Bill.</cp:keywords>
  <dc:description/>
  <cp:lastModifiedBy>Morant, Nicole B. VBAVACO</cp:lastModifiedBy>
  <cp:revision>65</cp:revision>
  <cp:lastPrinted>2025-07-03T19:42:43Z</cp:lastPrinted>
  <dcterms:created xsi:type="dcterms:W3CDTF">2022-05-02T13:47:22Z</dcterms:created>
  <dcterms:modified xsi:type="dcterms:W3CDTF">2025-07-03T19:55:04Z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0x010100E317FCE1B7E15848848A64F5AE01D841</vt:lpwstr>
  </property>
  <property fmtid="{D5CDD505-2E9C-101B-9397-08002B2CF9AE}" pid="3" name="MediaServiceImageTags">
    <vt:lpwstr/>
  </property>
  <property fmtid="{D5CDD505-2E9C-101B-9397-08002B2CF9AE}" pid="4" name="_ReviewCycleID">
    <vt:i4>-1145046529</vt:i4>
  </property>
  <property fmtid="{D5CDD505-2E9C-101B-9397-08002B2CF9AE}" pid="5" name="_NewReviewCycle">
    <vt:lpwstr/>
  </property>
  <property fmtid="{D5CDD505-2E9C-101B-9397-08002B2CF9AE}" pid="6" name="Order">
    <vt:r8>12806000</vt:r8>
  </property>
  <property fmtid="{D5CDD505-2E9C-101B-9397-08002B2CF9AE}" pid="7" name="_ExtendedDescription">
    <vt:lpwstr/>
  </property>
</Properties>
</file>