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74" r:id="rId5"/>
    <p:sldId id="1817606150" r:id="rId6"/>
    <p:sldId id="1817606155" r:id="rId7"/>
    <p:sldId id="276" r:id="rId8"/>
    <p:sldId id="277" r:id="rId9"/>
    <p:sldId id="275" r:id="rId10"/>
    <p:sldId id="278" r:id="rId11"/>
    <p:sldId id="280" r:id="rId12"/>
    <p:sldId id="1817606199" r:id="rId13"/>
    <p:sldId id="1817606200" r:id="rId14"/>
    <p:sldId id="1817606201" r:id="rId15"/>
    <p:sldId id="1817606202" r:id="rId16"/>
    <p:sldId id="1817606159" r:id="rId17"/>
    <p:sldId id="1817606204" r:id="rId18"/>
    <p:sldId id="1817606220" r:id="rId19"/>
    <p:sldId id="1817606240" r:id="rId20"/>
    <p:sldId id="1817606205" r:id="rId21"/>
    <p:sldId id="1817606206" r:id="rId22"/>
    <p:sldId id="1817606161" r:id="rId23"/>
    <p:sldId id="1817606207" r:id="rId24"/>
    <p:sldId id="1817606209" r:id="rId25"/>
    <p:sldId id="1817606211" r:id="rId26"/>
    <p:sldId id="1817606212" r:id="rId27"/>
    <p:sldId id="1817606241" r:id="rId28"/>
    <p:sldId id="1817606214" r:id="rId29"/>
    <p:sldId id="1817606242" r:id="rId30"/>
    <p:sldId id="1817606215" r:id="rId31"/>
    <p:sldId id="1817606243" r:id="rId32"/>
    <p:sldId id="1817606216" r:id="rId33"/>
    <p:sldId id="1817606244" r:id="rId34"/>
    <p:sldId id="1817606168" r:id="rId35"/>
    <p:sldId id="1817606197"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A289B-7FBF-1CBB-4EE4-EEF7A4EBE525}" name="Cates, Heather M. (VBAVACO)" initials="HC" userId="S::Heather.Cates@va.gov::ce990780-ff63-44af-8501-4165bf684f18" providerId="AD"/>
  <p188:author id="{6D17FFFA-35D5-3199-517F-DE177F36EE77}" name="Clingerman, Randy L., VBAMUSK" initials="RC" userId="S::Randy.Clingerman@va.gov::741491a8-fba1-4a24-b876-c652f18a764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ttschalk, Kathryn M., VBASLCY" initials="GKMV" lastIdx="6" clrIdx="0">
    <p:extLst>
      <p:ext uri="{19B8F6BF-5375-455C-9EA6-DF929625EA0E}">
        <p15:presenceInfo xmlns:p15="http://schemas.microsoft.com/office/powerpoint/2012/main" userId="S::Kathryn.Gottschalk@va.gov::9d425984-34c7-4857-9699-75186dc3c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4077A"/>
    <a:srgbClr val="012C5B"/>
    <a:srgbClr val="002F56"/>
    <a:srgbClr val="003556"/>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8AD64-4782-464B-B403-29286173F248}" v="12" dt="2025-06-10T16:37:42.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0" autoAdjust="0"/>
    <p:restoredTop sz="95039" autoAdjust="0"/>
  </p:normalViewPr>
  <p:slideViewPr>
    <p:cSldViewPr snapToGrid="0">
      <p:cViewPr varScale="1">
        <p:scale>
          <a:sx n="82" d="100"/>
          <a:sy n="82" d="100"/>
        </p:scale>
        <p:origin x="1723"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Malanienne R. (VBAVACO)" userId="c46a543f-fd4c-49ca-8571-5e1d2991e018" providerId="ADAL" clId="{E238AD64-4782-464B-B403-29286173F248}"/>
    <pc:docChg chg="custSel addSld delSld modSld">
      <pc:chgData name="Davis, Malanienne R. (VBAVACO)" userId="c46a543f-fd4c-49ca-8571-5e1d2991e018" providerId="ADAL" clId="{E238AD64-4782-464B-B403-29286173F248}" dt="2025-06-10T16:37:52.107" v="74" actId="47"/>
      <pc:docMkLst>
        <pc:docMk/>
      </pc:docMkLst>
      <pc:sldChg chg="modSp mod">
        <pc:chgData name="Davis, Malanienne R. (VBAVACO)" userId="c46a543f-fd4c-49ca-8571-5e1d2991e018" providerId="ADAL" clId="{E238AD64-4782-464B-B403-29286173F248}" dt="2025-06-09T18:57:53.926" v="58" actId="20577"/>
        <pc:sldMkLst>
          <pc:docMk/>
          <pc:sldMk cId="1735310372" sldId="274"/>
        </pc:sldMkLst>
        <pc:spChg chg="mod">
          <ac:chgData name="Davis, Malanienne R. (VBAVACO)" userId="c46a543f-fd4c-49ca-8571-5e1d2991e018" providerId="ADAL" clId="{E238AD64-4782-464B-B403-29286173F248}" dt="2025-06-09T18:57:53.926" v="58" actId="20577"/>
          <ac:spMkLst>
            <pc:docMk/>
            <pc:sldMk cId="1735310372" sldId="274"/>
            <ac:spMk id="15" creationId="{379CF25E-DA37-4D31-A916-A829D03F3746}"/>
          </ac:spMkLst>
        </pc:spChg>
      </pc:sldChg>
      <pc:sldChg chg="modNotesTx">
        <pc:chgData name="Davis, Malanienne R. (VBAVACO)" userId="c46a543f-fd4c-49ca-8571-5e1d2991e018" providerId="ADAL" clId="{E238AD64-4782-464B-B403-29286173F248}" dt="2025-06-09T18:55:46.295" v="3" actId="6549"/>
        <pc:sldMkLst>
          <pc:docMk/>
          <pc:sldMk cId="1778439961" sldId="275"/>
        </pc:sldMkLst>
      </pc:sldChg>
      <pc:sldChg chg="modNotesTx">
        <pc:chgData name="Davis, Malanienne R. (VBAVACO)" userId="c46a543f-fd4c-49ca-8571-5e1d2991e018" providerId="ADAL" clId="{E238AD64-4782-464B-B403-29286173F248}" dt="2025-06-09T18:55:39.618" v="1" actId="6549"/>
        <pc:sldMkLst>
          <pc:docMk/>
          <pc:sldMk cId="719441299" sldId="276"/>
        </pc:sldMkLst>
      </pc:sldChg>
      <pc:sldChg chg="modNotesTx">
        <pc:chgData name="Davis, Malanienne R. (VBAVACO)" userId="c46a543f-fd4c-49ca-8571-5e1d2991e018" providerId="ADAL" clId="{E238AD64-4782-464B-B403-29286173F248}" dt="2025-06-09T18:55:43.384" v="2" actId="6549"/>
        <pc:sldMkLst>
          <pc:docMk/>
          <pc:sldMk cId="1137242769" sldId="277"/>
        </pc:sldMkLst>
      </pc:sldChg>
      <pc:sldChg chg="modNotesTx">
        <pc:chgData name="Davis, Malanienne R. (VBAVACO)" userId="c46a543f-fd4c-49ca-8571-5e1d2991e018" providerId="ADAL" clId="{E238AD64-4782-464B-B403-29286173F248}" dt="2025-06-09T18:55:52.157" v="4" actId="6549"/>
        <pc:sldMkLst>
          <pc:docMk/>
          <pc:sldMk cId="749034155" sldId="278"/>
        </pc:sldMkLst>
      </pc:sldChg>
      <pc:sldChg chg="modNotesTx">
        <pc:chgData name="Davis, Malanienne R. (VBAVACO)" userId="c46a543f-fd4c-49ca-8571-5e1d2991e018" providerId="ADAL" clId="{E238AD64-4782-464B-B403-29286173F248}" dt="2025-06-09T18:55:55.100" v="5" actId="6549"/>
        <pc:sldMkLst>
          <pc:docMk/>
          <pc:sldMk cId="924182207" sldId="280"/>
        </pc:sldMkLst>
      </pc:sldChg>
      <pc:sldChg chg="modNotesTx">
        <pc:chgData name="Davis, Malanienne R. (VBAVACO)" userId="c46a543f-fd4c-49ca-8571-5e1d2991e018" providerId="ADAL" clId="{E238AD64-4782-464B-B403-29286173F248}" dt="2025-06-09T18:55:32.674" v="0" actId="6549"/>
        <pc:sldMkLst>
          <pc:docMk/>
          <pc:sldMk cId="3660020255" sldId="1817606150"/>
        </pc:sldMkLst>
      </pc:sldChg>
      <pc:sldChg chg="modNotesTx">
        <pc:chgData name="Davis, Malanienne R. (VBAVACO)" userId="c46a543f-fd4c-49ca-8571-5e1d2991e018" providerId="ADAL" clId="{E238AD64-4782-464B-B403-29286173F248}" dt="2025-06-09T18:56:14.328" v="10" actId="6549"/>
        <pc:sldMkLst>
          <pc:docMk/>
          <pc:sldMk cId="915684920" sldId="1817606159"/>
        </pc:sldMkLst>
      </pc:sldChg>
      <pc:sldChg chg="modNotesTx">
        <pc:chgData name="Davis, Malanienne R. (VBAVACO)" userId="c46a543f-fd4c-49ca-8571-5e1d2991e018" providerId="ADAL" clId="{E238AD64-4782-464B-B403-29286173F248}" dt="2025-06-09T18:56:39.211" v="16" actId="6549"/>
        <pc:sldMkLst>
          <pc:docMk/>
          <pc:sldMk cId="2072583779" sldId="1817606161"/>
        </pc:sldMkLst>
      </pc:sldChg>
      <pc:sldChg chg="modNotesTx">
        <pc:chgData name="Davis, Malanienne R. (VBAVACO)" userId="c46a543f-fd4c-49ca-8571-5e1d2991e018" providerId="ADAL" clId="{E238AD64-4782-464B-B403-29286173F248}" dt="2025-06-09T18:57:20.639" v="28" actId="6549"/>
        <pc:sldMkLst>
          <pc:docMk/>
          <pc:sldMk cId="555012552" sldId="1817606197"/>
        </pc:sldMkLst>
      </pc:sldChg>
      <pc:sldChg chg="modNotesTx">
        <pc:chgData name="Davis, Malanienne R. (VBAVACO)" userId="c46a543f-fd4c-49ca-8571-5e1d2991e018" providerId="ADAL" clId="{E238AD64-4782-464B-B403-29286173F248}" dt="2025-06-09T18:55:58.025" v="6" actId="6549"/>
        <pc:sldMkLst>
          <pc:docMk/>
          <pc:sldMk cId="3389866175" sldId="1817606199"/>
        </pc:sldMkLst>
      </pc:sldChg>
      <pc:sldChg chg="modNotesTx">
        <pc:chgData name="Davis, Malanienne R. (VBAVACO)" userId="c46a543f-fd4c-49ca-8571-5e1d2991e018" providerId="ADAL" clId="{E238AD64-4782-464B-B403-29286173F248}" dt="2025-06-09T18:56:01.383" v="7" actId="6549"/>
        <pc:sldMkLst>
          <pc:docMk/>
          <pc:sldMk cId="2112523126" sldId="1817606200"/>
        </pc:sldMkLst>
      </pc:sldChg>
      <pc:sldChg chg="modNotesTx">
        <pc:chgData name="Davis, Malanienne R. (VBAVACO)" userId="c46a543f-fd4c-49ca-8571-5e1d2991e018" providerId="ADAL" clId="{E238AD64-4782-464B-B403-29286173F248}" dt="2025-06-09T18:56:04.494" v="8" actId="6549"/>
        <pc:sldMkLst>
          <pc:docMk/>
          <pc:sldMk cId="1472085458" sldId="1817606201"/>
        </pc:sldMkLst>
      </pc:sldChg>
      <pc:sldChg chg="modNotesTx">
        <pc:chgData name="Davis, Malanienne R. (VBAVACO)" userId="c46a543f-fd4c-49ca-8571-5e1d2991e018" providerId="ADAL" clId="{E238AD64-4782-464B-B403-29286173F248}" dt="2025-06-09T18:56:11.509" v="9" actId="6549"/>
        <pc:sldMkLst>
          <pc:docMk/>
          <pc:sldMk cId="994306128" sldId="1817606202"/>
        </pc:sldMkLst>
      </pc:sldChg>
      <pc:sldChg chg="modNotesTx">
        <pc:chgData name="Davis, Malanienne R. (VBAVACO)" userId="c46a543f-fd4c-49ca-8571-5e1d2991e018" providerId="ADAL" clId="{E238AD64-4782-464B-B403-29286173F248}" dt="2025-06-09T18:56:17.046" v="11" actId="6549"/>
        <pc:sldMkLst>
          <pc:docMk/>
          <pc:sldMk cId="2859794116" sldId="1817606204"/>
        </pc:sldMkLst>
      </pc:sldChg>
      <pc:sldChg chg="addSp delSp modSp mod modNotesTx">
        <pc:chgData name="Davis, Malanienne R. (VBAVACO)" userId="c46a543f-fd4c-49ca-8571-5e1d2991e018" providerId="ADAL" clId="{E238AD64-4782-464B-B403-29286173F248}" dt="2025-06-10T16:37:28.988" v="73"/>
        <pc:sldMkLst>
          <pc:docMk/>
          <pc:sldMk cId="3993876986" sldId="1817606205"/>
        </pc:sldMkLst>
        <pc:spChg chg="mod">
          <ac:chgData name="Davis, Malanienne R. (VBAVACO)" userId="c46a543f-fd4c-49ca-8571-5e1d2991e018" providerId="ADAL" clId="{E238AD64-4782-464B-B403-29286173F248}" dt="2025-06-10T16:29:05.072" v="68"/>
          <ac:spMkLst>
            <pc:docMk/>
            <pc:sldMk cId="3993876986" sldId="1817606205"/>
            <ac:spMk id="4" creationId="{FD70A349-824C-5306-E891-791EB9FAB73F}"/>
          </ac:spMkLst>
        </pc:spChg>
        <pc:graphicFrameChg chg="add del mod">
          <ac:chgData name="Davis, Malanienne R. (VBAVACO)" userId="c46a543f-fd4c-49ca-8571-5e1d2991e018" providerId="ADAL" clId="{E238AD64-4782-464B-B403-29286173F248}" dt="2025-06-10T16:23:43.090" v="63" actId="478"/>
          <ac:graphicFrameMkLst>
            <pc:docMk/>
            <pc:sldMk cId="3993876986" sldId="1817606205"/>
            <ac:graphicFrameMk id="18" creationId="{438434F7-6247-5F3F-4989-4D1EF4D8A20E}"/>
          </ac:graphicFrameMkLst>
        </pc:graphicFrameChg>
        <pc:picChg chg="mod">
          <ac:chgData name="Davis, Malanienne R. (VBAVACO)" userId="c46a543f-fd4c-49ca-8571-5e1d2991e018" providerId="ADAL" clId="{E238AD64-4782-464B-B403-29286173F248}" dt="2025-06-10T16:29:38.822" v="70"/>
          <ac:picMkLst>
            <pc:docMk/>
            <pc:sldMk cId="3993876986" sldId="1817606205"/>
            <ac:picMk id="10" creationId="{B8735865-CD49-7816-D284-1EF79C2D2F05}"/>
          </ac:picMkLst>
        </pc:picChg>
        <pc:picChg chg="mod">
          <ac:chgData name="Davis, Malanienne R. (VBAVACO)" userId="c46a543f-fd4c-49ca-8571-5e1d2991e018" providerId="ADAL" clId="{E238AD64-4782-464B-B403-29286173F248}" dt="2025-06-10T16:37:01.757" v="71"/>
          <ac:picMkLst>
            <pc:docMk/>
            <pc:sldMk cId="3993876986" sldId="1817606205"/>
            <ac:picMk id="11" creationId="{A2D13EA1-038B-F054-A65F-EF7F3EF9121D}"/>
          </ac:picMkLst>
        </pc:picChg>
        <pc:picChg chg="mod">
          <ac:chgData name="Davis, Malanienne R. (VBAVACO)" userId="c46a543f-fd4c-49ca-8571-5e1d2991e018" providerId="ADAL" clId="{E238AD64-4782-464B-B403-29286173F248}" dt="2025-06-10T16:37:15.821" v="72"/>
          <ac:picMkLst>
            <pc:docMk/>
            <pc:sldMk cId="3993876986" sldId="1817606205"/>
            <ac:picMk id="12" creationId="{0ADB3C32-9635-0DDB-3C8B-296615FB9D4E}"/>
          </ac:picMkLst>
        </pc:picChg>
        <pc:picChg chg="mod">
          <ac:chgData name="Davis, Malanienne R. (VBAVACO)" userId="c46a543f-fd4c-49ca-8571-5e1d2991e018" providerId="ADAL" clId="{E238AD64-4782-464B-B403-29286173F248}" dt="2025-06-10T16:29:25.923" v="69"/>
          <ac:picMkLst>
            <pc:docMk/>
            <pc:sldMk cId="3993876986" sldId="1817606205"/>
            <ac:picMk id="13" creationId="{C7D07B19-98E8-50F1-0E22-14D76A79CC85}"/>
          </ac:picMkLst>
        </pc:picChg>
        <pc:picChg chg="mod">
          <ac:chgData name="Davis, Malanienne R. (VBAVACO)" userId="c46a543f-fd4c-49ca-8571-5e1d2991e018" providerId="ADAL" clId="{E238AD64-4782-464B-B403-29286173F248}" dt="2025-06-10T16:37:28.988" v="73"/>
          <ac:picMkLst>
            <pc:docMk/>
            <pc:sldMk cId="3993876986" sldId="1817606205"/>
            <ac:picMk id="14" creationId="{CAE6556A-7A77-5EC5-BD49-1D088830B7B8}"/>
          </ac:picMkLst>
        </pc:picChg>
      </pc:sldChg>
      <pc:sldChg chg="modNotesTx">
        <pc:chgData name="Davis, Malanienne R. (VBAVACO)" userId="c46a543f-fd4c-49ca-8571-5e1d2991e018" providerId="ADAL" clId="{E238AD64-4782-464B-B403-29286173F248}" dt="2025-06-09T18:56:34.366" v="15" actId="6549"/>
        <pc:sldMkLst>
          <pc:docMk/>
          <pc:sldMk cId="3911131008" sldId="1817606206"/>
        </pc:sldMkLst>
      </pc:sldChg>
      <pc:sldChg chg="modNotesTx">
        <pc:chgData name="Davis, Malanienne R. (VBAVACO)" userId="c46a543f-fd4c-49ca-8571-5e1d2991e018" providerId="ADAL" clId="{E238AD64-4782-464B-B403-29286173F248}" dt="2025-06-09T18:56:44.668" v="17" actId="6549"/>
        <pc:sldMkLst>
          <pc:docMk/>
          <pc:sldMk cId="3300956472" sldId="1817606207"/>
        </pc:sldMkLst>
      </pc:sldChg>
      <pc:sldChg chg="modNotesTx">
        <pc:chgData name="Davis, Malanienne R. (VBAVACO)" userId="c46a543f-fd4c-49ca-8571-5e1d2991e018" providerId="ADAL" clId="{E238AD64-4782-464B-B403-29286173F248}" dt="2025-06-09T18:56:47.481" v="18" actId="6549"/>
        <pc:sldMkLst>
          <pc:docMk/>
          <pc:sldMk cId="847270414" sldId="1817606209"/>
        </pc:sldMkLst>
      </pc:sldChg>
      <pc:sldChg chg="modNotesTx">
        <pc:chgData name="Davis, Malanienne R. (VBAVACO)" userId="c46a543f-fd4c-49ca-8571-5e1d2991e018" providerId="ADAL" clId="{E238AD64-4782-464B-B403-29286173F248}" dt="2025-06-09T18:56:50.082" v="19" actId="6549"/>
        <pc:sldMkLst>
          <pc:docMk/>
          <pc:sldMk cId="220005986" sldId="1817606211"/>
        </pc:sldMkLst>
      </pc:sldChg>
      <pc:sldChg chg="modNotesTx">
        <pc:chgData name="Davis, Malanienne R. (VBAVACO)" userId="c46a543f-fd4c-49ca-8571-5e1d2991e018" providerId="ADAL" clId="{E238AD64-4782-464B-B403-29286173F248}" dt="2025-06-09T18:56:52.982" v="20" actId="6549"/>
        <pc:sldMkLst>
          <pc:docMk/>
          <pc:sldMk cId="1748249612" sldId="1817606212"/>
        </pc:sldMkLst>
      </pc:sldChg>
      <pc:sldChg chg="modNotesTx">
        <pc:chgData name="Davis, Malanienne R. (VBAVACO)" userId="c46a543f-fd4c-49ca-8571-5e1d2991e018" providerId="ADAL" clId="{E238AD64-4782-464B-B403-29286173F248}" dt="2025-06-09T18:57:01.769" v="22" actId="6549"/>
        <pc:sldMkLst>
          <pc:docMk/>
          <pc:sldMk cId="1487694999" sldId="1817606214"/>
        </pc:sldMkLst>
      </pc:sldChg>
      <pc:sldChg chg="modNotesTx">
        <pc:chgData name="Davis, Malanienne R. (VBAVACO)" userId="c46a543f-fd4c-49ca-8571-5e1d2991e018" providerId="ADAL" clId="{E238AD64-4782-464B-B403-29286173F248}" dt="2025-06-09T18:57:07.407" v="24" actId="6549"/>
        <pc:sldMkLst>
          <pc:docMk/>
          <pc:sldMk cId="730018442" sldId="1817606215"/>
        </pc:sldMkLst>
      </pc:sldChg>
      <pc:sldChg chg="modNotesTx">
        <pc:chgData name="Davis, Malanienne R. (VBAVACO)" userId="c46a543f-fd4c-49ca-8571-5e1d2991e018" providerId="ADAL" clId="{E238AD64-4782-464B-B403-29286173F248}" dt="2025-06-09T18:57:11.904" v="26" actId="6549"/>
        <pc:sldMkLst>
          <pc:docMk/>
          <pc:sldMk cId="2621170699" sldId="1817606216"/>
        </pc:sldMkLst>
      </pc:sldChg>
      <pc:sldChg chg="modNotesTx">
        <pc:chgData name="Davis, Malanienne R. (VBAVACO)" userId="c46a543f-fd4c-49ca-8571-5e1d2991e018" providerId="ADAL" clId="{E238AD64-4782-464B-B403-29286173F248}" dt="2025-06-09T18:56:19.932" v="12" actId="6549"/>
        <pc:sldMkLst>
          <pc:docMk/>
          <pc:sldMk cId="3683625323" sldId="1817606220"/>
        </pc:sldMkLst>
      </pc:sldChg>
      <pc:sldChg chg="modNotesTx">
        <pc:chgData name="Davis, Malanienne R. (VBAVACO)" userId="c46a543f-fd4c-49ca-8571-5e1d2991e018" providerId="ADAL" clId="{E238AD64-4782-464B-B403-29286173F248}" dt="2025-06-09T18:56:23.003" v="13" actId="6549"/>
        <pc:sldMkLst>
          <pc:docMk/>
          <pc:sldMk cId="147936547" sldId="1817606240"/>
        </pc:sldMkLst>
      </pc:sldChg>
      <pc:sldChg chg="modNotesTx">
        <pc:chgData name="Davis, Malanienne R. (VBAVACO)" userId="c46a543f-fd4c-49ca-8571-5e1d2991e018" providerId="ADAL" clId="{E238AD64-4782-464B-B403-29286173F248}" dt="2025-06-09T18:56:59.089" v="21" actId="6549"/>
        <pc:sldMkLst>
          <pc:docMk/>
          <pc:sldMk cId="4034775886" sldId="1817606241"/>
        </pc:sldMkLst>
      </pc:sldChg>
      <pc:sldChg chg="modNotesTx">
        <pc:chgData name="Davis, Malanienne R. (VBAVACO)" userId="c46a543f-fd4c-49ca-8571-5e1d2991e018" providerId="ADAL" clId="{E238AD64-4782-464B-B403-29286173F248}" dt="2025-06-09T18:57:04.835" v="23" actId="6549"/>
        <pc:sldMkLst>
          <pc:docMk/>
          <pc:sldMk cId="1511737767" sldId="1817606242"/>
        </pc:sldMkLst>
      </pc:sldChg>
      <pc:sldChg chg="modNotesTx">
        <pc:chgData name="Davis, Malanienne R. (VBAVACO)" userId="c46a543f-fd4c-49ca-8571-5e1d2991e018" providerId="ADAL" clId="{E238AD64-4782-464B-B403-29286173F248}" dt="2025-06-09T18:57:09.617" v="25" actId="6549"/>
        <pc:sldMkLst>
          <pc:docMk/>
          <pc:sldMk cId="2520995663" sldId="1817606243"/>
        </pc:sldMkLst>
      </pc:sldChg>
      <pc:sldChg chg="modNotesTx">
        <pc:chgData name="Davis, Malanienne R. (VBAVACO)" userId="c46a543f-fd4c-49ca-8571-5e1d2991e018" providerId="ADAL" clId="{E238AD64-4782-464B-B403-29286173F248}" dt="2025-06-09T18:57:16.845" v="27" actId="6549"/>
        <pc:sldMkLst>
          <pc:docMk/>
          <pc:sldMk cId="1903848541" sldId="1817606244"/>
        </pc:sldMkLst>
      </pc:sldChg>
      <pc:sldChg chg="delSp modSp add del mod">
        <pc:chgData name="Davis, Malanienne R. (VBAVACO)" userId="c46a543f-fd4c-49ca-8571-5e1d2991e018" providerId="ADAL" clId="{E238AD64-4782-464B-B403-29286173F248}" dt="2025-06-10T16:37:52.107" v="74" actId="47"/>
        <pc:sldMkLst>
          <pc:docMk/>
          <pc:sldMk cId="2984367934" sldId="1817606245"/>
        </pc:sldMkLst>
        <pc:spChg chg="del">
          <ac:chgData name="Davis, Malanienne R. (VBAVACO)" userId="c46a543f-fd4c-49ca-8571-5e1d2991e018" providerId="ADAL" clId="{E238AD64-4782-464B-B403-29286173F248}" dt="2025-06-10T16:04:47.922" v="60" actId="478"/>
          <ac:spMkLst>
            <pc:docMk/>
            <pc:sldMk cId="2984367934" sldId="1817606245"/>
            <ac:spMk id="4" creationId="{FD70A349-824C-5306-E891-791EB9FAB73F}"/>
          </ac:spMkLst>
        </pc:spChg>
        <pc:spChg chg="mod">
          <ac:chgData name="Davis, Malanienne R. (VBAVACO)" userId="c46a543f-fd4c-49ca-8571-5e1d2991e018" providerId="ADAL" clId="{E238AD64-4782-464B-B403-29286173F248}" dt="2025-06-10T16:24:46.286" v="64" actId="1076"/>
          <ac:spMkLst>
            <pc:docMk/>
            <pc:sldMk cId="2984367934" sldId="1817606245"/>
            <ac:spMk id="5" creationId="{96425362-6CA6-76CB-DF98-26BFCF6E25D4}"/>
          </ac:spMkLst>
        </pc:spChg>
        <pc:picChg chg="mod">
          <ac:chgData name="Davis, Malanienne R. (VBAVACO)" userId="c46a543f-fd4c-49ca-8571-5e1d2991e018" providerId="ADAL" clId="{E238AD64-4782-464B-B403-29286173F248}" dt="2025-06-10T16:25:07.687" v="65"/>
          <ac:picMkLst>
            <pc:docMk/>
            <pc:sldMk cId="2984367934" sldId="1817606245"/>
            <ac:picMk id="13" creationId="{C7D07B19-98E8-50F1-0E22-14D76A79CC85}"/>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govinfo.gov/content/pkg/STATUTE-88/pdf/STATUTE-88-Pg484.pdf" TargetMode="External"/><Relationship Id="rId1" Type="http://schemas.openxmlformats.org/officeDocument/2006/relationships/hyperlink" Target="https://www.law.cornell.edu/uscode/text/38/3690"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govinfo.gov/content/pkg/STATUTE-88/pdf/STATUTE-88-Pg484.pdf" TargetMode="External"/><Relationship Id="rId1" Type="http://schemas.openxmlformats.org/officeDocument/2006/relationships/hyperlink" Target="https://www.law.cornell.edu/uscode/text/38/3690"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8017E0-B583-4494-83C3-112D3689F20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3D6973A-1EE0-4E90-BEA6-50FE948F6F61}">
      <dgm:prSet phldrT="[Text]"/>
      <dgm:spPr>
        <a:solidFill>
          <a:schemeClr val="accent3"/>
        </a:solidFill>
        <a:ln>
          <a:solidFill>
            <a:schemeClr val="tx2">
              <a:lumMod val="75000"/>
            </a:schemeClr>
          </a:solidFill>
        </a:ln>
      </dgm:spPr>
      <dgm:t>
        <a:bodyPr/>
        <a:lstStyle/>
        <a:p>
          <a:r>
            <a:rPr lang="en-US" b="1">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38 U.S.C. 3690(c)</a:t>
          </a:r>
          <a:r>
            <a:rPr lang="en-US" b="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Student records and accounts must be made available for review by authorized representatives of the government notwithstanding any other provision of law.</a:t>
          </a:r>
          <a:endParaRPr lang="en-US">
            <a:solidFill>
              <a:schemeClr val="tx1"/>
            </a:solidFill>
          </a:endParaRPr>
        </a:p>
      </dgm:t>
    </dgm:pt>
    <dgm:pt modelId="{096609E0-6870-452B-B28F-099B379544BD}" type="parTrans" cxnId="{B196E7B4-1E0A-476C-8289-37634DA05DBD}">
      <dgm:prSet/>
      <dgm:spPr/>
      <dgm:t>
        <a:bodyPr/>
        <a:lstStyle/>
        <a:p>
          <a:endParaRPr lang="en-US"/>
        </a:p>
      </dgm:t>
    </dgm:pt>
    <dgm:pt modelId="{BFD4E64E-BD03-44E9-B5E1-A5D8ECF2F52E}" type="sibTrans" cxnId="{B196E7B4-1E0A-476C-8289-37634DA05DBD}">
      <dgm:prSet/>
      <dgm:spPr/>
      <dgm:t>
        <a:bodyPr/>
        <a:lstStyle/>
        <a:p>
          <a:endParaRPr lang="en-US"/>
        </a:p>
      </dgm:t>
    </dgm:pt>
    <dgm:pt modelId="{33DDC99C-0481-4D77-9B61-BE49020F13DE}">
      <dgm:prSet phldrT="[Text]"/>
      <dgm:spPr>
        <a:solidFill>
          <a:schemeClr val="accent3"/>
        </a:solidFill>
        <a:ln>
          <a:solidFill>
            <a:schemeClr val="tx2">
              <a:lumMod val="75000"/>
            </a:schemeClr>
          </a:solidFill>
        </a:ln>
      </dgm:spPr>
      <dgm:t>
        <a:bodyPr/>
        <a:lstStyle/>
        <a:p>
          <a:r>
            <a:rPr lang="en-US" b="1">
              <a:solidFill>
                <a:schemeClr val="tx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Buckley Amendment (PL 93-380)</a:t>
          </a:r>
          <a:r>
            <a:rPr lang="en-US" b="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Requires student consent to release information from student records.Information sought in connection with an application for the receipt of financial aid is exempt.School records relating to VA benefits fall into the “Financial Aid” category and are exempt from the provisions of this amendment.</a:t>
          </a:r>
          <a:r>
            <a:rPr lang="en-US" b="1">
              <a:solidFill>
                <a:schemeClr val="tx1"/>
              </a:solidFill>
              <a:latin typeface="Calibri" panose="020F0502020204030204" pitchFamily="34" charset="0"/>
              <a:cs typeface="Calibri" panose="020F0502020204030204" pitchFamily="34" charset="0"/>
            </a:rPr>
            <a:t>  </a:t>
          </a:r>
          <a:endParaRPr lang="en-US">
            <a:solidFill>
              <a:schemeClr val="tx1"/>
            </a:solidFill>
          </a:endParaRPr>
        </a:p>
      </dgm:t>
    </dgm:pt>
    <dgm:pt modelId="{A2A9243E-2688-4707-9410-0707F5388FAF}" type="parTrans" cxnId="{9BDD708E-B6C2-4B69-8741-8D3941A08EC9}">
      <dgm:prSet/>
      <dgm:spPr/>
      <dgm:t>
        <a:bodyPr/>
        <a:lstStyle/>
        <a:p>
          <a:endParaRPr lang="en-US"/>
        </a:p>
      </dgm:t>
    </dgm:pt>
    <dgm:pt modelId="{05C5D023-3FC3-42CA-A26F-81B6E4372057}" type="sibTrans" cxnId="{9BDD708E-B6C2-4B69-8741-8D3941A08EC9}">
      <dgm:prSet/>
      <dgm:spPr/>
      <dgm:t>
        <a:bodyPr/>
        <a:lstStyle/>
        <a:p>
          <a:endParaRPr lang="en-US"/>
        </a:p>
      </dgm:t>
    </dgm:pt>
    <dgm:pt modelId="{B198AF07-4BA9-4DB0-864E-897143CC9D53}" type="pres">
      <dgm:prSet presAssocID="{048017E0-B583-4494-83C3-112D3689F20E}" presName="diagram" presStyleCnt="0">
        <dgm:presLayoutVars>
          <dgm:dir/>
          <dgm:resizeHandles val="exact"/>
        </dgm:presLayoutVars>
      </dgm:prSet>
      <dgm:spPr/>
    </dgm:pt>
    <dgm:pt modelId="{9712958F-D896-4DBE-A7AA-A5B663E7AEA8}" type="pres">
      <dgm:prSet presAssocID="{E3D6973A-1EE0-4E90-BEA6-50FE948F6F61}" presName="node" presStyleLbl="node1" presStyleIdx="0" presStyleCnt="2" custScaleX="188822">
        <dgm:presLayoutVars>
          <dgm:bulletEnabled val="1"/>
        </dgm:presLayoutVars>
      </dgm:prSet>
      <dgm:spPr/>
    </dgm:pt>
    <dgm:pt modelId="{8219FFF7-6CB2-4108-A2CC-1F3CDC6AD8F6}" type="pres">
      <dgm:prSet presAssocID="{BFD4E64E-BD03-44E9-B5E1-A5D8ECF2F52E}" presName="sibTrans" presStyleCnt="0"/>
      <dgm:spPr/>
    </dgm:pt>
    <dgm:pt modelId="{89AE1078-2042-4AC4-8B47-42C6E8B57F24}" type="pres">
      <dgm:prSet presAssocID="{33DDC99C-0481-4D77-9B61-BE49020F13DE}" presName="node" presStyleLbl="node1" presStyleIdx="1" presStyleCnt="2" custScaleX="190159">
        <dgm:presLayoutVars>
          <dgm:bulletEnabled val="1"/>
        </dgm:presLayoutVars>
      </dgm:prSet>
      <dgm:spPr/>
    </dgm:pt>
  </dgm:ptLst>
  <dgm:cxnLst>
    <dgm:cxn modelId="{078CF31A-437F-486E-B6C4-981DA6935D12}" type="presOf" srcId="{E3D6973A-1EE0-4E90-BEA6-50FE948F6F61}" destId="{9712958F-D896-4DBE-A7AA-A5B663E7AEA8}" srcOrd="0" destOrd="0" presId="urn:microsoft.com/office/officeart/2005/8/layout/default"/>
    <dgm:cxn modelId="{9BDD708E-B6C2-4B69-8741-8D3941A08EC9}" srcId="{048017E0-B583-4494-83C3-112D3689F20E}" destId="{33DDC99C-0481-4D77-9B61-BE49020F13DE}" srcOrd="1" destOrd="0" parTransId="{A2A9243E-2688-4707-9410-0707F5388FAF}" sibTransId="{05C5D023-3FC3-42CA-A26F-81B6E4372057}"/>
    <dgm:cxn modelId="{5C48A991-524D-4264-8C4A-323E23951B31}" type="presOf" srcId="{33DDC99C-0481-4D77-9B61-BE49020F13DE}" destId="{89AE1078-2042-4AC4-8B47-42C6E8B57F24}" srcOrd="0" destOrd="0" presId="urn:microsoft.com/office/officeart/2005/8/layout/default"/>
    <dgm:cxn modelId="{B196E7B4-1E0A-476C-8289-37634DA05DBD}" srcId="{048017E0-B583-4494-83C3-112D3689F20E}" destId="{E3D6973A-1EE0-4E90-BEA6-50FE948F6F61}" srcOrd="0" destOrd="0" parTransId="{096609E0-6870-452B-B28F-099B379544BD}" sibTransId="{BFD4E64E-BD03-44E9-B5E1-A5D8ECF2F52E}"/>
    <dgm:cxn modelId="{C237E7D3-1D25-423A-B833-594B268A599C}" type="presOf" srcId="{048017E0-B583-4494-83C3-112D3689F20E}" destId="{B198AF07-4BA9-4DB0-864E-897143CC9D53}" srcOrd="0" destOrd="0" presId="urn:microsoft.com/office/officeart/2005/8/layout/default"/>
    <dgm:cxn modelId="{0B2A90EE-9193-497A-B0EC-AB9C1616ADD7}" type="presParOf" srcId="{B198AF07-4BA9-4DB0-864E-897143CC9D53}" destId="{9712958F-D896-4DBE-A7AA-A5B663E7AEA8}" srcOrd="0" destOrd="0" presId="urn:microsoft.com/office/officeart/2005/8/layout/default"/>
    <dgm:cxn modelId="{09AD8143-8A7A-4D03-B500-7514F5320CF8}" type="presParOf" srcId="{B198AF07-4BA9-4DB0-864E-897143CC9D53}" destId="{8219FFF7-6CB2-4108-A2CC-1F3CDC6AD8F6}" srcOrd="1" destOrd="0" presId="urn:microsoft.com/office/officeart/2005/8/layout/default"/>
    <dgm:cxn modelId="{1FC00404-B4B8-4BE9-A8CF-DD135150226A}" type="presParOf" srcId="{B198AF07-4BA9-4DB0-864E-897143CC9D53}" destId="{89AE1078-2042-4AC4-8B47-42C6E8B57F2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31ADD-1A15-4CA1-AFD8-0ADA49A10A22}"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US"/>
        </a:p>
      </dgm:t>
    </dgm:pt>
    <dgm:pt modelId="{3DDA6F61-A72C-441F-A154-C8719C5BAD69}">
      <dgm:prSet phldrT="[Text]"/>
      <dgm:spPr/>
      <dgm:t>
        <a:bodyPr/>
        <a:lstStyle/>
        <a:p>
          <a:r>
            <a:rPr lang="en-US"/>
            <a:t>Notification via phone or email</a:t>
          </a:r>
        </a:p>
      </dgm:t>
    </dgm:pt>
    <dgm:pt modelId="{8ABFF9EC-23F7-4334-BB1C-687EF0D154EA}" type="parTrans" cxnId="{3A9C36CF-6735-479A-B7A2-BE2394849E1A}">
      <dgm:prSet/>
      <dgm:spPr/>
      <dgm:t>
        <a:bodyPr/>
        <a:lstStyle/>
        <a:p>
          <a:endParaRPr lang="en-US"/>
        </a:p>
      </dgm:t>
    </dgm:pt>
    <dgm:pt modelId="{2D90078A-7FF6-485C-AF2D-B47AEB3C5183}" type="sibTrans" cxnId="{3A9C36CF-6735-479A-B7A2-BE2394849E1A}">
      <dgm:prSet/>
      <dgm:spPr/>
      <dgm:t>
        <a:bodyPr/>
        <a:lstStyle/>
        <a:p>
          <a:endParaRPr lang="en-US"/>
        </a:p>
      </dgm:t>
    </dgm:pt>
    <dgm:pt modelId="{83F3D210-29A4-4B12-8FE3-07DA541737DA}">
      <dgm:prSet phldrT="[Text]"/>
      <dgm:spPr/>
      <dgm:t>
        <a:bodyPr/>
        <a:lstStyle/>
        <a:p>
          <a:r>
            <a:rPr lang="en-US"/>
            <a:t>Survey Notification Packet sent</a:t>
          </a:r>
        </a:p>
      </dgm:t>
    </dgm:pt>
    <dgm:pt modelId="{0BB76DC7-B467-4E0B-A521-072020BA21F5}" type="parTrans" cxnId="{E4D5CA63-C583-4ECF-AD51-496A0F974860}">
      <dgm:prSet/>
      <dgm:spPr/>
      <dgm:t>
        <a:bodyPr/>
        <a:lstStyle/>
        <a:p>
          <a:endParaRPr lang="en-US"/>
        </a:p>
      </dgm:t>
    </dgm:pt>
    <dgm:pt modelId="{CCEC5152-13B0-4C0E-A070-69FE4A707FE9}" type="sibTrans" cxnId="{E4D5CA63-C583-4ECF-AD51-496A0F974860}">
      <dgm:prSet/>
      <dgm:spPr/>
      <dgm:t>
        <a:bodyPr/>
        <a:lstStyle/>
        <a:p>
          <a:endParaRPr lang="en-US"/>
        </a:p>
      </dgm:t>
    </dgm:pt>
    <dgm:pt modelId="{9B428244-365E-4BB6-9E93-358D72044B88}">
      <dgm:prSet phldrT="[Text]"/>
      <dgm:spPr/>
      <dgm:t>
        <a:bodyPr/>
        <a:lstStyle/>
        <a:p>
          <a:r>
            <a:rPr lang="en-US"/>
            <a:t>VA shall provide not more that 10 business days of notice…</a:t>
          </a:r>
        </a:p>
      </dgm:t>
    </dgm:pt>
    <dgm:pt modelId="{E42E386F-EED3-4732-A3CA-7D89F9D3ECB4}" type="parTrans" cxnId="{FF8907B6-E3E4-4510-95E6-75B42CB45C7D}">
      <dgm:prSet/>
      <dgm:spPr/>
      <dgm:t>
        <a:bodyPr/>
        <a:lstStyle/>
        <a:p>
          <a:endParaRPr lang="en-US"/>
        </a:p>
      </dgm:t>
    </dgm:pt>
    <dgm:pt modelId="{E704B266-23FE-4F6F-89F6-747F2A12F913}" type="sibTrans" cxnId="{FF8907B6-E3E4-4510-95E6-75B42CB45C7D}">
      <dgm:prSet/>
      <dgm:spPr/>
      <dgm:t>
        <a:bodyPr/>
        <a:lstStyle/>
        <a:p>
          <a:endParaRPr lang="en-US"/>
        </a:p>
      </dgm:t>
    </dgm:pt>
    <dgm:pt modelId="{39A67B62-C5C8-4A8D-B8FC-9C3121AA5C91}" type="pres">
      <dgm:prSet presAssocID="{D5531ADD-1A15-4CA1-AFD8-0ADA49A10A22}" presName="Name0" presStyleCnt="0">
        <dgm:presLayoutVars>
          <dgm:dir/>
          <dgm:resizeHandles val="exact"/>
        </dgm:presLayoutVars>
      </dgm:prSet>
      <dgm:spPr/>
    </dgm:pt>
    <dgm:pt modelId="{56361E46-2B69-46F9-A048-FBC9F28A405D}" type="pres">
      <dgm:prSet presAssocID="{D5531ADD-1A15-4CA1-AFD8-0ADA49A10A22}" presName="arrow" presStyleLbl="bgShp" presStyleIdx="0" presStyleCnt="1"/>
      <dgm:spPr/>
    </dgm:pt>
    <dgm:pt modelId="{E671F81E-9792-4696-A609-8A8E7FC9744B}" type="pres">
      <dgm:prSet presAssocID="{D5531ADD-1A15-4CA1-AFD8-0ADA49A10A22}" presName="points" presStyleCnt="0"/>
      <dgm:spPr/>
    </dgm:pt>
    <dgm:pt modelId="{2021B0F7-D42B-4D68-AD0F-8A9AAFD663D8}" type="pres">
      <dgm:prSet presAssocID="{3DDA6F61-A72C-441F-A154-C8719C5BAD69}" presName="compositeA" presStyleCnt="0"/>
      <dgm:spPr/>
    </dgm:pt>
    <dgm:pt modelId="{D92E42DB-A1B4-4E73-A9C5-7009CF35D506}" type="pres">
      <dgm:prSet presAssocID="{3DDA6F61-A72C-441F-A154-C8719C5BAD69}" presName="textA" presStyleLbl="revTx" presStyleIdx="0" presStyleCnt="3">
        <dgm:presLayoutVars>
          <dgm:bulletEnabled val="1"/>
        </dgm:presLayoutVars>
      </dgm:prSet>
      <dgm:spPr/>
    </dgm:pt>
    <dgm:pt modelId="{E8B5257B-725A-4490-B81B-6913F7E3E57B}" type="pres">
      <dgm:prSet presAssocID="{3DDA6F61-A72C-441F-A154-C8719C5BAD69}" presName="circleA" presStyleLbl="node1" presStyleIdx="0" presStyleCnt="3"/>
      <dgm:spPr>
        <a:solidFill>
          <a:schemeClr val="accent3"/>
        </a:solidFill>
      </dgm:spPr>
    </dgm:pt>
    <dgm:pt modelId="{BEAB60C4-4867-4F3B-99BA-0B740BFCBCFC}" type="pres">
      <dgm:prSet presAssocID="{3DDA6F61-A72C-441F-A154-C8719C5BAD69}" presName="spaceA" presStyleCnt="0"/>
      <dgm:spPr/>
    </dgm:pt>
    <dgm:pt modelId="{32F4A386-0BAE-4DDA-9FA7-A6DC8ABD0F77}" type="pres">
      <dgm:prSet presAssocID="{2D90078A-7FF6-485C-AF2D-B47AEB3C5183}" presName="space" presStyleCnt="0"/>
      <dgm:spPr/>
    </dgm:pt>
    <dgm:pt modelId="{A095AE87-5606-4020-9897-C78F9E07D6EE}" type="pres">
      <dgm:prSet presAssocID="{83F3D210-29A4-4B12-8FE3-07DA541737DA}" presName="compositeB" presStyleCnt="0"/>
      <dgm:spPr/>
    </dgm:pt>
    <dgm:pt modelId="{0BA2C3F0-D7DA-4FE7-A620-008A42CDFAC0}" type="pres">
      <dgm:prSet presAssocID="{83F3D210-29A4-4B12-8FE3-07DA541737DA}" presName="textB" presStyleLbl="revTx" presStyleIdx="1" presStyleCnt="3" custLinFactNeighborX="33044">
        <dgm:presLayoutVars>
          <dgm:bulletEnabled val="1"/>
        </dgm:presLayoutVars>
      </dgm:prSet>
      <dgm:spPr/>
    </dgm:pt>
    <dgm:pt modelId="{1AEAA370-39D2-4FF8-B52E-FB4FA88AAEC4}" type="pres">
      <dgm:prSet presAssocID="{83F3D210-29A4-4B12-8FE3-07DA541737DA}" presName="circleB" presStyleLbl="node1" presStyleIdx="1" presStyleCnt="3" custLinFactX="7880" custLinFactNeighborX="100000" custLinFactNeighborY="-1876"/>
      <dgm:spPr>
        <a:solidFill>
          <a:schemeClr val="accent3"/>
        </a:solidFill>
      </dgm:spPr>
    </dgm:pt>
    <dgm:pt modelId="{F384D0DD-B6E7-4995-AE26-AEE6EBE52FB3}" type="pres">
      <dgm:prSet presAssocID="{83F3D210-29A4-4B12-8FE3-07DA541737DA}" presName="spaceB" presStyleCnt="0"/>
      <dgm:spPr/>
    </dgm:pt>
    <dgm:pt modelId="{6C1010CC-4584-4B7F-A6BD-C8AED26CB723}" type="pres">
      <dgm:prSet presAssocID="{CCEC5152-13B0-4C0E-A070-69FE4A707FE9}" presName="space" presStyleCnt="0"/>
      <dgm:spPr/>
    </dgm:pt>
    <dgm:pt modelId="{95C5B5DC-3BED-43F7-A301-B5031B28CFD1}" type="pres">
      <dgm:prSet presAssocID="{9B428244-365E-4BB6-9E93-358D72044B88}" presName="compositeA" presStyleCnt="0"/>
      <dgm:spPr/>
    </dgm:pt>
    <dgm:pt modelId="{738520F5-58C9-4B04-B500-1E02F9F681F9}" type="pres">
      <dgm:prSet presAssocID="{9B428244-365E-4BB6-9E93-358D72044B88}" presName="textA" presStyleLbl="revTx" presStyleIdx="2" presStyleCnt="3" custScaleX="191091">
        <dgm:presLayoutVars>
          <dgm:bulletEnabled val="1"/>
        </dgm:presLayoutVars>
      </dgm:prSet>
      <dgm:spPr/>
    </dgm:pt>
    <dgm:pt modelId="{EC3E753C-9AE0-4729-81AF-37F53BE375BA}" type="pres">
      <dgm:prSet presAssocID="{9B428244-365E-4BB6-9E93-358D72044B88}" presName="circleA" presStyleLbl="node1" presStyleIdx="2" presStyleCnt="3"/>
      <dgm:spPr>
        <a:solidFill>
          <a:schemeClr val="accent3"/>
        </a:solidFill>
      </dgm:spPr>
    </dgm:pt>
    <dgm:pt modelId="{9DFD7601-3DD6-40AD-B007-3A9F40397D70}" type="pres">
      <dgm:prSet presAssocID="{9B428244-365E-4BB6-9E93-358D72044B88}" presName="spaceA" presStyleCnt="0"/>
      <dgm:spPr/>
    </dgm:pt>
  </dgm:ptLst>
  <dgm:cxnLst>
    <dgm:cxn modelId="{32AAE31F-79EC-44B1-A818-797325389E36}" type="presOf" srcId="{3DDA6F61-A72C-441F-A154-C8719C5BAD69}" destId="{D92E42DB-A1B4-4E73-A9C5-7009CF35D506}" srcOrd="0" destOrd="0" presId="urn:microsoft.com/office/officeart/2005/8/layout/hProcess11"/>
    <dgm:cxn modelId="{E41BC726-69FF-46F8-B362-29330E06ED34}" type="presOf" srcId="{9B428244-365E-4BB6-9E93-358D72044B88}" destId="{738520F5-58C9-4B04-B500-1E02F9F681F9}" srcOrd="0" destOrd="0" presId="urn:microsoft.com/office/officeart/2005/8/layout/hProcess11"/>
    <dgm:cxn modelId="{65276A61-4E67-4DE4-AFB4-DDDB49548B48}" type="presOf" srcId="{83F3D210-29A4-4B12-8FE3-07DA541737DA}" destId="{0BA2C3F0-D7DA-4FE7-A620-008A42CDFAC0}" srcOrd="0" destOrd="0" presId="urn:microsoft.com/office/officeart/2005/8/layout/hProcess11"/>
    <dgm:cxn modelId="{E4D5CA63-C583-4ECF-AD51-496A0F974860}" srcId="{D5531ADD-1A15-4CA1-AFD8-0ADA49A10A22}" destId="{83F3D210-29A4-4B12-8FE3-07DA541737DA}" srcOrd="1" destOrd="0" parTransId="{0BB76DC7-B467-4E0B-A521-072020BA21F5}" sibTransId="{CCEC5152-13B0-4C0E-A070-69FE4A707FE9}"/>
    <dgm:cxn modelId="{4FC1A4AB-4B7E-4F7B-BC03-83BA004256F0}" type="presOf" srcId="{D5531ADD-1A15-4CA1-AFD8-0ADA49A10A22}" destId="{39A67B62-C5C8-4A8D-B8FC-9C3121AA5C91}" srcOrd="0" destOrd="0" presId="urn:microsoft.com/office/officeart/2005/8/layout/hProcess11"/>
    <dgm:cxn modelId="{FF8907B6-E3E4-4510-95E6-75B42CB45C7D}" srcId="{D5531ADD-1A15-4CA1-AFD8-0ADA49A10A22}" destId="{9B428244-365E-4BB6-9E93-358D72044B88}" srcOrd="2" destOrd="0" parTransId="{E42E386F-EED3-4732-A3CA-7D89F9D3ECB4}" sibTransId="{E704B266-23FE-4F6F-89F6-747F2A12F913}"/>
    <dgm:cxn modelId="{3A9C36CF-6735-479A-B7A2-BE2394849E1A}" srcId="{D5531ADD-1A15-4CA1-AFD8-0ADA49A10A22}" destId="{3DDA6F61-A72C-441F-A154-C8719C5BAD69}" srcOrd="0" destOrd="0" parTransId="{8ABFF9EC-23F7-4334-BB1C-687EF0D154EA}" sibTransId="{2D90078A-7FF6-485C-AF2D-B47AEB3C5183}"/>
    <dgm:cxn modelId="{2C0C9BE2-3BC8-4B35-95DD-A10C81D78C67}" type="presParOf" srcId="{39A67B62-C5C8-4A8D-B8FC-9C3121AA5C91}" destId="{56361E46-2B69-46F9-A048-FBC9F28A405D}" srcOrd="0" destOrd="0" presId="urn:microsoft.com/office/officeart/2005/8/layout/hProcess11"/>
    <dgm:cxn modelId="{FFC2DD80-7ED8-40DA-B4BA-29F533492305}" type="presParOf" srcId="{39A67B62-C5C8-4A8D-B8FC-9C3121AA5C91}" destId="{E671F81E-9792-4696-A609-8A8E7FC9744B}" srcOrd="1" destOrd="0" presId="urn:microsoft.com/office/officeart/2005/8/layout/hProcess11"/>
    <dgm:cxn modelId="{CE26DAF0-58C9-4649-BFCB-D4A902939353}" type="presParOf" srcId="{E671F81E-9792-4696-A609-8A8E7FC9744B}" destId="{2021B0F7-D42B-4D68-AD0F-8A9AAFD663D8}" srcOrd="0" destOrd="0" presId="urn:microsoft.com/office/officeart/2005/8/layout/hProcess11"/>
    <dgm:cxn modelId="{8C58C54B-5A0B-4096-A05E-EFB697D81B70}" type="presParOf" srcId="{2021B0F7-D42B-4D68-AD0F-8A9AAFD663D8}" destId="{D92E42DB-A1B4-4E73-A9C5-7009CF35D506}" srcOrd="0" destOrd="0" presId="urn:microsoft.com/office/officeart/2005/8/layout/hProcess11"/>
    <dgm:cxn modelId="{8AAC453B-BA97-4D4A-AE99-31BE274B4D88}" type="presParOf" srcId="{2021B0F7-D42B-4D68-AD0F-8A9AAFD663D8}" destId="{E8B5257B-725A-4490-B81B-6913F7E3E57B}" srcOrd="1" destOrd="0" presId="urn:microsoft.com/office/officeart/2005/8/layout/hProcess11"/>
    <dgm:cxn modelId="{266CD76C-092C-4905-ABF2-6523B2127AB0}" type="presParOf" srcId="{2021B0F7-D42B-4D68-AD0F-8A9AAFD663D8}" destId="{BEAB60C4-4867-4F3B-99BA-0B740BFCBCFC}" srcOrd="2" destOrd="0" presId="urn:microsoft.com/office/officeart/2005/8/layout/hProcess11"/>
    <dgm:cxn modelId="{ECFE9B0B-FC93-4EEB-9462-0733A05EE6D1}" type="presParOf" srcId="{E671F81E-9792-4696-A609-8A8E7FC9744B}" destId="{32F4A386-0BAE-4DDA-9FA7-A6DC8ABD0F77}" srcOrd="1" destOrd="0" presId="urn:microsoft.com/office/officeart/2005/8/layout/hProcess11"/>
    <dgm:cxn modelId="{8E4D0DA5-7A66-4151-9EDC-C551F38145FA}" type="presParOf" srcId="{E671F81E-9792-4696-A609-8A8E7FC9744B}" destId="{A095AE87-5606-4020-9897-C78F9E07D6EE}" srcOrd="2" destOrd="0" presId="urn:microsoft.com/office/officeart/2005/8/layout/hProcess11"/>
    <dgm:cxn modelId="{61FE2DEA-C8CD-4103-8277-C7601819EDC6}" type="presParOf" srcId="{A095AE87-5606-4020-9897-C78F9E07D6EE}" destId="{0BA2C3F0-D7DA-4FE7-A620-008A42CDFAC0}" srcOrd="0" destOrd="0" presId="urn:microsoft.com/office/officeart/2005/8/layout/hProcess11"/>
    <dgm:cxn modelId="{6F0B4C7B-0E64-48C4-AA4B-FCE732CC407E}" type="presParOf" srcId="{A095AE87-5606-4020-9897-C78F9E07D6EE}" destId="{1AEAA370-39D2-4FF8-B52E-FB4FA88AAEC4}" srcOrd="1" destOrd="0" presId="urn:microsoft.com/office/officeart/2005/8/layout/hProcess11"/>
    <dgm:cxn modelId="{6535024D-B685-412F-AA5A-FE9C068DBC02}" type="presParOf" srcId="{A095AE87-5606-4020-9897-C78F9E07D6EE}" destId="{F384D0DD-B6E7-4995-AE26-AEE6EBE52FB3}" srcOrd="2" destOrd="0" presId="urn:microsoft.com/office/officeart/2005/8/layout/hProcess11"/>
    <dgm:cxn modelId="{62850C2E-22C0-4EEC-8FE4-FC0BC45D530D}" type="presParOf" srcId="{E671F81E-9792-4696-A609-8A8E7FC9744B}" destId="{6C1010CC-4584-4B7F-A6BD-C8AED26CB723}" srcOrd="3" destOrd="0" presId="urn:microsoft.com/office/officeart/2005/8/layout/hProcess11"/>
    <dgm:cxn modelId="{37E286F8-AFBA-473E-A2FD-3D2FBC8D848D}" type="presParOf" srcId="{E671F81E-9792-4696-A609-8A8E7FC9744B}" destId="{95C5B5DC-3BED-43F7-A301-B5031B28CFD1}" srcOrd="4" destOrd="0" presId="urn:microsoft.com/office/officeart/2005/8/layout/hProcess11"/>
    <dgm:cxn modelId="{98CABDDB-7FD9-4771-8AA4-50E8B51845BA}" type="presParOf" srcId="{95C5B5DC-3BED-43F7-A301-B5031B28CFD1}" destId="{738520F5-58C9-4B04-B500-1E02F9F681F9}" srcOrd="0" destOrd="0" presId="urn:microsoft.com/office/officeart/2005/8/layout/hProcess11"/>
    <dgm:cxn modelId="{EEA83D06-0031-4ECD-97FB-080059715300}" type="presParOf" srcId="{95C5B5DC-3BED-43F7-A301-B5031B28CFD1}" destId="{EC3E753C-9AE0-4729-81AF-37F53BE375BA}" srcOrd="1" destOrd="0" presId="urn:microsoft.com/office/officeart/2005/8/layout/hProcess11"/>
    <dgm:cxn modelId="{720B35CF-2C4C-448E-85AC-35974AB59D95}" type="presParOf" srcId="{95C5B5DC-3BED-43F7-A301-B5031B28CFD1}" destId="{9DFD7601-3DD6-40AD-B007-3A9F40397D7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31ADD-1A15-4CA1-AFD8-0ADA49A10A22}"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US"/>
        </a:p>
      </dgm:t>
    </dgm:pt>
    <dgm:pt modelId="{3DDA6F61-A72C-441F-A154-C8719C5BAD69}">
      <dgm:prSet phldrT="[Text]"/>
      <dgm:spPr/>
      <dgm:t>
        <a:bodyPr/>
        <a:lstStyle/>
        <a:p>
          <a:r>
            <a:rPr lang="en-US"/>
            <a:t>Email</a:t>
          </a:r>
        </a:p>
      </dgm:t>
    </dgm:pt>
    <dgm:pt modelId="{8ABFF9EC-23F7-4334-BB1C-687EF0D154EA}" type="parTrans" cxnId="{3A9C36CF-6735-479A-B7A2-BE2394849E1A}">
      <dgm:prSet/>
      <dgm:spPr/>
      <dgm:t>
        <a:bodyPr/>
        <a:lstStyle/>
        <a:p>
          <a:endParaRPr lang="en-US"/>
        </a:p>
      </dgm:t>
    </dgm:pt>
    <dgm:pt modelId="{2D90078A-7FF6-485C-AF2D-B47AEB3C5183}" type="sibTrans" cxnId="{3A9C36CF-6735-479A-B7A2-BE2394849E1A}">
      <dgm:prSet/>
      <dgm:spPr/>
      <dgm:t>
        <a:bodyPr/>
        <a:lstStyle/>
        <a:p>
          <a:endParaRPr lang="en-US"/>
        </a:p>
      </dgm:t>
    </dgm:pt>
    <dgm:pt modelId="{83F3D210-29A4-4B12-8FE3-07DA541737DA}">
      <dgm:prSet phldrT="[Text]"/>
      <dgm:spPr/>
      <dgm:t>
        <a:bodyPr/>
        <a:lstStyle/>
        <a:p>
          <a:r>
            <a:rPr lang="en-US"/>
            <a:t>Findings Letter</a:t>
          </a:r>
        </a:p>
      </dgm:t>
    </dgm:pt>
    <dgm:pt modelId="{0BB76DC7-B467-4E0B-A521-072020BA21F5}" type="parTrans" cxnId="{E4D5CA63-C583-4ECF-AD51-496A0F974860}">
      <dgm:prSet/>
      <dgm:spPr/>
      <dgm:t>
        <a:bodyPr/>
        <a:lstStyle/>
        <a:p>
          <a:endParaRPr lang="en-US"/>
        </a:p>
      </dgm:t>
    </dgm:pt>
    <dgm:pt modelId="{CCEC5152-13B0-4C0E-A070-69FE4A707FE9}" type="sibTrans" cxnId="{E4D5CA63-C583-4ECF-AD51-496A0F974860}">
      <dgm:prSet/>
      <dgm:spPr/>
      <dgm:t>
        <a:bodyPr/>
        <a:lstStyle/>
        <a:p>
          <a:endParaRPr lang="en-US"/>
        </a:p>
      </dgm:t>
    </dgm:pt>
    <dgm:pt modelId="{9B428244-365E-4BB6-9E93-358D72044B88}">
      <dgm:prSet phldrT="[Text]"/>
      <dgm:spPr/>
      <dgm:t>
        <a:bodyPr/>
        <a:lstStyle/>
        <a:p>
          <a:r>
            <a:rPr lang="en-US"/>
            <a:t>Corrective Actions</a:t>
          </a:r>
        </a:p>
      </dgm:t>
    </dgm:pt>
    <dgm:pt modelId="{E42E386F-EED3-4732-A3CA-7D89F9D3ECB4}" type="parTrans" cxnId="{FF8907B6-E3E4-4510-95E6-75B42CB45C7D}">
      <dgm:prSet/>
      <dgm:spPr/>
      <dgm:t>
        <a:bodyPr/>
        <a:lstStyle/>
        <a:p>
          <a:endParaRPr lang="en-US"/>
        </a:p>
      </dgm:t>
    </dgm:pt>
    <dgm:pt modelId="{E704B266-23FE-4F6F-89F6-747F2A12F913}" type="sibTrans" cxnId="{FF8907B6-E3E4-4510-95E6-75B42CB45C7D}">
      <dgm:prSet/>
      <dgm:spPr/>
      <dgm:t>
        <a:bodyPr/>
        <a:lstStyle/>
        <a:p>
          <a:endParaRPr lang="en-US"/>
        </a:p>
      </dgm:t>
    </dgm:pt>
    <dgm:pt modelId="{39A67B62-C5C8-4A8D-B8FC-9C3121AA5C91}" type="pres">
      <dgm:prSet presAssocID="{D5531ADD-1A15-4CA1-AFD8-0ADA49A10A22}" presName="Name0" presStyleCnt="0">
        <dgm:presLayoutVars>
          <dgm:dir/>
          <dgm:resizeHandles val="exact"/>
        </dgm:presLayoutVars>
      </dgm:prSet>
      <dgm:spPr/>
    </dgm:pt>
    <dgm:pt modelId="{56361E46-2B69-46F9-A048-FBC9F28A405D}" type="pres">
      <dgm:prSet presAssocID="{D5531ADD-1A15-4CA1-AFD8-0ADA49A10A22}" presName="arrow" presStyleLbl="bgShp" presStyleIdx="0" presStyleCnt="1"/>
      <dgm:spPr/>
    </dgm:pt>
    <dgm:pt modelId="{E671F81E-9792-4696-A609-8A8E7FC9744B}" type="pres">
      <dgm:prSet presAssocID="{D5531ADD-1A15-4CA1-AFD8-0ADA49A10A22}" presName="points" presStyleCnt="0"/>
      <dgm:spPr/>
    </dgm:pt>
    <dgm:pt modelId="{2021B0F7-D42B-4D68-AD0F-8A9AAFD663D8}" type="pres">
      <dgm:prSet presAssocID="{3DDA6F61-A72C-441F-A154-C8719C5BAD69}" presName="compositeA" presStyleCnt="0"/>
      <dgm:spPr/>
    </dgm:pt>
    <dgm:pt modelId="{D92E42DB-A1B4-4E73-A9C5-7009CF35D506}" type="pres">
      <dgm:prSet presAssocID="{3DDA6F61-A72C-441F-A154-C8719C5BAD69}" presName="textA" presStyleLbl="revTx" presStyleIdx="0" presStyleCnt="3">
        <dgm:presLayoutVars>
          <dgm:bulletEnabled val="1"/>
        </dgm:presLayoutVars>
      </dgm:prSet>
      <dgm:spPr/>
    </dgm:pt>
    <dgm:pt modelId="{E8B5257B-725A-4490-B81B-6913F7E3E57B}" type="pres">
      <dgm:prSet presAssocID="{3DDA6F61-A72C-441F-A154-C8719C5BAD69}" presName="circleA" presStyleLbl="node1" presStyleIdx="0" presStyleCnt="3"/>
      <dgm:spPr>
        <a:solidFill>
          <a:schemeClr val="accent3"/>
        </a:solidFill>
      </dgm:spPr>
    </dgm:pt>
    <dgm:pt modelId="{BEAB60C4-4867-4F3B-99BA-0B740BFCBCFC}" type="pres">
      <dgm:prSet presAssocID="{3DDA6F61-A72C-441F-A154-C8719C5BAD69}" presName="spaceA" presStyleCnt="0"/>
      <dgm:spPr/>
    </dgm:pt>
    <dgm:pt modelId="{32F4A386-0BAE-4DDA-9FA7-A6DC8ABD0F77}" type="pres">
      <dgm:prSet presAssocID="{2D90078A-7FF6-485C-AF2D-B47AEB3C5183}" presName="space" presStyleCnt="0"/>
      <dgm:spPr/>
    </dgm:pt>
    <dgm:pt modelId="{A095AE87-5606-4020-9897-C78F9E07D6EE}" type="pres">
      <dgm:prSet presAssocID="{83F3D210-29A4-4B12-8FE3-07DA541737DA}" presName="compositeB" presStyleCnt="0"/>
      <dgm:spPr/>
    </dgm:pt>
    <dgm:pt modelId="{0BA2C3F0-D7DA-4FE7-A620-008A42CDFAC0}" type="pres">
      <dgm:prSet presAssocID="{83F3D210-29A4-4B12-8FE3-07DA541737DA}" presName="textB" presStyleLbl="revTx" presStyleIdx="1" presStyleCnt="3" custLinFactNeighborX="21227" custLinFactNeighborY="-587">
        <dgm:presLayoutVars>
          <dgm:bulletEnabled val="1"/>
        </dgm:presLayoutVars>
      </dgm:prSet>
      <dgm:spPr/>
    </dgm:pt>
    <dgm:pt modelId="{1AEAA370-39D2-4FF8-B52E-FB4FA88AAEC4}" type="pres">
      <dgm:prSet presAssocID="{83F3D210-29A4-4B12-8FE3-07DA541737DA}" presName="circleB" presStyleLbl="node1" presStyleIdx="1" presStyleCnt="3" custLinFactNeighborX="65788" custLinFactNeighborY="-1876"/>
      <dgm:spPr>
        <a:solidFill>
          <a:schemeClr val="accent3"/>
        </a:solidFill>
      </dgm:spPr>
    </dgm:pt>
    <dgm:pt modelId="{F384D0DD-B6E7-4995-AE26-AEE6EBE52FB3}" type="pres">
      <dgm:prSet presAssocID="{83F3D210-29A4-4B12-8FE3-07DA541737DA}" presName="spaceB" presStyleCnt="0"/>
      <dgm:spPr/>
    </dgm:pt>
    <dgm:pt modelId="{6C1010CC-4584-4B7F-A6BD-C8AED26CB723}" type="pres">
      <dgm:prSet presAssocID="{CCEC5152-13B0-4C0E-A070-69FE4A707FE9}" presName="space" presStyleCnt="0"/>
      <dgm:spPr/>
    </dgm:pt>
    <dgm:pt modelId="{95C5B5DC-3BED-43F7-A301-B5031B28CFD1}" type="pres">
      <dgm:prSet presAssocID="{9B428244-365E-4BB6-9E93-358D72044B88}" presName="compositeA" presStyleCnt="0"/>
      <dgm:spPr/>
    </dgm:pt>
    <dgm:pt modelId="{738520F5-58C9-4B04-B500-1E02F9F681F9}" type="pres">
      <dgm:prSet presAssocID="{9B428244-365E-4BB6-9E93-358D72044B88}" presName="textA" presStyleLbl="revTx" presStyleIdx="2" presStyleCnt="3" custScaleX="131142" custLinFactNeighborX="-3485" custLinFactNeighborY="8795">
        <dgm:presLayoutVars>
          <dgm:bulletEnabled val="1"/>
        </dgm:presLayoutVars>
      </dgm:prSet>
      <dgm:spPr/>
    </dgm:pt>
    <dgm:pt modelId="{EC3E753C-9AE0-4729-81AF-37F53BE375BA}" type="pres">
      <dgm:prSet presAssocID="{9B428244-365E-4BB6-9E93-358D72044B88}" presName="circleA" presStyleLbl="node1" presStyleIdx="2" presStyleCnt="3"/>
      <dgm:spPr>
        <a:solidFill>
          <a:schemeClr val="accent3"/>
        </a:solidFill>
      </dgm:spPr>
    </dgm:pt>
    <dgm:pt modelId="{9DFD7601-3DD6-40AD-B007-3A9F40397D70}" type="pres">
      <dgm:prSet presAssocID="{9B428244-365E-4BB6-9E93-358D72044B88}" presName="spaceA" presStyleCnt="0"/>
      <dgm:spPr/>
    </dgm:pt>
  </dgm:ptLst>
  <dgm:cxnLst>
    <dgm:cxn modelId="{32AAE31F-79EC-44B1-A818-797325389E36}" type="presOf" srcId="{3DDA6F61-A72C-441F-A154-C8719C5BAD69}" destId="{D92E42DB-A1B4-4E73-A9C5-7009CF35D506}" srcOrd="0" destOrd="0" presId="urn:microsoft.com/office/officeart/2005/8/layout/hProcess11"/>
    <dgm:cxn modelId="{E41BC726-69FF-46F8-B362-29330E06ED34}" type="presOf" srcId="{9B428244-365E-4BB6-9E93-358D72044B88}" destId="{738520F5-58C9-4B04-B500-1E02F9F681F9}" srcOrd="0" destOrd="0" presId="urn:microsoft.com/office/officeart/2005/8/layout/hProcess11"/>
    <dgm:cxn modelId="{65276A61-4E67-4DE4-AFB4-DDDB49548B48}" type="presOf" srcId="{83F3D210-29A4-4B12-8FE3-07DA541737DA}" destId="{0BA2C3F0-D7DA-4FE7-A620-008A42CDFAC0}" srcOrd="0" destOrd="0" presId="urn:microsoft.com/office/officeart/2005/8/layout/hProcess11"/>
    <dgm:cxn modelId="{E4D5CA63-C583-4ECF-AD51-496A0F974860}" srcId="{D5531ADD-1A15-4CA1-AFD8-0ADA49A10A22}" destId="{83F3D210-29A4-4B12-8FE3-07DA541737DA}" srcOrd="1" destOrd="0" parTransId="{0BB76DC7-B467-4E0B-A521-072020BA21F5}" sibTransId="{CCEC5152-13B0-4C0E-A070-69FE4A707FE9}"/>
    <dgm:cxn modelId="{4FC1A4AB-4B7E-4F7B-BC03-83BA004256F0}" type="presOf" srcId="{D5531ADD-1A15-4CA1-AFD8-0ADA49A10A22}" destId="{39A67B62-C5C8-4A8D-B8FC-9C3121AA5C91}" srcOrd="0" destOrd="0" presId="urn:microsoft.com/office/officeart/2005/8/layout/hProcess11"/>
    <dgm:cxn modelId="{FF8907B6-E3E4-4510-95E6-75B42CB45C7D}" srcId="{D5531ADD-1A15-4CA1-AFD8-0ADA49A10A22}" destId="{9B428244-365E-4BB6-9E93-358D72044B88}" srcOrd="2" destOrd="0" parTransId="{E42E386F-EED3-4732-A3CA-7D89F9D3ECB4}" sibTransId="{E704B266-23FE-4F6F-89F6-747F2A12F913}"/>
    <dgm:cxn modelId="{3A9C36CF-6735-479A-B7A2-BE2394849E1A}" srcId="{D5531ADD-1A15-4CA1-AFD8-0ADA49A10A22}" destId="{3DDA6F61-A72C-441F-A154-C8719C5BAD69}" srcOrd="0" destOrd="0" parTransId="{8ABFF9EC-23F7-4334-BB1C-687EF0D154EA}" sibTransId="{2D90078A-7FF6-485C-AF2D-B47AEB3C5183}"/>
    <dgm:cxn modelId="{2C0C9BE2-3BC8-4B35-95DD-A10C81D78C67}" type="presParOf" srcId="{39A67B62-C5C8-4A8D-B8FC-9C3121AA5C91}" destId="{56361E46-2B69-46F9-A048-FBC9F28A405D}" srcOrd="0" destOrd="0" presId="urn:microsoft.com/office/officeart/2005/8/layout/hProcess11"/>
    <dgm:cxn modelId="{FFC2DD80-7ED8-40DA-B4BA-29F533492305}" type="presParOf" srcId="{39A67B62-C5C8-4A8D-B8FC-9C3121AA5C91}" destId="{E671F81E-9792-4696-A609-8A8E7FC9744B}" srcOrd="1" destOrd="0" presId="urn:microsoft.com/office/officeart/2005/8/layout/hProcess11"/>
    <dgm:cxn modelId="{CE26DAF0-58C9-4649-BFCB-D4A902939353}" type="presParOf" srcId="{E671F81E-9792-4696-A609-8A8E7FC9744B}" destId="{2021B0F7-D42B-4D68-AD0F-8A9AAFD663D8}" srcOrd="0" destOrd="0" presId="urn:microsoft.com/office/officeart/2005/8/layout/hProcess11"/>
    <dgm:cxn modelId="{8C58C54B-5A0B-4096-A05E-EFB697D81B70}" type="presParOf" srcId="{2021B0F7-D42B-4D68-AD0F-8A9AAFD663D8}" destId="{D92E42DB-A1B4-4E73-A9C5-7009CF35D506}" srcOrd="0" destOrd="0" presId="urn:microsoft.com/office/officeart/2005/8/layout/hProcess11"/>
    <dgm:cxn modelId="{8AAC453B-BA97-4D4A-AE99-31BE274B4D88}" type="presParOf" srcId="{2021B0F7-D42B-4D68-AD0F-8A9AAFD663D8}" destId="{E8B5257B-725A-4490-B81B-6913F7E3E57B}" srcOrd="1" destOrd="0" presId="urn:microsoft.com/office/officeart/2005/8/layout/hProcess11"/>
    <dgm:cxn modelId="{266CD76C-092C-4905-ABF2-6523B2127AB0}" type="presParOf" srcId="{2021B0F7-D42B-4D68-AD0F-8A9AAFD663D8}" destId="{BEAB60C4-4867-4F3B-99BA-0B740BFCBCFC}" srcOrd="2" destOrd="0" presId="urn:microsoft.com/office/officeart/2005/8/layout/hProcess11"/>
    <dgm:cxn modelId="{ECFE9B0B-FC93-4EEB-9462-0733A05EE6D1}" type="presParOf" srcId="{E671F81E-9792-4696-A609-8A8E7FC9744B}" destId="{32F4A386-0BAE-4DDA-9FA7-A6DC8ABD0F77}" srcOrd="1" destOrd="0" presId="urn:microsoft.com/office/officeart/2005/8/layout/hProcess11"/>
    <dgm:cxn modelId="{8E4D0DA5-7A66-4151-9EDC-C551F38145FA}" type="presParOf" srcId="{E671F81E-9792-4696-A609-8A8E7FC9744B}" destId="{A095AE87-5606-4020-9897-C78F9E07D6EE}" srcOrd="2" destOrd="0" presId="urn:microsoft.com/office/officeart/2005/8/layout/hProcess11"/>
    <dgm:cxn modelId="{61FE2DEA-C8CD-4103-8277-C7601819EDC6}" type="presParOf" srcId="{A095AE87-5606-4020-9897-C78F9E07D6EE}" destId="{0BA2C3F0-D7DA-4FE7-A620-008A42CDFAC0}" srcOrd="0" destOrd="0" presId="urn:microsoft.com/office/officeart/2005/8/layout/hProcess11"/>
    <dgm:cxn modelId="{6F0B4C7B-0E64-48C4-AA4B-FCE732CC407E}" type="presParOf" srcId="{A095AE87-5606-4020-9897-C78F9E07D6EE}" destId="{1AEAA370-39D2-4FF8-B52E-FB4FA88AAEC4}" srcOrd="1" destOrd="0" presId="urn:microsoft.com/office/officeart/2005/8/layout/hProcess11"/>
    <dgm:cxn modelId="{6535024D-B685-412F-AA5A-FE9C068DBC02}" type="presParOf" srcId="{A095AE87-5606-4020-9897-C78F9E07D6EE}" destId="{F384D0DD-B6E7-4995-AE26-AEE6EBE52FB3}" srcOrd="2" destOrd="0" presId="urn:microsoft.com/office/officeart/2005/8/layout/hProcess11"/>
    <dgm:cxn modelId="{62850C2E-22C0-4EEC-8FE4-FC0BC45D530D}" type="presParOf" srcId="{E671F81E-9792-4696-A609-8A8E7FC9744B}" destId="{6C1010CC-4584-4B7F-A6BD-C8AED26CB723}" srcOrd="3" destOrd="0" presId="urn:microsoft.com/office/officeart/2005/8/layout/hProcess11"/>
    <dgm:cxn modelId="{37E286F8-AFBA-473E-A2FD-3D2FBC8D848D}" type="presParOf" srcId="{E671F81E-9792-4696-A609-8A8E7FC9744B}" destId="{95C5B5DC-3BED-43F7-A301-B5031B28CFD1}" srcOrd="4" destOrd="0" presId="urn:microsoft.com/office/officeart/2005/8/layout/hProcess11"/>
    <dgm:cxn modelId="{98CABDDB-7FD9-4771-8AA4-50E8B51845BA}" type="presParOf" srcId="{95C5B5DC-3BED-43F7-A301-B5031B28CFD1}" destId="{738520F5-58C9-4B04-B500-1E02F9F681F9}" srcOrd="0" destOrd="0" presId="urn:microsoft.com/office/officeart/2005/8/layout/hProcess11"/>
    <dgm:cxn modelId="{EEA83D06-0031-4ECD-97FB-080059715300}" type="presParOf" srcId="{95C5B5DC-3BED-43F7-A301-B5031B28CFD1}" destId="{EC3E753C-9AE0-4729-81AF-37F53BE375BA}" srcOrd="1" destOrd="0" presId="urn:microsoft.com/office/officeart/2005/8/layout/hProcess11"/>
    <dgm:cxn modelId="{720B35CF-2C4C-448E-85AC-35974AB59D95}" type="presParOf" srcId="{95C5B5DC-3BED-43F7-A301-B5031B28CFD1}" destId="{9DFD7601-3DD6-40AD-B007-3A9F40397D7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958F-D896-4DBE-A7AA-A5B663E7AEA8}">
      <dsp:nvSpPr>
        <dsp:cNvPr id="0" name=""/>
        <dsp:cNvSpPr/>
      </dsp:nvSpPr>
      <dsp:spPr>
        <a:xfrm>
          <a:off x="352696" y="2166"/>
          <a:ext cx="7380515" cy="2345229"/>
        </a:xfrm>
        <a:prstGeom prst="rect">
          <a:avLst/>
        </a:prstGeom>
        <a:solidFill>
          <a:schemeClr val="accent3"/>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38 U.S.C. 3690(c)</a:t>
          </a:r>
          <a:r>
            <a:rPr lang="en-US" sz="2300" b="1" kern="1200">
              <a:solidFill>
                <a:schemeClr val="tx1"/>
              </a:solidFill>
              <a:latin typeface="Calibri" panose="020F0502020204030204" pitchFamily="34" charset="0"/>
              <a:cs typeface="Calibri" panose="020F0502020204030204" pitchFamily="34" charset="0"/>
            </a:rPr>
            <a:t> </a:t>
          </a:r>
          <a:r>
            <a:rPr lang="en-US" sz="2300" kern="1200">
              <a:solidFill>
                <a:schemeClr val="tx1"/>
              </a:solidFill>
              <a:latin typeface="Calibri" panose="020F0502020204030204" pitchFamily="34" charset="0"/>
              <a:cs typeface="Calibri" panose="020F0502020204030204" pitchFamily="34" charset="0"/>
            </a:rPr>
            <a:t>Student records and accounts must be made available for review by authorized representatives of the government notwithstanding any other provision of law.</a:t>
          </a:r>
          <a:endParaRPr lang="en-US" sz="2300" kern="1200">
            <a:solidFill>
              <a:schemeClr val="tx1"/>
            </a:solidFill>
          </a:endParaRPr>
        </a:p>
      </dsp:txBody>
      <dsp:txXfrm>
        <a:off x="352696" y="2166"/>
        <a:ext cx="7380515" cy="2345229"/>
      </dsp:txXfrm>
    </dsp:sp>
    <dsp:sp modelId="{89AE1078-2042-4AC4-8B47-42C6E8B57F24}">
      <dsp:nvSpPr>
        <dsp:cNvPr id="0" name=""/>
        <dsp:cNvSpPr/>
      </dsp:nvSpPr>
      <dsp:spPr>
        <a:xfrm>
          <a:off x="326567" y="2738267"/>
          <a:ext cx="7432774" cy="2345229"/>
        </a:xfrm>
        <a:prstGeom prst="rect">
          <a:avLst/>
        </a:prstGeom>
        <a:solidFill>
          <a:schemeClr val="accent3"/>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tx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Buckley Amendment (PL 93-380)</a:t>
          </a:r>
          <a:r>
            <a:rPr lang="en-US" sz="2300" b="1" kern="1200">
              <a:solidFill>
                <a:schemeClr val="tx1"/>
              </a:solidFill>
              <a:latin typeface="Calibri" panose="020F0502020204030204" pitchFamily="34" charset="0"/>
              <a:cs typeface="Calibri" panose="020F0502020204030204" pitchFamily="34" charset="0"/>
            </a:rPr>
            <a:t> </a:t>
          </a:r>
          <a:r>
            <a:rPr lang="en-US" sz="2300" kern="1200">
              <a:solidFill>
                <a:schemeClr val="tx1"/>
              </a:solidFill>
              <a:latin typeface="Calibri" panose="020F0502020204030204" pitchFamily="34" charset="0"/>
              <a:cs typeface="Calibri" panose="020F0502020204030204" pitchFamily="34" charset="0"/>
            </a:rPr>
            <a:t>Requires student consent to release information from student records.Information sought in connection with an application for the receipt of financial aid is exempt.School records relating to VA benefits fall into the “Financial Aid” category and are exempt from the provisions of this amendment.</a:t>
          </a:r>
          <a:r>
            <a:rPr lang="en-US" sz="2300" b="1" kern="1200">
              <a:solidFill>
                <a:schemeClr val="tx1"/>
              </a:solidFill>
              <a:latin typeface="Calibri" panose="020F0502020204030204" pitchFamily="34" charset="0"/>
              <a:cs typeface="Calibri" panose="020F0502020204030204" pitchFamily="34" charset="0"/>
            </a:rPr>
            <a:t>  </a:t>
          </a:r>
          <a:endParaRPr lang="en-US" sz="2300" kern="1200">
            <a:solidFill>
              <a:schemeClr val="tx1"/>
            </a:solidFill>
          </a:endParaRPr>
        </a:p>
      </dsp:txBody>
      <dsp:txXfrm>
        <a:off x="326567" y="2738267"/>
        <a:ext cx="7432774" cy="2345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61E46-2B69-46F9-A048-FBC9F28A405D}">
      <dsp:nvSpPr>
        <dsp:cNvPr id="0" name=""/>
        <dsp:cNvSpPr/>
      </dsp:nvSpPr>
      <dsp:spPr>
        <a:xfrm>
          <a:off x="0" y="1624584"/>
          <a:ext cx="8559800" cy="216611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E42DB-A1B4-4E73-A9C5-7009CF35D506}">
      <dsp:nvSpPr>
        <dsp:cNvPr id="0" name=""/>
        <dsp:cNvSpPr/>
      </dsp:nvSpPr>
      <dsp:spPr>
        <a:xfrm>
          <a:off x="809" y="0"/>
          <a:ext cx="1920312"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a:t>Notification via phone or email</a:t>
          </a:r>
        </a:p>
      </dsp:txBody>
      <dsp:txXfrm>
        <a:off x="809" y="0"/>
        <a:ext cx="1920312" cy="2166112"/>
      </dsp:txXfrm>
    </dsp:sp>
    <dsp:sp modelId="{E8B5257B-725A-4490-B81B-6913F7E3E57B}">
      <dsp:nvSpPr>
        <dsp:cNvPr id="0" name=""/>
        <dsp:cNvSpPr/>
      </dsp:nvSpPr>
      <dsp:spPr>
        <a:xfrm>
          <a:off x="690201"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2C3F0-D7DA-4FE7-A620-008A42CDFAC0}">
      <dsp:nvSpPr>
        <dsp:cNvPr id="0" name=""/>
        <dsp:cNvSpPr/>
      </dsp:nvSpPr>
      <dsp:spPr>
        <a:xfrm>
          <a:off x="2651685" y="3249168"/>
          <a:ext cx="1920312"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a:t>Survey Notification Packet sent</a:t>
          </a:r>
        </a:p>
      </dsp:txBody>
      <dsp:txXfrm>
        <a:off x="2651685" y="3249168"/>
        <a:ext cx="1920312" cy="2166112"/>
      </dsp:txXfrm>
    </dsp:sp>
    <dsp:sp modelId="{1AEAA370-39D2-4FF8-B52E-FB4FA88AAEC4}">
      <dsp:nvSpPr>
        <dsp:cNvPr id="0" name=""/>
        <dsp:cNvSpPr/>
      </dsp:nvSpPr>
      <dsp:spPr>
        <a:xfrm>
          <a:off x="3290730" y="242671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520F5-58C9-4B04-B500-1E02F9F681F9}">
      <dsp:nvSpPr>
        <dsp:cNvPr id="0" name=""/>
        <dsp:cNvSpPr/>
      </dsp:nvSpPr>
      <dsp:spPr>
        <a:xfrm>
          <a:off x="4033465" y="0"/>
          <a:ext cx="3669544"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a:t>VA shall provide not more that 10 business days of notice…</a:t>
          </a:r>
        </a:p>
      </dsp:txBody>
      <dsp:txXfrm>
        <a:off x="4033465" y="0"/>
        <a:ext cx="3669544" cy="2166112"/>
      </dsp:txXfrm>
    </dsp:sp>
    <dsp:sp modelId="{EC3E753C-9AE0-4729-81AF-37F53BE375BA}">
      <dsp:nvSpPr>
        <dsp:cNvPr id="0" name=""/>
        <dsp:cNvSpPr/>
      </dsp:nvSpPr>
      <dsp:spPr>
        <a:xfrm>
          <a:off x="5597474"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61E46-2B69-46F9-A048-FBC9F28A405D}">
      <dsp:nvSpPr>
        <dsp:cNvPr id="0" name=""/>
        <dsp:cNvSpPr/>
      </dsp:nvSpPr>
      <dsp:spPr>
        <a:xfrm>
          <a:off x="0" y="1624584"/>
          <a:ext cx="8559800" cy="216611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E42DB-A1B4-4E73-A9C5-7009CF35D506}">
      <dsp:nvSpPr>
        <dsp:cNvPr id="0" name=""/>
        <dsp:cNvSpPr/>
      </dsp:nvSpPr>
      <dsp:spPr>
        <a:xfrm>
          <a:off x="2159" y="0"/>
          <a:ext cx="2256978"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r>
            <a:rPr lang="en-US" sz="3900" kern="1200"/>
            <a:t>Email</a:t>
          </a:r>
        </a:p>
      </dsp:txBody>
      <dsp:txXfrm>
        <a:off x="2159" y="0"/>
        <a:ext cx="2256978" cy="2166112"/>
      </dsp:txXfrm>
    </dsp:sp>
    <dsp:sp modelId="{E8B5257B-725A-4490-B81B-6913F7E3E57B}">
      <dsp:nvSpPr>
        <dsp:cNvPr id="0" name=""/>
        <dsp:cNvSpPr/>
      </dsp:nvSpPr>
      <dsp:spPr>
        <a:xfrm>
          <a:off x="859884"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2C3F0-D7DA-4FE7-A620-008A42CDFAC0}">
      <dsp:nvSpPr>
        <dsp:cNvPr id="0" name=""/>
        <dsp:cNvSpPr/>
      </dsp:nvSpPr>
      <dsp:spPr>
        <a:xfrm>
          <a:off x="2851075" y="3236452"/>
          <a:ext cx="2256978"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r>
            <a:rPr lang="en-US" sz="3900" kern="1200"/>
            <a:t>Findings Letter</a:t>
          </a:r>
        </a:p>
      </dsp:txBody>
      <dsp:txXfrm>
        <a:off x="2851075" y="3236452"/>
        <a:ext cx="2256978" cy="2166112"/>
      </dsp:txXfrm>
    </dsp:sp>
    <dsp:sp modelId="{1AEAA370-39D2-4FF8-B52E-FB4FA88AAEC4}">
      <dsp:nvSpPr>
        <dsp:cNvPr id="0" name=""/>
        <dsp:cNvSpPr/>
      </dsp:nvSpPr>
      <dsp:spPr>
        <a:xfrm>
          <a:off x="3585972" y="242671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520F5-58C9-4B04-B500-1E02F9F681F9}">
      <dsp:nvSpPr>
        <dsp:cNvPr id="0" name=""/>
        <dsp:cNvSpPr/>
      </dsp:nvSpPr>
      <dsp:spPr>
        <a:xfrm>
          <a:off x="4663158" y="190509"/>
          <a:ext cx="2959846"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r>
            <a:rPr lang="en-US" sz="3900" kern="1200"/>
            <a:t>Corrective Actions</a:t>
          </a:r>
        </a:p>
      </dsp:txBody>
      <dsp:txXfrm>
        <a:off x="4663158" y="190509"/>
        <a:ext cx="2959846" cy="2166112"/>
      </dsp:txXfrm>
    </dsp:sp>
    <dsp:sp modelId="{EC3E753C-9AE0-4729-81AF-37F53BE375BA}">
      <dsp:nvSpPr>
        <dsp:cNvPr id="0" name=""/>
        <dsp:cNvSpPr/>
      </dsp:nvSpPr>
      <dsp:spPr>
        <a:xfrm>
          <a:off x="5950973"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77BF1-7801-4B9A-95B5-4E81822F464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E11B9-F8D6-4CF5-BA9D-5703FEF4F48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67935B-C11A-4312-AF52-EE9656BC6AF5}" type="datetimeFigureOut">
              <a:rPr lang="en-US" smtClean="0"/>
              <a:t>06/09/2025</a:t>
            </a:fld>
            <a:endParaRPr lang="en-US"/>
          </a:p>
        </p:txBody>
      </p:sp>
      <p:sp>
        <p:nvSpPr>
          <p:cNvPr id="4" name="Footer Placeholder 3">
            <a:extLst>
              <a:ext uri="{FF2B5EF4-FFF2-40B4-BE49-F238E27FC236}">
                <a16:creationId xmlns:a16="http://schemas.microsoft.com/office/drawing/2014/main" id="{FC898597-C27E-4069-A445-63EAECFCF89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B7009-B2EB-4DA5-88D5-AEE11FA9513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B606C5-A29C-436D-9708-BEC8DA952254}" type="slidenum">
              <a:rPr lang="en-US" smtClean="0"/>
              <a:t>‹#›</a:t>
            </a:fld>
            <a:endParaRPr lang="en-US"/>
          </a:p>
        </p:txBody>
      </p:sp>
    </p:spTree>
    <p:extLst>
      <p:ext uri="{BB962C8B-B14F-4D97-AF65-F5344CB8AC3E}">
        <p14:creationId xmlns:p14="http://schemas.microsoft.com/office/powerpoint/2010/main" val="294878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06/09/2025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a:p>
        </p:txBody>
      </p:sp>
    </p:spTree>
    <p:extLst>
      <p:ext uri="{BB962C8B-B14F-4D97-AF65-F5344CB8AC3E}">
        <p14:creationId xmlns:p14="http://schemas.microsoft.com/office/powerpoint/2010/main" val="10280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a:p>
        </p:txBody>
      </p:sp>
    </p:spTree>
    <p:extLst>
      <p:ext uri="{BB962C8B-B14F-4D97-AF65-F5344CB8AC3E}">
        <p14:creationId xmlns:p14="http://schemas.microsoft.com/office/powerpoint/2010/main" val="414148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a:p>
        </p:txBody>
      </p:sp>
    </p:spTree>
    <p:extLst>
      <p:ext uri="{BB962C8B-B14F-4D97-AF65-F5344CB8AC3E}">
        <p14:creationId xmlns:p14="http://schemas.microsoft.com/office/powerpoint/2010/main" val="244849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a:p>
        </p:txBody>
      </p:sp>
    </p:spTree>
    <p:extLst>
      <p:ext uri="{BB962C8B-B14F-4D97-AF65-F5344CB8AC3E}">
        <p14:creationId xmlns:p14="http://schemas.microsoft.com/office/powerpoint/2010/main" val="403014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3158-8732-D6D1-82D6-F4D36DD58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DA520-79F4-F73E-265B-BB986C752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D312A-76D7-7CEB-CB01-0E70A977BC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59519B-5941-4C14-39EE-9277415D54CC}"/>
              </a:ext>
            </a:extLst>
          </p:cNvPr>
          <p:cNvSpPr>
            <a:spLocks noGrp="1"/>
          </p:cNvSpPr>
          <p:nvPr>
            <p:ph type="sldNum" sz="quarter" idx="5"/>
          </p:nvPr>
        </p:nvSpPr>
        <p:spPr/>
        <p:txBody>
          <a:bodyPr/>
          <a:lstStyle/>
          <a:p>
            <a:fld id="{A263C7BD-EE4B-42E2-A75C-958D06C60C46}" type="slidenum">
              <a:rPr lang="en-US" smtClean="0"/>
              <a:t>13</a:t>
            </a:fld>
            <a:endParaRPr lang="en-US"/>
          </a:p>
        </p:txBody>
      </p:sp>
    </p:spTree>
    <p:extLst>
      <p:ext uri="{BB962C8B-B14F-4D97-AF65-F5344CB8AC3E}">
        <p14:creationId xmlns:p14="http://schemas.microsoft.com/office/powerpoint/2010/main" val="323944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a:p>
        </p:txBody>
      </p:sp>
    </p:spTree>
    <p:extLst>
      <p:ext uri="{BB962C8B-B14F-4D97-AF65-F5344CB8AC3E}">
        <p14:creationId xmlns:p14="http://schemas.microsoft.com/office/powerpoint/2010/main" val="341759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a:p>
        </p:txBody>
      </p:sp>
    </p:spTree>
    <p:extLst>
      <p:ext uri="{BB962C8B-B14F-4D97-AF65-F5344CB8AC3E}">
        <p14:creationId xmlns:p14="http://schemas.microsoft.com/office/powerpoint/2010/main" val="26646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a:p>
        </p:txBody>
      </p:sp>
    </p:spTree>
    <p:extLst>
      <p:ext uri="{BB962C8B-B14F-4D97-AF65-F5344CB8AC3E}">
        <p14:creationId xmlns:p14="http://schemas.microsoft.com/office/powerpoint/2010/main" val="3062136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a:p>
        </p:txBody>
      </p:sp>
    </p:spTree>
    <p:extLst>
      <p:ext uri="{BB962C8B-B14F-4D97-AF65-F5344CB8AC3E}">
        <p14:creationId xmlns:p14="http://schemas.microsoft.com/office/powerpoint/2010/main" val="336847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a:p>
        </p:txBody>
      </p:sp>
    </p:spTree>
    <p:extLst>
      <p:ext uri="{BB962C8B-B14F-4D97-AF65-F5344CB8AC3E}">
        <p14:creationId xmlns:p14="http://schemas.microsoft.com/office/powerpoint/2010/main" val="1331485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4FA9-8695-A2A9-E3EC-BD5901739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2BC3F-DDA2-8399-EE93-AB3077BBD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FFDB2-338B-1A25-637E-CB6EEC75F7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24E89E-92AB-A5A7-AB2D-DC22B1BDEC22}"/>
              </a:ext>
            </a:extLst>
          </p:cNvPr>
          <p:cNvSpPr>
            <a:spLocks noGrp="1"/>
          </p:cNvSpPr>
          <p:nvPr>
            <p:ph type="sldNum" sz="quarter" idx="5"/>
          </p:nvPr>
        </p:nvSpPr>
        <p:spPr/>
        <p:txBody>
          <a:bodyPr/>
          <a:lstStyle/>
          <a:p>
            <a:fld id="{A263C7BD-EE4B-42E2-A75C-958D06C60C46}" type="slidenum">
              <a:rPr lang="en-US" smtClean="0"/>
              <a:t>19</a:t>
            </a:fld>
            <a:endParaRPr lang="en-US"/>
          </a:p>
        </p:txBody>
      </p:sp>
    </p:spTree>
    <p:extLst>
      <p:ext uri="{BB962C8B-B14F-4D97-AF65-F5344CB8AC3E}">
        <p14:creationId xmlns:p14="http://schemas.microsoft.com/office/powerpoint/2010/main" val="59573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a:p>
        </p:txBody>
      </p:sp>
    </p:spTree>
    <p:extLst>
      <p:ext uri="{BB962C8B-B14F-4D97-AF65-F5344CB8AC3E}">
        <p14:creationId xmlns:p14="http://schemas.microsoft.com/office/powerpoint/2010/main" val="3252623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a:p>
        </p:txBody>
      </p:sp>
    </p:spTree>
    <p:extLst>
      <p:ext uri="{BB962C8B-B14F-4D97-AF65-F5344CB8AC3E}">
        <p14:creationId xmlns:p14="http://schemas.microsoft.com/office/powerpoint/2010/main" val="243453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a:p>
        </p:txBody>
      </p:sp>
    </p:spTree>
    <p:extLst>
      <p:ext uri="{BB962C8B-B14F-4D97-AF65-F5344CB8AC3E}">
        <p14:creationId xmlns:p14="http://schemas.microsoft.com/office/powerpoint/2010/main" val="333876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a:p>
        </p:txBody>
      </p:sp>
    </p:spTree>
    <p:extLst>
      <p:ext uri="{BB962C8B-B14F-4D97-AF65-F5344CB8AC3E}">
        <p14:creationId xmlns:p14="http://schemas.microsoft.com/office/powerpoint/2010/main" val="2688445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a:p>
        </p:txBody>
      </p:sp>
    </p:spTree>
    <p:extLst>
      <p:ext uri="{BB962C8B-B14F-4D97-AF65-F5344CB8AC3E}">
        <p14:creationId xmlns:p14="http://schemas.microsoft.com/office/powerpoint/2010/main" val="1185284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A69B6-86A8-E00F-AEC3-17B29DF81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F88BC-5A59-41CC-6ABE-BEF08DAE3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3670D-65F8-9D7A-B13F-90C6E1497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3B6991-43EB-0FA7-14DC-8402D9ACE9B6}"/>
              </a:ext>
            </a:extLst>
          </p:cNvPr>
          <p:cNvSpPr>
            <a:spLocks noGrp="1"/>
          </p:cNvSpPr>
          <p:nvPr>
            <p:ph type="sldNum" sz="quarter" idx="5"/>
          </p:nvPr>
        </p:nvSpPr>
        <p:spPr/>
        <p:txBody>
          <a:bodyPr/>
          <a:lstStyle/>
          <a:p>
            <a:fld id="{A263C7BD-EE4B-42E2-A75C-958D06C60C46}" type="slidenum">
              <a:rPr lang="en-US" smtClean="0"/>
              <a:t>24</a:t>
            </a:fld>
            <a:endParaRPr lang="en-US"/>
          </a:p>
        </p:txBody>
      </p:sp>
    </p:spTree>
    <p:extLst>
      <p:ext uri="{BB962C8B-B14F-4D97-AF65-F5344CB8AC3E}">
        <p14:creationId xmlns:p14="http://schemas.microsoft.com/office/powerpoint/2010/main" val="1042753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25</a:t>
            </a:fld>
            <a:endParaRPr lang="en-US"/>
          </a:p>
        </p:txBody>
      </p:sp>
    </p:spTree>
    <p:extLst>
      <p:ext uri="{BB962C8B-B14F-4D97-AF65-F5344CB8AC3E}">
        <p14:creationId xmlns:p14="http://schemas.microsoft.com/office/powerpoint/2010/main" val="157024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029C-75DB-BBD2-9BD7-482AEF9F5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69C8A-0E7D-E75E-81AB-2F9806FF0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34F7C-77E0-22EE-A730-6CDF770A5B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4E4BAC-B500-A865-A21E-CDB1A0BEA7A6}"/>
              </a:ext>
            </a:extLst>
          </p:cNvPr>
          <p:cNvSpPr>
            <a:spLocks noGrp="1"/>
          </p:cNvSpPr>
          <p:nvPr>
            <p:ph type="sldNum" sz="quarter" idx="5"/>
          </p:nvPr>
        </p:nvSpPr>
        <p:spPr/>
        <p:txBody>
          <a:bodyPr/>
          <a:lstStyle/>
          <a:p>
            <a:fld id="{A263C7BD-EE4B-42E2-A75C-958D06C60C46}" type="slidenum">
              <a:rPr lang="en-US" smtClean="0"/>
              <a:t>26</a:t>
            </a:fld>
            <a:endParaRPr lang="en-US"/>
          </a:p>
        </p:txBody>
      </p:sp>
    </p:spTree>
    <p:extLst>
      <p:ext uri="{BB962C8B-B14F-4D97-AF65-F5344CB8AC3E}">
        <p14:creationId xmlns:p14="http://schemas.microsoft.com/office/powerpoint/2010/main" val="2561442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a:p>
        </p:txBody>
      </p:sp>
    </p:spTree>
    <p:extLst>
      <p:ext uri="{BB962C8B-B14F-4D97-AF65-F5344CB8AC3E}">
        <p14:creationId xmlns:p14="http://schemas.microsoft.com/office/powerpoint/2010/main" val="1986352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CBF0-C253-B59D-6D9A-E5DC55A47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8A82E-D6F2-8CF7-9E55-5E9588B5D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4D489-ECC0-D419-3D57-051B55000C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77A5C-5A8C-D060-FBAE-1F213E9A5C2E}"/>
              </a:ext>
            </a:extLst>
          </p:cNvPr>
          <p:cNvSpPr>
            <a:spLocks noGrp="1"/>
          </p:cNvSpPr>
          <p:nvPr>
            <p:ph type="sldNum" sz="quarter" idx="5"/>
          </p:nvPr>
        </p:nvSpPr>
        <p:spPr/>
        <p:txBody>
          <a:bodyPr/>
          <a:lstStyle/>
          <a:p>
            <a:fld id="{A263C7BD-EE4B-42E2-A75C-958D06C60C46}" type="slidenum">
              <a:rPr lang="en-US" smtClean="0"/>
              <a:t>28</a:t>
            </a:fld>
            <a:endParaRPr lang="en-US"/>
          </a:p>
        </p:txBody>
      </p:sp>
    </p:spTree>
    <p:extLst>
      <p:ext uri="{BB962C8B-B14F-4D97-AF65-F5344CB8AC3E}">
        <p14:creationId xmlns:p14="http://schemas.microsoft.com/office/powerpoint/2010/main" val="2494885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a:p>
        </p:txBody>
      </p:sp>
    </p:spTree>
    <p:extLst>
      <p:ext uri="{BB962C8B-B14F-4D97-AF65-F5344CB8AC3E}">
        <p14:creationId xmlns:p14="http://schemas.microsoft.com/office/powerpoint/2010/main" val="213800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a:p>
        </p:txBody>
      </p:sp>
    </p:spTree>
    <p:extLst>
      <p:ext uri="{BB962C8B-B14F-4D97-AF65-F5344CB8AC3E}">
        <p14:creationId xmlns:p14="http://schemas.microsoft.com/office/powerpoint/2010/main" val="3680031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42AF-624E-2E2B-DEED-E1F697931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7B342-FD83-093A-106E-C03A1B120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83422-C6C0-134E-7AC5-7BBCF95BB1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3E6C4-2302-3A13-BDE5-833C9D47EDA7}"/>
              </a:ext>
            </a:extLst>
          </p:cNvPr>
          <p:cNvSpPr>
            <a:spLocks noGrp="1"/>
          </p:cNvSpPr>
          <p:nvPr>
            <p:ph type="sldNum" sz="quarter" idx="5"/>
          </p:nvPr>
        </p:nvSpPr>
        <p:spPr/>
        <p:txBody>
          <a:bodyPr/>
          <a:lstStyle/>
          <a:p>
            <a:fld id="{A263C7BD-EE4B-42E2-A75C-958D06C60C46}" type="slidenum">
              <a:rPr lang="en-US" smtClean="0"/>
              <a:t>30</a:t>
            </a:fld>
            <a:endParaRPr lang="en-US"/>
          </a:p>
        </p:txBody>
      </p:sp>
    </p:spTree>
    <p:extLst>
      <p:ext uri="{BB962C8B-B14F-4D97-AF65-F5344CB8AC3E}">
        <p14:creationId xmlns:p14="http://schemas.microsoft.com/office/powerpoint/2010/main" val="3191096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3EDBB-9DD8-8BCB-B1DC-55977C2D0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9E088-3603-31DC-56C6-22C9751CE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2DB21-487F-8477-DEAF-BD0AB10559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4DC3EC-CB3E-8BB7-AAC3-85B7701C17CD}"/>
              </a:ext>
            </a:extLst>
          </p:cNvPr>
          <p:cNvSpPr>
            <a:spLocks noGrp="1"/>
          </p:cNvSpPr>
          <p:nvPr>
            <p:ph type="sldNum" sz="quarter" idx="5"/>
          </p:nvPr>
        </p:nvSpPr>
        <p:spPr/>
        <p:txBody>
          <a:bodyPr/>
          <a:lstStyle/>
          <a:p>
            <a:fld id="{A263C7BD-EE4B-42E2-A75C-958D06C60C46}" type="slidenum">
              <a:rPr lang="en-US" smtClean="0"/>
              <a:t>31</a:t>
            </a:fld>
            <a:endParaRPr lang="en-US"/>
          </a:p>
        </p:txBody>
      </p:sp>
    </p:spTree>
    <p:extLst>
      <p:ext uri="{BB962C8B-B14F-4D97-AF65-F5344CB8AC3E}">
        <p14:creationId xmlns:p14="http://schemas.microsoft.com/office/powerpoint/2010/main" val="2567698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a:p>
        </p:txBody>
      </p:sp>
    </p:spTree>
    <p:extLst>
      <p:ext uri="{BB962C8B-B14F-4D97-AF65-F5344CB8AC3E}">
        <p14:creationId xmlns:p14="http://schemas.microsoft.com/office/powerpoint/2010/main" val="59712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a:p>
        </p:txBody>
      </p:sp>
    </p:spTree>
    <p:extLst>
      <p:ext uri="{BB962C8B-B14F-4D97-AF65-F5344CB8AC3E}">
        <p14:creationId xmlns:p14="http://schemas.microsoft.com/office/powerpoint/2010/main" val="167830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a:p>
        </p:txBody>
      </p:sp>
    </p:spTree>
    <p:extLst>
      <p:ext uri="{BB962C8B-B14F-4D97-AF65-F5344CB8AC3E}">
        <p14:creationId xmlns:p14="http://schemas.microsoft.com/office/powerpoint/2010/main" val="376699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a:p>
        </p:txBody>
      </p:sp>
    </p:spTree>
    <p:extLst>
      <p:ext uri="{BB962C8B-B14F-4D97-AF65-F5344CB8AC3E}">
        <p14:creationId xmlns:p14="http://schemas.microsoft.com/office/powerpoint/2010/main" val="181155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a:p>
        </p:txBody>
      </p:sp>
    </p:spTree>
    <p:extLst>
      <p:ext uri="{BB962C8B-B14F-4D97-AF65-F5344CB8AC3E}">
        <p14:creationId xmlns:p14="http://schemas.microsoft.com/office/powerpoint/2010/main" val="3974090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a:p>
        </p:txBody>
      </p:sp>
    </p:spTree>
    <p:extLst>
      <p:ext uri="{BB962C8B-B14F-4D97-AF65-F5344CB8AC3E}">
        <p14:creationId xmlns:p14="http://schemas.microsoft.com/office/powerpoint/2010/main" val="84473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a:p>
        </p:txBody>
      </p:sp>
    </p:spTree>
    <p:extLst>
      <p:ext uri="{BB962C8B-B14F-4D97-AF65-F5344CB8AC3E}">
        <p14:creationId xmlns:p14="http://schemas.microsoft.com/office/powerpoint/2010/main" val="1945895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5" name="Title 4">
            <a:extLst>
              <a:ext uri="{FF2B5EF4-FFF2-40B4-BE49-F238E27FC236}">
                <a16:creationId xmlns:a16="http://schemas.microsoft.com/office/drawing/2014/main" id="{86BD5E62-EFBC-4F45-99D2-A48D6ED444BF}"/>
              </a:ext>
            </a:extLst>
          </p:cNvPr>
          <p:cNvSpPr>
            <a:spLocks noGrp="1"/>
          </p:cNvSpPr>
          <p:nvPr>
            <p:ph type="title"/>
          </p:nvPr>
        </p:nvSpPr>
        <p:spPr>
          <a:xfrm>
            <a:off x="3667464" y="1083179"/>
            <a:ext cx="4682448" cy="2849563"/>
          </a:xfrm>
        </p:spPr>
        <p:txBody>
          <a:bodyPr>
            <a:noAutofit/>
          </a:bodyPr>
          <a:lstStyle>
            <a:lvl1pPr>
              <a:defRPr sz="54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9C66106D-F75B-4DE4-A4D2-FF9676F51574}"/>
              </a:ext>
            </a:extLst>
          </p:cNvPr>
          <p:cNvSpPr>
            <a:spLocks noGrp="1"/>
          </p:cNvSpPr>
          <p:nvPr>
            <p:ph type="body" sz="quarter" idx="11"/>
          </p:nvPr>
        </p:nvSpPr>
        <p:spPr>
          <a:xfrm>
            <a:off x="2971800" y="4800600"/>
            <a:ext cx="5779008" cy="448056"/>
          </a:xfrm>
        </p:spPr>
        <p:txBody>
          <a:bodyPr/>
          <a:lstStyle>
            <a:lvl1pPr marL="0" indent="0" algn="r">
              <a:buFontTx/>
              <a:buNone/>
              <a:defRPr sz="2000">
                <a:latin typeface="+mj-lt"/>
              </a:defRPr>
            </a:lvl1pPr>
            <a:lvl2pPr marL="457200" indent="0">
              <a:buNone/>
              <a:defRPr/>
            </a:lvl2pPr>
            <a:lvl5pPr marL="1828800" indent="0">
              <a:buNone/>
              <a:defRPr/>
            </a:lvl5pPr>
          </a:lstStyle>
          <a:p>
            <a:pPr lvl="0"/>
            <a:r>
              <a:rPr lang="en-US"/>
              <a:t>Click to edit Master text styles</a:t>
            </a:r>
          </a:p>
        </p:txBody>
      </p:sp>
      <p:grpSp>
        <p:nvGrpSpPr>
          <p:cNvPr id="12" name="Group 11"/>
          <p:cNvGrpSpPr/>
          <p:nvPr userDrawn="1"/>
        </p:nvGrpSpPr>
        <p:grpSpPr>
          <a:xfrm>
            <a:off x="1285686" y="1694038"/>
            <a:ext cx="2217822" cy="1558035"/>
            <a:chOff x="966536" y="1694131"/>
            <a:chExt cx="2217822"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r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2951DA1A-BE46-4B09-836B-99A8658EEF10}"/>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409700"/>
            <a:ext cx="8183217" cy="4038600"/>
          </a:xfrm>
        </p:spPr>
        <p:txBody>
          <a:bodyPr>
            <a:normAutofit/>
          </a:bodyPr>
          <a:lstStyle>
            <a:lvl1pPr marL="0" indent="0">
              <a:buNone/>
              <a:defRPr sz="1800"/>
            </a:lvl1pPr>
          </a:lstStyle>
          <a:p>
            <a:pPr lvl="0"/>
            <a:r>
              <a:rPr lang="en-US"/>
              <a:t>Edit Master text  </a:t>
            </a:r>
          </a:p>
        </p:txBody>
      </p:sp>
      <p:sp>
        <p:nvSpPr>
          <p:cNvPr id="7" name="Picture Placeholder 3">
            <a:extLst>
              <a:ext uri="{FF2B5EF4-FFF2-40B4-BE49-F238E27FC236}">
                <a16:creationId xmlns:a16="http://schemas.microsoft.com/office/drawing/2014/main" id="{8276DFC5-27F8-4DED-965B-3CBC6A7A7282}"/>
              </a:ext>
            </a:extLst>
          </p:cNvPr>
          <p:cNvSpPr>
            <a:spLocks noGrp="1"/>
          </p:cNvSpPr>
          <p:nvPr>
            <p:ph type="pic" sz="quarter" idx="12"/>
          </p:nvPr>
        </p:nvSpPr>
        <p:spPr>
          <a:xfrm>
            <a:off x="4114800" y="1752600"/>
            <a:ext cx="3581400" cy="3352800"/>
          </a:xfrm>
        </p:spPr>
        <p:txBody>
          <a:bodyPr/>
          <a:lstStyle/>
          <a:p>
            <a:endParaRPr lang="en-US"/>
          </a:p>
        </p:txBody>
      </p:sp>
    </p:spTree>
    <p:extLst>
      <p:ext uri="{BB962C8B-B14F-4D97-AF65-F5344CB8AC3E}">
        <p14:creationId xmlns:p14="http://schemas.microsoft.com/office/powerpoint/2010/main" val="393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Center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6" name="Title 1">
            <a:extLst>
              <a:ext uri="{FF2B5EF4-FFF2-40B4-BE49-F238E27FC236}">
                <a16:creationId xmlns:a16="http://schemas.microsoft.com/office/drawing/2014/main" id="{438543BB-2D0B-415A-B1ED-A52B7E5888BA}"/>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5" name="Table Placeholder 4">
            <a:extLst>
              <a:ext uri="{FF2B5EF4-FFF2-40B4-BE49-F238E27FC236}">
                <a16:creationId xmlns:a16="http://schemas.microsoft.com/office/drawing/2014/main" id="{534692E4-D0A6-4F50-9631-722CE1FB00B0}"/>
              </a:ext>
            </a:extLst>
          </p:cNvPr>
          <p:cNvSpPr>
            <a:spLocks noGrp="1"/>
          </p:cNvSpPr>
          <p:nvPr>
            <p:ph type="tbl" sz="quarter" idx="12"/>
          </p:nvPr>
        </p:nvSpPr>
        <p:spPr>
          <a:xfrm>
            <a:off x="1905000" y="1676400"/>
            <a:ext cx="5181600" cy="2362200"/>
          </a:xfrm>
        </p:spPr>
        <p:txBody>
          <a:bodyPr/>
          <a:lstStyle/>
          <a:p>
            <a:endParaRPr lang="en-US"/>
          </a:p>
        </p:txBody>
      </p:sp>
    </p:spTree>
    <p:extLst>
      <p:ext uri="{BB962C8B-B14F-4D97-AF65-F5344CB8AC3E}">
        <p14:creationId xmlns:p14="http://schemas.microsoft.com/office/powerpoint/2010/main" val="313878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6989027-B0A2-4901-8832-B1EB66E34028}"/>
              </a:ext>
            </a:extLst>
          </p:cNvPr>
          <p:cNvSpPr>
            <a:spLocks noGrp="1"/>
          </p:cNvSpPr>
          <p:nvPr>
            <p:ph type="sldNum" sz="quarter" idx="10"/>
          </p:nvPr>
        </p:nvSpPr>
        <p:spPr>
          <a:xfrm>
            <a:off x="8686800" y="6400232"/>
            <a:ext cx="384630" cy="365125"/>
          </a:xfr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Rectangle 7">
            <a:extLst>
              <a:ext uri="{FF2B5EF4-FFF2-40B4-BE49-F238E27FC236}">
                <a16:creationId xmlns:a16="http://schemas.microsoft.com/office/drawing/2014/main" id="{5688962A-1806-486F-BC71-D81BBC5FD510}"/>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BE7379FB-8B62-4FEA-8913-2A0DD54C8AC7}"/>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87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0E6B5569-2124-4863-9C89-B99374C57A0B}"/>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13287E17-E862-4812-9496-0C95DB7FC31D}"/>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2FA20E12-3F25-43B2-B6EF-90D423A2004E}"/>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56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05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itle 1">
            <a:extLst>
              <a:ext uri="{FF2B5EF4-FFF2-40B4-BE49-F238E27FC236}">
                <a16:creationId xmlns:a16="http://schemas.microsoft.com/office/drawing/2014/main" id="{FAE1E9DD-1B4A-468F-81C2-D6806365AF25}"/>
              </a:ext>
            </a:extLst>
          </p:cNvPr>
          <p:cNvSpPr>
            <a:spLocks noGrp="1"/>
          </p:cNvSpPr>
          <p:nvPr>
            <p:ph type="title"/>
          </p:nvPr>
        </p:nvSpPr>
        <p:spPr>
          <a:xfrm>
            <a:off x="457200" y="274637"/>
            <a:ext cx="8229600" cy="1143000"/>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8B5DECD-EBFB-4924-BAEE-F6C3A1AF3CB8}"/>
              </a:ext>
            </a:extLst>
          </p:cNvPr>
          <p:cNvSpPr>
            <a:spLocks noGrp="1"/>
          </p:cNvSpPr>
          <p:nvPr>
            <p:ph idx="1"/>
          </p:nvPr>
        </p:nvSpPr>
        <p:spPr>
          <a:xfrm>
            <a:off x="457200" y="1642370"/>
            <a:ext cx="82296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69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7E7757C5-7CD3-4A12-BD0C-01F14A79836E}"/>
              </a:ext>
            </a:extLst>
          </p:cNvPr>
          <p:cNvSpPr>
            <a:spLocks noGrp="1"/>
          </p:cNvSpPr>
          <p:nvPr>
            <p:ph idx="1"/>
          </p:nvPr>
        </p:nvSpPr>
        <p:spPr>
          <a:xfrm>
            <a:off x="457200" y="1642370"/>
            <a:ext cx="82296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4" name="Rectangle 3"/>
          <p:cNvSpPr/>
          <p:nvPr userDrawn="1"/>
        </p:nvSpPr>
        <p:spPr>
          <a:xfrm>
            <a:off x="0" y="5376861"/>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0" name="Title 1">
            <a:extLst>
              <a:ext uri="{FF2B5EF4-FFF2-40B4-BE49-F238E27FC236}">
                <a16:creationId xmlns:a16="http://schemas.microsoft.com/office/drawing/2014/main" id="{6B8CA788-CF29-4498-9895-F59CC1C2B2B6}"/>
              </a:ext>
            </a:extLst>
          </p:cNvPr>
          <p:cNvSpPr>
            <a:spLocks noGrp="1"/>
          </p:cNvSpPr>
          <p:nvPr>
            <p:ph type="ctrTitle"/>
          </p:nvPr>
        </p:nvSpPr>
        <p:spPr>
          <a:xfrm>
            <a:off x="685800" y="2130519"/>
            <a:ext cx="7772400" cy="1470025"/>
          </a:xfrm>
        </p:spPr>
        <p:txBody>
          <a:bodyPr>
            <a:normAutofit/>
          </a:bodyPr>
          <a:lstStyle/>
          <a:p>
            <a:endParaRPr lang="en-US" sz="3600" b="1"/>
          </a:p>
        </p:txBody>
      </p:sp>
      <p:sp>
        <p:nvSpPr>
          <p:cNvPr id="11" name="Subtitle 1">
            <a:extLst>
              <a:ext uri="{FF2B5EF4-FFF2-40B4-BE49-F238E27FC236}">
                <a16:creationId xmlns:a16="http://schemas.microsoft.com/office/drawing/2014/main" id="{366430F6-DA1D-4071-921F-855F6862B88D}"/>
              </a:ext>
            </a:extLst>
          </p:cNvPr>
          <p:cNvSpPr>
            <a:spLocks noGrp="1"/>
          </p:cNvSpPr>
          <p:nvPr>
            <p:ph type="subTitle" idx="1"/>
          </p:nvPr>
        </p:nvSpPr>
        <p:spPr>
          <a:xfrm>
            <a:off x="533400" y="3429000"/>
            <a:ext cx="7955688" cy="1066800"/>
          </a:xfrm>
        </p:spPr>
        <p:txBody>
          <a:bodyPr>
            <a:normAutofit/>
          </a:bodyPr>
          <a:lstStyle>
            <a:lvl1pPr marL="0" indent="0" algn="ctr">
              <a:buNone/>
              <a:defRPr/>
            </a:lvl1pPr>
          </a:lstStyle>
          <a:p>
            <a:endParaRPr lang="en-US" sz="2800" b="1">
              <a:solidFill>
                <a:schemeClr val="tx1">
                  <a:lumMod val="65000"/>
                  <a:lumOff val="35000"/>
                </a:schemeClr>
              </a:solidFill>
            </a:endParaRPr>
          </a:p>
        </p:txBody>
      </p:sp>
      <p:sp>
        <p:nvSpPr>
          <p:cNvPr id="12" name="Text Placeholder 1">
            <a:extLst>
              <a:ext uri="{FF2B5EF4-FFF2-40B4-BE49-F238E27FC236}">
                <a16:creationId xmlns:a16="http://schemas.microsoft.com/office/drawing/2014/main" id="{57C18AA3-587D-42DA-8A11-9E61AD467661}"/>
              </a:ext>
            </a:extLst>
          </p:cNvPr>
          <p:cNvSpPr>
            <a:spLocks noGrp="1"/>
          </p:cNvSpPr>
          <p:nvPr>
            <p:ph type="body" sz="quarter" idx="11"/>
          </p:nvPr>
        </p:nvSpPr>
        <p:spPr>
          <a:xfrm>
            <a:off x="2971800" y="4800600"/>
            <a:ext cx="5779008" cy="448056"/>
          </a:xfrm>
        </p:spPr>
        <p:txBody>
          <a:bodyPr/>
          <a:lstStyle>
            <a:lvl1pPr marL="0" indent="0" algn="r">
              <a:buFontTx/>
              <a:buNone/>
              <a:defRPr sz="2000">
                <a:latin typeface="+mj-lt"/>
              </a:defRPr>
            </a:lvl1pPr>
          </a:lstStyle>
          <a:p>
            <a:pPr lvl="0"/>
            <a:r>
              <a:rPr lang="en-US"/>
              <a:t>Click to edit Master text styles</a:t>
            </a:r>
          </a:p>
        </p:txBody>
      </p:sp>
      <p:sp>
        <p:nvSpPr>
          <p:cNvPr id="19" name="Subtitle 2">
            <a:extLst>
              <a:ext uri="{FF2B5EF4-FFF2-40B4-BE49-F238E27FC236}">
                <a16:creationId xmlns:a16="http://schemas.microsoft.com/office/drawing/2014/main" id="{DE95A4AD-7BED-4A52-9F5B-B3199DB1391F}"/>
              </a:ext>
            </a:extLst>
          </p:cNvPr>
          <p:cNvSpPr txBox="1">
            <a:spLocks/>
          </p:cNvSpPr>
          <p:nvPr userDrawn="1"/>
        </p:nvSpPr>
        <p:spPr>
          <a:xfrm>
            <a:off x="114967" y="5696712"/>
            <a:ext cx="1332833" cy="36576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Briefed by: </a:t>
            </a:r>
          </a:p>
        </p:txBody>
      </p:sp>
      <p:sp>
        <p:nvSpPr>
          <p:cNvPr id="14" name="Text Placeholder 2">
            <a:extLst>
              <a:ext uri="{FF2B5EF4-FFF2-40B4-BE49-F238E27FC236}">
                <a16:creationId xmlns:a16="http://schemas.microsoft.com/office/drawing/2014/main" id="{9E963D3A-9232-4D54-A283-616D7712F39B}"/>
              </a:ext>
            </a:extLst>
          </p:cNvPr>
          <p:cNvSpPr>
            <a:spLocks noGrp="1"/>
          </p:cNvSpPr>
          <p:nvPr>
            <p:ph type="body" sz="quarter" idx="12"/>
          </p:nvPr>
        </p:nvSpPr>
        <p:spPr>
          <a:xfrm>
            <a:off x="1295400" y="5696712"/>
            <a:ext cx="3825875" cy="365760"/>
          </a:xfrm>
        </p:spPr>
        <p:txBody>
          <a:bodyPr>
            <a:normAutofit/>
          </a:bodyPr>
          <a:lstStyle>
            <a:lvl1pPr marL="0" indent="0">
              <a:buNone/>
              <a:defRPr sz="1800" b="1">
                <a:solidFill>
                  <a:schemeClr val="bg1"/>
                </a:solidFill>
              </a:defRPr>
            </a:lvl1pPr>
          </a:lstStyle>
          <a:p>
            <a:pPr lvl="0"/>
            <a:r>
              <a:rPr lang="en-US"/>
              <a:t>Click to edit Master text styles</a:t>
            </a:r>
          </a:p>
        </p:txBody>
      </p:sp>
      <p:sp>
        <p:nvSpPr>
          <p:cNvPr id="20" name="Subtitle 3">
            <a:extLst>
              <a:ext uri="{FF2B5EF4-FFF2-40B4-BE49-F238E27FC236}">
                <a16:creationId xmlns:a16="http://schemas.microsoft.com/office/drawing/2014/main" id="{8C1DDB0D-223E-4AAA-9A10-A018FB827EA7}"/>
              </a:ext>
            </a:extLst>
          </p:cNvPr>
          <p:cNvSpPr txBox="1">
            <a:spLocks/>
          </p:cNvSpPr>
          <p:nvPr userDrawn="1"/>
        </p:nvSpPr>
        <p:spPr>
          <a:xfrm>
            <a:off x="118872" y="6076324"/>
            <a:ext cx="1332833" cy="3651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Name/Title:</a:t>
            </a:r>
          </a:p>
        </p:txBody>
      </p:sp>
      <p:sp>
        <p:nvSpPr>
          <p:cNvPr id="21" name="Text Placeholder 4">
            <a:extLst>
              <a:ext uri="{FF2B5EF4-FFF2-40B4-BE49-F238E27FC236}">
                <a16:creationId xmlns:a16="http://schemas.microsoft.com/office/drawing/2014/main" id="{6D16A68F-F134-47D0-86A1-9B7556A0CC01}"/>
              </a:ext>
            </a:extLst>
          </p:cNvPr>
          <p:cNvSpPr>
            <a:spLocks noGrp="1"/>
          </p:cNvSpPr>
          <p:nvPr>
            <p:ph type="body" sz="quarter" idx="13"/>
          </p:nvPr>
        </p:nvSpPr>
        <p:spPr>
          <a:xfrm>
            <a:off x="1431925" y="6080760"/>
            <a:ext cx="3825875" cy="365760"/>
          </a:xfrm>
        </p:spPr>
        <p:txBody>
          <a:bodyPr>
            <a:normAutofit/>
          </a:bodyPr>
          <a:lstStyle>
            <a:lvl1pPr marL="0" indent="0">
              <a:buNone/>
              <a:defRPr sz="1800" b="1">
                <a:solidFill>
                  <a:schemeClr val="bg1"/>
                </a:solidFill>
              </a:defRPr>
            </a:lvl1pPr>
          </a:lstStyle>
          <a:p>
            <a:pPr lvl="0"/>
            <a:r>
              <a:rPr lang="en-US"/>
              <a:t>Click to edit Master text styles</a:t>
            </a:r>
          </a:p>
        </p:txBody>
      </p:sp>
      <p:pic>
        <p:nvPicPr>
          <p:cNvPr id="18" name="Picture 4" descr="dvaseal">
            <a:extLst>
              <a:ext uri="{FF2B5EF4-FFF2-40B4-BE49-F238E27FC236}">
                <a16:creationId xmlns:a16="http://schemas.microsoft.com/office/drawing/2014/main" id="{27B8CD43-030B-4E92-B392-DADBD0188BB3}"/>
              </a:ext>
            </a:extLst>
          </p:cNvPr>
          <p:cNvPicPr>
            <a:picLocks noChangeAspect="1" noChangeArrowheads="1"/>
          </p:cNvPicPr>
          <p:nvPr userDrawn="1"/>
        </p:nvPicPr>
        <p:blipFill>
          <a:blip r:embed="rId2"/>
          <a:srcRect/>
          <a:stretch>
            <a:fillRect/>
          </a:stretch>
        </p:blipFill>
        <p:spPr bwMode="auto">
          <a:xfrm>
            <a:off x="3886200" y="838200"/>
            <a:ext cx="1371600" cy="1371600"/>
          </a:xfrm>
          <a:prstGeom prst="rect">
            <a:avLst/>
          </a:prstGeom>
          <a:noFill/>
          <a:ln w="9525">
            <a:noFill/>
            <a:miter lim="800000"/>
            <a:headEnd/>
            <a:tailEnd/>
          </a:ln>
        </p:spPr>
      </p:pic>
      <p:pic>
        <p:nvPicPr>
          <p:cNvPr id="1026"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5596653-A993-43E0-8610-CDBDAA5D4BC6}"/>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Tree>
    <p:extLst>
      <p:ext uri="{BB962C8B-B14F-4D97-AF65-F5344CB8AC3E}">
        <p14:creationId xmlns:p14="http://schemas.microsoft.com/office/powerpoint/2010/main" val="3097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2" name="Title 1">
            <a:extLst>
              <a:ext uri="{FF2B5EF4-FFF2-40B4-BE49-F238E27FC236}">
                <a16:creationId xmlns:a16="http://schemas.microsoft.com/office/drawing/2014/main" id="{96E9C03B-0565-4945-877F-7865DA2FE5A3}"/>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pic>
        <p:nvPicPr>
          <p:cNvPr id="11" name="Graphic 10" descr="List Icon  ">
            <a:extLst>
              <a:ext uri="{FF2B5EF4-FFF2-40B4-BE49-F238E27FC236}">
                <a16:creationId xmlns:a16="http://schemas.microsoft.com/office/drawing/2014/main" id="{3191AB6E-825B-4109-9D95-996F93B94F07}"/>
              </a:ext>
            </a:extLst>
          </p:cNvPr>
          <p:cNvPicPr>
            <a:picLocks noChangeAspect="1"/>
          </p:cNvPicPr>
          <p:nvPr userDrawn="1"/>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797941"/>
            <a:ext cx="4738255" cy="4738255"/>
          </a:xfrm>
          <a:prstGeom prst="rect">
            <a:avLst/>
          </a:prstGeom>
        </p:spPr>
      </p:pic>
      <p:sp>
        <p:nvSpPr>
          <p:cNvPr id="6" name="Content Placeholder 5">
            <a:extLst>
              <a:ext uri="{FF2B5EF4-FFF2-40B4-BE49-F238E27FC236}">
                <a16:creationId xmlns:a16="http://schemas.microsoft.com/office/drawing/2014/main" id="{CC6740E7-9003-401C-B355-CF7A157EF567}"/>
              </a:ext>
            </a:extLst>
          </p:cNvPr>
          <p:cNvSpPr>
            <a:spLocks noGrp="1"/>
          </p:cNvSpPr>
          <p:nvPr>
            <p:ph sz="quarter" idx="11" hasCustomPrompt="1"/>
          </p:nvPr>
        </p:nvSpPr>
        <p:spPr>
          <a:xfrm>
            <a:off x="457200" y="1321804"/>
            <a:ext cx="6096000" cy="3647502"/>
          </a:xfrm>
          <a:solidFill>
            <a:schemeClr val="bg2">
              <a:alpha val="77000"/>
            </a:schemeClr>
          </a:solidFill>
        </p:spPr>
        <p:txBody>
          <a:bodyPr>
            <a:normAutofit/>
          </a:bodyPr>
          <a:lstStyle>
            <a:lvl1pPr>
              <a:defRPr sz="1800"/>
            </a:lvl1pPr>
            <a:lvl2pPr marL="457200" indent="0">
              <a:buNone/>
              <a:defRPr/>
            </a:lvl2pPr>
          </a:lstStyle>
          <a:p>
            <a:pPr lvl="0"/>
            <a:r>
              <a:rPr lang="en-US"/>
              <a:t>Explain….</a:t>
            </a:r>
          </a:p>
          <a:p>
            <a:pPr lvl="0"/>
            <a:r>
              <a:rPr lang="en-US"/>
              <a:t>Summarize….</a:t>
            </a:r>
          </a:p>
          <a:p>
            <a:pPr lvl="0"/>
            <a:r>
              <a:rPr lang="en-US"/>
              <a:t>(Note: This text box is adjustable)</a:t>
            </a:r>
          </a:p>
        </p:txBody>
      </p:sp>
    </p:spTree>
    <p:extLst>
      <p:ext uri="{BB962C8B-B14F-4D97-AF65-F5344CB8AC3E}">
        <p14:creationId xmlns:p14="http://schemas.microsoft.com/office/powerpoint/2010/main" val="38152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s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4E884A74-8A45-4802-99B6-D3217C17CF7B}"/>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7F0341B9-7914-4171-813B-A813E2E27E07}"/>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1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Title 1">
            <a:extLst>
              <a:ext uri="{FF2B5EF4-FFF2-40B4-BE49-F238E27FC236}">
                <a16:creationId xmlns:a16="http://schemas.microsoft.com/office/drawing/2014/main" id="{7CF6E81F-0650-4E10-B545-BC24E7FBF566}"/>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A0271A28-272B-4AC7-BB34-2A12AED1E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295400"/>
            <a:ext cx="6096000" cy="3689350"/>
          </a:xfrm>
          <a:prstGeom prst="rect">
            <a:avLst/>
          </a:prstGeom>
        </p:spPr>
      </p:pic>
      <p:sp>
        <p:nvSpPr>
          <p:cNvPr id="7" name="TextBox 6">
            <a:extLst>
              <a:ext uri="{FF2B5EF4-FFF2-40B4-BE49-F238E27FC236}">
                <a16:creationId xmlns:a16="http://schemas.microsoft.com/office/drawing/2014/main" id="{4DADCB00-D3CA-4A8A-9002-14C2023A13A2}"/>
              </a:ext>
            </a:extLst>
          </p:cNvPr>
          <p:cNvSpPr txBox="1"/>
          <p:nvPr userDrawn="1"/>
        </p:nvSpPr>
        <p:spPr>
          <a:xfrm>
            <a:off x="3886200" y="4984750"/>
            <a:ext cx="3810000" cy="369332"/>
          </a:xfrm>
          <a:prstGeom prst="rect">
            <a:avLst/>
          </a:prstGeom>
          <a:noFill/>
        </p:spPr>
        <p:txBody>
          <a:bodyPr wrap="square" rtlCol="0">
            <a:spAutoFit/>
          </a:bodyPr>
          <a:lstStyle/>
          <a:p>
            <a:pPr algn="r"/>
            <a:r>
              <a:rPr lang="en-US" i="1"/>
              <a:t>(Courtesy of </a:t>
            </a:r>
            <a:r>
              <a:rPr lang="en-US" i="1" err="1"/>
              <a:t>Pixabay</a:t>
            </a:r>
            <a:r>
              <a:rPr lang="en-US" i="1"/>
              <a:t>)</a:t>
            </a:r>
          </a:p>
        </p:txBody>
      </p:sp>
    </p:spTree>
    <p:extLst>
      <p:ext uri="{BB962C8B-B14F-4D97-AF65-F5344CB8AC3E}">
        <p14:creationId xmlns:p14="http://schemas.microsoft.com/office/powerpoint/2010/main" val="228511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Content Placeholder 2">
            <a:extLst>
              <a:ext uri="{FF2B5EF4-FFF2-40B4-BE49-F238E27FC236}">
                <a16:creationId xmlns:a16="http://schemas.microsoft.com/office/drawing/2014/main" id="{FB3C996D-2CB6-4441-9C10-FBBA19493AC4}"/>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6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Jusfit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F954BFC4-5727-4341-9D67-CF9A69B55CA2}"/>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371600"/>
            <a:ext cx="4419600" cy="4572000"/>
          </a:xfrm>
        </p:spPr>
        <p:txBody>
          <a:bodyPr>
            <a:normAutofit/>
          </a:bodyPr>
          <a:lstStyle>
            <a:lvl1pPr marL="0" indent="0">
              <a:buNone/>
              <a:defRPr sz="1800"/>
            </a:lvl1pPr>
          </a:lstStyle>
          <a:p>
            <a:pPr lvl="0"/>
            <a:r>
              <a:rPr lang="en-US"/>
              <a:t>Edit Master text  </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5105400" y="1600200"/>
            <a:ext cx="3505200" cy="3352800"/>
          </a:xfrm>
        </p:spPr>
        <p:txBody>
          <a:bodyPr/>
          <a:lstStyle/>
          <a:p>
            <a:endParaRPr lang="en-US"/>
          </a:p>
        </p:txBody>
      </p:sp>
    </p:spTree>
    <p:extLst>
      <p:ext uri="{BB962C8B-B14F-4D97-AF65-F5344CB8AC3E}">
        <p14:creationId xmlns:p14="http://schemas.microsoft.com/office/powerpoint/2010/main" val="33912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Justif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30F036F6-2387-4C4D-818B-11787283EC55}"/>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762000" y="1676400"/>
            <a:ext cx="3581400" cy="3352800"/>
          </a:xfrm>
        </p:spPr>
        <p:txBody>
          <a:bodyPr/>
          <a:lstStyle/>
          <a:p>
            <a:endParaRPr lang="en-US"/>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4747591" y="1409700"/>
            <a:ext cx="3969026"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10261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F831A0F8-1FA5-4389-8B52-463936A3AC4C}"/>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409700"/>
            <a:ext cx="8183217"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306862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descr="Blue banner with Choose VA logo and U.S. Department of Veterans Affairs Logo">
            <a:extLst>
              <a:ext uri="{C183D7F6-B498-43B3-948B-1728B52AA6E4}">
                <adec:decorative xmlns:adec="http://schemas.microsoft.com/office/drawing/2017/decorative" val="0"/>
              </a:ext>
            </a:extLst>
          </p:cNvPr>
          <p:cNvSpPr/>
          <p:nvPr/>
        </p:nvSpPr>
        <p:spPr>
          <a:xfrm>
            <a:off x="0" y="614068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3" r:id="rId3"/>
    <p:sldLayoutId id="2147483696" r:id="rId4"/>
    <p:sldLayoutId id="2147483662" r:id="rId5"/>
    <p:sldLayoutId id="2147483698" r:id="rId6"/>
    <p:sldLayoutId id="2147483699" r:id="rId7"/>
    <p:sldLayoutId id="2147483700" r:id="rId8"/>
    <p:sldLayoutId id="2147483701" r:id="rId9"/>
    <p:sldLayoutId id="2147483702" r:id="rId10"/>
    <p:sldLayoutId id="2147483697" r:id="rId11"/>
    <p:sldLayoutId id="2147483664" r:id="rId12"/>
    <p:sldLayoutId id="2147483665" r:id="rId13"/>
    <p:sldLayoutId id="2147483666" r:id="rId14"/>
    <p:sldLayoutId id="2147483667" r:id="rId15"/>
    <p:sldLayoutId id="2147483668" r:id="rId16"/>
    <p:sldLayoutId id="2147483669" r:id="rId17"/>
    <p:sldLayoutId id="2147483682" r:id="rId18"/>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hyperlink" Target="https://dvagov-my.sharepoint.com/personal/malanienne_davis_va_gov/Documents/VACO/Training%20SPecialist/FY25/WAVES%202025/Required%20School%20Information.pdf" TargetMode="External"/><Relationship Id="rId7" Type="http://schemas.openxmlformats.org/officeDocument/2006/relationships/image" Target="../media/image26.png"/><Relationship Id="rId12" Type="http://schemas.openxmlformats.org/officeDocument/2006/relationships/hyperlink" Target="https://dvagov-my.sharepoint.com/personal/malanienne_davis_va_gov/Documents/VACO/Training%20SPecialist/FY25/WAVES%202025/Records%20Checklist.pdf" TargetMode="External"/><Relationship Id="rId2" Type="http://schemas.openxmlformats.org/officeDocument/2006/relationships/notesSlide" Target="../notesSlides/notesSlide17.xml"/><Relationship Id="rId16" Type="http://schemas.openxmlformats.org/officeDocument/2006/relationships/hyperlink" Target="https://dvagov-my.sharepoint.com/personal/malanienne_davis_va_gov/Documents/VACO/Training%20SPecialist/FY25/WAVES%202025/Authority%20To%20View%20Records.pdf" TargetMode="External"/><Relationship Id="rId1" Type="http://schemas.openxmlformats.org/officeDocument/2006/relationships/slideLayout" Target="../slideLayouts/slideLayout14.xml"/><Relationship Id="rId6" Type="http://schemas.openxmlformats.org/officeDocument/2006/relationships/hyperlink" Target="https://dvagov-my.sharepoint.com/personal/malanienne_davis_va_gov/Documents/VACO/Training%20SPecialist/FY25/WAVES%202025/School%20Procedures%20Questionnaire.pdf" TargetMode="External"/><Relationship Id="rId11" Type="http://schemas.openxmlformats.org/officeDocument/2006/relationships/image" Target="../media/image29.svg"/><Relationship Id="rId5" Type="http://schemas.openxmlformats.org/officeDocument/2006/relationships/image" Target="../media/image25.svg"/><Relationship Id="rId15" Type="http://schemas.openxmlformats.org/officeDocument/2006/relationships/hyperlink" Target="https://dvagov-my.sharepoint.com/personal/malanienne_davis_va_gov/Documents/VACO/Training%20SPecialist/FY25/WAVES%202025/Public%20Law%20116-315%20Section%201018%20Questionnaire.pdf" TargetMode="External"/><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s://dvagov-my.sharepoint.com/personal/malanienne_davis_va_gov/Documents/VACO/Training%20SPecialist/FY25/WAVES%202025/Compliance%20Survey%20Student%20List.pdf" TargetMode="External"/><Relationship Id="rId14" Type="http://schemas.openxmlformats.org/officeDocument/2006/relationships/image" Target="../media/image3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veymonkey.com/r/3HLSN76"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openxmlformats.org/officeDocument/2006/relationships/image" Target="../media/image48.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7.png"/><Relationship Id="rId2" Type="http://schemas.openxmlformats.org/officeDocument/2006/relationships/notesSlide" Target="../notesSlides/notesSlide25.xml"/><Relationship Id="rId16" Type="http://schemas.openxmlformats.org/officeDocument/2006/relationships/image" Target="../media/image46.svg"/><Relationship Id="rId20" Type="http://schemas.openxmlformats.org/officeDocument/2006/relationships/image" Target="../media/image50.svg"/><Relationship Id="rId1" Type="http://schemas.openxmlformats.org/officeDocument/2006/relationships/slideLayout" Target="../slideLayouts/slideLayout14.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19" Type="http://schemas.openxmlformats.org/officeDocument/2006/relationships/image" Target="../media/image49.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9.xml"/><Relationship Id="rId16" Type="http://schemas.openxmlformats.org/officeDocument/2006/relationships/image" Target="../media/image66.svg"/><Relationship Id="rId1" Type="http://schemas.openxmlformats.org/officeDocument/2006/relationships/slideLayout" Target="../slideLayouts/slideLayout14.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www.congress.gov/116/plaws/publ315/PLAW-116publ315.pdf" TargetMode="External"/><Relationship Id="rId13" Type="http://schemas.openxmlformats.org/officeDocument/2006/relationships/hyperlink" Target="https://www.law.cornell.edu/cfr/text/38/21.4252" TargetMode="External"/><Relationship Id="rId3" Type="http://schemas.openxmlformats.org/officeDocument/2006/relationships/image" Target="../media/image67.jpeg"/><Relationship Id="rId7" Type="http://schemas.openxmlformats.org/officeDocument/2006/relationships/hyperlink" Target="https://www.airuniversity.af.edu/Barnes/CCAF/Display/Article/803247/community-college-of-the-air-force-transcripts/" TargetMode="External"/><Relationship Id="rId12" Type="http://schemas.openxmlformats.org/officeDocument/2006/relationships/hyperlink" Target="https://www.law.cornell.edu/uscode/text/38/3690"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jst.doded.mil/jst/" TargetMode="External"/><Relationship Id="rId11" Type="http://schemas.openxmlformats.org/officeDocument/2006/relationships/hyperlink" Target="https://www.law.cornell.edu/uscode/text/38/3693" TargetMode="External"/><Relationship Id="rId5" Type="http://schemas.openxmlformats.org/officeDocument/2006/relationships/hyperlink" Target="https://www.acenet.edu/Programs-Services/Pages/Credit-Transcripts/Military-Guide-Online.aspx" TargetMode="External"/><Relationship Id="rId15" Type="http://schemas.openxmlformats.org/officeDocument/2006/relationships/hyperlink" Target="https://www.law.cornell.edu/cfr/text/38/21.4209" TargetMode="External"/><Relationship Id="rId10" Type="http://schemas.openxmlformats.org/officeDocument/2006/relationships/hyperlink" Target="https://www.knowva.ebenefits.va.gov/system/templates/selfservice/va_ssnew/help/customer/locale/en-US/portal/554400000001018/content/554400000149088/School-Certifying-Official-Handbook-On-line" TargetMode="External"/><Relationship Id="rId4" Type="http://schemas.openxmlformats.org/officeDocument/2006/relationships/hyperlink" Target="https://www.congress.gov/114/plaws/publ315/PLAW-114publ315.htm" TargetMode="External"/><Relationship Id="rId9" Type="http://schemas.openxmlformats.org/officeDocument/2006/relationships/hyperlink" Target="https://www.govinfo.gov/content/pkg/STATUTE-88/pdf/STATUTE-88-Pg484.pdf" TargetMode="External"/><Relationship Id="rId14" Type="http://schemas.openxmlformats.org/officeDocument/2006/relationships/hyperlink" Target="https://www.law.cornell.edu/cfr/text/38/21.420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surveymonkey.com/r/3HLSN7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www.benefits.va.gov/gibill/resources/education_resources/school_certifying_officials/covered_institutions.asp" TargetMode="External"/><Relationship Id="rId4" Type="http://schemas.openxmlformats.org/officeDocument/2006/relationships/hyperlink" Target="https://www.benefits.va.gov/gibill/resources/education_resources/school_certifying_officials/online_sco_training.as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Department of Veterans Affairs Logo in color">
            <a:extLst>
              <a:ext uri="{FF2B5EF4-FFF2-40B4-BE49-F238E27FC236}">
                <a16:creationId xmlns:a16="http://schemas.microsoft.com/office/drawing/2014/main" id="{EC23CA31-984C-4C0E-876B-338CB8780B27}"/>
              </a:ext>
            </a:extLst>
          </p:cNvPr>
          <p:cNvPicPr>
            <a:picLocks noChangeAspect="1"/>
          </p:cNvPicPr>
          <p:nvPr/>
        </p:nvPicPr>
        <p:blipFill>
          <a:blip r:embed="rId3"/>
          <a:stretch>
            <a:fillRect/>
          </a:stretch>
        </p:blipFill>
        <p:spPr>
          <a:xfrm>
            <a:off x="3404750" y="830903"/>
            <a:ext cx="2200275" cy="1857375"/>
          </a:xfrm>
          <a:prstGeom prst="rect">
            <a:avLst/>
          </a:prstGeom>
        </p:spPr>
      </p:pic>
      <p:sp>
        <p:nvSpPr>
          <p:cNvPr id="14" name="Title 2">
            <a:extLst>
              <a:ext uri="{FF2B5EF4-FFF2-40B4-BE49-F238E27FC236}">
                <a16:creationId xmlns:a16="http://schemas.microsoft.com/office/drawing/2014/main" id="{60EAD9CB-D008-4102-8E3D-5FDEE3B7377B}"/>
              </a:ext>
            </a:extLst>
          </p:cNvPr>
          <p:cNvSpPr txBox="1">
            <a:spLocks noGrp="1"/>
          </p:cNvSpPr>
          <p:nvPr>
            <p:ph type="title" idx="4294967295"/>
          </p:nvPr>
        </p:nvSpPr>
        <p:spPr>
          <a:xfrm>
            <a:off x="36487" y="2897828"/>
            <a:ext cx="9034943" cy="858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U.S. Department of Veterans Affairs</a:t>
            </a:r>
          </a:p>
        </p:txBody>
      </p:sp>
      <p:sp>
        <p:nvSpPr>
          <p:cNvPr id="4" name="Subtitle 2">
            <a:extLst>
              <a:ext uri="{FF2B5EF4-FFF2-40B4-BE49-F238E27FC236}">
                <a16:creationId xmlns:a16="http://schemas.microsoft.com/office/drawing/2014/main" id="{BF2EC132-C2A6-4A05-F64D-65D0FF28FB56}"/>
              </a:ext>
            </a:extLst>
          </p:cNvPr>
          <p:cNvSpPr txBox="1">
            <a:spLocks/>
          </p:cNvSpPr>
          <p:nvPr/>
        </p:nvSpPr>
        <p:spPr>
          <a:xfrm>
            <a:off x="1005840" y="3710358"/>
            <a:ext cx="7370064" cy="13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lumMod val="75000"/>
                  </a:schemeClr>
                </a:solidFill>
              </a:rPr>
              <a:t>Compliance Surveys</a:t>
            </a:r>
          </a:p>
          <a:p>
            <a:pPr algn="ctr"/>
            <a:endParaRPr lang="en-US" dirty="0"/>
          </a:p>
        </p:txBody>
      </p:sp>
      <p:sp>
        <p:nvSpPr>
          <p:cNvPr id="15" name="Subtitle 13">
            <a:extLst>
              <a:ext uri="{FF2B5EF4-FFF2-40B4-BE49-F238E27FC236}">
                <a16:creationId xmlns:a16="http://schemas.microsoft.com/office/drawing/2014/main" id="{379CF25E-DA37-4D31-A916-A829D03F3746}"/>
              </a:ext>
            </a:extLst>
          </p:cNvPr>
          <p:cNvSpPr txBox="1">
            <a:spLocks/>
          </p:cNvSpPr>
          <p:nvPr/>
        </p:nvSpPr>
        <p:spPr>
          <a:xfrm>
            <a:off x="109057" y="5090031"/>
            <a:ext cx="4348166" cy="8587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Briefed by: Malanienne Davis</a:t>
            </a:r>
          </a:p>
          <a:p>
            <a:pPr marL="0" indent="0">
              <a:buNone/>
            </a:pPr>
            <a:r>
              <a:rPr lang="en-US" sz="2000" dirty="0"/>
              <a:t>Date: July 9, 2025</a:t>
            </a:r>
          </a:p>
        </p:txBody>
      </p:sp>
      <p:sp>
        <p:nvSpPr>
          <p:cNvPr id="3" name="TextBox 2">
            <a:extLst>
              <a:ext uri="{FF2B5EF4-FFF2-40B4-BE49-F238E27FC236}">
                <a16:creationId xmlns:a16="http://schemas.microsoft.com/office/drawing/2014/main" id="{96A9693A-8D9A-EEF9-C49B-CF5AA6C37229}"/>
              </a:ext>
            </a:extLst>
          </p:cNvPr>
          <p:cNvSpPr txBox="1"/>
          <p:nvPr/>
        </p:nvSpPr>
        <p:spPr>
          <a:xfrm>
            <a:off x="3017988" y="6306425"/>
            <a:ext cx="2497390" cy="307777"/>
          </a:xfrm>
          <a:prstGeom prst="rect">
            <a:avLst/>
          </a:prstGeom>
          <a:noFill/>
        </p:spPr>
        <p:txBody>
          <a:bodyPr wrap="square" rtlCol="0">
            <a:spAutoFit/>
          </a:bodyPr>
          <a:lstStyle/>
          <a:p>
            <a:pPr algn="ctr"/>
            <a:r>
              <a:rPr lang="en-US" sz="1400" dirty="0">
                <a:solidFill>
                  <a:schemeClr val="bg1"/>
                </a:solidFill>
              </a:rPr>
              <a:t>Pre-Decisional</a:t>
            </a:r>
          </a:p>
        </p:txBody>
      </p:sp>
      <p:sp>
        <p:nvSpPr>
          <p:cNvPr id="2" name="Slide Number Placeholder 1">
            <a:extLst>
              <a:ext uri="{FF2B5EF4-FFF2-40B4-BE49-F238E27FC236}">
                <a16:creationId xmlns:a16="http://schemas.microsoft.com/office/drawing/2014/main" id="{9974687C-764B-4950-9562-D453318B314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a:t>
            </a:fld>
            <a:endParaRPr lang="en-US">
              <a:solidFill>
                <a:prstClr val="white"/>
              </a:solidFill>
            </a:endParaRPr>
          </a:p>
        </p:txBody>
      </p:sp>
    </p:spTree>
    <p:extLst>
      <p:ext uri="{BB962C8B-B14F-4D97-AF65-F5344CB8AC3E}">
        <p14:creationId xmlns:p14="http://schemas.microsoft.com/office/powerpoint/2010/main" val="173531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E7E59-4C2B-0C7D-81D0-344CB918CC71}"/>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
        <p:nvSpPr>
          <p:cNvPr id="3" name="Title 2">
            <a:extLst>
              <a:ext uri="{FF2B5EF4-FFF2-40B4-BE49-F238E27FC236}">
                <a16:creationId xmlns:a16="http://schemas.microsoft.com/office/drawing/2014/main" id="{164347B1-B75D-CF9A-A758-B03E9DBF061F}"/>
              </a:ext>
            </a:extLst>
          </p:cNvPr>
          <p:cNvSpPr>
            <a:spLocks noGrp="1"/>
          </p:cNvSpPr>
          <p:nvPr>
            <p:ph type="title"/>
          </p:nvPr>
        </p:nvSpPr>
        <p:spPr/>
        <p:txBody>
          <a:bodyPr/>
          <a:lstStyle/>
          <a:p>
            <a:r>
              <a:rPr lang="en-US"/>
              <a:t>Compliance Survey Objectives</a:t>
            </a:r>
          </a:p>
        </p:txBody>
      </p:sp>
      <p:sp>
        <p:nvSpPr>
          <p:cNvPr id="5" name="Rectangle: Rounded Corners 4">
            <a:extLst>
              <a:ext uri="{FF2B5EF4-FFF2-40B4-BE49-F238E27FC236}">
                <a16:creationId xmlns:a16="http://schemas.microsoft.com/office/drawing/2014/main" id="{8FC31A93-D14C-9A8C-15BF-CBAF80879C2B}"/>
              </a:ext>
            </a:extLst>
          </p:cNvPr>
          <p:cNvSpPr/>
          <p:nvPr/>
        </p:nvSpPr>
        <p:spPr>
          <a:xfrm>
            <a:off x="578342" y="942584"/>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Verify propriety of payments</a:t>
            </a:r>
          </a:p>
        </p:txBody>
      </p:sp>
      <p:sp>
        <p:nvSpPr>
          <p:cNvPr id="6" name="Rectangle: Rounded Corners 5">
            <a:extLst>
              <a:ext uri="{FF2B5EF4-FFF2-40B4-BE49-F238E27FC236}">
                <a16:creationId xmlns:a16="http://schemas.microsoft.com/office/drawing/2014/main" id="{8A17BDCB-4283-C20C-118B-4E40A59212C1}"/>
              </a:ext>
            </a:extLst>
          </p:cNvPr>
          <p:cNvSpPr/>
          <p:nvPr/>
        </p:nvSpPr>
        <p:spPr>
          <a:xfrm>
            <a:off x="578342" y="1941896"/>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Confirm compliance with approval criteria</a:t>
            </a:r>
          </a:p>
        </p:txBody>
      </p:sp>
      <p:sp>
        <p:nvSpPr>
          <p:cNvPr id="7" name="Rectangle: Rounded Corners 6">
            <a:extLst>
              <a:ext uri="{FF2B5EF4-FFF2-40B4-BE49-F238E27FC236}">
                <a16:creationId xmlns:a16="http://schemas.microsoft.com/office/drawing/2014/main" id="{86116084-B214-D37B-01A9-10B92342E550}"/>
              </a:ext>
            </a:extLst>
          </p:cNvPr>
          <p:cNvSpPr/>
          <p:nvPr/>
        </p:nvSpPr>
        <p:spPr>
          <a:xfrm>
            <a:off x="578342" y="294120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Assist school or training officials</a:t>
            </a:r>
          </a:p>
        </p:txBody>
      </p:sp>
      <p:sp>
        <p:nvSpPr>
          <p:cNvPr id="8" name="Rectangle: Rounded Corners 7">
            <a:extLst>
              <a:ext uri="{FF2B5EF4-FFF2-40B4-BE49-F238E27FC236}">
                <a16:creationId xmlns:a16="http://schemas.microsoft.com/office/drawing/2014/main" id="{1B5EE96C-D760-1755-DB17-257A7B609CFC}"/>
              </a:ext>
            </a:extLst>
          </p:cNvPr>
          <p:cNvSpPr/>
          <p:nvPr/>
        </p:nvSpPr>
        <p:spPr>
          <a:xfrm>
            <a:off x="578341" y="3940520"/>
            <a:ext cx="8108459"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Determine deviations from responsibilities &amp; requirements</a:t>
            </a:r>
          </a:p>
        </p:txBody>
      </p:sp>
      <p:sp>
        <p:nvSpPr>
          <p:cNvPr id="9" name="Rectangle: Rounded Corners 8">
            <a:extLst>
              <a:ext uri="{FF2B5EF4-FFF2-40B4-BE49-F238E27FC236}">
                <a16:creationId xmlns:a16="http://schemas.microsoft.com/office/drawing/2014/main" id="{0AB851A7-323D-56E3-B1C1-48B55A3DF050}"/>
              </a:ext>
            </a:extLst>
          </p:cNvPr>
          <p:cNvSpPr/>
          <p:nvPr/>
        </p:nvSpPr>
        <p:spPr>
          <a:xfrm>
            <a:off x="578342" y="4939833"/>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Confirm action taken to correct discrepancies</a:t>
            </a:r>
          </a:p>
        </p:txBody>
      </p:sp>
      <p:pic>
        <p:nvPicPr>
          <p:cNvPr id="10" name="Graphic 9" descr="Checkbox Checked with solid fill">
            <a:extLst>
              <a:ext uri="{FF2B5EF4-FFF2-40B4-BE49-F238E27FC236}">
                <a16:creationId xmlns:a16="http://schemas.microsoft.com/office/drawing/2014/main" id="{6694871B-DFB4-4251-975B-ABF5F4026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5" y="887385"/>
            <a:ext cx="1054511" cy="1054511"/>
          </a:xfrm>
          <a:prstGeom prst="rect">
            <a:avLst/>
          </a:prstGeom>
        </p:spPr>
      </p:pic>
      <p:pic>
        <p:nvPicPr>
          <p:cNvPr id="11" name="Graphic 10" descr="Checkbox Checked with solid fill">
            <a:extLst>
              <a:ext uri="{FF2B5EF4-FFF2-40B4-BE49-F238E27FC236}">
                <a16:creationId xmlns:a16="http://schemas.microsoft.com/office/drawing/2014/main" id="{44F19A95-F829-D995-54C5-C5AE689E1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4" y="1859098"/>
            <a:ext cx="1054511" cy="1054511"/>
          </a:xfrm>
          <a:prstGeom prst="rect">
            <a:avLst/>
          </a:prstGeom>
        </p:spPr>
      </p:pic>
      <p:pic>
        <p:nvPicPr>
          <p:cNvPr id="12" name="Graphic 11" descr="Checkbox Checked with solid fill">
            <a:extLst>
              <a:ext uri="{FF2B5EF4-FFF2-40B4-BE49-F238E27FC236}">
                <a16:creationId xmlns:a16="http://schemas.microsoft.com/office/drawing/2014/main" id="{6433C691-445D-C391-F35A-63E051FB9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0" y="2895451"/>
            <a:ext cx="1054511" cy="1054511"/>
          </a:xfrm>
          <a:prstGeom prst="rect">
            <a:avLst/>
          </a:prstGeom>
        </p:spPr>
      </p:pic>
      <p:pic>
        <p:nvPicPr>
          <p:cNvPr id="13" name="Graphic 12" descr="Checkbox Checked with solid fill">
            <a:extLst>
              <a:ext uri="{FF2B5EF4-FFF2-40B4-BE49-F238E27FC236}">
                <a16:creationId xmlns:a16="http://schemas.microsoft.com/office/drawing/2014/main" id="{5921D6B9-BEC3-020C-3FE8-1CC4C17FBE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1" y="3867164"/>
            <a:ext cx="1054511" cy="1054511"/>
          </a:xfrm>
          <a:prstGeom prst="rect">
            <a:avLst/>
          </a:prstGeom>
        </p:spPr>
      </p:pic>
      <p:pic>
        <p:nvPicPr>
          <p:cNvPr id="14" name="Graphic 13" descr="Checkbox Checked with solid fill">
            <a:extLst>
              <a:ext uri="{FF2B5EF4-FFF2-40B4-BE49-F238E27FC236}">
                <a16:creationId xmlns:a16="http://schemas.microsoft.com/office/drawing/2014/main" id="{D51FAA97-3702-1861-B215-1A98D3EDA7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82" y="4857035"/>
            <a:ext cx="1054511" cy="1054511"/>
          </a:xfrm>
          <a:prstGeom prst="rect">
            <a:avLst/>
          </a:prstGeom>
        </p:spPr>
      </p:pic>
    </p:spTree>
    <p:extLst>
      <p:ext uri="{BB962C8B-B14F-4D97-AF65-F5344CB8AC3E}">
        <p14:creationId xmlns:p14="http://schemas.microsoft.com/office/powerpoint/2010/main" val="211252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F9AA7-6ED0-C710-6BFC-B01305370EFC}"/>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a:solidFill>
                <a:prstClr val="white"/>
              </a:solidFill>
            </a:endParaRPr>
          </a:p>
        </p:txBody>
      </p:sp>
      <p:sp>
        <p:nvSpPr>
          <p:cNvPr id="3" name="Title 2">
            <a:extLst>
              <a:ext uri="{FF2B5EF4-FFF2-40B4-BE49-F238E27FC236}">
                <a16:creationId xmlns:a16="http://schemas.microsoft.com/office/drawing/2014/main" id="{66661919-EE01-8A73-7231-545A6F43F0BB}"/>
              </a:ext>
            </a:extLst>
          </p:cNvPr>
          <p:cNvSpPr>
            <a:spLocks noGrp="1"/>
          </p:cNvSpPr>
          <p:nvPr>
            <p:ph type="title"/>
          </p:nvPr>
        </p:nvSpPr>
        <p:spPr/>
        <p:txBody>
          <a:bodyPr/>
          <a:lstStyle/>
          <a:p>
            <a:r>
              <a:rPr lang="en-US"/>
              <a:t>Authority for Review</a:t>
            </a:r>
          </a:p>
        </p:txBody>
      </p:sp>
      <p:graphicFrame>
        <p:nvGraphicFramePr>
          <p:cNvPr id="18" name="Diagram 17">
            <a:extLst>
              <a:ext uri="{FF2B5EF4-FFF2-40B4-BE49-F238E27FC236}">
                <a16:creationId xmlns:a16="http://schemas.microsoft.com/office/drawing/2014/main" id="{B61687C1-8177-1E0B-C976-6EBC326418FC}"/>
              </a:ext>
            </a:extLst>
          </p:cNvPr>
          <p:cNvGraphicFramePr/>
          <p:nvPr/>
        </p:nvGraphicFramePr>
        <p:xfrm>
          <a:off x="457200" y="888274"/>
          <a:ext cx="8085909" cy="508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08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F89C39C-557A-4DAC-6F89-22A963DEF88F}"/>
              </a:ext>
            </a:extLst>
          </p:cNvPr>
          <p:cNvSpPr/>
          <p:nvPr/>
        </p:nvSpPr>
        <p:spPr>
          <a:xfrm>
            <a:off x="1678942" y="1645989"/>
            <a:ext cx="7233918" cy="1181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a:solidFill>
                  <a:schemeClr val="tx1"/>
                </a:solidFill>
              </a:rPr>
              <a:t>Student records must be retained for a minimum of three years from the end of the student’s last enrollment period.</a:t>
            </a:r>
          </a:p>
        </p:txBody>
      </p:sp>
      <p:sp>
        <p:nvSpPr>
          <p:cNvPr id="2" name="Slide Number Placeholder 1">
            <a:extLst>
              <a:ext uri="{FF2B5EF4-FFF2-40B4-BE49-F238E27FC236}">
                <a16:creationId xmlns:a16="http://schemas.microsoft.com/office/drawing/2014/main" id="{8C141193-A4AF-D06D-1A28-F86316BA1FFB}"/>
              </a:ext>
            </a:extLst>
          </p:cNvPr>
          <p:cNvSpPr>
            <a:spLocks noGrp="1"/>
          </p:cNvSpPr>
          <p:nvPr>
            <p:ph type="sldNum" sz="quarter" idx="12"/>
          </p:nvPr>
        </p:nvSpPr>
        <p:spPr>
          <a:xfrm>
            <a:off x="8686800" y="6400232"/>
            <a:ext cx="384630" cy="365125"/>
          </a:xfrm>
        </p:spPr>
        <p:txBody>
          <a:bodyPr anchor="ctr">
            <a:normAutofit/>
          </a:bodyPr>
          <a:lstStyle/>
          <a:p>
            <a:pPr>
              <a:spcAft>
                <a:spcPts val="600"/>
              </a:spcAft>
            </a:pPr>
            <a:fld id="{D983F1FA-211D-3044-9E35-958DFBC26156}" type="slidenum">
              <a:rPr lang="en-US" smtClean="0">
                <a:solidFill>
                  <a:prstClr val="white"/>
                </a:solidFill>
              </a:rPr>
              <a:pPr>
                <a:spcAft>
                  <a:spcPts val="600"/>
                </a:spcAft>
              </a:pPr>
              <a:t>12</a:t>
            </a:fld>
            <a:endParaRPr lang="en-US">
              <a:solidFill>
                <a:prstClr val="white"/>
              </a:solidFill>
            </a:endParaRPr>
          </a:p>
        </p:txBody>
      </p:sp>
      <p:sp>
        <p:nvSpPr>
          <p:cNvPr id="3" name="Title 2">
            <a:extLst>
              <a:ext uri="{FF2B5EF4-FFF2-40B4-BE49-F238E27FC236}">
                <a16:creationId xmlns:a16="http://schemas.microsoft.com/office/drawing/2014/main" id="{8DDA36E8-9E34-F338-EEAA-8BE92CD8AA20}"/>
              </a:ext>
            </a:extLst>
          </p:cNvPr>
          <p:cNvSpPr>
            <a:spLocks noGrp="1"/>
          </p:cNvSpPr>
          <p:nvPr>
            <p:ph type="title"/>
          </p:nvPr>
        </p:nvSpPr>
        <p:spPr>
          <a:xfrm>
            <a:off x="457200" y="0"/>
            <a:ext cx="8229600" cy="731520"/>
          </a:xfrm>
        </p:spPr>
        <p:txBody>
          <a:bodyPr anchor="ctr">
            <a:normAutofit/>
          </a:bodyPr>
          <a:lstStyle/>
          <a:p>
            <a:r>
              <a:rPr lang="en-US"/>
              <a:t>Record Retention</a:t>
            </a:r>
          </a:p>
        </p:txBody>
      </p:sp>
      <p:sp>
        <p:nvSpPr>
          <p:cNvPr id="16" name="Rectangle: Rounded Corners 15">
            <a:extLst>
              <a:ext uri="{FF2B5EF4-FFF2-40B4-BE49-F238E27FC236}">
                <a16:creationId xmlns:a16="http://schemas.microsoft.com/office/drawing/2014/main" id="{E011C604-6749-73D7-A320-28F8BE68D923}"/>
              </a:ext>
            </a:extLst>
          </p:cNvPr>
          <p:cNvSpPr/>
          <p:nvPr/>
        </p:nvSpPr>
        <p:spPr>
          <a:xfrm>
            <a:off x="1678942" y="3886133"/>
            <a:ext cx="7233918" cy="1181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a:solidFill>
                  <a:schemeClr val="tx1"/>
                </a:solidFill>
              </a:rPr>
              <a:t>Advertising records must be retained for 12 months.</a:t>
            </a:r>
          </a:p>
        </p:txBody>
      </p:sp>
      <p:grpSp>
        <p:nvGrpSpPr>
          <p:cNvPr id="27" name="Group 26">
            <a:extLst>
              <a:ext uri="{FF2B5EF4-FFF2-40B4-BE49-F238E27FC236}">
                <a16:creationId xmlns:a16="http://schemas.microsoft.com/office/drawing/2014/main" id="{4CA6500C-BC83-D0CC-14B1-D2B1F23D6A29}"/>
              </a:ext>
            </a:extLst>
          </p:cNvPr>
          <p:cNvGrpSpPr/>
          <p:nvPr/>
        </p:nvGrpSpPr>
        <p:grpSpPr>
          <a:xfrm>
            <a:off x="568964" y="1779339"/>
            <a:ext cx="914400" cy="914400"/>
            <a:chOff x="948690" y="2031555"/>
            <a:chExt cx="914400" cy="914400"/>
          </a:xfrm>
        </p:grpSpPr>
        <p:sp>
          <p:nvSpPr>
            <p:cNvPr id="26" name="Oval 25">
              <a:extLst>
                <a:ext uri="{FF2B5EF4-FFF2-40B4-BE49-F238E27FC236}">
                  <a16:creationId xmlns:a16="http://schemas.microsoft.com/office/drawing/2014/main" id="{0016C751-54F8-C3C4-7A92-DC00D813339B}"/>
                </a:ext>
              </a:extLst>
            </p:cNvPr>
            <p:cNvSpPr/>
            <p:nvPr/>
          </p:nvSpPr>
          <p:spPr>
            <a:xfrm>
              <a:off x="948690" y="2031555"/>
              <a:ext cx="914400" cy="914400"/>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descr="Open folder with solid fill">
              <a:extLst>
                <a:ext uri="{FF2B5EF4-FFF2-40B4-BE49-F238E27FC236}">
                  <a16:creationId xmlns:a16="http://schemas.microsoft.com/office/drawing/2014/main" id="{95EE1FE8-51DA-B1BA-CB0D-59A90A9AAE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850" y="2168715"/>
              <a:ext cx="640080" cy="640080"/>
            </a:xfrm>
            <a:prstGeom prst="rect">
              <a:avLst/>
            </a:prstGeom>
          </p:spPr>
        </p:pic>
      </p:grpSp>
      <p:cxnSp>
        <p:nvCxnSpPr>
          <p:cNvPr id="22" name="Straight Connector 21">
            <a:extLst>
              <a:ext uri="{FF2B5EF4-FFF2-40B4-BE49-F238E27FC236}">
                <a16:creationId xmlns:a16="http://schemas.microsoft.com/office/drawing/2014/main" id="{BF99DCA5-2012-9269-33EA-C1E596A01D4A}"/>
              </a:ext>
            </a:extLst>
          </p:cNvPr>
          <p:cNvCxnSpPr>
            <a:cxnSpLocks/>
          </p:cNvCxnSpPr>
          <p:nvPr/>
        </p:nvCxnSpPr>
        <p:spPr>
          <a:xfrm>
            <a:off x="361043" y="3351532"/>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DB68910B-B9D0-50E6-8F60-9EA021074774}"/>
              </a:ext>
            </a:extLst>
          </p:cNvPr>
          <p:cNvGrpSpPr/>
          <p:nvPr/>
        </p:nvGrpSpPr>
        <p:grpSpPr>
          <a:xfrm>
            <a:off x="706124" y="4019483"/>
            <a:ext cx="914400" cy="914400"/>
            <a:chOff x="948690" y="2031555"/>
            <a:chExt cx="914400" cy="914400"/>
          </a:xfrm>
        </p:grpSpPr>
        <p:sp>
          <p:nvSpPr>
            <p:cNvPr id="29" name="Oval 28">
              <a:extLst>
                <a:ext uri="{FF2B5EF4-FFF2-40B4-BE49-F238E27FC236}">
                  <a16:creationId xmlns:a16="http://schemas.microsoft.com/office/drawing/2014/main" id="{E34C4CD6-915E-E0F9-93A5-B4A22143C1AD}"/>
                </a:ext>
              </a:extLst>
            </p:cNvPr>
            <p:cNvSpPr/>
            <p:nvPr/>
          </p:nvSpPr>
          <p:spPr>
            <a:xfrm>
              <a:off x="948690" y="2031555"/>
              <a:ext cx="914400" cy="914400"/>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descr="Advertising with solid fill">
              <a:extLst>
                <a:ext uri="{FF2B5EF4-FFF2-40B4-BE49-F238E27FC236}">
                  <a16:creationId xmlns:a16="http://schemas.microsoft.com/office/drawing/2014/main" id="{DEAD6407-A9E3-4333-B443-3FED8CF527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85850" y="2168715"/>
              <a:ext cx="640080" cy="640080"/>
            </a:xfrm>
            <a:prstGeom prst="rect">
              <a:avLst/>
            </a:prstGeom>
          </p:spPr>
        </p:pic>
      </p:grpSp>
      <p:cxnSp>
        <p:nvCxnSpPr>
          <p:cNvPr id="31" name="Straight Connector 30">
            <a:extLst>
              <a:ext uri="{FF2B5EF4-FFF2-40B4-BE49-F238E27FC236}">
                <a16:creationId xmlns:a16="http://schemas.microsoft.com/office/drawing/2014/main" id="{852D694C-343F-1A75-3935-9BA644624CD0}"/>
              </a:ext>
            </a:extLst>
          </p:cNvPr>
          <p:cNvCxnSpPr>
            <a:cxnSpLocks/>
          </p:cNvCxnSpPr>
          <p:nvPr/>
        </p:nvCxnSpPr>
        <p:spPr>
          <a:xfrm>
            <a:off x="361042" y="5475605"/>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226DF90-F713-36F5-BF1C-6F23AB2768B6}"/>
              </a:ext>
            </a:extLst>
          </p:cNvPr>
          <p:cNvCxnSpPr>
            <a:cxnSpLocks/>
          </p:cNvCxnSpPr>
          <p:nvPr/>
        </p:nvCxnSpPr>
        <p:spPr>
          <a:xfrm>
            <a:off x="361041" y="1227459"/>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30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7C10-09C4-DC66-64DA-3E4C3E9CD1F3}"/>
            </a:ext>
          </a:extLst>
        </p:cNvPr>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2CE0630C-787D-0E66-43B5-8C5EFB518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901" y="1341436"/>
            <a:ext cx="4533899" cy="4487864"/>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ADBA08EE-3179-B513-7F2B-7A5DCC2AB006}"/>
              </a:ext>
            </a:extLst>
          </p:cNvPr>
          <p:cNvSpPr>
            <a:spLocks noGrp="1"/>
          </p:cNvSpPr>
          <p:nvPr>
            <p:ph type="sldNum" sz="quarter" idx="10"/>
          </p:nvPr>
        </p:nvSpPr>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13</a:t>
            </a:fld>
            <a:endParaRPr lang="en-US">
              <a:solidFill>
                <a:prstClr val="white"/>
              </a:solidFill>
            </a:endParaRPr>
          </a:p>
        </p:txBody>
      </p:sp>
      <p:sp>
        <p:nvSpPr>
          <p:cNvPr id="3" name="Title 2">
            <a:extLst>
              <a:ext uri="{FF2B5EF4-FFF2-40B4-BE49-F238E27FC236}">
                <a16:creationId xmlns:a16="http://schemas.microsoft.com/office/drawing/2014/main" id="{9F958B48-C822-DF0D-45C5-05715115C304}"/>
              </a:ext>
            </a:extLst>
          </p:cNvPr>
          <p:cNvSpPr>
            <a:spLocks noGrp="1"/>
          </p:cNvSpPr>
          <p:nvPr>
            <p:ph type="title"/>
          </p:nvPr>
        </p:nvSpPr>
        <p:spPr/>
        <p:txBody>
          <a:bodyPr anchor="ctr">
            <a:normAutofit/>
          </a:bodyPr>
          <a:lstStyle/>
          <a:p>
            <a:r>
              <a:rPr lang="en-US" dirty="0"/>
              <a:t>Compliance Survey Process</a:t>
            </a:r>
          </a:p>
        </p:txBody>
      </p:sp>
      <p:sp>
        <p:nvSpPr>
          <p:cNvPr id="13" name="Text Placeholder 4">
            <a:extLst>
              <a:ext uri="{FF2B5EF4-FFF2-40B4-BE49-F238E27FC236}">
                <a16:creationId xmlns:a16="http://schemas.microsoft.com/office/drawing/2014/main" id="{65568FA8-F4FD-9F8C-767B-B6C500E74749}"/>
              </a:ext>
            </a:extLst>
          </p:cNvPr>
          <p:cNvSpPr>
            <a:spLocks noGrp="1"/>
          </p:cNvSpPr>
          <p:nvPr>
            <p:ph idx="1"/>
          </p:nvPr>
        </p:nvSpPr>
        <p:spPr/>
        <p:txBody>
          <a:bodyPr anchor="ctr">
            <a:normAutofit/>
          </a:bodyPr>
          <a:lstStyle/>
          <a:p>
            <a:pPr marL="285750" indent="-285750">
              <a:buFont typeface="Wingdings" panose="05000000000000000000" pitchFamily="2" charset="2"/>
              <a:buChar char="q"/>
            </a:pPr>
            <a:r>
              <a:rPr lang="en-US" sz="2400" dirty="0"/>
              <a:t>Notification of Survey</a:t>
            </a:r>
          </a:p>
          <a:p>
            <a:pPr marL="285750" indent="-285750">
              <a:buFont typeface="Wingdings" panose="05000000000000000000" pitchFamily="2" charset="2"/>
              <a:buChar char="q"/>
            </a:pPr>
            <a:r>
              <a:rPr lang="en-US" sz="2400" dirty="0"/>
              <a:t>Survey Preparation</a:t>
            </a:r>
          </a:p>
          <a:p>
            <a:pPr marL="285750" indent="-285750">
              <a:buFont typeface="Wingdings" panose="05000000000000000000" pitchFamily="2" charset="2"/>
              <a:buChar char="q"/>
            </a:pPr>
            <a:r>
              <a:rPr lang="en-US" sz="2400" dirty="0"/>
              <a:t>Entrance Briefing</a:t>
            </a:r>
          </a:p>
          <a:p>
            <a:pPr marL="285750" indent="-285750">
              <a:buFont typeface="Wingdings" panose="05000000000000000000" pitchFamily="2" charset="2"/>
              <a:buChar char="q"/>
            </a:pPr>
            <a:r>
              <a:rPr lang="en-US" sz="2400" dirty="0"/>
              <a:t>Record Review</a:t>
            </a:r>
          </a:p>
          <a:p>
            <a:pPr marL="285750" indent="-285750">
              <a:buFont typeface="Wingdings" panose="05000000000000000000" pitchFamily="2" charset="2"/>
              <a:buChar char="q"/>
            </a:pPr>
            <a:r>
              <a:rPr lang="en-US" sz="2400" dirty="0"/>
              <a:t>Exit Briefing</a:t>
            </a:r>
          </a:p>
          <a:p>
            <a:pPr marL="285750" indent="-285750">
              <a:buFont typeface="Wingdings" panose="05000000000000000000" pitchFamily="2" charset="2"/>
              <a:buChar char="q"/>
            </a:pPr>
            <a:r>
              <a:rPr lang="en-US" sz="2400" dirty="0"/>
              <a:t>Notification of Findings</a:t>
            </a:r>
          </a:p>
        </p:txBody>
      </p:sp>
    </p:spTree>
    <p:extLst>
      <p:ext uri="{BB962C8B-B14F-4D97-AF65-F5344CB8AC3E}">
        <p14:creationId xmlns:p14="http://schemas.microsoft.com/office/powerpoint/2010/main" val="91568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A66AA4-99E6-C6E4-A9B6-98E6D5146C0D}"/>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a:solidFill>
                <a:prstClr val="white"/>
              </a:solidFill>
            </a:endParaRPr>
          </a:p>
        </p:txBody>
      </p:sp>
      <p:sp>
        <p:nvSpPr>
          <p:cNvPr id="3" name="Title 2">
            <a:extLst>
              <a:ext uri="{FF2B5EF4-FFF2-40B4-BE49-F238E27FC236}">
                <a16:creationId xmlns:a16="http://schemas.microsoft.com/office/drawing/2014/main" id="{B3F3DC7D-3721-5C6F-0127-231FD832CE24}"/>
              </a:ext>
            </a:extLst>
          </p:cNvPr>
          <p:cNvSpPr>
            <a:spLocks noGrp="1"/>
          </p:cNvSpPr>
          <p:nvPr>
            <p:ph type="title"/>
          </p:nvPr>
        </p:nvSpPr>
        <p:spPr/>
        <p:txBody>
          <a:bodyPr/>
          <a:lstStyle/>
          <a:p>
            <a:r>
              <a:rPr lang="en-US"/>
              <a:t>Step #1:  Notification of Survey</a:t>
            </a:r>
          </a:p>
        </p:txBody>
      </p:sp>
      <p:graphicFrame>
        <p:nvGraphicFramePr>
          <p:cNvPr id="5" name="Diagram 4">
            <a:extLst>
              <a:ext uri="{FF2B5EF4-FFF2-40B4-BE49-F238E27FC236}">
                <a16:creationId xmlns:a16="http://schemas.microsoft.com/office/drawing/2014/main" id="{A7B3F6CC-4A7F-C786-613A-C6752D634AB5}"/>
              </a:ext>
            </a:extLst>
          </p:cNvPr>
          <p:cNvGraphicFramePr/>
          <p:nvPr/>
        </p:nvGraphicFramePr>
        <p:xfrm>
          <a:off x="292100" y="731520"/>
          <a:ext cx="8559800" cy="54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9D897A-CB67-63AC-7683-1C80AF6464F3}"/>
              </a:ext>
            </a:extLst>
          </p:cNvPr>
          <p:cNvSpPr/>
          <p:nvPr/>
        </p:nvSpPr>
        <p:spPr>
          <a:xfrm>
            <a:off x="5934530" y="5651500"/>
            <a:ext cx="3136900" cy="381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38 USC 3693</a:t>
            </a:r>
          </a:p>
        </p:txBody>
      </p:sp>
    </p:spTree>
    <p:extLst>
      <p:ext uri="{BB962C8B-B14F-4D97-AF65-F5344CB8AC3E}">
        <p14:creationId xmlns:p14="http://schemas.microsoft.com/office/powerpoint/2010/main" val="285979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A707B-1E22-28C4-130E-3110D1B47AD4}"/>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15</a:t>
            </a:fld>
            <a:endParaRPr lang="en-US">
              <a:solidFill>
                <a:prstClr val="white"/>
              </a:solidFill>
            </a:endParaRPr>
          </a:p>
        </p:txBody>
      </p:sp>
      <p:sp>
        <p:nvSpPr>
          <p:cNvPr id="3" name="Title 2">
            <a:extLst>
              <a:ext uri="{FF2B5EF4-FFF2-40B4-BE49-F238E27FC236}">
                <a16:creationId xmlns:a16="http://schemas.microsoft.com/office/drawing/2014/main" id="{16037890-C47A-2B55-F4CB-B079B82E2CC1}"/>
              </a:ext>
            </a:extLst>
          </p:cNvPr>
          <p:cNvSpPr>
            <a:spLocks noGrp="1"/>
          </p:cNvSpPr>
          <p:nvPr>
            <p:ph type="title"/>
          </p:nvPr>
        </p:nvSpPr>
        <p:spPr/>
        <p:txBody>
          <a:bodyPr anchor="b"/>
          <a:lstStyle/>
          <a:p>
            <a:r>
              <a:rPr lang="en-US"/>
              <a:t>Notification Email</a:t>
            </a:r>
          </a:p>
        </p:txBody>
      </p:sp>
      <p:sp>
        <p:nvSpPr>
          <p:cNvPr id="13" name="Freeform 3">
            <a:extLst>
              <a:ext uri="{FF2B5EF4-FFF2-40B4-BE49-F238E27FC236}">
                <a16:creationId xmlns:a16="http://schemas.microsoft.com/office/drawing/2014/main" id="{1E161F88-9C23-2C6F-CAC5-2ABC3804EAAA}"/>
              </a:ext>
            </a:extLst>
          </p:cNvPr>
          <p:cNvSpPr/>
          <p:nvPr/>
        </p:nvSpPr>
        <p:spPr>
          <a:xfrm>
            <a:off x="158202" y="839250"/>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r>
              <a:rPr lang="en-US" dirty="0">
                <a:solidFill>
                  <a:schemeClr val="bg1"/>
                </a:solidFill>
              </a:rPr>
              <a:t>There will be several documents </a:t>
            </a:r>
          </a:p>
          <a:p>
            <a:r>
              <a:rPr lang="en-US" dirty="0">
                <a:solidFill>
                  <a:schemeClr val="bg1"/>
                </a:solidFill>
              </a:rPr>
              <a:t>attached to the email: </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Notification letter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solidFill>
                  <a:schemeClr val="bg1"/>
                </a:solidFill>
              </a:rPr>
              <a:t>Compliance Survey packet</a:t>
            </a:r>
          </a:p>
          <a:p>
            <a:pPr marL="285750" indent="-285750">
              <a:buFont typeface="Wingdings" panose="05000000000000000000" pitchFamily="2" charset="2"/>
              <a:buChar char="ü"/>
            </a:pPr>
            <a:r>
              <a:rPr lang="en-US" dirty="0">
                <a:solidFill>
                  <a:schemeClr val="bg1"/>
                </a:solidFill>
              </a:rPr>
              <a:t>Upload Portal instructions </a:t>
            </a:r>
          </a:p>
        </p:txBody>
      </p:sp>
      <p:pic>
        <p:nvPicPr>
          <p:cNvPr id="7" name="Picture 6">
            <a:extLst>
              <a:ext uri="{FF2B5EF4-FFF2-40B4-BE49-F238E27FC236}">
                <a16:creationId xmlns:a16="http://schemas.microsoft.com/office/drawing/2014/main" id="{4EC5DA5D-F6F4-5161-3CCA-46E81D1B86BB}"/>
              </a:ext>
            </a:extLst>
          </p:cNvPr>
          <p:cNvPicPr>
            <a:picLocks noChangeAspect="1"/>
          </p:cNvPicPr>
          <p:nvPr/>
        </p:nvPicPr>
        <p:blipFill>
          <a:blip r:embed="rId3"/>
          <a:stretch>
            <a:fillRect/>
          </a:stretch>
        </p:blipFill>
        <p:spPr>
          <a:xfrm>
            <a:off x="3985840" y="952434"/>
            <a:ext cx="4893275" cy="4953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362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78F7FCDB-7531-8757-99BA-0F2EBBFC7596}"/>
              </a:ext>
            </a:extLst>
          </p:cNvPr>
          <p:cNvSpPr/>
          <p:nvPr/>
        </p:nvSpPr>
        <p:spPr>
          <a:xfrm>
            <a:off x="158202" y="839250"/>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endParaRPr lang="en-US">
              <a:solidFill>
                <a:schemeClr val="bg1"/>
              </a:solidFill>
            </a:endParaRPr>
          </a:p>
        </p:txBody>
      </p:sp>
      <p:sp>
        <p:nvSpPr>
          <p:cNvPr id="2" name="Slide Number Placeholder 1">
            <a:extLst>
              <a:ext uri="{FF2B5EF4-FFF2-40B4-BE49-F238E27FC236}">
                <a16:creationId xmlns:a16="http://schemas.microsoft.com/office/drawing/2014/main" id="{90E7F120-00B3-AEA2-C5B4-72A03413847A}"/>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a:solidFill>
                <a:prstClr val="white"/>
              </a:solidFill>
            </a:endParaRPr>
          </a:p>
        </p:txBody>
      </p:sp>
      <p:sp>
        <p:nvSpPr>
          <p:cNvPr id="3" name="Title 2">
            <a:extLst>
              <a:ext uri="{FF2B5EF4-FFF2-40B4-BE49-F238E27FC236}">
                <a16:creationId xmlns:a16="http://schemas.microsoft.com/office/drawing/2014/main" id="{6079081F-D72C-1CE9-A3DB-BBCB2AB16947}"/>
              </a:ext>
            </a:extLst>
          </p:cNvPr>
          <p:cNvSpPr>
            <a:spLocks noGrp="1"/>
          </p:cNvSpPr>
          <p:nvPr>
            <p:ph type="title"/>
          </p:nvPr>
        </p:nvSpPr>
        <p:spPr/>
        <p:txBody>
          <a:bodyPr/>
          <a:lstStyle/>
          <a:p>
            <a:r>
              <a:rPr lang="en-US">
                <a:ea typeface="Calibri"/>
                <a:cs typeface="Calibri"/>
              </a:rPr>
              <a:t>Notification Letter</a:t>
            </a:r>
            <a:endParaRPr lang="en-US"/>
          </a:p>
        </p:txBody>
      </p:sp>
      <p:pic>
        <p:nvPicPr>
          <p:cNvPr id="6" name="Content Placeholder 5">
            <a:extLst>
              <a:ext uri="{FF2B5EF4-FFF2-40B4-BE49-F238E27FC236}">
                <a16:creationId xmlns:a16="http://schemas.microsoft.com/office/drawing/2014/main" id="{029010A6-5A54-286C-87CA-A9868695A3A0}"/>
              </a:ext>
            </a:extLst>
          </p:cNvPr>
          <p:cNvPicPr preferRelativeResize="0">
            <a:picLocks noGrp="1"/>
          </p:cNvPicPr>
          <p:nvPr>
            <p:ph idx="1"/>
          </p:nvPr>
        </p:nvPicPr>
        <p:blipFill>
          <a:blip r:embed="rId3"/>
          <a:stretch>
            <a:fillRect/>
          </a:stretch>
        </p:blipFill>
        <p:spPr>
          <a:xfrm>
            <a:off x="303349" y="957650"/>
            <a:ext cx="4892040" cy="495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5">
            <a:extLst>
              <a:ext uri="{FF2B5EF4-FFF2-40B4-BE49-F238E27FC236}">
                <a16:creationId xmlns:a16="http://schemas.microsoft.com/office/drawing/2014/main" id="{0E9F44F0-4EFB-B9BB-6019-A2D146E1D49F}"/>
              </a:ext>
            </a:extLst>
          </p:cNvPr>
          <p:cNvPicPr>
            <a:picLocks noChangeAspect="1"/>
          </p:cNvPicPr>
          <p:nvPr/>
        </p:nvPicPr>
        <p:blipFill>
          <a:blip r:embed="rId4"/>
          <a:stretch>
            <a:fillRect/>
          </a:stretch>
        </p:blipFill>
        <p:spPr>
          <a:xfrm>
            <a:off x="4571999" y="1975664"/>
            <a:ext cx="4165603" cy="2664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93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D70A349-824C-5306-E891-791EB9FAB73F}"/>
              </a:ext>
            </a:extLst>
          </p:cNvPr>
          <p:cNvSpPr/>
          <p:nvPr/>
        </p:nvSpPr>
        <p:spPr>
          <a:xfrm>
            <a:off x="158201" y="832576"/>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endParaRPr lang="en-US">
              <a:solidFill>
                <a:schemeClr val="bg1"/>
              </a:solidFill>
            </a:endParaRPr>
          </a:p>
        </p:txBody>
      </p:sp>
      <p:sp>
        <p:nvSpPr>
          <p:cNvPr id="2" name="Slide Number Placeholder 1">
            <a:extLst>
              <a:ext uri="{FF2B5EF4-FFF2-40B4-BE49-F238E27FC236}">
                <a16:creationId xmlns:a16="http://schemas.microsoft.com/office/drawing/2014/main" id="{6C25E8C6-F5EE-13B4-8A75-BEBBD62EB510}"/>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
        <p:nvSpPr>
          <p:cNvPr id="3" name="Title 2">
            <a:extLst>
              <a:ext uri="{FF2B5EF4-FFF2-40B4-BE49-F238E27FC236}">
                <a16:creationId xmlns:a16="http://schemas.microsoft.com/office/drawing/2014/main" id="{327E6B59-63D3-976D-85FF-F3764500214F}"/>
              </a:ext>
            </a:extLst>
          </p:cNvPr>
          <p:cNvSpPr>
            <a:spLocks noGrp="1"/>
          </p:cNvSpPr>
          <p:nvPr>
            <p:ph type="title"/>
          </p:nvPr>
        </p:nvSpPr>
        <p:spPr/>
        <p:txBody>
          <a:bodyPr/>
          <a:lstStyle/>
          <a:p>
            <a:r>
              <a:rPr lang="en-US"/>
              <a:t>Notification Packet</a:t>
            </a:r>
          </a:p>
        </p:txBody>
      </p:sp>
      <p:sp>
        <p:nvSpPr>
          <p:cNvPr id="5" name="Text Placeholder 45">
            <a:extLst>
              <a:ext uri="{FF2B5EF4-FFF2-40B4-BE49-F238E27FC236}">
                <a16:creationId xmlns:a16="http://schemas.microsoft.com/office/drawing/2014/main" id="{96425362-6CA6-76CB-DF98-26BFCF6E25D4}"/>
              </a:ext>
            </a:extLst>
          </p:cNvPr>
          <p:cNvSpPr txBox="1">
            <a:spLocks/>
          </p:cNvSpPr>
          <p:nvPr/>
        </p:nvSpPr>
        <p:spPr>
          <a:xfrm>
            <a:off x="265419"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dirty="0">
                <a:solidFill>
                  <a:schemeClr val="bg1"/>
                </a:solidFill>
              </a:rPr>
              <a:t>Records checklist for school and student documents</a:t>
            </a:r>
          </a:p>
          <a:p>
            <a:pPr algn="ctr"/>
            <a:endParaRPr lang="en-US" sz="1800" dirty="0">
              <a:solidFill>
                <a:schemeClr val="bg1"/>
              </a:solidFill>
            </a:endParaRPr>
          </a:p>
        </p:txBody>
      </p:sp>
      <p:sp>
        <p:nvSpPr>
          <p:cNvPr id="6" name="Text Placeholder 49">
            <a:extLst>
              <a:ext uri="{FF2B5EF4-FFF2-40B4-BE49-F238E27FC236}">
                <a16:creationId xmlns:a16="http://schemas.microsoft.com/office/drawing/2014/main" id="{6F3EB1BD-37C7-0823-B9F1-5756A731E0B3}"/>
              </a:ext>
            </a:extLst>
          </p:cNvPr>
          <p:cNvSpPr txBox="1">
            <a:spLocks/>
          </p:cNvSpPr>
          <p:nvPr/>
        </p:nvSpPr>
        <p:spPr>
          <a:xfrm>
            <a:off x="2011989" y="343453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Required School Information Form</a:t>
            </a:r>
          </a:p>
          <a:p>
            <a:pPr algn="ctr"/>
            <a:endParaRPr lang="en-US" sz="1800">
              <a:solidFill>
                <a:schemeClr val="bg1"/>
              </a:solidFill>
            </a:endParaRPr>
          </a:p>
        </p:txBody>
      </p:sp>
      <p:sp>
        <p:nvSpPr>
          <p:cNvPr id="7" name="Text Placeholder 51">
            <a:extLst>
              <a:ext uri="{FF2B5EF4-FFF2-40B4-BE49-F238E27FC236}">
                <a16:creationId xmlns:a16="http://schemas.microsoft.com/office/drawing/2014/main" id="{F5C30BD8-78AE-0038-2FF6-C9E9BDCAA799}"/>
              </a:ext>
            </a:extLst>
          </p:cNvPr>
          <p:cNvSpPr txBox="1">
            <a:spLocks/>
          </p:cNvSpPr>
          <p:nvPr/>
        </p:nvSpPr>
        <p:spPr>
          <a:xfrm>
            <a:off x="3758560"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School Procedures Questionnaire</a:t>
            </a:r>
          </a:p>
          <a:p>
            <a:pPr algn="ctr"/>
            <a:endParaRPr lang="en-US" sz="1800">
              <a:solidFill>
                <a:schemeClr val="bg1"/>
              </a:solidFill>
            </a:endParaRPr>
          </a:p>
        </p:txBody>
      </p:sp>
      <p:sp>
        <p:nvSpPr>
          <p:cNvPr id="8" name="Text Placeholder 52">
            <a:extLst>
              <a:ext uri="{FF2B5EF4-FFF2-40B4-BE49-F238E27FC236}">
                <a16:creationId xmlns:a16="http://schemas.microsoft.com/office/drawing/2014/main" id="{473AD7A0-4584-928C-4A1B-6378DB37DAD1}"/>
              </a:ext>
            </a:extLst>
          </p:cNvPr>
          <p:cNvSpPr txBox="1">
            <a:spLocks/>
          </p:cNvSpPr>
          <p:nvPr/>
        </p:nvSpPr>
        <p:spPr>
          <a:xfrm>
            <a:off x="5439569"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Compliance Survey Student List</a:t>
            </a:r>
          </a:p>
          <a:p>
            <a:pPr algn="ctr"/>
            <a:endParaRPr lang="en-US" sz="1800">
              <a:solidFill>
                <a:schemeClr val="bg1"/>
              </a:solidFill>
            </a:endParaRPr>
          </a:p>
        </p:txBody>
      </p:sp>
      <p:sp>
        <p:nvSpPr>
          <p:cNvPr id="9" name="Text Placeholder 53">
            <a:extLst>
              <a:ext uri="{FF2B5EF4-FFF2-40B4-BE49-F238E27FC236}">
                <a16:creationId xmlns:a16="http://schemas.microsoft.com/office/drawing/2014/main" id="{134D9466-53F6-3191-7235-6626F8C521B2}"/>
              </a:ext>
            </a:extLst>
          </p:cNvPr>
          <p:cNvSpPr txBox="1">
            <a:spLocks/>
          </p:cNvSpPr>
          <p:nvPr/>
        </p:nvSpPr>
        <p:spPr>
          <a:xfrm>
            <a:off x="7191816"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dirty="0">
                <a:solidFill>
                  <a:schemeClr val="bg1"/>
                </a:solidFill>
              </a:rPr>
              <a:t>Public Law 116-315 Section 1018 Questionnaire </a:t>
            </a:r>
          </a:p>
          <a:p>
            <a:pPr algn="ctr"/>
            <a:endParaRPr lang="en-US" sz="1800" dirty="0">
              <a:solidFill>
                <a:schemeClr val="bg1"/>
              </a:solidFill>
            </a:endParaRPr>
          </a:p>
        </p:txBody>
      </p:sp>
      <p:pic>
        <p:nvPicPr>
          <p:cNvPr id="10" name="Picture Placeholder 66" descr="Contract with solid fill">
            <a:hlinkClick r:id="rId3"/>
            <a:extLst>
              <a:ext uri="{FF2B5EF4-FFF2-40B4-BE49-F238E27FC236}">
                <a16:creationId xmlns:a16="http://schemas.microsoft.com/office/drawing/2014/main" id="{B8735865-CD49-7816-D284-1EF79C2D2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168997" y="1653683"/>
            <a:ext cx="1312863" cy="1312862"/>
          </a:xfrm>
          <a:prstGeom prst="rect">
            <a:avLst/>
          </a:prstGeom>
        </p:spPr>
      </p:pic>
      <p:pic>
        <p:nvPicPr>
          <p:cNvPr id="11" name="Picture Placeholder 63" descr="Contract with solid fill">
            <a:hlinkClick r:id="rId6"/>
            <a:extLst>
              <a:ext uri="{FF2B5EF4-FFF2-40B4-BE49-F238E27FC236}">
                <a16:creationId xmlns:a16="http://schemas.microsoft.com/office/drawing/2014/main" id="{A2D13EA1-038B-F054-A65F-EF7F3EF912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915568" y="1646266"/>
            <a:ext cx="1312863" cy="1312862"/>
          </a:xfrm>
          <a:prstGeom prst="rect">
            <a:avLst/>
          </a:prstGeom>
        </p:spPr>
      </p:pic>
      <p:pic>
        <p:nvPicPr>
          <p:cNvPr id="12" name="Picture Placeholder 61" descr="List with solid fill">
            <a:hlinkClick r:id="rId9"/>
            <a:extLst>
              <a:ext uri="{FF2B5EF4-FFF2-40B4-BE49-F238E27FC236}">
                <a16:creationId xmlns:a16="http://schemas.microsoft.com/office/drawing/2014/main" id="{0ADB3C32-9635-0DDB-3C8B-296615FB9D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662138" y="1646266"/>
            <a:ext cx="1312863" cy="1312862"/>
          </a:xfrm>
          <a:prstGeom prst="rect">
            <a:avLst/>
          </a:prstGeom>
        </p:spPr>
      </p:pic>
      <p:pic>
        <p:nvPicPr>
          <p:cNvPr id="13" name="Picture Placeholder 59" descr="Clipboard Partially Checked with solid fill">
            <a:hlinkClick r:id="rId12"/>
            <a:extLst>
              <a:ext uri="{FF2B5EF4-FFF2-40B4-BE49-F238E27FC236}">
                <a16:creationId xmlns:a16="http://schemas.microsoft.com/office/drawing/2014/main" id="{C7D07B19-98E8-50F1-0E22-14D76A79CC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22427" y="1653683"/>
            <a:ext cx="1312863" cy="1312862"/>
          </a:xfrm>
          <a:prstGeom prst="rect">
            <a:avLst/>
          </a:prstGeom>
        </p:spPr>
      </p:pic>
      <p:pic>
        <p:nvPicPr>
          <p:cNvPr id="14" name="Picture Placeholder 63" descr="Contract with solid fill">
            <a:hlinkClick r:id="rId15"/>
            <a:extLst>
              <a:ext uri="{FF2B5EF4-FFF2-40B4-BE49-F238E27FC236}">
                <a16:creationId xmlns:a16="http://schemas.microsoft.com/office/drawing/2014/main" id="{CAE6556A-7A77-5EC5-BD49-1D088830B7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48824" y="1646266"/>
            <a:ext cx="1312863" cy="1312862"/>
          </a:xfrm>
          <a:prstGeom prst="rect">
            <a:avLst/>
          </a:prstGeom>
          <a:noFill/>
        </p:spPr>
      </p:pic>
      <p:sp>
        <p:nvSpPr>
          <p:cNvPr id="15" name="Text Placeholder 45">
            <a:extLst>
              <a:ext uri="{FF2B5EF4-FFF2-40B4-BE49-F238E27FC236}">
                <a16:creationId xmlns:a16="http://schemas.microsoft.com/office/drawing/2014/main" id="{2DA1759B-CBC6-8083-600B-69812112772A}"/>
              </a:ext>
            </a:extLst>
          </p:cNvPr>
          <p:cNvSpPr txBox="1">
            <a:spLocks/>
          </p:cNvSpPr>
          <p:nvPr/>
        </p:nvSpPr>
        <p:spPr>
          <a:xfrm>
            <a:off x="-398229" y="5637512"/>
            <a:ext cx="9059916" cy="387912"/>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dirty="0">
                <a:solidFill>
                  <a:schemeClr val="bg1"/>
                </a:solidFill>
              </a:rPr>
              <a:t>*</a:t>
            </a:r>
            <a:r>
              <a:rPr lang="en-US" sz="1800" dirty="0">
                <a:solidFill>
                  <a:schemeClr val="bg1"/>
                </a:solidFill>
                <a:hlinkClick r:id="rId16"/>
              </a:rPr>
              <a:t>Authorization</a:t>
            </a:r>
            <a:r>
              <a:rPr lang="en-US" sz="1800" dirty="0">
                <a:solidFill>
                  <a:schemeClr val="bg1"/>
                </a:solidFill>
              </a:rPr>
              <a:t> to Review Records document included for informational awareness</a:t>
            </a:r>
          </a:p>
          <a:p>
            <a:pPr algn="ctr"/>
            <a:endParaRPr lang="en-US" sz="1800" dirty="0">
              <a:solidFill>
                <a:schemeClr val="bg1"/>
              </a:solidFill>
            </a:endParaRPr>
          </a:p>
        </p:txBody>
      </p:sp>
    </p:spTree>
    <p:extLst>
      <p:ext uri="{BB962C8B-B14F-4D97-AF65-F5344CB8AC3E}">
        <p14:creationId xmlns:p14="http://schemas.microsoft.com/office/powerpoint/2010/main" val="399387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4E7F9-ED2F-6B4B-78BC-F641495C0DFE}"/>
              </a:ext>
            </a:extLst>
          </p:cNvPr>
          <p:cNvSpPr/>
          <p:nvPr/>
        </p:nvSpPr>
        <p:spPr>
          <a:xfrm>
            <a:off x="108488" y="3298152"/>
            <a:ext cx="2799264" cy="2510785"/>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a:latin typeface="Calibri" panose="020F0502020204030204" pitchFamily="34" charset="0"/>
                <a:cs typeface="Calibri" panose="020F0502020204030204" pitchFamily="34" charset="0"/>
              </a:rPr>
              <a:t>Fiscal Year</a:t>
            </a:r>
          </a:p>
          <a:p>
            <a:pPr algn="ctr"/>
            <a:r>
              <a:rPr lang="en-US">
                <a:latin typeface="Calibri" panose="020F0502020204030204" pitchFamily="34" charset="0"/>
                <a:cs typeface="Calibri" panose="020F0502020204030204" pitchFamily="34" charset="0"/>
              </a:rPr>
              <a:t>FY25</a:t>
            </a:r>
          </a:p>
          <a:p>
            <a:pPr algn="ctr"/>
            <a:endParaRPr lang="en-US">
              <a:latin typeface="Calibri" panose="020F0502020204030204" pitchFamily="34" charset="0"/>
              <a:cs typeface="Calibri" panose="020F0502020204030204" pitchFamily="34" charset="0"/>
            </a:endParaRPr>
          </a:p>
          <a:p>
            <a:pPr algn="ctr"/>
            <a:r>
              <a:rPr lang="en-US" b="1" u="sng">
                <a:latin typeface="Calibri" panose="020F0502020204030204" pitchFamily="34" charset="0"/>
                <a:cs typeface="Calibri" panose="020F0502020204030204" pitchFamily="34" charset="0"/>
              </a:rPr>
              <a:t>Facility Code</a:t>
            </a:r>
          </a:p>
          <a:p>
            <a:pPr algn="ctr"/>
            <a:r>
              <a:rPr lang="en-US">
                <a:latin typeface="Calibri" panose="020F0502020204030204" pitchFamily="34" charset="0"/>
                <a:cs typeface="Calibri" panose="020F0502020204030204" pitchFamily="34" charset="0"/>
              </a:rPr>
              <a:t>11111111</a:t>
            </a:r>
          </a:p>
          <a:p>
            <a:pPr algn="ctr"/>
            <a:endParaRPr lang="en-US" b="1" u="sng">
              <a:latin typeface="Calibri" panose="020F0502020204030204" pitchFamily="34" charset="0"/>
              <a:cs typeface="Calibri" panose="020F0502020204030204" pitchFamily="34" charset="0"/>
            </a:endParaRPr>
          </a:p>
          <a:p>
            <a:pPr algn="ctr"/>
            <a:r>
              <a:rPr lang="en-US" b="1" u="sng">
                <a:latin typeface="Calibri" panose="020F0502020204030204" pitchFamily="34" charset="0"/>
                <a:cs typeface="Calibri" panose="020F0502020204030204" pitchFamily="34" charset="0"/>
              </a:rPr>
              <a:t>Unique Identifier</a:t>
            </a:r>
          </a:p>
          <a:p>
            <a:pPr algn="ctr"/>
            <a:r>
              <a:rPr lang="en-US">
                <a:latin typeface="Calibri" panose="020F0502020204030204" pitchFamily="34" charset="0"/>
                <a:cs typeface="Calibri" panose="020F0502020204030204" pitchFamily="34" charset="0"/>
              </a:rPr>
              <a:t>119289</a:t>
            </a:r>
          </a:p>
        </p:txBody>
      </p:sp>
      <p:sp>
        <p:nvSpPr>
          <p:cNvPr id="2" name="Slide Number Placeholder 1">
            <a:extLst>
              <a:ext uri="{FF2B5EF4-FFF2-40B4-BE49-F238E27FC236}">
                <a16:creationId xmlns:a16="http://schemas.microsoft.com/office/drawing/2014/main" id="{4E1E2394-B391-A155-3F91-637FCB81F4AF}"/>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
        <p:nvSpPr>
          <p:cNvPr id="3" name="Title 2">
            <a:extLst>
              <a:ext uri="{FF2B5EF4-FFF2-40B4-BE49-F238E27FC236}">
                <a16:creationId xmlns:a16="http://schemas.microsoft.com/office/drawing/2014/main" id="{EE9B081B-6F4E-6FC7-F79C-582BB2476C57}"/>
              </a:ext>
            </a:extLst>
          </p:cNvPr>
          <p:cNvSpPr>
            <a:spLocks noGrp="1"/>
          </p:cNvSpPr>
          <p:nvPr>
            <p:ph type="title"/>
          </p:nvPr>
        </p:nvSpPr>
        <p:spPr>
          <a:xfrm>
            <a:off x="108488" y="0"/>
            <a:ext cx="8834034" cy="731520"/>
          </a:xfrm>
        </p:spPr>
        <p:txBody>
          <a:bodyPr>
            <a:normAutofit/>
          </a:bodyPr>
          <a:lstStyle/>
          <a:p>
            <a:r>
              <a:rPr lang="en-US"/>
              <a:t>Step #2:  Survey Preparation</a:t>
            </a:r>
          </a:p>
        </p:txBody>
      </p:sp>
      <p:sp>
        <p:nvSpPr>
          <p:cNvPr id="5" name="Rectangle: Rounded Corners 4">
            <a:extLst>
              <a:ext uri="{FF2B5EF4-FFF2-40B4-BE49-F238E27FC236}">
                <a16:creationId xmlns:a16="http://schemas.microsoft.com/office/drawing/2014/main" id="{7DDA6F3B-C42F-0676-E104-5A85E216E4AE}"/>
              </a:ext>
            </a:extLst>
          </p:cNvPr>
          <p:cNvSpPr/>
          <p:nvPr/>
        </p:nvSpPr>
        <p:spPr>
          <a:xfrm>
            <a:off x="90529" y="796196"/>
            <a:ext cx="8962942" cy="731520"/>
          </a:xfrm>
          <a:prstGeom prst="roundRect">
            <a:avLst/>
          </a:prstGeom>
          <a:ln>
            <a:solidFill>
              <a:schemeClr val="tx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VA Education File Upload Portal </a:t>
            </a:r>
            <a:r>
              <a:rPr lang="en-US" sz="2000">
                <a:latin typeface="Calibri" panose="020F0502020204030204" pitchFamily="34" charset="0"/>
                <a:cs typeface="Calibri" panose="020F0502020204030204" pitchFamily="34" charset="0"/>
              </a:rPr>
              <a:t>is used to securely transmit your documents to VA by connecting to VA’s Salesforce system, protecting sensitive student data.</a:t>
            </a:r>
          </a:p>
        </p:txBody>
      </p:sp>
      <p:graphicFrame>
        <p:nvGraphicFramePr>
          <p:cNvPr id="4" name="Table 3">
            <a:extLst>
              <a:ext uri="{FF2B5EF4-FFF2-40B4-BE49-F238E27FC236}">
                <a16:creationId xmlns:a16="http://schemas.microsoft.com/office/drawing/2014/main" id="{99BDBFC2-E3D6-A118-62FB-7894611AF3FE}"/>
              </a:ext>
            </a:extLst>
          </p:cNvPr>
          <p:cNvGraphicFramePr>
            <a:graphicFrameLocks noGrp="1"/>
          </p:cNvGraphicFramePr>
          <p:nvPr/>
        </p:nvGraphicFramePr>
        <p:xfrm>
          <a:off x="3023368" y="1693163"/>
          <a:ext cx="2892789" cy="4335737"/>
        </p:xfrm>
        <a:graphic>
          <a:graphicData uri="http://schemas.openxmlformats.org/drawingml/2006/table">
            <a:tbl>
              <a:tblPr firstRow="1" firstCol="1" bandRow="1">
                <a:tableStyleId>{0660B408-B3CF-4A94-85FC-2B1E0A45F4A2}</a:tableStyleId>
              </a:tblPr>
              <a:tblGrid>
                <a:gridCol w="2892789">
                  <a:extLst>
                    <a:ext uri="{9D8B030D-6E8A-4147-A177-3AD203B41FA5}">
                      <a16:colId xmlns:a16="http://schemas.microsoft.com/office/drawing/2014/main" val="2057186209"/>
                    </a:ext>
                  </a:extLst>
                </a:gridCol>
              </a:tblGrid>
              <a:tr h="569339">
                <a:tc>
                  <a:txBody>
                    <a:bodyPr/>
                    <a:lstStyle/>
                    <a:p>
                      <a:pPr marL="0" marR="0" algn="ctr">
                        <a:lnSpc>
                          <a:spcPct val="107000"/>
                        </a:lnSpc>
                        <a:spcBef>
                          <a:spcPts val="0"/>
                        </a:spcBef>
                        <a:spcAft>
                          <a:spcPts val="0"/>
                        </a:spcAft>
                      </a:pPr>
                      <a:r>
                        <a:rPr lang="en-US" sz="1800" kern="100">
                          <a:effectLst/>
                        </a:rPr>
                        <a:t>Accepted File Types</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9351767"/>
                  </a:ext>
                </a:extLst>
              </a:tr>
              <a:tr h="281447">
                <a:tc>
                  <a:txBody>
                    <a:bodyPr/>
                    <a:lstStyle/>
                    <a:p>
                      <a:pPr marL="0" marR="0">
                        <a:lnSpc>
                          <a:spcPct val="107000"/>
                        </a:lnSpc>
                        <a:spcBef>
                          <a:spcPts val="0"/>
                        </a:spcBef>
                        <a:spcAft>
                          <a:spcPts val="0"/>
                        </a:spcAft>
                      </a:pPr>
                      <a:r>
                        <a:rPr lang="en-US" sz="1800" kern="100">
                          <a:effectLst/>
                        </a:rPr>
                        <a:t>.pdf </a:t>
                      </a:r>
                      <a:r>
                        <a:rPr lang="en-US" sz="1800" kern="100">
                          <a:solidFill>
                            <a:srgbClr val="FF0000"/>
                          </a:solidFill>
                          <a:effectLst/>
                        </a:rPr>
                        <a:t>(except Portfolio files)</a:t>
                      </a:r>
                      <a:endParaRPr lang="en-US" sz="1800"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9104574"/>
                  </a:ext>
                </a:extLst>
              </a:tr>
              <a:tr h="281447">
                <a:tc>
                  <a:txBody>
                    <a:bodyPr/>
                    <a:lstStyle/>
                    <a:p>
                      <a:pPr marL="0" marR="0">
                        <a:lnSpc>
                          <a:spcPct val="107000"/>
                        </a:lnSpc>
                        <a:spcBef>
                          <a:spcPts val="0"/>
                        </a:spcBef>
                        <a:spcAft>
                          <a:spcPts val="0"/>
                        </a:spcAft>
                      </a:pPr>
                      <a:r>
                        <a:rPr lang="en-US" sz="1800" kern="100">
                          <a:effectLst/>
                        </a:rPr>
                        <a:t>.docx</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6238558"/>
                  </a:ext>
                </a:extLst>
              </a:tr>
              <a:tr h="281447">
                <a:tc>
                  <a:txBody>
                    <a:bodyPr/>
                    <a:lstStyle/>
                    <a:p>
                      <a:pPr marL="0" marR="0">
                        <a:lnSpc>
                          <a:spcPct val="107000"/>
                        </a:lnSpc>
                        <a:spcBef>
                          <a:spcPts val="0"/>
                        </a:spcBef>
                        <a:spcAft>
                          <a:spcPts val="0"/>
                        </a:spcAft>
                      </a:pPr>
                      <a:r>
                        <a:rPr lang="en-US" sz="1800" kern="100">
                          <a:effectLst/>
                        </a:rPr>
                        <a:t>.pptx</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0776001"/>
                  </a:ext>
                </a:extLst>
              </a:tr>
              <a:tr h="281447">
                <a:tc>
                  <a:txBody>
                    <a:bodyPr/>
                    <a:lstStyle/>
                    <a:p>
                      <a:pPr marL="0" marR="0">
                        <a:lnSpc>
                          <a:spcPct val="107000"/>
                        </a:lnSpc>
                        <a:spcBef>
                          <a:spcPts val="0"/>
                        </a:spcBef>
                        <a:spcAft>
                          <a:spcPts val="0"/>
                        </a:spcAft>
                      </a:pPr>
                      <a:r>
                        <a:rPr lang="en-US" sz="1800" kern="100">
                          <a:effectLst/>
                        </a:rPr>
                        <a:t>.csv</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5398373"/>
                  </a:ext>
                </a:extLst>
              </a:tr>
              <a:tr h="391779">
                <a:tc>
                  <a:txBody>
                    <a:bodyPr/>
                    <a:lstStyle/>
                    <a:p>
                      <a:pPr marL="0" marR="0">
                        <a:lnSpc>
                          <a:spcPct val="107000"/>
                        </a:lnSpc>
                        <a:spcBef>
                          <a:spcPts val="0"/>
                        </a:spcBef>
                        <a:spcAft>
                          <a:spcPts val="0"/>
                        </a:spcAft>
                      </a:pPr>
                      <a:r>
                        <a:rPr lang="en-US" sz="1800" kern="100">
                          <a:effectLst/>
                        </a:rPr>
                        <a:t>.xlsx</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26291"/>
                  </a:ext>
                </a:extLst>
              </a:tr>
              <a:tr h="281447">
                <a:tc>
                  <a:txBody>
                    <a:bodyPr/>
                    <a:lstStyle/>
                    <a:p>
                      <a:pPr marL="0" marR="0">
                        <a:lnSpc>
                          <a:spcPct val="107000"/>
                        </a:lnSpc>
                        <a:spcBef>
                          <a:spcPts val="0"/>
                        </a:spcBef>
                        <a:spcAft>
                          <a:spcPts val="0"/>
                        </a:spcAft>
                      </a:pPr>
                      <a:r>
                        <a:rPr lang="en-US" sz="1800" kern="100">
                          <a:effectLst/>
                        </a:rPr>
                        <a:t>.jpeg</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2705187"/>
                  </a:ext>
                </a:extLst>
              </a:tr>
              <a:tr h="281447">
                <a:tc>
                  <a:txBody>
                    <a:bodyPr/>
                    <a:lstStyle/>
                    <a:p>
                      <a:pPr marL="0" marR="0">
                        <a:lnSpc>
                          <a:spcPct val="107000"/>
                        </a:lnSpc>
                        <a:spcBef>
                          <a:spcPts val="0"/>
                        </a:spcBef>
                        <a:spcAft>
                          <a:spcPts val="0"/>
                        </a:spcAft>
                      </a:pPr>
                      <a:r>
                        <a:rPr lang="en-US" sz="1800" kern="100">
                          <a:effectLst/>
                        </a:rPr>
                        <a:t>.</a:t>
                      </a:r>
                      <a:r>
                        <a:rPr lang="en-US" sz="1800" kern="100" err="1">
                          <a:effectLst/>
                        </a:rPr>
                        <a:t>png</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3971757"/>
                  </a:ext>
                </a:extLst>
              </a:tr>
              <a:tr h="281447">
                <a:tc>
                  <a:txBody>
                    <a:bodyPr/>
                    <a:lstStyle/>
                    <a:p>
                      <a:pPr marL="0" marR="0">
                        <a:lnSpc>
                          <a:spcPct val="107000"/>
                        </a:lnSpc>
                        <a:spcBef>
                          <a:spcPts val="0"/>
                        </a:spcBef>
                        <a:spcAft>
                          <a:spcPts val="0"/>
                        </a:spcAft>
                      </a:pPr>
                      <a:r>
                        <a:rPr lang="en-US" sz="1800" kern="100">
                          <a:effectLst/>
                        </a:rPr>
                        <a:t>.bmp</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6579619"/>
                  </a:ext>
                </a:extLst>
              </a:tr>
              <a:tr h="281447">
                <a:tc>
                  <a:txBody>
                    <a:bodyPr/>
                    <a:lstStyle/>
                    <a:p>
                      <a:pPr marL="0" marR="0">
                        <a:lnSpc>
                          <a:spcPct val="107000"/>
                        </a:lnSpc>
                        <a:spcBef>
                          <a:spcPts val="0"/>
                        </a:spcBef>
                        <a:spcAft>
                          <a:spcPts val="0"/>
                        </a:spcAft>
                      </a:pPr>
                      <a:r>
                        <a:rPr lang="en-US" sz="1800" kern="100">
                          <a:effectLst/>
                        </a:rPr>
                        <a:t>.gif</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7239668"/>
                  </a:ext>
                </a:extLst>
              </a:tr>
              <a:tr h="281447">
                <a:tc>
                  <a:txBody>
                    <a:bodyPr/>
                    <a:lstStyle/>
                    <a:p>
                      <a:pPr marL="0" marR="0">
                        <a:lnSpc>
                          <a:spcPct val="107000"/>
                        </a:lnSpc>
                        <a:spcBef>
                          <a:spcPts val="0"/>
                        </a:spcBef>
                        <a:spcAft>
                          <a:spcPts val="0"/>
                        </a:spcAft>
                      </a:pPr>
                      <a:r>
                        <a:rPr lang="en-US" sz="1800" kern="100">
                          <a:effectLst/>
                        </a:rPr>
                        <a:t>.tiff</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7003411"/>
                  </a:ext>
                </a:extLst>
              </a:tr>
              <a:tr h="281447">
                <a:tc>
                  <a:txBody>
                    <a:bodyPr/>
                    <a:lstStyle/>
                    <a:p>
                      <a:pPr marL="0" marR="0">
                        <a:lnSpc>
                          <a:spcPct val="107000"/>
                        </a:lnSpc>
                        <a:spcBef>
                          <a:spcPts val="0"/>
                        </a:spcBef>
                        <a:spcAft>
                          <a:spcPts val="0"/>
                        </a:spcAft>
                      </a:pPr>
                      <a:r>
                        <a:rPr lang="en-US" sz="1800" kern="100">
                          <a:effectLst/>
                        </a:rPr>
                        <a:t>.</a:t>
                      </a:r>
                      <a:r>
                        <a:rPr lang="en-US" sz="1800" kern="100" err="1">
                          <a:effectLst/>
                        </a:rPr>
                        <a:t>psd</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8488719"/>
                  </a:ext>
                </a:extLst>
              </a:tr>
              <a:tr h="281447">
                <a:tc>
                  <a:txBody>
                    <a:bodyPr/>
                    <a:lstStyle/>
                    <a:p>
                      <a:pPr marL="0" marR="0">
                        <a:lnSpc>
                          <a:spcPct val="107000"/>
                        </a:lnSpc>
                        <a:spcBef>
                          <a:spcPts val="0"/>
                        </a:spcBef>
                        <a:spcAft>
                          <a:spcPts val="0"/>
                        </a:spcAft>
                      </a:pPr>
                      <a:r>
                        <a:rPr lang="en-US" sz="1800" kern="100">
                          <a:effectLst/>
                        </a:rPr>
                        <a:t>.raw</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7624764"/>
                  </a:ext>
                </a:extLst>
              </a:tr>
              <a:tr h="225850">
                <a:tc>
                  <a:txBody>
                    <a:bodyPr/>
                    <a:lstStyle/>
                    <a:p>
                      <a:pPr marL="0" marR="0">
                        <a:lnSpc>
                          <a:spcPct val="107000"/>
                        </a:lnSpc>
                        <a:spcBef>
                          <a:spcPts val="0"/>
                        </a:spcBef>
                        <a:spcAft>
                          <a:spcPts val="0"/>
                        </a:spcAft>
                      </a:pPr>
                      <a:r>
                        <a:rPr lang="en-US" sz="1800" kern="100">
                          <a:effectLst/>
                        </a:rPr>
                        <a:t>.eps</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831168"/>
                  </a:ext>
                </a:extLst>
              </a:tr>
            </a:tbl>
          </a:graphicData>
        </a:graphic>
      </p:graphicFrame>
      <p:graphicFrame>
        <p:nvGraphicFramePr>
          <p:cNvPr id="8" name="Table 7">
            <a:extLst>
              <a:ext uri="{FF2B5EF4-FFF2-40B4-BE49-F238E27FC236}">
                <a16:creationId xmlns:a16="http://schemas.microsoft.com/office/drawing/2014/main" id="{010396EC-1E35-5DFD-9578-636924E690F5}"/>
              </a:ext>
            </a:extLst>
          </p:cNvPr>
          <p:cNvGraphicFramePr>
            <a:graphicFrameLocks noGrp="1"/>
          </p:cNvGraphicFramePr>
          <p:nvPr/>
        </p:nvGraphicFramePr>
        <p:xfrm>
          <a:off x="6049733" y="1685500"/>
          <a:ext cx="2892789" cy="4343400"/>
        </p:xfrm>
        <a:graphic>
          <a:graphicData uri="http://schemas.openxmlformats.org/drawingml/2006/table">
            <a:tbl>
              <a:tblPr firstRow="1" firstCol="1" bandRow="1">
                <a:tableStyleId>{0660B408-B3CF-4A94-85FC-2B1E0A45F4A2}</a:tableStyleId>
              </a:tblPr>
              <a:tblGrid>
                <a:gridCol w="2892789">
                  <a:extLst>
                    <a:ext uri="{9D8B030D-6E8A-4147-A177-3AD203B41FA5}">
                      <a16:colId xmlns:a16="http://schemas.microsoft.com/office/drawing/2014/main" val="2057186209"/>
                    </a:ext>
                  </a:extLst>
                </a:gridCol>
              </a:tblGrid>
              <a:tr h="569339">
                <a:tc>
                  <a:txBody>
                    <a:bodyPr/>
                    <a:lstStyle/>
                    <a:p>
                      <a:pPr marL="0" marR="0" algn="ctr">
                        <a:lnSpc>
                          <a:spcPct val="107000"/>
                        </a:lnSpc>
                        <a:spcBef>
                          <a:spcPts val="0"/>
                        </a:spcBef>
                        <a:spcAft>
                          <a:spcPts val="0"/>
                        </a:spcAft>
                      </a:pPr>
                      <a:r>
                        <a:rPr lang="en-US" sz="1800" kern="100">
                          <a:effectLst/>
                        </a:rPr>
                        <a:t>Non-accepted File Types</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9351767"/>
                  </a:ext>
                </a:extLst>
              </a:tr>
              <a:tr h="281447">
                <a:tc>
                  <a:txBody>
                    <a:bodyPr/>
                    <a:lstStyle/>
                    <a:p>
                      <a:pPr marL="0" marR="0">
                        <a:lnSpc>
                          <a:spcPct val="107000"/>
                        </a:lnSpc>
                        <a:spcBef>
                          <a:spcPts val="0"/>
                        </a:spcBef>
                        <a:spcAft>
                          <a:spcPts val="0"/>
                        </a:spcAft>
                      </a:pPr>
                      <a:r>
                        <a:rPr lang="en-US" sz="1800" kern="100">
                          <a:effectLst/>
                        </a:rPr>
                        <a:t>.doc</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9104574"/>
                  </a:ext>
                </a:extLst>
              </a:tr>
              <a:tr h="0">
                <a:tc>
                  <a:txBody>
                    <a:bodyPr/>
                    <a:lstStyle/>
                    <a:p>
                      <a:pPr marL="0" marR="0">
                        <a:lnSpc>
                          <a:spcPct val="107000"/>
                        </a:lnSpc>
                        <a:spcBef>
                          <a:spcPts val="0"/>
                        </a:spcBef>
                        <a:spcAft>
                          <a:spcPts val="0"/>
                        </a:spcAft>
                      </a:pPr>
                      <a:r>
                        <a:rPr lang="en-US" sz="1800" kern="100">
                          <a:effectLst/>
                        </a:rPr>
                        <a:t>.</a:t>
                      </a:r>
                      <a:r>
                        <a:rPr lang="en-US" sz="1800" kern="100" err="1">
                          <a:effectLst/>
                        </a:rPr>
                        <a:t>xlsm</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6238558"/>
                  </a:ext>
                </a:extLst>
              </a:tr>
              <a:tr h="281447">
                <a:tc>
                  <a:txBody>
                    <a:bodyPr/>
                    <a:lstStyle/>
                    <a:p>
                      <a:pPr marL="0" marR="0">
                        <a:lnSpc>
                          <a:spcPct val="107000"/>
                        </a:lnSpc>
                        <a:spcBef>
                          <a:spcPts val="0"/>
                        </a:spcBef>
                        <a:spcAft>
                          <a:spcPts val="0"/>
                        </a:spcAft>
                      </a:pPr>
                      <a:r>
                        <a:rPr lang="en-US" sz="1800" kern="100">
                          <a:effectLst/>
                        </a:rPr>
                        <a:t>.zip</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0776001"/>
                  </a:ext>
                </a:extLst>
              </a:tr>
              <a:tr h="281447">
                <a:tc>
                  <a:txBody>
                    <a:bodyPr/>
                    <a:lstStyle/>
                    <a:p>
                      <a:pPr marL="0" marR="0">
                        <a:lnSpc>
                          <a:spcPct val="107000"/>
                        </a:lnSpc>
                        <a:spcBef>
                          <a:spcPts val="0"/>
                        </a:spcBef>
                        <a:spcAft>
                          <a:spcPts val="0"/>
                        </a:spcAft>
                      </a:pPr>
                      <a:r>
                        <a:rPr lang="en-US" sz="1800" kern="100">
                          <a:effectLst/>
                        </a:rPr>
                        <a:t>.msg</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5398373"/>
                  </a:ext>
                </a:extLst>
              </a:tr>
              <a:tr h="391779">
                <a:tc>
                  <a:txBody>
                    <a:bodyPr/>
                    <a:lstStyle/>
                    <a:p>
                      <a:pPr marL="0" marR="0">
                        <a:lnSpc>
                          <a:spcPct val="107000"/>
                        </a:lnSpc>
                        <a:spcBef>
                          <a:spcPts val="0"/>
                        </a:spcBef>
                        <a:spcAft>
                          <a:spcPts val="0"/>
                        </a:spcAft>
                      </a:pPr>
                      <a:r>
                        <a:rPr lang="en-US" sz="1800" kern="100">
                          <a:effectLst/>
                        </a:rPr>
                        <a:t>.</a:t>
                      </a:r>
                      <a:r>
                        <a:rPr lang="en-US" sz="1800" kern="100" err="1">
                          <a:effectLst/>
                        </a:rPr>
                        <a:t>htm</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26291"/>
                  </a:ext>
                </a:extLst>
              </a:tr>
              <a:tr h="281447">
                <a:tc>
                  <a:txBody>
                    <a:bodyPr/>
                    <a:lstStyle/>
                    <a:p>
                      <a:pPr marL="0" marR="0">
                        <a:lnSpc>
                          <a:spcPct val="107000"/>
                        </a:lnSpc>
                        <a:spcBef>
                          <a:spcPts val="0"/>
                        </a:spcBef>
                        <a:spcAft>
                          <a:spcPts val="0"/>
                        </a:spcAft>
                      </a:pPr>
                      <a:r>
                        <a:rPr lang="en-US" sz="1800" kern="100">
                          <a:effectLst/>
                        </a:rPr>
                        <a:t>Portfolio style .pdf files</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2705187"/>
                  </a:ext>
                </a:extLst>
              </a:tr>
              <a:tr h="281447">
                <a:tc>
                  <a:txBody>
                    <a:bodyPr/>
                    <a:lstStyle/>
                    <a:p>
                      <a:pPr marL="0" marR="0">
                        <a:lnSpc>
                          <a:spcPct val="107000"/>
                        </a:lnSpc>
                        <a:spcBef>
                          <a:spcPts val="0"/>
                        </a:spcBef>
                        <a:spcAft>
                          <a:spcPts val="0"/>
                        </a:spcAft>
                      </a:pPr>
                      <a:r>
                        <a:rPr lang="en-US" sz="1800" kern="100">
                          <a:effectLst/>
                        </a:rPr>
                        <a:t>.mp4</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3971757"/>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6579619"/>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7239668"/>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7003411"/>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8488719"/>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7624764"/>
                  </a:ext>
                </a:extLst>
              </a:tr>
              <a:tr h="289110">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831168"/>
                  </a:ext>
                </a:extLst>
              </a:tr>
            </a:tbl>
          </a:graphicData>
        </a:graphic>
      </p:graphicFrame>
      <p:sp>
        <p:nvSpPr>
          <p:cNvPr id="6" name="Rectangle 5">
            <a:extLst>
              <a:ext uri="{FF2B5EF4-FFF2-40B4-BE49-F238E27FC236}">
                <a16:creationId xmlns:a16="http://schemas.microsoft.com/office/drawing/2014/main" id="{6C43C688-6CE1-B03E-D505-91618AD63179}"/>
              </a:ext>
            </a:extLst>
          </p:cNvPr>
          <p:cNvSpPr/>
          <p:nvPr/>
        </p:nvSpPr>
        <p:spPr>
          <a:xfrm>
            <a:off x="90529" y="2303464"/>
            <a:ext cx="2799264" cy="994688"/>
          </a:xfrm>
          <a:prstGeom prst="rect">
            <a:avLst/>
          </a:prstGeom>
          <a:ln>
            <a:solidFill>
              <a:srgbClr val="0083BE"/>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a:latin typeface="Calibri" panose="020F0502020204030204" pitchFamily="34" charset="0"/>
                <a:cs typeface="Calibri" panose="020F0502020204030204" pitchFamily="34" charset="0"/>
              </a:rPr>
              <a:t>Compliance Key</a:t>
            </a:r>
          </a:p>
          <a:p>
            <a:pPr algn="ctr"/>
            <a:r>
              <a:rPr lang="en-US">
                <a:highlight>
                  <a:srgbClr val="FFFF00"/>
                </a:highlight>
                <a:latin typeface="Calibri" panose="020F0502020204030204" pitchFamily="34" charset="0"/>
                <a:cs typeface="Calibri" panose="020F0502020204030204" pitchFamily="34" charset="0"/>
              </a:rPr>
              <a:t>FY25</a:t>
            </a:r>
            <a:r>
              <a:rPr lang="en-US">
                <a:latin typeface="Calibri" panose="020F0502020204030204" pitchFamily="34" charset="0"/>
                <a:cs typeface="Calibri" panose="020F0502020204030204" pitchFamily="34" charset="0"/>
              </a:rPr>
              <a:t> – </a:t>
            </a:r>
            <a:r>
              <a:rPr lang="en-US">
                <a:highlight>
                  <a:srgbClr val="00FFFF"/>
                </a:highlight>
                <a:latin typeface="Calibri" panose="020F0502020204030204" pitchFamily="34" charset="0"/>
                <a:cs typeface="Calibri" panose="020F0502020204030204" pitchFamily="34" charset="0"/>
              </a:rPr>
              <a:t>11111111</a:t>
            </a:r>
            <a:r>
              <a:rPr lang="en-US">
                <a:latin typeface="Calibri" panose="020F0502020204030204" pitchFamily="34" charset="0"/>
                <a:cs typeface="Calibri" panose="020F0502020204030204" pitchFamily="34" charset="0"/>
              </a:rPr>
              <a:t> - </a:t>
            </a:r>
            <a:r>
              <a:rPr lang="en-US">
                <a:highlight>
                  <a:srgbClr val="FF00FF"/>
                </a:highlight>
                <a:latin typeface="Calibri" panose="020F0502020204030204" pitchFamily="34" charset="0"/>
                <a:cs typeface="Calibri" panose="020F0502020204030204" pitchFamily="34" charset="0"/>
              </a:rPr>
              <a:t>119289</a:t>
            </a:r>
          </a:p>
        </p:txBody>
      </p:sp>
    </p:spTree>
    <p:extLst>
      <p:ext uri="{BB962C8B-B14F-4D97-AF65-F5344CB8AC3E}">
        <p14:creationId xmlns:p14="http://schemas.microsoft.com/office/powerpoint/2010/main" val="391113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F6B2-575F-F783-E616-8435424616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687B429-4F2D-AB5A-38D4-2C3BCAD5F733}"/>
              </a:ext>
            </a:extLst>
          </p:cNvPr>
          <p:cNvSpPr>
            <a:spLocks noGrp="1"/>
          </p:cNvSpPr>
          <p:nvPr>
            <p:ph type="title" idx="4294967295"/>
          </p:nvPr>
        </p:nvSpPr>
        <p:spPr>
          <a:xfrm>
            <a:off x="457200" y="0"/>
            <a:ext cx="8229600" cy="731520"/>
          </a:xfrm>
        </p:spPr>
        <p:txBody>
          <a:bodyPr>
            <a:normAutofit fontScale="90000"/>
          </a:bodyPr>
          <a:lstStyle/>
          <a:p>
            <a:r>
              <a:rPr lang="en-US" dirty="0">
                <a:solidFill>
                  <a:schemeClr val="bg1"/>
                </a:solidFill>
              </a:rPr>
              <a:t>Survey Preparation Best Practices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8424147A-767F-3C3B-EA0D-F219E9ADD94D}"/>
              </a:ext>
            </a:extLst>
          </p:cNvPr>
          <p:cNvSpPr>
            <a:spLocks noGrp="1"/>
          </p:cNvSpPr>
          <p:nvPr>
            <p:ph type="sldNum" sz="quarter" idx="10"/>
          </p:nvPr>
        </p:nvSpPr>
        <p:spPr>
          <a:xfrm>
            <a:off x="8877300" y="6121667"/>
            <a:ext cx="266700" cy="731520"/>
          </a:xfrm>
        </p:spPr>
        <p:txBody>
          <a:bodyPr/>
          <a:lstStyle/>
          <a:p>
            <a:pPr defTabSz="457200"/>
            <a:fld id="{D983F1FA-211D-3044-9E35-958DFBC26156}" type="slidenum">
              <a:rPr lang="en-US" smtClean="0">
                <a:solidFill>
                  <a:prstClr val="white"/>
                </a:solidFill>
              </a:rPr>
              <a:pPr defTabSz="457200"/>
              <a:t>19</a:t>
            </a:fld>
            <a:endParaRPr lang="en-US">
              <a:solidFill>
                <a:prstClr val="white"/>
              </a:solidFill>
            </a:endParaRPr>
          </a:p>
        </p:txBody>
      </p:sp>
      <p:sp>
        <p:nvSpPr>
          <p:cNvPr id="3" name="Freeform 3">
            <a:extLst>
              <a:ext uri="{FF2B5EF4-FFF2-40B4-BE49-F238E27FC236}">
                <a16:creationId xmlns:a16="http://schemas.microsoft.com/office/drawing/2014/main" id="{9D0E0C76-DFBC-AF54-A626-FF63AF2DB8C1}"/>
              </a:ext>
            </a:extLst>
          </p:cNvPr>
          <p:cNvSpPr/>
          <p:nvPr/>
        </p:nvSpPr>
        <p:spPr>
          <a:xfrm>
            <a:off x="158201" y="832576"/>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endParaRPr lang="en-US">
              <a:solidFill>
                <a:schemeClr val="bg1"/>
              </a:solidFill>
            </a:endParaRPr>
          </a:p>
        </p:txBody>
      </p:sp>
      <p:grpSp>
        <p:nvGrpSpPr>
          <p:cNvPr id="67" name="Group 66">
            <a:extLst>
              <a:ext uri="{FF2B5EF4-FFF2-40B4-BE49-F238E27FC236}">
                <a16:creationId xmlns:a16="http://schemas.microsoft.com/office/drawing/2014/main" id="{654127BD-39E2-EAFF-46EE-11B219B8C249}"/>
              </a:ext>
            </a:extLst>
          </p:cNvPr>
          <p:cNvGrpSpPr/>
          <p:nvPr/>
        </p:nvGrpSpPr>
        <p:grpSpPr>
          <a:xfrm>
            <a:off x="682675" y="933552"/>
            <a:ext cx="7778645" cy="4990896"/>
            <a:chOff x="977300" y="907053"/>
            <a:chExt cx="7778645" cy="4990896"/>
          </a:xfrm>
        </p:grpSpPr>
        <p:sp>
          <p:nvSpPr>
            <p:cNvPr id="30" name="Oval 29">
              <a:extLst>
                <a:ext uri="{FF2B5EF4-FFF2-40B4-BE49-F238E27FC236}">
                  <a16:creationId xmlns:a16="http://schemas.microsoft.com/office/drawing/2014/main" id="{BC52F860-AC0D-7B69-54FE-CB571B362B97}"/>
                </a:ext>
              </a:extLst>
            </p:cNvPr>
            <p:cNvSpPr/>
            <p:nvPr/>
          </p:nvSpPr>
          <p:spPr bwMode="auto">
            <a:xfrm rot="1725623">
              <a:off x="980068" y="1023513"/>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2" name="Rectangle: Rounded Corners 41">
              <a:extLst>
                <a:ext uri="{FF2B5EF4-FFF2-40B4-BE49-F238E27FC236}">
                  <a16:creationId xmlns:a16="http://schemas.microsoft.com/office/drawing/2014/main" id="{A8D46DB0-2D5F-5D36-5550-FF63F66E8BAE}"/>
                </a:ext>
              </a:extLst>
            </p:cNvPr>
            <p:cNvSpPr/>
            <p:nvPr/>
          </p:nvSpPr>
          <p:spPr bwMode="auto">
            <a:xfrm>
              <a:off x="1437309" y="907053"/>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3" name="TextBox 42">
              <a:extLst>
                <a:ext uri="{FF2B5EF4-FFF2-40B4-BE49-F238E27FC236}">
                  <a16:creationId xmlns:a16="http://schemas.microsoft.com/office/drawing/2014/main" id="{FF3B3CDD-FE9D-F2AA-7B8B-59F487A2A241}"/>
                </a:ext>
              </a:extLst>
            </p:cNvPr>
            <p:cNvSpPr txBox="1"/>
            <p:nvPr/>
          </p:nvSpPr>
          <p:spPr>
            <a:xfrm>
              <a:off x="1444378" y="907053"/>
              <a:ext cx="6858000" cy="584775"/>
            </a:xfrm>
            <a:prstGeom prst="rect">
              <a:avLst/>
            </a:prstGeom>
            <a:noFill/>
          </p:spPr>
          <p:txBody>
            <a:bodyPr wrap="square">
              <a:spAutoFit/>
            </a:bodyPr>
            <a:lstStyle/>
            <a:p>
              <a:r>
                <a:rPr lang="en-IN" sz="1600" dirty="0">
                  <a:ea typeface="Source Sans Pro" panose="020B0503030403020204" pitchFamily="34" charset="0"/>
                </a:rPr>
                <a:t>Documents should be clearly labelled and arranged according to the VA beneficiary to be reviewed.</a:t>
              </a:r>
            </a:p>
          </p:txBody>
        </p:sp>
        <p:sp>
          <p:nvSpPr>
            <p:cNvPr id="31" name="Oval 30">
              <a:extLst>
                <a:ext uri="{FF2B5EF4-FFF2-40B4-BE49-F238E27FC236}">
                  <a16:creationId xmlns:a16="http://schemas.microsoft.com/office/drawing/2014/main" id="{02148FCA-4AB8-DB51-6038-B38FF06D44B5}"/>
                </a:ext>
              </a:extLst>
            </p:cNvPr>
            <p:cNvSpPr/>
            <p:nvPr/>
          </p:nvSpPr>
          <p:spPr bwMode="auto">
            <a:xfrm rot="1855727">
              <a:off x="981987" y="1771114"/>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1" name="Rectangle: Rounded Corners 40">
              <a:extLst>
                <a:ext uri="{FF2B5EF4-FFF2-40B4-BE49-F238E27FC236}">
                  <a16:creationId xmlns:a16="http://schemas.microsoft.com/office/drawing/2014/main" id="{C83DA60E-60B5-5A8F-377E-E77BE768DB24}"/>
                </a:ext>
              </a:extLst>
            </p:cNvPr>
            <p:cNvSpPr/>
            <p:nvPr/>
          </p:nvSpPr>
          <p:spPr bwMode="auto">
            <a:xfrm>
              <a:off x="1437309" y="1634931"/>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6" name="TextBox 45">
              <a:extLst>
                <a:ext uri="{FF2B5EF4-FFF2-40B4-BE49-F238E27FC236}">
                  <a16:creationId xmlns:a16="http://schemas.microsoft.com/office/drawing/2014/main" id="{E60161A7-B545-5684-8985-034E0E1B0BE2}"/>
                </a:ext>
              </a:extLst>
            </p:cNvPr>
            <p:cNvSpPr txBox="1"/>
            <p:nvPr/>
          </p:nvSpPr>
          <p:spPr>
            <a:xfrm>
              <a:off x="1444378" y="1647647"/>
              <a:ext cx="6858000" cy="584775"/>
            </a:xfrm>
            <a:prstGeom prst="rect">
              <a:avLst/>
            </a:prstGeom>
            <a:noFill/>
          </p:spPr>
          <p:txBody>
            <a:bodyPr wrap="square">
              <a:spAutoFit/>
            </a:bodyPr>
            <a:lstStyle/>
            <a:p>
              <a:r>
                <a:rPr lang="en-IN" sz="1600" dirty="0">
                  <a:ea typeface="Source Sans Pro" panose="020B0503030403020204" pitchFamily="34" charset="0"/>
                </a:rPr>
                <a:t>Care should be taken when scanning documents to upload to the portal so blank pages are not included</a:t>
              </a:r>
            </a:p>
          </p:txBody>
        </p:sp>
        <p:sp>
          <p:nvSpPr>
            <p:cNvPr id="32" name="Oval 31">
              <a:extLst>
                <a:ext uri="{FF2B5EF4-FFF2-40B4-BE49-F238E27FC236}">
                  <a16:creationId xmlns:a16="http://schemas.microsoft.com/office/drawing/2014/main" id="{BD1AC0B5-4D69-B03A-C8CE-B5E675293971}"/>
                </a:ext>
              </a:extLst>
            </p:cNvPr>
            <p:cNvSpPr/>
            <p:nvPr/>
          </p:nvSpPr>
          <p:spPr bwMode="auto">
            <a:xfrm rot="2134677">
              <a:off x="985190" y="251832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0" name="Rectangle: Rounded Corners 39">
              <a:extLst>
                <a:ext uri="{FF2B5EF4-FFF2-40B4-BE49-F238E27FC236}">
                  <a16:creationId xmlns:a16="http://schemas.microsoft.com/office/drawing/2014/main" id="{C019083D-4F71-C9B0-FC76-25A3BD7E3A35}"/>
                </a:ext>
              </a:extLst>
            </p:cNvPr>
            <p:cNvSpPr/>
            <p:nvPr/>
          </p:nvSpPr>
          <p:spPr bwMode="auto">
            <a:xfrm>
              <a:off x="1437309" y="2362809"/>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7" name="TextBox 46">
              <a:extLst>
                <a:ext uri="{FF2B5EF4-FFF2-40B4-BE49-F238E27FC236}">
                  <a16:creationId xmlns:a16="http://schemas.microsoft.com/office/drawing/2014/main" id="{BED4F157-19BC-8DE1-2714-3EF9B9A2C9ED}"/>
                </a:ext>
              </a:extLst>
            </p:cNvPr>
            <p:cNvSpPr txBox="1"/>
            <p:nvPr/>
          </p:nvSpPr>
          <p:spPr>
            <a:xfrm>
              <a:off x="1444378" y="2366066"/>
              <a:ext cx="6858000" cy="584775"/>
            </a:xfrm>
            <a:prstGeom prst="rect">
              <a:avLst/>
            </a:prstGeom>
            <a:noFill/>
          </p:spPr>
          <p:txBody>
            <a:bodyPr wrap="square">
              <a:spAutoFit/>
            </a:bodyPr>
            <a:lstStyle/>
            <a:p>
              <a:r>
                <a:rPr lang="en-IN" sz="1600" dirty="0">
                  <a:ea typeface="Source Sans Pro" panose="020B0503030403020204" pitchFamily="34" charset="0"/>
                </a:rPr>
                <a:t>A certifying official or other school official should plan to be available throughout the survey.</a:t>
              </a:r>
            </a:p>
          </p:txBody>
        </p:sp>
        <p:sp>
          <p:nvSpPr>
            <p:cNvPr id="44" name="Rectangle: Rounded Corners 43">
              <a:extLst>
                <a:ext uri="{FF2B5EF4-FFF2-40B4-BE49-F238E27FC236}">
                  <a16:creationId xmlns:a16="http://schemas.microsoft.com/office/drawing/2014/main" id="{838279BF-B8AD-CD0C-4AD0-BCF0B9C93AF6}"/>
                </a:ext>
              </a:extLst>
            </p:cNvPr>
            <p:cNvSpPr/>
            <p:nvPr/>
          </p:nvSpPr>
          <p:spPr bwMode="auto">
            <a:xfrm>
              <a:off x="1437309" y="3090686"/>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5" name="Oval 34">
              <a:extLst>
                <a:ext uri="{FF2B5EF4-FFF2-40B4-BE49-F238E27FC236}">
                  <a16:creationId xmlns:a16="http://schemas.microsoft.com/office/drawing/2014/main" id="{0FBD27A6-D872-859E-63C8-236DBE7101D2}"/>
                </a:ext>
              </a:extLst>
            </p:cNvPr>
            <p:cNvSpPr/>
            <p:nvPr/>
          </p:nvSpPr>
          <p:spPr bwMode="auto">
            <a:xfrm rot="1563316">
              <a:off x="977300" y="326553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8" name="TextBox 47">
              <a:extLst>
                <a:ext uri="{FF2B5EF4-FFF2-40B4-BE49-F238E27FC236}">
                  <a16:creationId xmlns:a16="http://schemas.microsoft.com/office/drawing/2014/main" id="{B73C4D6C-A38B-7F9A-4D42-260F2080B6D9}"/>
                </a:ext>
              </a:extLst>
            </p:cNvPr>
            <p:cNvSpPr txBox="1"/>
            <p:nvPr/>
          </p:nvSpPr>
          <p:spPr>
            <a:xfrm>
              <a:off x="1444378" y="3098517"/>
              <a:ext cx="6858000" cy="584775"/>
            </a:xfrm>
            <a:prstGeom prst="rect">
              <a:avLst/>
            </a:prstGeom>
            <a:noFill/>
          </p:spPr>
          <p:txBody>
            <a:bodyPr wrap="square">
              <a:spAutoFit/>
            </a:bodyPr>
            <a:lstStyle/>
            <a:p>
              <a:r>
                <a:rPr lang="en-IN" sz="1600" dirty="0">
                  <a:ea typeface="Source Sans Pro" panose="020B0503030403020204" pitchFamily="34" charset="0"/>
                </a:rPr>
                <a:t>Certifying official should provide a detailed map showing how to reach their office and all pertinent school procedures, prior to the survey.</a:t>
              </a:r>
            </a:p>
          </p:txBody>
        </p:sp>
        <p:sp>
          <p:nvSpPr>
            <p:cNvPr id="36" name="Oval 35">
              <a:extLst>
                <a:ext uri="{FF2B5EF4-FFF2-40B4-BE49-F238E27FC236}">
                  <a16:creationId xmlns:a16="http://schemas.microsoft.com/office/drawing/2014/main" id="{D99C6610-F9D0-8D0C-4296-001AB44A4328}"/>
                </a:ext>
              </a:extLst>
            </p:cNvPr>
            <p:cNvSpPr/>
            <p:nvPr/>
          </p:nvSpPr>
          <p:spPr bwMode="auto">
            <a:xfrm rot="2502605">
              <a:off x="987487" y="401274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39" name="Rectangle: Rounded Corners 38">
              <a:extLst>
                <a:ext uri="{FF2B5EF4-FFF2-40B4-BE49-F238E27FC236}">
                  <a16:creationId xmlns:a16="http://schemas.microsoft.com/office/drawing/2014/main" id="{07611D9D-6275-6E0A-F133-A6B31C00BB5D}"/>
                </a:ext>
              </a:extLst>
            </p:cNvPr>
            <p:cNvSpPr/>
            <p:nvPr/>
          </p:nvSpPr>
          <p:spPr bwMode="auto">
            <a:xfrm>
              <a:off x="1437309" y="3818563"/>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9" name="TextBox 48">
              <a:extLst>
                <a:ext uri="{FF2B5EF4-FFF2-40B4-BE49-F238E27FC236}">
                  <a16:creationId xmlns:a16="http://schemas.microsoft.com/office/drawing/2014/main" id="{712AD5D0-71C5-643E-623B-209BCE840D72}"/>
                </a:ext>
              </a:extLst>
            </p:cNvPr>
            <p:cNvSpPr txBox="1"/>
            <p:nvPr/>
          </p:nvSpPr>
          <p:spPr>
            <a:xfrm>
              <a:off x="1444378" y="3835907"/>
              <a:ext cx="6858000" cy="584775"/>
            </a:xfrm>
            <a:prstGeom prst="rect">
              <a:avLst/>
            </a:prstGeom>
            <a:noFill/>
          </p:spPr>
          <p:txBody>
            <a:bodyPr wrap="square">
              <a:spAutoFit/>
            </a:bodyPr>
            <a:lstStyle/>
            <a:p>
              <a:r>
                <a:rPr lang="en-IN" sz="1600" dirty="0">
                  <a:ea typeface="Source Sans Pro" panose="020B0503030403020204" pitchFamily="34" charset="0"/>
                </a:rPr>
                <a:t>Certifying official should make certain all documentation requested is made available during the survey.</a:t>
              </a:r>
            </a:p>
          </p:txBody>
        </p:sp>
        <p:sp>
          <p:nvSpPr>
            <p:cNvPr id="33" name="Oval 32">
              <a:extLst>
                <a:ext uri="{FF2B5EF4-FFF2-40B4-BE49-F238E27FC236}">
                  <a16:creationId xmlns:a16="http://schemas.microsoft.com/office/drawing/2014/main" id="{32F2C118-AB85-6C8A-CC10-D137D46BF59E}"/>
                </a:ext>
              </a:extLst>
            </p:cNvPr>
            <p:cNvSpPr/>
            <p:nvPr/>
          </p:nvSpPr>
          <p:spPr bwMode="auto">
            <a:xfrm rot="2502605">
              <a:off x="987487" y="475995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38" name="TextBox 37">
              <a:extLst>
                <a:ext uri="{FF2B5EF4-FFF2-40B4-BE49-F238E27FC236}">
                  <a16:creationId xmlns:a16="http://schemas.microsoft.com/office/drawing/2014/main" id="{34EBB409-C618-8273-C800-F2A30F4D19CA}"/>
                </a:ext>
              </a:extLst>
            </p:cNvPr>
            <p:cNvSpPr txBox="1"/>
            <p:nvPr/>
          </p:nvSpPr>
          <p:spPr>
            <a:xfrm>
              <a:off x="1769845" y="4632121"/>
              <a:ext cx="5509932" cy="307777"/>
            </a:xfrm>
            <a:prstGeom prst="rect">
              <a:avLst/>
            </a:prstGeom>
            <a:noFill/>
          </p:spPr>
          <p:txBody>
            <a:bodyPr wrap="square">
              <a:spAutoFit/>
            </a:bodyPr>
            <a:lstStyle/>
            <a:p>
              <a:r>
                <a:rPr lang="en-IN" sz="1400" dirty="0"/>
                <a:t>This is a sample text that you can edit. You can change font</a:t>
              </a:r>
            </a:p>
          </p:txBody>
        </p:sp>
        <p:sp>
          <p:nvSpPr>
            <p:cNvPr id="45" name="Rectangle: Rounded Corners 44">
              <a:extLst>
                <a:ext uri="{FF2B5EF4-FFF2-40B4-BE49-F238E27FC236}">
                  <a16:creationId xmlns:a16="http://schemas.microsoft.com/office/drawing/2014/main" id="{6896D884-67D7-B57A-D72A-EC2F3EBB91B4}"/>
                </a:ext>
              </a:extLst>
            </p:cNvPr>
            <p:cNvSpPr/>
            <p:nvPr/>
          </p:nvSpPr>
          <p:spPr bwMode="auto">
            <a:xfrm>
              <a:off x="1437309" y="4546440"/>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0" name="TextBox 49">
              <a:extLst>
                <a:ext uri="{FF2B5EF4-FFF2-40B4-BE49-F238E27FC236}">
                  <a16:creationId xmlns:a16="http://schemas.microsoft.com/office/drawing/2014/main" id="{49B60CAE-1662-CDD5-7991-A24465B7738C}"/>
                </a:ext>
              </a:extLst>
            </p:cNvPr>
            <p:cNvSpPr txBox="1"/>
            <p:nvPr/>
          </p:nvSpPr>
          <p:spPr>
            <a:xfrm>
              <a:off x="1444378" y="4568273"/>
              <a:ext cx="6858000" cy="584775"/>
            </a:xfrm>
            <a:prstGeom prst="rect">
              <a:avLst/>
            </a:prstGeom>
            <a:noFill/>
          </p:spPr>
          <p:txBody>
            <a:bodyPr wrap="square">
              <a:spAutoFit/>
            </a:bodyPr>
            <a:lstStyle/>
            <a:p>
              <a:r>
                <a:rPr lang="en-IN" sz="1600" dirty="0">
                  <a:ea typeface="Source Sans Pro" panose="020B0503030403020204" pitchFamily="34" charset="0"/>
                </a:rPr>
                <a:t>Copies should be provided on standard letter sized paper (8.5 x 11 inches), printed on one-side, and free of staples – do not provide originals.</a:t>
              </a:r>
            </a:p>
          </p:txBody>
        </p:sp>
        <p:sp>
          <p:nvSpPr>
            <p:cNvPr id="34" name="Oval 33">
              <a:extLst>
                <a:ext uri="{FF2B5EF4-FFF2-40B4-BE49-F238E27FC236}">
                  <a16:creationId xmlns:a16="http://schemas.microsoft.com/office/drawing/2014/main" id="{7C53E6DB-9970-3708-E5F1-07B63AB0A4A1}"/>
                </a:ext>
              </a:extLst>
            </p:cNvPr>
            <p:cNvSpPr/>
            <p:nvPr/>
          </p:nvSpPr>
          <p:spPr bwMode="auto">
            <a:xfrm rot="2396123">
              <a:off x="987050" y="550716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7" name="Rectangle: Rounded Corners 36">
              <a:extLst>
                <a:ext uri="{FF2B5EF4-FFF2-40B4-BE49-F238E27FC236}">
                  <a16:creationId xmlns:a16="http://schemas.microsoft.com/office/drawing/2014/main" id="{80FE1772-921A-C45F-C1F2-9481B4C00E3F}"/>
                </a:ext>
              </a:extLst>
            </p:cNvPr>
            <p:cNvSpPr/>
            <p:nvPr/>
          </p:nvSpPr>
          <p:spPr bwMode="auto">
            <a:xfrm>
              <a:off x="1437309" y="5274318"/>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1" name="TextBox 50">
              <a:extLst>
                <a:ext uri="{FF2B5EF4-FFF2-40B4-BE49-F238E27FC236}">
                  <a16:creationId xmlns:a16="http://schemas.microsoft.com/office/drawing/2014/main" id="{CB9A6AC8-286F-4B15-1A72-7C55E10E6F32}"/>
                </a:ext>
              </a:extLst>
            </p:cNvPr>
            <p:cNvSpPr txBox="1"/>
            <p:nvPr/>
          </p:nvSpPr>
          <p:spPr>
            <a:xfrm>
              <a:off x="1444378" y="5287413"/>
              <a:ext cx="6858000" cy="584775"/>
            </a:xfrm>
            <a:prstGeom prst="rect">
              <a:avLst/>
            </a:prstGeom>
            <a:noFill/>
          </p:spPr>
          <p:txBody>
            <a:bodyPr wrap="square">
              <a:spAutoFit/>
            </a:bodyPr>
            <a:lstStyle/>
            <a:p>
              <a:r>
                <a:rPr lang="en-IN" sz="1600" dirty="0">
                  <a:ea typeface="Source Sans Pro" panose="020B0503030403020204" pitchFamily="34" charset="0"/>
                </a:rPr>
                <a:t>Certifying official should provide a legend for all codes (finance codes, course codes, etc.) and grades to the surveyor.</a:t>
              </a:r>
            </a:p>
          </p:txBody>
        </p:sp>
        <p:sp>
          <p:nvSpPr>
            <p:cNvPr id="60" name="Oval 59">
              <a:extLst>
                <a:ext uri="{FF2B5EF4-FFF2-40B4-BE49-F238E27FC236}">
                  <a16:creationId xmlns:a16="http://schemas.microsoft.com/office/drawing/2014/main" id="{326498B6-A08F-F99B-47C4-652933A77BD3}"/>
                </a:ext>
              </a:extLst>
            </p:cNvPr>
            <p:cNvSpPr/>
            <p:nvPr/>
          </p:nvSpPr>
          <p:spPr bwMode="auto">
            <a:xfrm rot="1725623">
              <a:off x="8474206" y="99537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1" name="Oval 60">
              <a:extLst>
                <a:ext uri="{FF2B5EF4-FFF2-40B4-BE49-F238E27FC236}">
                  <a16:creationId xmlns:a16="http://schemas.microsoft.com/office/drawing/2014/main" id="{3F58AAB8-90BF-D566-2DAD-518C3042D918}"/>
                </a:ext>
              </a:extLst>
            </p:cNvPr>
            <p:cNvSpPr/>
            <p:nvPr/>
          </p:nvSpPr>
          <p:spPr bwMode="auto">
            <a:xfrm rot="1855727">
              <a:off x="8476125" y="1742976"/>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2" name="Oval 61">
              <a:extLst>
                <a:ext uri="{FF2B5EF4-FFF2-40B4-BE49-F238E27FC236}">
                  <a16:creationId xmlns:a16="http://schemas.microsoft.com/office/drawing/2014/main" id="{197F6D43-DB86-57E7-CA03-C26DE705A74D}"/>
                </a:ext>
              </a:extLst>
            </p:cNvPr>
            <p:cNvSpPr/>
            <p:nvPr/>
          </p:nvSpPr>
          <p:spPr bwMode="auto">
            <a:xfrm rot="2134677">
              <a:off x="8479328" y="249018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3" name="Oval 62">
              <a:extLst>
                <a:ext uri="{FF2B5EF4-FFF2-40B4-BE49-F238E27FC236}">
                  <a16:creationId xmlns:a16="http://schemas.microsoft.com/office/drawing/2014/main" id="{98F2E3BE-CA77-3343-1F2A-C1DEDED1C25A}"/>
                </a:ext>
              </a:extLst>
            </p:cNvPr>
            <p:cNvSpPr/>
            <p:nvPr/>
          </p:nvSpPr>
          <p:spPr bwMode="auto">
            <a:xfrm rot="1563316">
              <a:off x="8471438" y="323739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4" name="Oval 63">
              <a:extLst>
                <a:ext uri="{FF2B5EF4-FFF2-40B4-BE49-F238E27FC236}">
                  <a16:creationId xmlns:a16="http://schemas.microsoft.com/office/drawing/2014/main" id="{04A7A21A-9793-49BD-C0E3-C1763AE5AEC3}"/>
                </a:ext>
              </a:extLst>
            </p:cNvPr>
            <p:cNvSpPr/>
            <p:nvPr/>
          </p:nvSpPr>
          <p:spPr bwMode="auto">
            <a:xfrm rot="2502605">
              <a:off x="8481625" y="398460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5" name="Oval 64">
              <a:extLst>
                <a:ext uri="{FF2B5EF4-FFF2-40B4-BE49-F238E27FC236}">
                  <a16:creationId xmlns:a16="http://schemas.microsoft.com/office/drawing/2014/main" id="{7EB0694C-EE48-C8F4-7F53-0BC74020B9D7}"/>
                </a:ext>
              </a:extLst>
            </p:cNvPr>
            <p:cNvSpPr/>
            <p:nvPr/>
          </p:nvSpPr>
          <p:spPr bwMode="auto">
            <a:xfrm rot="2502605">
              <a:off x="8481625" y="473181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6" name="Oval 65">
              <a:extLst>
                <a:ext uri="{FF2B5EF4-FFF2-40B4-BE49-F238E27FC236}">
                  <a16:creationId xmlns:a16="http://schemas.microsoft.com/office/drawing/2014/main" id="{19EDA1E3-5678-7848-5849-A82D94540DE5}"/>
                </a:ext>
              </a:extLst>
            </p:cNvPr>
            <p:cNvSpPr/>
            <p:nvPr/>
          </p:nvSpPr>
          <p:spPr bwMode="auto">
            <a:xfrm rot="2396123">
              <a:off x="8481188" y="547902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07258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FCF7B-ABB2-7C64-C394-373B5338224C}"/>
              </a:ext>
            </a:extLst>
          </p:cNvPr>
          <p:cNvSpPr>
            <a:spLocks noGrp="1"/>
          </p:cNvSpPr>
          <p:nvPr>
            <p:ph type="title" idx="4294967295"/>
          </p:nvPr>
        </p:nvSpPr>
        <p:spPr>
          <a:xfrm>
            <a:off x="457200" y="0"/>
            <a:ext cx="8229600" cy="731520"/>
          </a:xfrm>
        </p:spPr>
        <p:txBody>
          <a:bodyPr>
            <a:normAutofit fontScale="90000"/>
          </a:bodyPr>
          <a:lstStyle/>
          <a:p>
            <a:r>
              <a:rPr lang="en-US" dirty="0">
                <a:solidFill>
                  <a:schemeClr val="bg1"/>
                </a:solidFill>
              </a:rPr>
              <a:t>Survey</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8877300" y="6121667"/>
            <a:ext cx="266700" cy="731520"/>
          </a:xfrm>
        </p:spPr>
        <p:txBody>
          <a:bodyPr/>
          <a:lstStyle/>
          <a:p>
            <a:pPr defTabSz="457200"/>
            <a:fld id="{D983F1FA-211D-3044-9E35-958DFBC26156}" type="slidenum">
              <a:rPr lang="en-US" smtClean="0">
                <a:solidFill>
                  <a:prstClr val="white"/>
                </a:solidFill>
              </a:rPr>
              <a:pPr defTabSz="457200"/>
              <a:t>2</a:t>
            </a:fld>
            <a:endParaRPr lang="en-US">
              <a:solidFill>
                <a:prstClr val="white"/>
              </a:solidFill>
            </a:endParaRPr>
          </a:p>
        </p:txBody>
      </p:sp>
      <p:graphicFrame>
        <p:nvGraphicFramePr>
          <p:cNvPr id="3" name="Table 2">
            <a:extLst>
              <a:ext uri="{FF2B5EF4-FFF2-40B4-BE49-F238E27FC236}">
                <a16:creationId xmlns:a16="http://schemas.microsoft.com/office/drawing/2014/main" id="{A44782FC-40F4-73CC-F237-A6AE738D77FD}"/>
              </a:ext>
            </a:extLst>
          </p:cNvPr>
          <p:cNvGraphicFramePr>
            <a:graphicFrameLocks noGrp="1"/>
          </p:cNvGraphicFramePr>
          <p:nvPr>
            <p:extLst>
              <p:ext uri="{D42A27DB-BD31-4B8C-83A1-F6EECF244321}">
                <p14:modId xmlns:p14="http://schemas.microsoft.com/office/powerpoint/2010/main" val="1156673841"/>
              </p:ext>
            </p:extLst>
          </p:nvPr>
        </p:nvGraphicFramePr>
        <p:xfrm>
          <a:off x="457200" y="1126004"/>
          <a:ext cx="8229600" cy="498729"/>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2559200841"/>
                    </a:ext>
                  </a:extLst>
                </a:gridCol>
              </a:tblGrid>
              <a:tr h="415511">
                <a:tc>
                  <a:txBody>
                    <a:bodyPr/>
                    <a:lstStyle/>
                    <a:p>
                      <a:pPr marL="0" marR="0" algn="ctr">
                        <a:lnSpc>
                          <a:spcPct val="107000"/>
                        </a:lnSpc>
                        <a:spcAft>
                          <a:spcPts val="800"/>
                        </a:spcAft>
                        <a:buNone/>
                      </a:pPr>
                      <a:r>
                        <a:rPr lang="en-US" sz="3200" u="sng" dirty="0">
                          <a:solidFill>
                            <a:schemeClr val="accent4">
                              <a:lumMod val="75000"/>
                            </a:schemeClr>
                          </a:solidFill>
                          <a:effectLst/>
                          <a:hlinkClick r:id="rId3">
                            <a:extLst>
                              <a:ext uri="{A12FA001-AC4F-418D-AE19-62706E023703}">
                                <ahyp:hlinkClr xmlns:ahyp="http://schemas.microsoft.com/office/drawing/2018/hyperlinkcolor" val="tx"/>
                              </a:ext>
                            </a:extLst>
                          </a:hlinkClick>
                        </a:rPr>
                        <a:t>WAVES July 2025:  Compliance Surveys</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extLst>
                  <a:ext uri="{0D108BD9-81ED-4DB2-BD59-A6C34878D82A}">
                    <a16:rowId xmlns:a16="http://schemas.microsoft.com/office/drawing/2014/main" val="279022392"/>
                  </a:ext>
                </a:extLst>
              </a:tr>
            </a:tbl>
          </a:graphicData>
        </a:graphic>
      </p:graphicFrame>
      <p:pic>
        <p:nvPicPr>
          <p:cNvPr id="5" name="Picture 4" descr="Qr code&#10;&#10;AI-generated content may be incorrect.">
            <a:extLst>
              <a:ext uri="{FF2B5EF4-FFF2-40B4-BE49-F238E27FC236}">
                <a16:creationId xmlns:a16="http://schemas.microsoft.com/office/drawing/2014/main" id="{5F3B4E92-D3A9-AC74-3613-526E21E5D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Tree>
    <p:extLst>
      <p:ext uri="{BB962C8B-B14F-4D97-AF65-F5344CB8AC3E}">
        <p14:creationId xmlns:p14="http://schemas.microsoft.com/office/powerpoint/2010/main" val="366002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A38F6C-A216-B34C-F91E-32788E43B6E0}"/>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3" name="Title 2">
            <a:extLst>
              <a:ext uri="{FF2B5EF4-FFF2-40B4-BE49-F238E27FC236}">
                <a16:creationId xmlns:a16="http://schemas.microsoft.com/office/drawing/2014/main" id="{E5F9DC7E-9CF8-7CA0-4501-F7F16A4935B3}"/>
              </a:ext>
            </a:extLst>
          </p:cNvPr>
          <p:cNvSpPr>
            <a:spLocks noGrp="1"/>
          </p:cNvSpPr>
          <p:nvPr>
            <p:ph type="title"/>
          </p:nvPr>
        </p:nvSpPr>
        <p:spPr/>
        <p:txBody>
          <a:bodyPr/>
          <a:lstStyle/>
          <a:p>
            <a:r>
              <a:rPr lang="en-US"/>
              <a:t>Step #3:  Entrance Briefing</a:t>
            </a:r>
          </a:p>
        </p:txBody>
      </p:sp>
      <p:sp>
        <p:nvSpPr>
          <p:cNvPr id="5" name="Rectangle: Rounded Corners 4">
            <a:extLst>
              <a:ext uri="{FF2B5EF4-FFF2-40B4-BE49-F238E27FC236}">
                <a16:creationId xmlns:a16="http://schemas.microsoft.com/office/drawing/2014/main" id="{A96A7411-057F-E1A7-F89E-F83BAD3A7B23}"/>
              </a:ext>
            </a:extLst>
          </p:cNvPr>
          <p:cNvSpPr/>
          <p:nvPr/>
        </p:nvSpPr>
        <p:spPr>
          <a:xfrm>
            <a:off x="686467" y="149258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lang="en-US" sz="2400" kern="0">
                <a:solidFill>
                  <a:srgbClr val="C7D7EB">
                    <a:lumMod val="10000"/>
                  </a:srgbClr>
                </a:solidFill>
                <a:latin typeface="Calibri" panose="020F0502020204030204" pitchFamily="34" charset="0"/>
                <a:cs typeface="Calibri" panose="020F0502020204030204" pitchFamily="34" charset="0"/>
              </a:rPr>
              <a:t>Advise of the purpose of the compliance survey</a:t>
            </a:r>
            <a:endPar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C2D5814-F61D-296D-A3FF-F286B41C29C9}"/>
              </a:ext>
            </a:extLst>
          </p:cNvPr>
          <p:cNvSpPr/>
          <p:nvPr/>
        </p:nvSpPr>
        <p:spPr>
          <a:xfrm>
            <a:off x="686467" y="2491900"/>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Make workspace arrangements</a:t>
            </a:r>
          </a:p>
        </p:txBody>
      </p:sp>
      <p:sp>
        <p:nvSpPr>
          <p:cNvPr id="7" name="Rectangle: Rounded Corners 6">
            <a:extLst>
              <a:ext uri="{FF2B5EF4-FFF2-40B4-BE49-F238E27FC236}">
                <a16:creationId xmlns:a16="http://schemas.microsoft.com/office/drawing/2014/main" id="{CA0B599A-49F4-5329-0E19-3AC1EDAFA989}"/>
              </a:ext>
            </a:extLst>
          </p:cNvPr>
          <p:cNvSpPr/>
          <p:nvPr/>
        </p:nvSpPr>
        <p:spPr>
          <a:xfrm>
            <a:off x="686467" y="3491212"/>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Arrange for student interviews and class visits</a:t>
            </a:r>
          </a:p>
        </p:txBody>
      </p:sp>
      <p:sp>
        <p:nvSpPr>
          <p:cNvPr id="8" name="Rectangle: Rounded Corners 7">
            <a:extLst>
              <a:ext uri="{FF2B5EF4-FFF2-40B4-BE49-F238E27FC236}">
                <a16:creationId xmlns:a16="http://schemas.microsoft.com/office/drawing/2014/main" id="{3D2825F3-52D7-CAD0-3F83-4DE0FE1B1F07}"/>
              </a:ext>
            </a:extLst>
          </p:cNvPr>
          <p:cNvSpPr/>
          <p:nvPr/>
        </p:nvSpPr>
        <p:spPr>
          <a:xfrm>
            <a:off x="686466" y="4490524"/>
            <a:ext cx="8108459"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lang="en-US" sz="2400" kern="0" dirty="0">
                <a:solidFill>
                  <a:srgbClr val="C7D7EB">
                    <a:lumMod val="10000"/>
                  </a:srgbClr>
                </a:solidFill>
                <a:latin typeface="Calibri" panose="020F0502020204030204" pitchFamily="34" charset="0"/>
                <a:cs typeface="Calibri" panose="020F0502020204030204" pitchFamily="34" charset="0"/>
              </a:rPr>
              <a:t>Plan for the Exit Briefing</a:t>
            </a:r>
            <a:endParaRPr kumimoji="0" lang="en-US" sz="24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pic>
        <p:nvPicPr>
          <p:cNvPr id="9" name="Graphic 8" descr="Checkbox Checked with solid fill">
            <a:extLst>
              <a:ext uri="{FF2B5EF4-FFF2-40B4-BE49-F238E27FC236}">
                <a16:creationId xmlns:a16="http://schemas.microsoft.com/office/drawing/2014/main" id="{4766C678-5C54-9296-EBAC-569AE8D57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10" y="1437389"/>
            <a:ext cx="1054511" cy="1054511"/>
          </a:xfrm>
          <a:prstGeom prst="rect">
            <a:avLst/>
          </a:prstGeom>
        </p:spPr>
      </p:pic>
      <p:pic>
        <p:nvPicPr>
          <p:cNvPr id="10" name="Graphic 9" descr="Checkbox Checked with solid fill">
            <a:extLst>
              <a:ext uri="{FF2B5EF4-FFF2-40B4-BE49-F238E27FC236}">
                <a16:creationId xmlns:a16="http://schemas.microsoft.com/office/drawing/2014/main" id="{F81C3354-A14D-868B-EE04-BDA8B8E963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9" y="2409102"/>
            <a:ext cx="1054511" cy="1054511"/>
          </a:xfrm>
          <a:prstGeom prst="rect">
            <a:avLst/>
          </a:prstGeom>
        </p:spPr>
      </p:pic>
      <p:pic>
        <p:nvPicPr>
          <p:cNvPr id="11" name="Graphic 10" descr="Checkbox Checked with solid fill">
            <a:extLst>
              <a:ext uri="{FF2B5EF4-FFF2-40B4-BE49-F238E27FC236}">
                <a16:creationId xmlns:a16="http://schemas.microsoft.com/office/drawing/2014/main" id="{9E0D6D02-D828-C8AA-86EF-677586A47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3445455"/>
            <a:ext cx="1054511" cy="1054511"/>
          </a:xfrm>
          <a:prstGeom prst="rect">
            <a:avLst/>
          </a:prstGeom>
        </p:spPr>
      </p:pic>
      <p:pic>
        <p:nvPicPr>
          <p:cNvPr id="12" name="Graphic 11" descr="Checkbox Checked with solid fill">
            <a:extLst>
              <a:ext uri="{FF2B5EF4-FFF2-40B4-BE49-F238E27FC236}">
                <a16:creationId xmlns:a16="http://schemas.microsoft.com/office/drawing/2014/main" id="{EBF626C1-5059-98B9-0847-250AB4DC1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6" y="4417168"/>
            <a:ext cx="1054511" cy="1054511"/>
          </a:xfrm>
          <a:prstGeom prst="rect">
            <a:avLst/>
          </a:prstGeom>
        </p:spPr>
      </p:pic>
    </p:spTree>
    <p:extLst>
      <p:ext uri="{BB962C8B-B14F-4D97-AF65-F5344CB8AC3E}">
        <p14:creationId xmlns:p14="http://schemas.microsoft.com/office/powerpoint/2010/main" val="330095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E30B0-2722-29E0-2181-992FEA30C7DC}"/>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a:solidFill>
                <a:prstClr val="white"/>
              </a:solidFill>
            </a:endParaRPr>
          </a:p>
        </p:txBody>
      </p:sp>
      <p:sp>
        <p:nvSpPr>
          <p:cNvPr id="3" name="Title 2">
            <a:extLst>
              <a:ext uri="{FF2B5EF4-FFF2-40B4-BE49-F238E27FC236}">
                <a16:creationId xmlns:a16="http://schemas.microsoft.com/office/drawing/2014/main" id="{58A07374-7712-9397-E798-F9253DECF6FD}"/>
              </a:ext>
            </a:extLst>
          </p:cNvPr>
          <p:cNvSpPr>
            <a:spLocks noGrp="1"/>
          </p:cNvSpPr>
          <p:nvPr>
            <p:ph type="title"/>
          </p:nvPr>
        </p:nvSpPr>
        <p:spPr>
          <a:xfrm>
            <a:off x="185980" y="0"/>
            <a:ext cx="8885450" cy="731520"/>
          </a:xfrm>
        </p:spPr>
        <p:txBody>
          <a:bodyPr>
            <a:normAutofit/>
          </a:bodyPr>
          <a:lstStyle/>
          <a:p>
            <a:r>
              <a:rPr lang="en-US" dirty="0"/>
              <a:t>Step #5:  Record Review – General Records</a:t>
            </a:r>
          </a:p>
        </p:txBody>
      </p:sp>
      <p:sp>
        <p:nvSpPr>
          <p:cNvPr id="5" name="Rectangle 4">
            <a:extLst>
              <a:ext uri="{FF2B5EF4-FFF2-40B4-BE49-F238E27FC236}">
                <a16:creationId xmlns:a16="http://schemas.microsoft.com/office/drawing/2014/main" id="{47D05DA6-C43D-0E50-7246-2D6796F1A3A0}"/>
              </a:ext>
            </a:extLst>
          </p:cNvPr>
          <p:cNvSpPr/>
          <p:nvPr/>
        </p:nvSpPr>
        <p:spPr>
          <a:xfrm>
            <a:off x="457200" y="1047301"/>
            <a:ext cx="4036053" cy="4483100"/>
          </a:xfrm>
          <a:prstGeom prst="rect">
            <a:avLst/>
          </a:prstGeom>
          <a:solidFill>
            <a:schemeClr val="accent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Student Transcripts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Financial Ledgers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Degree/Program Requirements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Enrollment Agreements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Applications for Admission</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Prior Credit Evaluations</a:t>
            </a:r>
          </a:p>
        </p:txBody>
      </p:sp>
      <p:sp>
        <p:nvSpPr>
          <p:cNvPr id="6" name="Rectangle 5">
            <a:extLst>
              <a:ext uri="{FF2B5EF4-FFF2-40B4-BE49-F238E27FC236}">
                <a16:creationId xmlns:a16="http://schemas.microsoft.com/office/drawing/2014/main" id="{94F4591B-B57D-A41A-F00F-AC822FC32D29}"/>
              </a:ext>
            </a:extLst>
          </p:cNvPr>
          <p:cNvSpPr/>
          <p:nvPr/>
        </p:nvSpPr>
        <p:spPr>
          <a:xfrm>
            <a:off x="4650749" y="1047301"/>
            <a:ext cx="4036053" cy="4483100"/>
          </a:xfrm>
          <a:prstGeom prst="rect">
            <a:avLst/>
          </a:prstGeom>
          <a:solidFill>
            <a:schemeClr val="accent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Class Schedules, if applicable</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Attendance Records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Course add/drop information</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Progress Records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Remedial Test Scores</a:t>
            </a:r>
          </a:p>
          <a:p>
            <a:pPr marL="285750" indent="-285750">
              <a:lnSpc>
                <a:spcPct val="150000"/>
              </a:lnSpc>
              <a:spcAft>
                <a:spcPts val="600"/>
              </a:spcAft>
              <a:buClr>
                <a:schemeClr val="accent3"/>
              </a:buClr>
              <a:buFont typeface="Wingdings" panose="05000000000000000000" pitchFamily="2" charset="2"/>
              <a:buChar char="v"/>
            </a:pPr>
            <a:r>
              <a:rPr lang="en-US" sz="2400" dirty="0">
                <a:solidFill>
                  <a:schemeClr val="tx1"/>
                </a:solidFill>
                <a:latin typeface="Calibri" panose="020F0502020204030204" pitchFamily="34" charset="0"/>
                <a:cs typeface="Calibri" panose="020F0502020204030204" pitchFamily="34" charset="0"/>
              </a:rPr>
              <a:t>Non-Veteran Records</a:t>
            </a:r>
          </a:p>
          <a:p>
            <a:pPr marL="285750" indent="-285750">
              <a:lnSpc>
                <a:spcPct val="150000"/>
              </a:lnSpc>
              <a:buClr>
                <a:schemeClr val="accent3"/>
              </a:buClr>
              <a:buFont typeface="Wingdings" panose="05000000000000000000" pitchFamily="2" charset="2"/>
              <a:buChar char="v"/>
            </a:pP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27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B4613-433F-3BA6-216C-60842F9D926E}"/>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sp>
        <p:nvSpPr>
          <p:cNvPr id="3" name="Title 2">
            <a:extLst>
              <a:ext uri="{FF2B5EF4-FFF2-40B4-BE49-F238E27FC236}">
                <a16:creationId xmlns:a16="http://schemas.microsoft.com/office/drawing/2014/main" id="{DBE58CC6-13BC-0268-EDC2-3C24C3B59839}"/>
              </a:ext>
            </a:extLst>
          </p:cNvPr>
          <p:cNvSpPr>
            <a:spLocks noGrp="1"/>
          </p:cNvSpPr>
          <p:nvPr>
            <p:ph type="title"/>
          </p:nvPr>
        </p:nvSpPr>
        <p:spPr/>
        <p:txBody>
          <a:bodyPr/>
          <a:lstStyle/>
          <a:p>
            <a:r>
              <a:rPr lang="en-US"/>
              <a:t>Step #6:  Exit Briefing</a:t>
            </a:r>
          </a:p>
        </p:txBody>
      </p:sp>
      <p:sp>
        <p:nvSpPr>
          <p:cNvPr id="5" name="Rectangle: Rounded Corners 4">
            <a:extLst>
              <a:ext uri="{FF2B5EF4-FFF2-40B4-BE49-F238E27FC236}">
                <a16:creationId xmlns:a16="http://schemas.microsoft.com/office/drawing/2014/main" id="{9CBE9F45-B560-AFEF-47F2-DD6DD55313F6}"/>
              </a:ext>
            </a:extLst>
          </p:cNvPr>
          <p:cNvSpPr/>
          <p:nvPr/>
        </p:nvSpPr>
        <p:spPr>
          <a:xfrm>
            <a:off x="686460" y="1389034"/>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lIns="91440" tIns="45720" rIns="91440" bIns="45720" rtlCol="0" anchor="ctr"/>
          <a:lstStyle/>
          <a:p>
            <a:pPr marL="457200" lvl="2">
              <a:defRPr/>
            </a:pPr>
            <a:r>
              <a:rPr lang="en-US" sz="2400" kern="0">
                <a:solidFill>
                  <a:srgbClr val="C7D7EB">
                    <a:lumMod val="10000"/>
                  </a:srgbClr>
                </a:solidFill>
                <a:latin typeface="Calibri" panose="020F0502020204030204" pitchFamily="34" charset="0"/>
                <a:cs typeface="Calibri" panose="020F0502020204030204" pitchFamily="34" charset="0"/>
              </a:rPr>
              <a:t>Discuss discrepancies</a:t>
            </a:r>
            <a:endPar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378C5BD8-A535-E208-7EB4-399B8F7D1504}"/>
              </a:ext>
            </a:extLst>
          </p:cNvPr>
          <p:cNvSpPr/>
          <p:nvPr/>
        </p:nvSpPr>
        <p:spPr>
          <a:xfrm>
            <a:off x="686460" y="2996276"/>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Provide opportunity to ask questions &amp; provide rebuttals</a:t>
            </a:r>
          </a:p>
        </p:txBody>
      </p:sp>
      <p:sp>
        <p:nvSpPr>
          <p:cNvPr id="7" name="Rectangle: Rounded Corners 6">
            <a:extLst>
              <a:ext uri="{FF2B5EF4-FFF2-40B4-BE49-F238E27FC236}">
                <a16:creationId xmlns:a16="http://schemas.microsoft.com/office/drawing/2014/main" id="{3EDBD62E-BCD8-E19D-FEB4-7E1786062FA8}"/>
              </a:ext>
            </a:extLst>
          </p:cNvPr>
          <p:cNvSpPr/>
          <p:nvPr/>
        </p:nvSpPr>
        <p:spPr>
          <a:xfrm>
            <a:off x="686460" y="460351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Outline corrective actions</a:t>
            </a:r>
          </a:p>
        </p:txBody>
      </p:sp>
      <p:pic>
        <p:nvPicPr>
          <p:cNvPr id="9" name="Graphic 8" descr="Checkbox Checked with solid fill">
            <a:extLst>
              <a:ext uri="{FF2B5EF4-FFF2-40B4-BE49-F238E27FC236}">
                <a16:creationId xmlns:a16="http://schemas.microsoft.com/office/drawing/2014/main" id="{F5437E36-F360-2F6E-BEAF-BD27F7514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1318694"/>
            <a:ext cx="1054511" cy="1054511"/>
          </a:xfrm>
          <a:prstGeom prst="rect">
            <a:avLst/>
          </a:prstGeom>
        </p:spPr>
      </p:pic>
      <p:pic>
        <p:nvPicPr>
          <p:cNvPr id="10" name="Graphic 9" descr="Checkbox Checked with solid fill">
            <a:extLst>
              <a:ext uri="{FF2B5EF4-FFF2-40B4-BE49-F238E27FC236}">
                <a16:creationId xmlns:a16="http://schemas.microsoft.com/office/drawing/2014/main" id="{51A44045-5B80-12ED-21F1-5D64A65B0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4" y="2918198"/>
            <a:ext cx="1054511" cy="1054511"/>
          </a:xfrm>
          <a:prstGeom prst="rect">
            <a:avLst/>
          </a:prstGeom>
        </p:spPr>
      </p:pic>
      <p:pic>
        <p:nvPicPr>
          <p:cNvPr id="11" name="Graphic 10" descr="Checkbox Checked with solid fill">
            <a:extLst>
              <a:ext uri="{FF2B5EF4-FFF2-40B4-BE49-F238E27FC236}">
                <a16:creationId xmlns:a16="http://schemas.microsoft.com/office/drawing/2014/main" id="{27DBF1C8-7A56-31FC-B079-DAF07A288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4525440"/>
            <a:ext cx="1054511" cy="1054511"/>
          </a:xfrm>
          <a:prstGeom prst="rect">
            <a:avLst/>
          </a:prstGeom>
        </p:spPr>
      </p:pic>
      <p:cxnSp>
        <p:nvCxnSpPr>
          <p:cNvPr id="14" name="Straight Connector 13">
            <a:extLst>
              <a:ext uri="{FF2B5EF4-FFF2-40B4-BE49-F238E27FC236}">
                <a16:creationId xmlns:a16="http://schemas.microsoft.com/office/drawing/2014/main" id="{5DB2D5CC-FD82-C4FA-A707-D4BB1A3551EA}"/>
              </a:ext>
            </a:extLst>
          </p:cNvPr>
          <p:cNvCxnSpPr>
            <a:cxnSpLocks/>
          </p:cNvCxnSpPr>
          <p:nvPr/>
        </p:nvCxnSpPr>
        <p:spPr>
          <a:xfrm flipV="1">
            <a:off x="304800" y="2621288"/>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FF4C9CE-7E35-E5F9-8CCD-E88026794019}"/>
              </a:ext>
            </a:extLst>
          </p:cNvPr>
          <p:cNvCxnSpPr>
            <a:cxnSpLocks/>
          </p:cNvCxnSpPr>
          <p:nvPr/>
        </p:nvCxnSpPr>
        <p:spPr>
          <a:xfrm flipV="1">
            <a:off x="412918" y="4274161"/>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0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4419D-E350-D406-F169-023DF912DC72}"/>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a:solidFill>
                <a:prstClr val="white"/>
              </a:solidFill>
            </a:endParaRPr>
          </a:p>
        </p:txBody>
      </p:sp>
      <p:sp>
        <p:nvSpPr>
          <p:cNvPr id="3" name="Title 2">
            <a:extLst>
              <a:ext uri="{FF2B5EF4-FFF2-40B4-BE49-F238E27FC236}">
                <a16:creationId xmlns:a16="http://schemas.microsoft.com/office/drawing/2014/main" id="{A7D12E40-0312-85A0-E727-FFACA797B5CE}"/>
              </a:ext>
            </a:extLst>
          </p:cNvPr>
          <p:cNvSpPr>
            <a:spLocks noGrp="1"/>
          </p:cNvSpPr>
          <p:nvPr>
            <p:ph type="title"/>
          </p:nvPr>
        </p:nvSpPr>
        <p:spPr/>
        <p:txBody>
          <a:bodyPr/>
          <a:lstStyle/>
          <a:p>
            <a:r>
              <a:rPr lang="en-US"/>
              <a:t>Step #7:  Notification of Findings</a:t>
            </a:r>
          </a:p>
        </p:txBody>
      </p:sp>
      <p:graphicFrame>
        <p:nvGraphicFramePr>
          <p:cNvPr id="5" name="Diagram 4">
            <a:extLst>
              <a:ext uri="{FF2B5EF4-FFF2-40B4-BE49-F238E27FC236}">
                <a16:creationId xmlns:a16="http://schemas.microsoft.com/office/drawing/2014/main" id="{8331528D-B7FF-EC9F-D3F9-6D2F80066096}"/>
              </a:ext>
            </a:extLst>
          </p:cNvPr>
          <p:cNvGraphicFramePr/>
          <p:nvPr/>
        </p:nvGraphicFramePr>
        <p:xfrm>
          <a:off x="292100" y="731520"/>
          <a:ext cx="8559800" cy="54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24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158A-9685-062B-AB35-C6E5B0A851A5}"/>
            </a:ext>
          </a:extLst>
        </p:cNvPr>
        <p:cNvGrpSpPr/>
        <p:nvPr/>
      </p:nvGrpSpPr>
      <p:grpSpPr>
        <a:xfrm>
          <a:off x="0" y="0"/>
          <a:ext cx="0" cy="0"/>
          <a:chOff x="0" y="0"/>
          <a:chExt cx="0" cy="0"/>
        </a:xfrm>
      </p:grpSpPr>
      <p:pic>
        <p:nvPicPr>
          <p:cNvPr id="4" name="Picture Placeholder 12" descr="A picture containing person&#10;&#10;Description automatically generated">
            <a:extLst>
              <a:ext uri="{FF2B5EF4-FFF2-40B4-BE49-F238E27FC236}">
                <a16:creationId xmlns:a16="http://schemas.microsoft.com/office/drawing/2014/main" id="{64CEEA42-3305-47AA-A2CE-1D683E503E3D}"/>
              </a:ext>
            </a:extLst>
          </p:cNvPr>
          <p:cNvPicPr>
            <a:picLocks noChangeAspect="1"/>
          </p:cNvPicPr>
          <p:nvPr/>
        </p:nvPicPr>
        <p:blipFill>
          <a:blip r:embed="rId3" cstate="print">
            <a:extLst>
              <a:ext uri="{28A0092B-C50C-407E-A947-70E740481C1C}">
                <a14:useLocalDpi xmlns:a14="http://schemas.microsoft.com/office/drawing/2010/main" val="0"/>
              </a:ext>
            </a:extLst>
          </a:blip>
          <a:srcRect l="20432" r="20432"/>
          <a:stretch>
            <a:fillRect/>
          </a:stretch>
        </p:blipFill>
        <p:spPr>
          <a:xfrm>
            <a:off x="4152901" y="1341436"/>
            <a:ext cx="4533899" cy="4487864"/>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5B200533-B970-F91C-28F2-9A20B6D78948}"/>
              </a:ext>
            </a:extLst>
          </p:cNvPr>
          <p:cNvSpPr>
            <a:spLocks noGrp="1"/>
          </p:cNvSpPr>
          <p:nvPr>
            <p:ph type="sldNum" sz="quarter" idx="10"/>
          </p:nvPr>
        </p:nvSpPr>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24</a:t>
            </a:fld>
            <a:endParaRPr lang="en-US">
              <a:solidFill>
                <a:prstClr val="white"/>
              </a:solidFill>
            </a:endParaRPr>
          </a:p>
        </p:txBody>
      </p:sp>
      <p:sp>
        <p:nvSpPr>
          <p:cNvPr id="3" name="Title 2">
            <a:extLst>
              <a:ext uri="{FF2B5EF4-FFF2-40B4-BE49-F238E27FC236}">
                <a16:creationId xmlns:a16="http://schemas.microsoft.com/office/drawing/2014/main" id="{373AE74D-3F0A-5D40-9798-1B6718453C1C}"/>
              </a:ext>
            </a:extLst>
          </p:cNvPr>
          <p:cNvSpPr>
            <a:spLocks noGrp="1"/>
          </p:cNvSpPr>
          <p:nvPr>
            <p:ph type="title"/>
          </p:nvPr>
        </p:nvSpPr>
        <p:spPr/>
        <p:txBody>
          <a:bodyPr anchor="ctr">
            <a:normAutofit/>
          </a:bodyPr>
          <a:lstStyle/>
          <a:p>
            <a:r>
              <a:rPr lang="en-US" dirty="0"/>
              <a:t>Areas of Review</a:t>
            </a:r>
          </a:p>
        </p:txBody>
      </p:sp>
      <p:sp>
        <p:nvSpPr>
          <p:cNvPr id="13" name="Text Placeholder 4">
            <a:extLst>
              <a:ext uri="{FF2B5EF4-FFF2-40B4-BE49-F238E27FC236}">
                <a16:creationId xmlns:a16="http://schemas.microsoft.com/office/drawing/2014/main" id="{410FFC23-DD47-1F68-98B3-641B0AC1DAA8}"/>
              </a:ext>
            </a:extLst>
          </p:cNvPr>
          <p:cNvSpPr>
            <a:spLocks noGrp="1"/>
          </p:cNvSpPr>
          <p:nvPr>
            <p:ph idx="1"/>
          </p:nvPr>
        </p:nvSpPr>
        <p:spPr>
          <a:xfrm>
            <a:off x="353961" y="1642370"/>
            <a:ext cx="8037871" cy="3874194"/>
          </a:xfrm>
        </p:spPr>
        <p:txBody>
          <a:bodyPr anchor="ctr">
            <a:normAutofit/>
          </a:bodyPr>
          <a:lstStyle/>
          <a:p>
            <a:pPr marL="285750" indent="-285750">
              <a:buFont typeface="Wingdings" panose="05000000000000000000" pitchFamily="2" charset="2"/>
              <a:buChar char="q"/>
            </a:pPr>
            <a:r>
              <a:rPr lang="en-US" sz="2400" dirty="0"/>
              <a:t>General Areas of Review</a:t>
            </a:r>
          </a:p>
          <a:p>
            <a:pPr marL="285750" indent="-285750">
              <a:buFont typeface="Wingdings" panose="05000000000000000000" pitchFamily="2" charset="2"/>
              <a:buChar char="q"/>
            </a:pPr>
            <a:r>
              <a:rPr lang="en-US" sz="2400" dirty="0"/>
              <a:t>Non-accredited Facilities</a:t>
            </a:r>
          </a:p>
          <a:p>
            <a:pPr marL="285750" indent="-285750">
              <a:buFont typeface="Wingdings" panose="05000000000000000000" pitchFamily="2" charset="2"/>
              <a:buChar char="q"/>
            </a:pPr>
            <a:r>
              <a:rPr lang="en-US" sz="2400" dirty="0"/>
              <a:t>Vocational Flight Schools</a:t>
            </a:r>
          </a:p>
          <a:p>
            <a:pPr marL="285750" indent="-285750">
              <a:buFont typeface="Wingdings" panose="05000000000000000000" pitchFamily="2" charset="2"/>
              <a:buChar char="q"/>
            </a:pPr>
            <a:r>
              <a:rPr lang="en-US" sz="2400" dirty="0"/>
              <a:t>Training Establishments</a:t>
            </a:r>
          </a:p>
          <a:p>
            <a:pPr marL="285750" indent="-285750">
              <a:buFont typeface="Wingdings" panose="05000000000000000000" pitchFamily="2" charset="2"/>
              <a:buChar char="q"/>
            </a:pPr>
            <a:r>
              <a:rPr lang="en-US" sz="2400" dirty="0"/>
              <a:t>Additional Areas of Review</a:t>
            </a:r>
          </a:p>
        </p:txBody>
      </p:sp>
    </p:spTree>
    <p:extLst>
      <p:ext uri="{BB962C8B-B14F-4D97-AF65-F5344CB8AC3E}">
        <p14:creationId xmlns:p14="http://schemas.microsoft.com/office/powerpoint/2010/main" val="403477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1A5C1-5432-EED1-78F5-29686B2505EE}"/>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a:solidFill>
                <a:prstClr val="white"/>
              </a:solidFill>
            </a:endParaRPr>
          </a:p>
        </p:txBody>
      </p:sp>
      <p:sp>
        <p:nvSpPr>
          <p:cNvPr id="3" name="Title 2">
            <a:extLst>
              <a:ext uri="{FF2B5EF4-FFF2-40B4-BE49-F238E27FC236}">
                <a16:creationId xmlns:a16="http://schemas.microsoft.com/office/drawing/2014/main" id="{57250B3A-DA80-457F-A388-CF3F26B4BAE4}"/>
              </a:ext>
            </a:extLst>
          </p:cNvPr>
          <p:cNvSpPr>
            <a:spLocks noGrp="1"/>
          </p:cNvSpPr>
          <p:nvPr>
            <p:ph type="title"/>
          </p:nvPr>
        </p:nvSpPr>
        <p:spPr/>
        <p:txBody>
          <a:bodyPr/>
          <a:lstStyle/>
          <a:p>
            <a:r>
              <a:rPr lang="en-US"/>
              <a:t>Areas of Review</a:t>
            </a:r>
          </a:p>
        </p:txBody>
      </p:sp>
      <p:sp>
        <p:nvSpPr>
          <p:cNvPr id="5" name="TextBox 4">
            <a:extLst>
              <a:ext uri="{FF2B5EF4-FFF2-40B4-BE49-F238E27FC236}">
                <a16:creationId xmlns:a16="http://schemas.microsoft.com/office/drawing/2014/main" id="{3F58E720-DEBC-4386-4231-DABEC4D844DE}"/>
              </a:ext>
            </a:extLst>
          </p:cNvPr>
          <p:cNvSpPr txBox="1"/>
          <p:nvPr/>
        </p:nvSpPr>
        <p:spPr>
          <a:xfrm>
            <a:off x="0" y="2328396"/>
            <a:ext cx="1554480" cy="646331"/>
          </a:xfrm>
          <a:prstGeom prst="rect">
            <a:avLst/>
          </a:prstGeom>
          <a:noFill/>
        </p:spPr>
        <p:txBody>
          <a:bodyPr wrap="square">
            <a:spAutoFit/>
          </a:bodyPr>
          <a:lstStyle/>
          <a:p>
            <a:pPr algn="ctr">
              <a:defRPr/>
            </a:pPr>
            <a:r>
              <a:rPr lang="en-US"/>
              <a:t>Accurate, Current, Complete Records</a:t>
            </a:r>
          </a:p>
        </p:txBody>
      </p:sp>
      <p:sp>
        <p:nvSpPr>
          <p:cNvPr id="6" name="TextBox 5">
            <a:extLst>
              <a:ext uri="{FF2B5EF4-FFF2-40B4-BE49-F238E27FC236}">
                <a16:creationId xmlns:a16="http://schemas.microsoft.com/office/drawing/2014/main" id="{A2C05F19-B942-D057-2BBF-01B98D8CA93C}"/>
              </a:ext>
            </a:extLst>
          </p:cNvPr>
          <p:cNvSpPr txBox="1"/>
          <p:nvPr/>
        </p:nvSpPr>
        <p:spPr>
          <a:xfrm>
            <a:off x="1867535" y="2361791"/>
            <a:ext cx="1554480" cy="646331"/>
          </a:xfrm>
          <a:prstGeom prst="rect">
            <a:avLst/>
          </a:prstGeom>
          <a:noFill/>
        </p:spPr>
        <p:txBody>
          <a:bodyPr wrap="square">
            <a:spAutoFit/>
          </a:bodyPr>
          <a:lstStyle/>
          <a:p>
            <a:pPr algn="ctr">
              <a:defRPr/>
            </a:pPr>
            <a:r>
              <a:rPr lang="en-US"/>
              <a:t>Credit for Prior Training</a:t>
            </a:r>
          </a:p>
        </p:txBody>
      </p:sp>
      <p:sp>
        <p:nvSpPr>
          <p:cNvPr id="7" name="TextBox 6">
            <a:extLst>
              <a:ext uri="{FF2B5EF4-FFF2-40B4-BE49-F238E27FC236}">
                <a16:creationId xmlns:a16="http://schemas.microsoft.com/office/drawing/2014/main" id="{65AB409B-5382-7278-24E4-97F34DBA4946}"/>
              </a:ext>
            </a:extLst>
          </p:cNvPr>
          <p:cNvSpPr txBox="1"/>
          <p:nvPr/>
        </p:nvSpPr>
        <p:spPr>
          <a:xfrm>
            <a:off x="3735070" y="2361791"/>
            <a:ext cx="1554480" cy="369332"/>
          </a:xfrm>
          <a:prstGeom prst="rect">
            <a:avLst/>
          </a:prstGeom>
          <a:noFill/>
        </p:spPr>
        <p:txBody>
          <a:bodyPr wrap="square">
            <a:spAutoFit/>
          </a:bodyPr>
          <a:lstStyle/>
          <a:p>
            <a:pPr algn="ctr">
              <a:defRPr/>
            </a:pPr>
            <a:r>
              <a:rPr lang="en-US"/>
              <a:t>Prompt Certification</a:t>
            </a:r>
          </a:p>
        </p:txBody>
      </p:sp>
      <p:sp>
        <p:nvSpPr>
          <p:cNvPr id="8" name="TextBox 7">
            <a:extLst>
              <a:ext uri="{FF2B5EF4-FFF2-40B4-BE49-F238E27FC236}">
                <a16:creationId xmlns:a16="http://schemas.microsoft.com/office/drawing/2014/main" id="{BEB885CD-40EA-6AB8-B322-5099305BFBDD}"/>
              </a:ext>
            </a:extLst>
          </p:cNvPr>
          <p:cNvSpPr txBox="1"/>
          <p:nvPr/>
        </p:nvSpPr>
        <p:spPr>
          <a:xfrm>
            <a:off x="5602605" y="2361791"/>
            <a:ext cx="1554480" cy="646331"/>
          </a:xfrm>
          <a:prstGeom prst="rect">
            <a:avLst/>
          </a:prstGeom>
          <a:noFill/>
        </p:spPr>
        <p:txBody>
          <a:bodyPr wrap="square">
            <a:spAutoFit/>
          </a:bodyPr>
          <a:lstStyle/>
          <a:p>
            <a:pPr algn="ctr">
              <a:defRPr/>
            </a:pPr>
            <a:r>
              <a:rPr lang="en-US"/>
              <a:t>Enrollment Dates Certified</a:t>
            </a:r>
          </a:p>
        </p:txBody>
      </p:sp>
      <p:sp>
        <p:nvSpPr>
          <p:cNvPr id="9" name="TextBox 8">
            <a:extLst>
              <a:ext uri="{FF2B5EF4-FFF2-40B4-BE49-F238E27FC236}">
                <a16:creationId xmlns:a16="http://schemas.microsoft.com/office/drawing/2014/main" id="{06D7DB91-CB89-9B3C-CAC6-D71D1F5DDAEA}"/>
              </a:ext>
            </a:extLst>
          </p:cNvPr>
          <p:cNvSpPr txBox="1"/>
          <p:nvPr/>
        </p:nvSpPr>
        <p:spPr>
          <a:xfrm>
            <a:off x="7470139" y="2487455"/>
            <a:ext cx="1554480" cy="646331"/>
          </a:xfrm>
          <a:prstGeom prst="rect">
            <a:avLst/>
          </a:prstGeom>
          <a:noFill/>
        </p:spPr>
        <p:txBody>
          <a:bodyPr wrap="square">
            <a:spAutoFit/>
          </a:bodyPr>
          <a:lstStyle/>
          <a:p>
            <a:pPr algn="ctr">
              <a:defRPr/>
            </a:pPr>
            <a:r>
              <a:rPr lang="en-US"/>
              <a:t>Hours </a:t>
            </a:r>
          </a:p>
          <a:p>
            <a:pPr algn="ctr">
              <a:defRPr/>
            </a:pPr>
            <a:r>
              <a:rPr lang="en-US"/>
              <a:t>Certified</a:t>
            </a:r>
          </a:p>
        </p:txBody>
      </p:sp>
      <p:sp>
        <p:nvSpPr>
          <p:cNvPr id="10" name="TextBox 9">
            <a:extLst>
              <a:ext uri="{FF2B5EF4-FFF2-40B4-BE49-F238E27FC236}">
                <a16:creationId xmlns:a16="http://schemas.microsoft.com/office/drawing/2014/main" id="{3EFEBAED-83C5-8BAD-10C2-D193894042DF}"/>
              </a:ext>
            </a:extLst>
          </p:cNvPr>
          <p:cNvSpPr txBox="1"/>
          <p:nvPr/>
        </p:nvSpPr>
        <p:spPr>
          <a:xfrm>
            <a:off x="7470139" y="4705055"/>
            <a:ext cx="1554480" cy="369332"/>
          </a:xfrm>
          <a:prstGeom prst="rect">
            <a:avLst/>
          </a:prstGeom>
          <a:noFill/>
        </p:spPr>
        <p:txBody>
          <a:bodyPr wrap="square">
            <a:spAutoFit/>
          </a:bodyPr>
          <a:lstStyle/>
          <a:p>
            <a:pPr algn="ctr">
              <a:defRPr/>
            </a:pPr>
            <a:r>
              <a:rPr lang="en-US"/>
              <a:t>Standards of Progress</a:t>
            </a:r>
          </a:p>
        </p:txBody>
      </p:sp>
      <p:sp>
        <p:nvSpPr>
          <p:cNvPr id="11" name="TextBox 10">
            <a:extLst>
              <a:ext uri="{FF2B5EF4-FFF2-40B4-BE49-F238E27FC236}">
                <a16:creationId xmlns:a16="http://schemas.microsoft.com/office/drawing/2014/main" id="{5056C388-4F20-941C-25F5-FD1FF853340F}"/>
              </a:ext>
            </a:extLst>
          </p:cNvPr>
          <p:cNvSpPr txBox="1"/>
          <p:nvPr/>
        </p:nvSpPr>
        <p:spPr>
          <a:xfrm>
            <a:off x="5602605" y="4681680"/>
            <a:ext cx="1554480" cy="646331"/>
          </a:xfrm>
          <a:prstGeom prst="rect">
            <a:avLst/>
          </a:prstGeom>
          <a:noFill/>
        </p:spPr>
        <p:txBody>
          <a:bodyPr wrap="square">
            <a:spAutoFit/>
          </a:bodyPr>
          <a:lstStyle/>
          <a:p>
            <a:pPr algn="ctr">
              <a:defRPr/>
            </a:pPr>
            <a:r>
              <a:rPr lang="en-US"/>
              <a:t>Changes in </a:t>
            </a:r>
          </a:p>
          <a:p>
            <a:pPr algn="ctr">
              <a:defRPr/>
            </a:pPr>
            <a:r>
              <a:rPr lang="en-US"/>
              <a:t>Enrollment</a:t>
            </a:r>
          </a:p>
        </p:txBody>
      </p:sp>
      <p:sp>
        <p:nvSpPr>
          <p:cNvPr id="12" name="TextBox 11">
            <a:extLst>
              <a:ext uri="{FF2B5EF4-FFF2-40B4-BE49-F238E27FC236}">
                <a16:creationId xmlns:a16="http://schemas.microsoft.com/office/drawing/2014/main" id="{D49303AD-FA57-99BE-A800-D7B2C60180EF}"/>
              </a:ext>
            </a:extLst>
          </p:cNvPr>
          <p:cNvSpPr txBox="1"/>
          <p:nvPr/>
        </p:nvSpPr>
        <p:spPr>
          <a:xfrm>
            <a:off x="1896212" y="4688391"/>
            <a:ext cx="1554480" cy="646331"/>
          </a:xfrm>
          <a:prstGeom prst="rect">
            <a:avLst/>
          </a:prstGeom>
          <a:noFill/>
        </p:spPr>
        <p:txBody>
          <a:bodyPr wrap="square">
            <a:spAutoFit/>
          </a:bodyPr>
          <a:lstStyle/>
          <a:p>
            <a:pPr algn="ctr">
              <a:defRPr/>
            </a:pPr>
            <a:r>
              <a:rPr lang="en-US"/>
              <a:t>VA is </a:t>
            </a:r>
          </a:p>
          <a:p>
            <a:pPr algn="ctr">
              <a:defRPr/>
            </a:pPr>
            <a:r>
              <a:rPr lang="en-US"/>
              <a:t>Last Payer</a:t>
            </a:r>
          </a:p>
        </p:txBody>
      </p:sp>
      <p:sp>
        <p:nvSpPr>
          <p:cNvPr id="13" name="TextBox 12">
            <a:extLst>
              <a:ext uri="{FF2B5EF4-FFF2-40B4-BE49-F238E27FC236}">
                <a16:creationId xmlns:a16="http://schemas.microsoft.com/office/drawing/2014/main" id="{01A183B6-A11B-7BE7-005C-C657BA09AC46}"/>
              </a:ext>
            </a:extLst>
          </p:cNvPr>
          <p:cNvSpPr txBox="1"/>
          <p:nvPr/>
        </p:nvSpPr>
        <p:spPr>
          <a:xfrm>
            <a:off x="3735070" y="4681680"/>
            <a:ext cx="1554480" cy="646331"/>
          </a:xfrm>
          <a:prstGeom prst="rect">
            <a:avLst/>
          </a:prstGeom>
          <a:noFill/>
        </p:spPr>
        <p:txBody>
          <a:bodyPr wrap="square">
            <a:spAutoFit/>
          </a:bodyPr>
          <a:lstStyle/>
          <a:p>
            <a:pPr algn="ctr">
              <a:defRPr/>
            </a:pPr>
            <a:r>
              <a:rPr lang="en-US"/>
              <a:t>Equity </a:t>
            </a:r>
          </a:p>
          <a:p>
            <a:pPr algn="ctr">
              <a:defRPr/>
            </a:pPr>
            <a:r>
              <a:rPr lang="en-US"/>
              <a:t>of Charges</a:t>
            </a:r>
          </a:p>
        </p:txBody>
      </p:sp>
      <p:sp>
        <p:nvSpPr>
          <p:cNvPr id="14" name="TextBox 13">
            <a:extLst>
              <a:ext uri="{FF2B5EF4-FFF2-40B4-BE49-F238E27FC236}">
                <a16:creationId xmlns:a16="http://schemas.microsoft.com/office/drawing/2014/main" id="{2D6F4267-9A94-5941-6C7C-E406BA66017F}"/>
              </a:ext>
            </a:extLst>
          </p:cNvPr>
          <p:cNvSpPr txBox="1"/>
          <p:nvPr/>
        </p:nvSpPr>
        <p:spPr>
          <a:xfrm>
            <a:off x="54077" y="4681680"/>
            <a:ext cx="1554480" cy="646331"/>
          </a:xfrm>
          <a:prstGeom prst="rect">
            <a:avLst/>
          </a:prstGeom>
          <a:noFill/>
        </p:spPr>
        <p:txBody>
          <a:bodyPr wrap="square">
            <a:spAutoFit/>
          </a:bodyPr>
          <a:lstStyle/>
          <a:p>
            <a:pPr algn="ctr">
              <a:defRPr/>
            </a:pPr>
            <a:r>
              <a:rPr lang="en-US"/>
              <a:t>Tuition &amp; Fees</a:t>
            </a:r>
          </a:p>
          <a:p>
            <a:pPr algn="ctr">
              <a:defRPr/>
            </a:pPr>
            <a:r>
              <a:rPr lang="en-US"/>
              <a:t>Certified</a:t>
            </a:r>
          </a:p>
        </p:txBody>
      </p:sp>
      <p:pic>
        <p:nvPicPr>
          <p:cNvPr id="15" name="Graphic 14" descr="Folder Search with solid fill">
            <a:extLst>
              <a:ext uri="{FF2B5EF4-FFF2-40B4-BE49-F238E27FC236}">
                <a16:creationId xmlns:a16="http://schemas.microsoft.com/office/drawing/2014/main" id="{ACBB3DF4-8419-30F0-466A-B67432978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 y="1321377"/>
            <a:ext cx="914400" cy="914400"/>
          </a:xfrm>
          <a:prstGeom prst="rect">
            <a:avLst/>
          </a:prstGeom>
        </p:spPr>
      </p:pic>
      <p:pic>
        <p:nvPicPr>
          <p:cNvPr id="16" name="Graphic 15" descr="History with solid fill">
            <a:extLst>
              <a:ext uri="{FF2B5EF4-FFF2-40B4-BE49-F238E27FC236}">
                <a16:creationId xmlns:a16="http://schemas.microsoft.com/office/drawing/2014/main" id="{39F0C0CB-2915-59F3-48B9-AE97823B8B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7575" y="1346687"/>
            <a:ext cx="914400" cy="914400"/>
          </a:xfrm>
          <a:prstGeom prst="rect">
            <a:avLst/>
          </a:prstGeom>
        </p:spPr>
      </p:pic>
      <p:pic>
        <p:nvPicPr>
          <p:cNvPr id="17" name="Graphic 16" descr="Hourglass 30% with solid fill">
            <a:extLst>
              <a:ext uri="{FF2B5EF4-FFF2-40B4-BE49-F238E27FC236}">
                <a16:creationId xmlns:a16="http://schemas.microsoft.com/office/drawing/2014/main" id="{5B3F3B19-BF9A-4E4F-225D-57DAA26205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5110" y="1321377"/>
            <a:ext cx="914400" cy="914400"/>
          </a:xfrm>
          <a:prstGeom prst="rect">
            <a:avLst/>
          </a:prstGeom>
        </p:spPr>
      </p:pic>
      <p:pic>
        <p:nvPicPr>
          <p:cNvPr id="18" name="Graphic 17" descr="Daily calendar with solid fill">
            <a:extLst>
              <a:ext uri="{FF2B5EF4-FFF2-40B4-BE49-F238E27FC236}">
                <a16:creationId xmlns:a16="http://schemas.microsoft.com/office/drawing/2014/main" id="{5893065B-D5B6-A23A-8D25-B99FC7070D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2645" y="1321377"/>
            <a:ext cx="914400" cy="914400"/>
          </a:xfrm>
          <a:prstGeom prst="rect">
            <a:avLst/>
          </a:prstGeom>
        </p:spPr>
      </p:pic>
      <p:pic>
        <p:nvPicPr>
          <p:cNvPr id="19" name="Graphic 18" descr="Clock with solid fill">
            <a:extLst>
              <a:ext uri="{FF2B5EF4-FFF2-40B4-BE49-F238E27FC236}">
                <a16:creationId xmlns:a16="http://schemas.microsoft.com/office/drawing/2014/main" id="{676E779F-2071-8EF0-E3A0-9EC2AC4332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72400" y="1346687"/>
            <a:ext cx="914400" cy="914400"/>
          </a:xfrm>
          <a:prstGeom prst="rect">
            <a:avLst/>
          </a:prstGeom>
        </p:spPr>
      </p:pic>
      <p:pic>
        <p:nvPicPr>
          <p:cNvPr id="20" name="Graphic 19" descr="Piggy Bank with solid fill">
            <a:extLst>
              <a:ext uri="{FF2B5EF4-FFF2-40B4-BE49-F238E27FC236}">
                <a16:creationId xmlns:a16="http://schemas.microsoft.com/office/drawing/2014/main" id="{447C6EBB-0DD1-E171-A94C-8CB7621B50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42070" y="3767280"/>
            <a:ext cx="914400" cy="914400"/>
          </a:xfrm>
          <a:prstGeom prst="rect">
            <a:avLst/>
          </a:prstGeom>
        </p:spPr>
      </p:pic>
      <p:pic>
        <p:nvPicPr>
          <p:cNvPr id="21" name="Graphic 20" descr="Money with solid fill">
            <a:extLst>
              <a:ext uri="{FF2B5EF4-FFF2-40B4-BE49-F238E27FC236}">
                <a16:creationId xmlns:a16="http://schemas.microsoft.com/office/drawing/2014/main" id="{3CC3B39F-D8DD-1801-F553-C485F51F2A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00230" y="3723993"/>
            <a:ext cx="914400" cy="914400"/>
          </a:xfrm>
          <a:prstGeom prst="rect">
            <a:avLst/>
          </a:prstGeom>
        </p:spPr>
      </p:pic>
      <p:pic>
        <p:nvPicPr>
          <p:cNvPr id="22" name="Graphic 21" descr="Dollar with solid fill">
            <a:extLst>
              <a:ext uri="{FF2B5EF4-FFF2-40B4-BE49-F238E27FC236}">
                <a16:creationId xmlns:a16="http://schemas.microsoft.com/office/drawing/2014/main" id="{BC4ED6A3-38FD-A5B3-3773-7231A77B54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6175" y="3723993"/>
            <a:ext cx="914400" cy="914400"/>
          </a:xfrm>
          <a:prstGeom prst="rect">
            <a:avLst/>
          </a:prstGeom>
        </p:spPr>
      </p:pic>
      <p:pic>
        <p:nvPicPr>
          <p:cNvPr id="23" name="Graphic 22" descr="Transfer with solid fill">
            <a:extLst>
              <a:ext uri="{FF2B5EF4-FFF2-40B4-BE49-F238E27FC236}">
                <a16:creationId xmlns:a16="http://schemas.microsoft.com/office/drawing/2014/main" id="{B3B681FB-2F49-FAE0-93F4-48C7F9C3C0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22645" y="3723993"/>
            <a:ext cx="914400" cy="914400"/>
          </a:xfrm>
          <a:prstGeom prst="rect">
            <a:avLst/>
          </a:prstGeom>
        </p:spPr>
      </p:pic>
      <p:pic>
        <p:nvPicPr>
          <p:cNvPr id="24" name="Graphic 23" descr="Business Growth with solid fill">
            <a:extLst>
              <a:ext uri="{FF2B5EF4-FFF2-40B4-BE49-F238E27FC236}">
                <a16:creationId xmlns:a16="http://schemas.microsoft.com/office/drawing/2014/main" id="{7419D100-5B32-E2D4-E65E-A975199E1F0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03220" y="3713679"/>
            <a:ext cx="914400" cy="914400"/>
          </a:xfrm>
          <a:prstGeom prst="rect">
            <a:avLst/>
          </a:prstGeom>
        </p:spPr>
      </p:pic>
    </p:spTree>
    <p:extLst>
      <p:ext uri="{BB962C8B-B14F-4D97-AF65-F5344CB8AC3E}">
        <p14:creationId xmlns:p14="http://schemas.microsoft.com/office/powerpoint/2010/main" val="148769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3D4A0-3C06-5A04-E5E1-58420718D2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9F032-ECF8-F91A-8AC5-E586E80DF13D}"/>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a:solidFill>
                <a:prstClr val="white"/>
              </a:solidFill>
            </a:endParaRPr>
          </a:p>
        </p:txBody>
      </p:sp>
      <p:sp>
        <p:nvSpPr>
          <p:cNvPr id="3" name="Title 2">
            <a:extLst>
              <a:ext uri="{FF2B5EF4-FFF2-40B4-BE49-F238E27FC236}">
                <a16:creationId xmlns:a16="http://schemas.microsoft.com/office/drawing/2014/main" id="{87A142E3-BC34-041B-62E0-7E579ED2AC98}"/>
              </a:ext>
            </a:extLst>
          </p:cNvPr>
          <p:cNvSpPr>
            <a:spLocks noGrp="1"/>
          </p:cNvSpPr>
          <p:nvPr>
            <p:ph type="title"/>
          </p:nvPr>
        </p:nvSpPr>
        <p:spPr/>
        <p:txBody>
          <a:bodyPr/>
          <a:lstStyle/>
          <a:p>
            <a:r>
              <a:rPr lang="en-US" dirty="0"/>
              <a:t>Non-accredited Facilities</a:t>
            </a:r>
          </a:p>
        </p:txBody>
      </p:sp>
      <p:sp>
        <p:nvSpPr>
          <p:cNvPr id="5" name="Rectangle: Rounded Corners 4">
            <a:extLst>
              <a:ext uri="{FF2B5EF4-FFF2-40B4-BE49-F238E27FC236}">
                <a16:creationId xmlns:a16="http://schemas.microsoft.com/office/drawing/2014/main" id="{3E337CB8-7026-A365-B6CF-2B84CFBDDEA6}"/>
              </a:ext>
            </a:extLst>
          </p:cNvPr>
          <p:cNvSpPr/>
          <p:nvPr/>
        </p:nvSpPr>
        <p:spPr>
          <a:xfrm>
            <a:off x="686460" y="1389034"/>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lIns="91440" tIns="45720" rIns="91440" bIns="45720" rtlCol="0" anchor="ctr"/>
          <a:lstStyle/>
          <a:p>
            <a:pPr marL="457200" lvl="2">
              <a:defRPr/>
            </a:pPr>
            <a:r>
              <a:rPr lang="en-US" sz="2400" kern="0" dirty="0">
                <a:solidFill>
                  <a:srgbClr val="C7D7EB">
                    <a:lumMod val="10000"/>
                  </a:srgbClr>
                </a:solidFill>
                <a:latin typeface="Calibri" panose="020F0502020204030204" pitchFamily="34" charset="0"/>
                <a:cs typeface="Calibri" panose="020F0502020204030204" pitchFamily="34" charset="0"/>
              </a:rPr>
              <a:t>Course and facility policies are furnished to student</a:t>
            </a:r>
            <a:endParaRPr kumimoji="0" lang="en-US" sz="24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F6302341-2900-C7C5-B05E-51644AE7570C}"/>
              </a:ext>
            </a:extLst>
          </p:cNvPr>
          <p:cNvSpPr/>
          <p:nvPr/>
        </p:nvSpPr>
        <p:spPr>
          <a:xfrm>
            <a:off x="686460" y="2996276"/>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rPr>
              <a:t>Enrollment is within limitations approved by SAA</a:t>
            </a:r>
          </a:p>
        </p:txBody>
      </p:sp>
      <p:sp>
        <p:nvSpPr>
          <p:cNvPr id="7" name="Rectangle: Rounded Corners 6">
            <a:extLst>
              <a:ext uri="{FF2B5EF4-FFF2-40B4-BE49-F238E27FC236}">
                <a16:creationId xmlns:a16="http://schemas.microsoft.com/office/drawing/2014/main" id="{5B1524DF-4FE7-3839-0C62-37D3D163E6D4}"/>
              </a:ext>
            </a:extLst>
          </p:cNvPr>
          <p:cNvSpPr/>
          <p:nvPr/>
        </p:nvSpPr>
        <p:spPr>
          <a:xfrm>
            <a:off x="686460" y="460351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rPr>
              <a:t>Pro-rata refund policy is followed</a:t>
            </a:r>
          </a:p>
        </p:txBody>
      </p:sp>
      <p:pic>
        <p:nvPicPr>
          <p:cNvPr id="9" name="Graphic 8" descr="Checkbox Checked with solid fill">
            <a:extLst>
              <a:ext uri="{FF2B5EF4-FFF2-40B4-BE49-F238E27FC236}">
                <a16:creationId xmlns:a16="http://schemas.microsoft.com/office/drawing/2014/main" id="{636747AC-2903-DF4B-A977-93E2DB62E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1318694"/>
            <a:ext cx="1054511" cy="1054511"/>
          </a:xfrm>
          <a:prstGeom prst="rect">
            <a:avLst/>
          </a:prstGeom>
        </p:spPr>
      </p:pic>
      <p:pic>
        <p:nvPicPr>
          <p:cNvPr id="10" name="Graphic 9" descr="Checkbox Checked with solid fill">
            <a:extLst>
              <a:ext uri="{FF2B5EF4-FFF2-40B4-BE49-F238E27FC236}">
                <a16:creationId xmlns:a16="http://schemas.microsoft.com/office/drawing/2014/main" id="{1313A937-6426-9E20-19F9-C65EF9FA09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4" y="2918198"/>
            <a:ext cx="1054511" cy="1054511"/>
          </a:xfrm>
          <a:prstGeom prst="rect">
            <a:avLst/>
          </a:prstGeom>
        </p:spPr>
      </p:pic>
      <p:pic>
        <p:nvPicPr>
          <p:cNvPr id="11" name="Graphic 10" descr="Checkbox Checked with solid fill">
            <a:extLst>
              <a:ext uri="{FF2B5EF4-FFF2-40B4-BE49-F238E27FC236}">
                <a16:creationId xmlns:a16="http://schemas.microsoft.com/office/drawing/2014/main" id="{559E2347-0222-149C-125E-F0ADF7AE5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4525440"/>
            <a:ext cx="1054511" cy="1054511"/>
          </a:xfrm>
          <a:prstGeom prst="rect">
            <a:avLst/>
          </a:prstGeom>
        </p:spPr>
      </p:pic>
      <p:cxnSp>
        <p:nvCxnSpPr>
          <p:cNvPr id="14" name="Straight Connector 13">
            <a:extLst>
              <a:ext uri="{FF2B5EF4-FFF2-40B4-BE49-F238E27FC236}">
                <a16:creationId xmlns:a16="http://schemas.microsoft.com/office/drawing/2014/main" id="{1F7A66E2-6F0A-9754-67DB-B8E155B88096}"/>
              </a:ext>
            </a:extLst>
          </p:cNvPr>
          <p:cNvCxnSpPr>
            <a:cxnSpLocks/>
          </p:cNvCxnSpPr>
          <p:nvPr/>
        </p:nvCxnSpPr>
        <p:spPr>
          <a:xfrm flipV="1">
            <a:off x="304800" y="2621288"/>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A615AED-F753-0169-F99D-3CD0BD1AAE04}"/>
              </a:ext>
            </a:extLst>
          </p:cNvPr>
          <p:cNvCxnSpPr>
            <a:cxnSpLocks/>
          </p:cNvCxnSpPr>
          <p:nvPr/>
        </p:nvCxnSpPr>
        <p:spPr>
          <a:xfrm flipV="1">
            <a:off x="412918" y="4274161"/>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737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5A030-243B-FC5C-9AFA-D3E2FACA2EFA}"/>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a:solidFill>
                <a:prstClr val="white"/>
              </a:solidFill>
            </a:endParaRPr>
          </a:p>
        </p:txBody>
      </p:sp>
      <p:sp>
        <p:nvSpPr>
          <p:cNvPr id="3" name="Title 2">
            <a:extLst>
              <a:ext uri="{FF2B5EF4-FFF2-40B4-BE49-F238E27FC236}">
                <a16:creationId xmlns:a16="http://schemas.microsoft.com/office/drawing/2014/main" id="{B52B86B5-0529-8546-A277-D89625228A61}"/>
              </a:ext>
            </a:extLst>
          </p:cNvPr>
          <p:cNvSpPr>
            <a:spLocks noGrp="1"/>
          </p:cNvSpPr>
          <p:nvPr>
            <p:ph type="title"/>
          </p:nvPr>
        </p:nvSpPr>
        <p:spPr/>
        <p:txBody>
          <a:bodyPr/>
          <a:lstStyle/>
          <a:p>
            <a:r>
              <a:rPr lang="en-US"/>
              <a:t>Vocational Flight Schools</a:t>
            </a:r>
          </a:p>
        </p:txBody>
      </p:sp>
      <p:sp>
        <p:nvSpPr>
          <p:cNvPr id="6" name="Rectangle: Rounded Corners 5">
            <a:extLst>
              <a:ext uri="{FF2B5EF4-FFF2-40B4-BE49-F238E27FC236}">
                <a16:creationId xmlns:a16="http://schemas.microsoft.com/office/drawing/2014/main" id="{E6973332-A49B-A2AD-E611-D635A504B8B5}"/>
              </a:ext>
            </a:extLst>
          </p:cNvPr>
          <p:cNvSpPr/>
          <p:nvPr/>
        </p:nvSpPr>
        <p:spPr>
          <a:xfrm>
            <a:off x="88900" y="823394"/>
            <a:ext cx="8982529" cy="1640406"/>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r>
              <a:rPr lang="en-US" sz="1600" b="1" kern="0">
                <a:cs typeface="Arial" panose="020B0604020202020204" pitchFamily="34" charset="0"/>
              </a:rPr>
              <a:t>Private Pilot License</a:t>
            </a:r>
          </a:p>
          <a:p>
            <a:pPr marL="457200" indent="-457200">
              <a:buFont typeface="Arial" panose="020B0604020202020204" pitchFamily="34" charset="0"/>
              <a:buChar char="•"/>
            </a:pPr>
            <a:r>
              <a:rPr lang="en-US" sz="1600">
                <a:cs typeface="Arial" panose="020B0604020202020204" pitchFamily="34" charset="0"/>
              </a:rPr>
              <a:t>Private Pilot courses can never be approved for VA education benefits at a vocational flight school.</a:t>
            </a:r>
          </a:p>
          <a:p>
            <a:pPr marL="457200" indent="-457200">
              <a:buFont typeface="Arial" panose="020B0604020202020204" pitchFamily="34" charset="0"/>
              <a:buChar char="•"/>
            </a:pPr>
            <a:r>
              <a:rPr lang="en-US" sz="1600">
                <a:cs typeface="Arial" panose="020B0604020202020204" pitchFamily="34" charset="0"/>
              </a:rPr>
              <a:t>School records must show VA beneficiaries held an unlimited Private Pilot license or higher rating issued under 14 CFR part 61 before enrolling in a flight training course at a vocational flight school.</a:t>
            </a:r>
          </a:p>
          <a:p>
            <a:pPr marL="457200" indent="-457200">
              <a:buFont typeface="Arial" panose="020B0604020202020204" pitchFamily="34" charset="0"/>
              <a:buChar char="•"/>
            </a:pPr>
            <a:r>
              <a:rPr lang="en-US" sz="1600">
                <a:cs typeface="Arial" panose="020B0604020202020204" pitchFamily="34" charset="0"/>
              </a:rPr>
              <a:t>Copies of Private Pilot licenses must be kept for at least three years following the end of each enrollment period; records must show students possessed their license prior to beginning course.</a:t>
            </a:r>
          </a:p>
        </p:txBody>
      </p:sp>
      <p:sp>
        <p:nvSpPr>
          <p:cNvPr id="8" name="Rectangle: Rounded Corners 7">
            <a:extLst>
              <a:ext uri="{FF2B5EF4-FFF2-40B4-BE49-F238E27FC236}">
                <a16:creationId xmlns:a16="http://schemas.microsoft.com/office/drawing/2014/main" id="{4FAA0DB4-A398-3A01-BF87-21C2D2BBB28F}"/>
              </a:ext>
            </a:extLst>
          </p:cNvPr>
          <p:cNvSpPr/>
          <p:nvPr/>
        </p:nvSpPr>
        <p:spPr>
          <a:xfrm>
            <a:off x="88900" y="2608797"/>
            <a:ext cx="8982529" cy="1640406"/>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r>
              <a:rPr lang="en-US" sz="1600" b="1" kern="0">
                <a:cs typeface="Arial" panose="020B0604020202020204" pitchFamily="34" charset="0"/>
              </a:rPr>
              <a:t>Medical Certificates</a:t>
            </a:r>
          </a:p>
          <a:p>
            <a:pPr marL="457200" indent="-457200">
              <a:buFont typeface="Arial" panose="020B0604020202020204" pitchFamily="34" charset="0"/>
              <a:buChar char="•"/>
            </a:pPr>
            <a:r>
              <a:rPr lang="en-US" sz="1600">
                <a:cs typeface="Arial" panose="020B0604020202020204" pitchFamily="34" charset="0"/>
              </a:rPr>
              <a:t>Students must possess a minimum of a second-class medical certificate prior to the start of training for each flight training course, except Airline Transport Pilot, which requires a first-class medical certificate.</a:t>
            </a:r>
          </a:p>
          <a:p>
            <a:pPr marL="457200" indent="-457200">
              <a:buFont typeface="Arial" panose="020B0604020202020204" pitchFamily="34" charset="0"/>
              <a:buChar char="•"/>
            </a:pPr>
            <a:r>
              <a:rPr lang="en-US" sz="1600">
                <a:cs typeface="Arial" panose="020B0604020202020204" pitchFamily="34" charset="0"/>
              </a:rPr>
              <a:t>VA education benefits will not be paid for any training if the medical certificate was issued after the start of the course.</a:t>
            </a:r>
          </a:p>
        </p:txBody>
      </p:sp>
      <p:sp>
        <p:nvSpPr>
          <p:cNvPr id="9" name="Rectangle: Rounded Corners 8">
            <a:extLst>
              <a:ext uri="{FF2B5EF4-FFF2-40B4-BE49-F238E27FC236}">
                <a16:creationId xmlns:a16="http://schemas.microsoft.com/office/drawing/2014/main" id="{7E9B66CA-00C1-9BD9-3159-DF992B8F39A0}"/>
              </a:ext>
            </a:extLst>
          </p:cNvPr>
          <p:cNvSpPr/>
          <p:nvPr/>
        </p:nvSpPr>
        <p:spPr>
          <a:xfrm>
            <a:off x="117477" y="4394200"/>
            <a:ext cx="8925374" cy="1640406"/>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r>
              <a:rPr lang="en-US" sz="1600" b="1" kern="0">
                <a:cs typeface="Arial" panose="020B0604020202020204" pitchFamily="34" charset="0"/>
              </a:rPr>
              <a:t>Cost of Training</a:t>
            </a:r>
          </a:p>
          <a:p>
            <a:pPr marL="285750" indent="-285750">
              <a:buFont typeface="Arial" panose="020B0604020202020204" pitchFamily="34" charset="0"/>
              <a:buChar char="•"/>
            </a:pPr>
            <a:r>
              <a:rPr lang="en-US" sz="1600" kern="0">
                <a:cs typeface="Arial" panose="020B0604020202020204" pitchFamily="34" charset="0"/>
              </a:rPr>
              <a:t>Approved tuition and fee charges must be the same as the tuition and fee charges which similarly circumstanced non-Veterans enrolled in the same flight course are required to pay.</a:t>
            </a:r>
          </a:p>
          <a:p>
            <a:pPr marL="285750" indent="-285750">
              <a:buFont typeface="Arial" panose="020B0604020202020204" pitchFamily="34" charset="0"/>
              <a:buChar char="•"/>
            </a:pPr>
            <a:r>
              <a:rPr lang="en-US" sz="1600" kern="0">
                <a:cs typeface="Arial" panose="020B0604020202020204" pitchFamily="34" charset="0"/>
              </a:rPr>
              <a:t>School records must show VA beneficiaries paid their share of the cost of training received, and non-VA students paid 100% of the cost of training they received. </a:t>
            </a:r>
          </a:p>
        </p:txBody>
      </p:sp>
    </p:spTree>
    <p:extLst>
      <p:ext uri="{BB962C8B-B14F-4D97-AF65-F5344CB8AC3E}">
        <p14:creationId xmlns:p14="http://schemas.microsoft.com/office/powerpoint/2010/main" val="73001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1765F-4587-8B18-B4B0-4180BDB27C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531FB-000A-4358-0EF9-0A46186BF0D6}"/>
              </a:ext>
            </a:extLst>
          </p:cNvPr>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a:solidFill>
                <a:prstClr val="white"/>
              </a:solidFill>
            </a:endParaRPr>
          </a:p>
        </p:txBody>
      </p:sp>
      <p:sp>
        <p:nvSpPr>
          <p:cNvPr id="3" name="Title 2">
            <a:extLst>
              <a:ext uri="{FF2B5EF4-FFF2-40B4-BE49-F238E27FC236}">
                <a16:creationId xmlns:a16="http://schemas.microsoft.com/office/drawing/2014/main" id="{26DA7821-C9D6-4F9B-F4FA-BF2412AD02E9}"/>
              </a:ext>
            </a:extLst>
          </p:cNvPr>
          <p:cNvSpPr>
            <a:spLocks noGrp="1"/>
          </p:cNvSpPr>
          <p:nvPr>
            <p:ph type="title"/>
          </p:nvPr>
        </p:nvSpPr>
        <p:spPr/>
        <p:txBody>
          <a:bodyPr/>
          <a:lstStyle/>
          <a:p>
            <a:r>
              <a:rPr lang="en-US" dirty="0"/>
              <a:t>Training Establishments</a:t>
            </a:r>
          </a:p>
        </p:txBody>
      </p:sp>
      <p:sp>
        <p:nvSpPr>
          <p:cNvPr id="5" name="Rectangle: Rounded Corners 4">
            <a:extLst>
              <a:ext uri="{FF2B5EF4-FFF2-40B4-BE49-F238E27FC236}">
                <a16:creationId xmlns:a16="http://schemas.microsoft.com/office/drawing/2014/main" id="{93E5CFCE-40AA-998F-25AE-1CB44370C295}"/>
              </a:ext>
            </a:extLst>
          </p:cNvPr>
          <p:cNvSpPr/>
          <p:nvPr/>
        </p:nvSpPr>
        <p:spPr>
          <a:xfrm>
            <a:off x="686460" y="1389034"/>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lIns="91440" tIns="45720" rIns="91440" bIns="45720" rtlCol="0" anchor="ctr"/>
          <a:lstStyle/>
          <a:p>
            <a:pPr marL="457200" lvl="2">
              <a:defRPr/>
            </a:pPr>
            <a:r>
              <a:rPr lang="en-US" sz="2300" kern="0" dirty="0">
                <a:solidFill>
                  <a:srgbClr val="C7D7EB">
                    <a:lumMod val="10000"/>
                  </a:srgbClr>
                </a:solidFill>
                <a:latin typeface="Calibri" panose="020F0502020204030204" pitchFamily="34" charset="0"/>
                <a:cs typeface="Calibri" panose="020F0502020204030204" pitchFamily="34" charset="0"/>
              </a:rPr>
              <a:t>Was the training agreement furnished to the VA trainee?</a:t>
            </a:r>
            <a:endParaRPr kumimoji="0" lang="en-US" sz="23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375E1647-EEB0-1786-1560-F21D05BF59C8}"/>
              </a:ext>
            </a:extLst>
          </p:cNvPr>
          <p:cNvSpPr/>
          <p:nvPr/>
        </p:nvSpPr>
        <p:spPr>
          <a:xfrm>
            <a:off x="686460" y="2996276"/>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3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rPr>
              <a:t>Are VA trainees training according to the approved program?</a:t>
            </a:r>
          </a:p>
        </p:txBody>
      </p:sp>
      <p:sp>
        <p:nvSpPr>
          <p:cNvPr id="7" name="Rectangle: Rounded Corners 6">
            <a:extLst>
              <a:ext uri="{FF2B5EF4-FFF2-40B4-BE49-F238E27FC236}">
                <a16:creationId xmlns:a16="http://schemas.microsoft.com/office/drawing/2014/main" id="{90A20A16-24C6-3187-C535-D8BC96124182}"/>
              </a:ext>
            </a:extLst>
          </p:cNvPr>
          <p:cNvSpPr/>
          <p:nvPr/>
        </p:nvSpPr>
        <p:spPr>
          <a:xfrm>
            <a:off x="686460" y="460351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300" b="0" i="0" u="none" strike="noStrike" kern="0" cap="none" spc="0" normalizeH="0" baseline="0" noProof="0" dirty="0">
                <a:ln>
                  <a:noFill/>
                </a:ln>
                <a:solidFill>
                  <a:srgbClr val="C7D7EB">
                    <a:lumMod val="10000"/>
                  </a:srgbClr>
                </a:solidFill>
                <a:effectLst/>
                <a:uLnTx/>
                <a:uFillTx/>
                <a:latin typeface="Calibri" panose="020F0502020204030204" pitchFamily="34" charset="0"/>
                <a:ea typeface="+mn-ea"/>
                <a:cs typeface="Calibri" panose="020F0502020204030204" pitchFamily="34" charset="0"/>
              </a:rPr>
              <a:t>Are VA trainees receiving wages as approved by the SAA?</a:t>
            </a:r>
          </a:p>
        </p:txBody>
      </p:sp>
      <p:pic>
        <p:nvPicPr>
          <p:cNvPr id="9" name="Graphic 8" descr="Checkbox Checked with solid fill">
            <a:extLst>
              <a:ext uri="{FF2B5EF4-FFF2-40B4-BE49-F238E27FC236}">
                <a16:creationId xmlns:a16="http://schemas.microsoft.com/office/drawing/2014/main" id="{C68F7588-6F57-D2A2-1260-2A674D3D18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1318694"/>
            <a:ext cx="1054511" cy="1054511"/>
          </a:xfrm>
          <a:prstGeom prst="rect">
            <a:avLst/>
          </a:prstGeom>
        </p:spPr>
      </p:pic>
      <p:pic>
        <p:nvPicPr>
          <p:cNvPr id="10" name="Graphic 9" descr="Checkbox Checked with solid fill">
            <a:extLst>
              <a:ext uri="{FF2B5EF4-FFF2-40B4-BE49-F238E27FC236}">
                <a16:creationId xmlns:a16="http://schemas.microsoft.com/office/drawing/2014/main" id="{8088CCE7-580B-003E-29A4-F4A8C092F2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4" y="2918198"/>
            <a:ext cx="1054511" cy="1054511"/>
          </a:xfrm>
          <a:prstGeom prst="rect">
            <a:avLst/>
          </a:prstGeom>
        </p:spPr>
      </p:pic>
      <p:pic>
        <p:nvPicPr>
          <p:cNvPr id="11" name="Graphic 10" descr="Checkbox Checked with solid fill">
            <a:extLst>
              <a:ext uri="{FF2B5EF4-FFF2-40B4-BE49-F238E27FC236}">
                <a16:creationId xmlns:a16="http://schemas.microsoft.com/office/drawing/2014/main" id="{902DF9A6-B55F-C871-B66C-3BF5C3DD2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4525440"/>
            <a:ext cx="1054511" cy="1054511"/>
          </a:xfrm>
          <a:prstGeom prst="rect">
            <a:avLst/>
          </a:prstGeom>
        </p:spPr>
      </p:pic>
      <p:cxnSp>
        <p:nvCxnSpPr>
          <p:cNvPr id="14" name="Straight Connector 13">
            <a:extLst>
              <a:ext uri="{FF2B5EF4-FFF2-40B4-BE49-F238E27FC236}">
                <a16:creationId xmlns:a16="http://schemas.microsoft.com/office/drawing/2014/main" id="{3247957F-4259-5D18-8760-14F419A410B9}"/>
              </a:ext>
            </a:extLst>
          </p:cNvPr>
          <p:cNvCxnSpPr>
            <a:cxnSpLocks/>
          </p:cNvCxnSpPr>
          <p:nvPr/>
        </p:nvCxnSpPr>
        <p:spPr>
          <a:xfrm flipV="1">
            <a:off x="304800" y="2621288"/>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8A0094B-3511-BA2C-8EB0-F74A0A2E049D}"/>
              </a:ext>
            </a:extLst>
          </p:cNvPr>
          <p:cNvCxnSpPr>
            <a:cxnSpLocks/>
          </p:cNvCxnSpPr>
          <p:nvPr/>
        </p:nvCxnSpPr>
        <p:spPr>
          <a:xfrm flipV="1">
            <a:off x="412918" y="4274161"/>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99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59B83F-FDE0-9642-5CEF-FDC131383E64}"/>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a:solidFill>
                <a:prstClr val="white"/>
              </a:solidFill>
            </a:endParaRPr>
          </a:p>
        </p:txBody>
      </p:sp>
      <p:sp>
        <p:nvSpPr>
          <p:cNvPr id="3" name="Title 2">
            <a:extLst>
              <a:ext uri="{FF2B5EF4-FFF2-40B4-BE49-F238E27FC236}">
                <a16:creationId xmlns:a16="http://schemas.microsoft.com/office/drawing/2014/main" id="{8AA8A1E6-1D19-D77F-5296-D29747B92041}"/>
              </a:ext>
            </a:extLst>
          </p:cNvPr>
          <p:cNvSpPr>
            <a:spLocks noGrp="1"/>
          </p:cNvSpPr>
          <p:nvPr>
            <p:ph type="title"/>
          </p:nvPr>
        </p:nvSpPr>
        <p:spPr/>
        <p:txBody>
          <a:bodyPr/>
          <a:lstStyle/>
          <a:p>
            <a:r>
              <a:rPr lang="en-US"/>
              <a:t>Additional Areas of Review</a:t>
            </a:r>
          </a:p>
        </p:txBody>
      </p:sp>
      <p:cxnSp>
        <p:nvCxnSpPr>
          <p:cNvPr id="5" name="Straight Connector 4">
            <a:extLst>
              <a:ext uri="{FF2B5EF4-FFF2-40B4-BE49-F238E27FC236}">
                <a16:creationId xmlns:a16="http://schemas.microsoft.com/office/drawing/2014/main" id="{B4C336A8-5A45-3806-3E3D-DA2393197056}"/>
              </a:ext>
            </a:extLst>
          </p:cNvPr>
          <p:cNvCxnSpPr>
            <a:cxnSpLocks/>
          </p:cNvCxnSpPr>
          <p:nvPr/>
        </p:nvCxnSpPr>
        <p:spPr>
          <a:xfrm>
            <a:off x="4955284" y="2504780"/>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DA7AA2-892E-0321-42D5-414FFBD49DFC}"/>
              </a:ext>
            </a:extLst>
          </p:cNvPr>
          <p:cNvCxnSpPr>
            <a:cxnSpLocks/>
          </p:cNvCxnSpPr>
          <p:nvPr/>
        </p:nvCxnSpPr>
        <p:spPr>
          <a:xfrm>
            <a:off x="4955284" y="3555873"/>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95F1CC-CACD-007D-A7B5-864045044797}"/>
              </a:ext>
            </a:extLst>
          </p:cNvPr>
          <p:cNvCxnSpPr>
            <a:cxnSpLocks/>
          </p:cNvCxnSpPr>
          <p:nvPr/>
        </p:nvCxnSpPr>
        <p:spPr>
          <a:xfrm>
            <a:off x="4955284" y="4606966"/>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49919A-AFFF-4825-78DB-7DC801E9FD06}"/>
              </a:ext>
            </a:extLst>
          </p:cNvPr>
          <p:cNvCxnSpPr>
            <a:cxnSpLocks/>
          </p:cNvCxnSpPr>
          <p:nvPr/>
        </p:nvCxnSpPr>
        <p:spPr>
          <a:xfrm>
            <a:off x="4955284" y="5658059"/>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6C7732-20B0-EECD-EF05-8B9133EB2E4B}"/>
              </a:ext>
            </a:extLst>
          </p:cNvPr>
          <p:cNvCxnSpPr>
            <a:cxnSpLocks/>
          </p:cNvCxnSpPr>
          <p:nvPr/>
        </p:nvCxnSpPr>
        <p:spPr>
          <a:xfrm>
            <a:off x="4955284" y="1453687"/>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766F5C-AD88-8B30-DA45-64123FE77880}"/>
              </a:ext>
            </a:extLst>
          </p:cNvPr>
          <p:cNvCxnSpPr>
            <a:cxnSpLocks/>
          </p:cNvCxnSpPr>
          <p:nvPr/>
        </p:nvCxnSpPr>
        <p:spPr>
          <a:xfrm>
            <a:off x="381252" y="2504780"/>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29D13B-9C32-4AC2-5B1F-0D46B5C9DED0}"/>
              </a:ext>
            </a:extLst>
          </p:cNvPr>
          <p:cNvCxnSpPr>
            <a:cxnSpLocks/>
          </p:cNvCxnSpPr>
          <p:nvPr/>
        </p:nvCxnSpPr>
        <p:spPr>
          <a:xfrm>
            <a:off x="381252" y="3555873"/>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9FD2DB-3216-D0A0-E634-CA4D4835B378}"/>
              </a:ext>
            </a:extLst>
          </p:cNvPr>
          <p:cNvCxnSpPr>
            <a:cxnSpLocks/>
          </p:cNvCxnSpPr>
          <p:nvPr/>
        </p:nvCxnSpPr>
        <p:spPr>
          <a:xfrm>
            <a:off x="381252" y="4606966"/>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AD9D64-CD19-1053-D013-DF92ADE99B5E}"/>
              </a:ext>
            </a:extLst>
          </p:cNvPr>
          <p:cNvCxnSpPr>
            <a:cxnSpLocks/>
          </p:cNvCxnSpPr>
          <p:nvPr/>
        </p:nvCxnSpPr>
        <p:spPr>
          <a:xfrm>
            <a:off x="381252" y="5658059"/>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F096ED-94D9-7043-4CD5-28DEF9C4B1AB}"/>
              </a:ext>
            </a:extLst>
          </p:cNvPr>
          <p:cNvCxnSpPr>
            <a:cxnSpLocks/>
          </p:cNvCxnSpPr>
          <p:nvPr/>
        </p:nvCxnSpPr>
        <p:spPr>
          <a:xfrm>
            <a:off x="381252" y="1453687"/>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EBEE0-5BF4-F12A-B326-9687E8283B66}"/>
              </a:ext>
            </a:extLst>
          </p:cNvPr>
          <p:cNvSpPr txBox="1"/>
          <p:nvPr/>
        </p:nvSpPr>
        <p:spPr>
          <a:xfrm>
            <a:off x="913074" y="1787661"/>
            <a:ext cx="2811130" cy="369332"/>
          </a:xfrm>
          <a:prstGeom prst="rect">
            <a:avLst/>
          </a:prstGeom>
          <a:noFill/>
        </p:spPr>
        <p:txBody>
          <a:bodyPr wrap="square">
            <a:spAutoFit/>
          </a:bodyPr>
          <a:lstStyle/>
          <a:p>
            <a:pPr algn="ctr" fontAlgn="base">
              <a:spcBef>
                <a:spcPts val="1200"/>
              </a:spcBef>
              <a:defRPr/>
            </a:pPr>
            <a:r>
              <a:rPr lang="en-US"/>
              <a:t>Repeat Discrepancies</a:t>
            </a:r>
          </a:p>
        </p:txBody>
      </p:sp>
      <p:sp>
        <p:nvSpPr>
          <p:cNvPr id="16" name="TextBox 15">
            <a:extLst>
              <a:ext uri="{FF2B5EF4-FFF2-40B4-BE49-F238E27FC236}">
                <a16:creationId xmlns:a16="http://schemas.microsoft.com/office/drawing/2014/main" id="{FC6CA3ED-0778-F8BC-31C9-33D9DFE72459}"/>
              </a:ext>
            </a:extLst>
          </p:cNvPr>
          <p:cNvSpPr txBox="1"/>
          <p:nvPr/>
        </p:nvSpPr>
        <p:spPr>
          <a:xfrm>
            <a:off x="878249" y="2867955"/>
            <a:ext cx="3148628" cy="369332"/>
          </a:xfrm>
          <a:prstGeom prst="rect">
            <a:avLst/>
          </a:prstGeom>
          <a:noFill/>
        </p:spPr>
        <p:txBody>
          <a:bodyPr wrap="square">
            <a:spAutoFit/>
          </a:bodyPr>
          <a:lstStyle/>
          <a:p>
            <a:pPr algn="ctr" fontAlgn="base">
              <a:spcBef>
                <a:spcPts val="1200"/>
              </a:spcBef>
              <a:defRPr/>
            </a:pPr>
            <a:r>
              <a:rPr lang="en-US" dirty="0"/>
              <a:t>Independent Study</a:t>
            </a:r>
          </a:p>
        </p:txBody>
      </p:sp>
      <p:sp>
        <p:nvSpPr>
          <p:cNvPr id="17" name="TextBox 16">
            <a:extLst>
              <a:ext uri="{FF2B5EF4-FFF2-40B4-BE49-F238E27FC236}">
                <a16:creationId xmlns:a16="http://schemas.microsoft.com/office/drawing/2014/main" id="{F4347C43-848B-280F-7665-A76BF5D977A7}"/>
              </a:ext>
            </a:extLst>
          </p:cNvPr>
          <p:cNvSpPr txBox="1"/>
          <p:nvPr/>
        </p:nvSpPr>
        <p:spPr>
          <a:xfrm>
            <a:off x="878249" y="3877664"/>
            <a:ext cx="2811127" cy="369332"/>
          </a:xfrm>
          <a:prstGeom prst="rect">
            <a:avLst/>
          </a:prstGeom>
          <a:noFill/>
        </p:spPr>
        <p:txBody>
          <a:bodyPr wrap="square">
            <a:spAutoFit/>
          </a:bodyPr>
          <a:lstStyle/>
          <a:p>
            <a:pPr algn="ctr" fontAlgn="base">
              <a:spcBef>
                <a:spcPts val="1200"/>
              </a:spcBef>
              <a:defRPr/>
            </a:pPr>
            <a:r>
              <a:rPr lang="en-US"/>
              <a:t>Reporting Fees</a:t>
            </a:r>
          </a:p>
        </p:txBody>
      </p:sp>
      <p:sp>
        <p:nvSpPr>
          <p:cNvPr id="18" name="TextBox 17">
            <a:extLst>
              <a:ext uri="{FF2B5EF4-FFF2-40B4-BE49-F238E27FC236}">
                <a16:creationId xmlns:a16="http://schemas.microsoft.com/office/drawing/2014/main" id="{DA5C9615-6C2E-1C48-A92E-14F9AC0769E9}"/>
              </a:ext>
            </a:extLst>
          </p:cNvPr>
          <p:cNvSpPr txBox="1"/>
          <p:nvPr/>
        </p:nvSpPr>
        <p:spPr>
          <a:xfrm>
            <a:off x="5487110" y="1586487"/>
            <a:ext cx="2811125" cy="646331"/>
          </a:xfrm>
          <a:prstGeom prst="rect">
            <a:avLst/>
          </a:prstGeom>
          <a:noFill/>
        </p:spPr>
        <p:txBody>
          <a:bodyPr wrap="square">
            <a:spAutoFit/>
          </a:bodyPr>
          <a:lstStyle/>
          <a:p>
            <a:pPr algn="ctr" fontAlgn="base">
              <a:spcBef>
                <a:spcPts val="1200"/>
              </a:spcBef>
              <a:defRPr/>
            </a:pPr>
            <a:r>
              <a:rPr lang="en-US"/>
              <a:t>Advertising, Sales, or Enrollment Practices</a:t>
            </a:r>
          </a:p>
        </p:txBody>
      </p:sp>
      <p:sp>
        <p:nvSpPr>
          <p:cNvPr id="19" name="TextBox 18">
            <a:extLst>
              <a:ext uri="{FF2B5EF4-FFF2-40B4-BE49-F238E27FC236}">
                <a16:creationId xmlns:a16="http://schemas.microsoft.com/office/drawing/2014/main" id="{EF294AD2-86F0-A26D-8472-EE933E1065CF}"/>
              </a:ext>
            </a:extLst>
          </p:cNvPr>
          <p:cNvSpPr txBox="1"/>
          <p:nvPr/>
        </p:nvSpPr>
        <p:spPr>
          <a:xfrm>
            <a:off x="5485653" y="2800609"/>
            <a:ext cx="2814036" cy="369332"/>
          </a:xfrm>
          <a:prstGeom prst="rect">
            <a:avLst/>
          </a:prstGeom>
          <a:noFill/>
        </p:spPr>
        <p:txBody>
          <a:bodyPr wrap="square">
            <a:spAutoFit/>
          </a:bodyPr>
          <a:lstStyle/>
          <a:p>
            <a:pPr algn="ctr" fontAlgn="base">
              <a:spcBef>
                <a:spcPts val="1200"/>
              </a:spcBef>
              <a:defRPr/>
            </a:pPr>
            <a:r>
              <a:rPr lang="en-US" dirty="0"/>
              <a:t>Yellow Ribbon Contract</a:t>
            </a:r>
          </a:p>
        </p:txBody>
      </p:sp>
      <p:sp>
        <p:nvSpPr>
          <p:cNvPr id="20" name="TextBox 19">
            <a:extLst>
              <a:ext uri="{FF2B5EF4-FFF2-40B4-BE49-F238E27FC236}">
                <a16:creationId xmlns:a16="http://schemas.microsoft.com/office/drawing/2014/main" id="{A401F6B0-6A97-0F1A-D750-61562FF0EADB}"/>
              </a:ext>
            </a:extLst>
          </p:cNvPr>
          <p:cNvSpPr txBox="1"/>
          <p:nvPr/>
        </p:nvSpPr>
        <p:spPr>
          <a:xfrm>
            <a:off x="5501215" y="3883332"/>
            <a:ext cx="2811125" cy="369332"/>
          </a:xfrm>
          <a:prstGeom prst="rect">
            <a:avLst/>
          </a:prstGeom>
          <a:noFill/>
        </p:spPr>
        <p:txBody>
          <a:bodyPr wrap="square">
            <a:spAutoFit/>
          </a:bodyPr>
          <a:lstStyle/>
          <a:p>
            <a:pPr algn="ctr" fontAlgn="base">
              <a:spcBef>
                <a:spcPts val="1200"/>
              </a:spcBef>
              <a:defRPr/>
            </a:pPr>
            <a:r>
              <a:rPr lang="en-US"/>
              <a:t>Priority Enrollment</a:t>
            </a:r>
          </a:p>
        </p:txBody>
      </p:sp>
      <p:sp>
        <p:nvSpPr>
          <p:cNvPr id="21" name="TextBox 20">
            <a:extLst>
              <a:ext uri="{FF2B5EF4-FFF2-40B4-BE49-F238E27FC236}">
                <a16:creationId xmlns:a16="http://schemas.microsoft.com/office/drawing/2014/main" id="{B78B390E-DB65-B066-E3A0-343E8C0FCE77}"/>
              </a:ext>
            </a:extLst>
          </p:cNvPr>
          <p:cNvSpPr txBox="1"/>
          <p:nvPr/>
        </p:nvSpPr>
        <p:spPr>
          <a:xfrm>
            <a:off x="5437950" y="4929271"/>
            <a:ext cx="2871256" cy="369332"/>
          </a:xfrm>
          <a:prstGeom prst="rect">
            <a:avLst/>
          </a:prstGeom>
          <a:noFill/>
        </p:spPr>
        <p:txBody>
          <a:bodyPr wrap="square">
            <a:spAutoFit/>
          </a:bodyPr>
          <a:lstStyle/>
          <a:p>
            <a:pPr algn="ctr" fontAlgn="base">
              <a:spcBef>
                <a:spcPts val="1200"/>
              </a:spcBef>
              <a:defRPr/>
            </a:pPr>
            <a:r>
              <a:rPr lang="en-US"/>
              <a:t>Trademark</a:t>
            </a:r>
          </a:p>
        </p:txBody>
      </p:sp>
      <p:pic>
        <p:nvPicPr>
          <p:cNvPr id="22" name="Graphic 21" descr="Close with solid fill">
            <a:extLst>
              <a:ext uri="{FF2B5EF4-FFF2-40B4-BE49-F238E27FC236}">
                <a16:creationId xmlns:a16="http://schemas.microsoft.com/office/drawing/2014/main" id="{A221CA33-926B-7579-B430-EC972D265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274" y="1738473"/>
            <a:ext cx="457200" cy="457200"/>
          </a:xfrm>
          <a:prstGeom prst="rect">
            <a:avLst/>
          </a:prstGeom>
        </p:spPr>
      </p:pic>
      <p:pic>
        <p:nvPicPr>
          <p:cNvPr id="23" name="Graphic 22" descr="Diploma roll with solid fill">
            <a:extLst>
              <a:ext uri="{FF2B5EF4-FFF2-40B4-BE49-F238E27FC236}">
                <a16:creationId xmlns:a16="http://schemas.microsoft.com/office/drawing/2014/main" id="{31A64EF7-5D40-6060-BFC6-9AC4024B9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274" y="4962725"/>
            <a:ext cx="457200" cy="457200"/>
          </a:xfrm>
          <a:prstGeom prst="rect">
            <a:avLst/>
          </a:prstGeom>
        </p:spPr>
      </p:pic>
      <p:pic>
        <p:nvPicPr>
          <p:cNvPr id="24" name="Graphic 23" descr="Bow with solid fill">
            <a:extLst>
              <a:ext uri="{FF2B5EF4-FFF2-40B4-BE49-F238E27FC236}">
                <a16:creationId xmlns:a16="http://schemas.microsoft.com/office/drawing/2014/main" id="{52EFCBD3-2E6C-04D1-7910-6CCB41D1C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60150" y="2800609"/>
            <a:ext cx="457200" cy="457200"/>
          </a:xfrm>
          <a:prstGeom prst="rect">
            <a:avLst/>
          </a:prstGeom>
        </p:spPr>
      </p:pic>
      <p:pic>
        <p:nvPicPr>
          <p:cNvPr id="25" name="Graphic 24" descr="Newspaper with solid fill">
            <a:extLst>
              <a:ext uri="{FF2B5EF4-FFF2-40B4-BE49-F238E27FC236}">
                <a16:creationId xmlns:a16="http://schemas.microsoft.com/office/drawing/2014/main" id="{99E2318A-F3D5-29DD-7F61-C1FCE5A933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95223" y="1725276"/>
            <a:ext cx="457200" cy="457200"/>
          </a:xfrm>
          <a:prstGeom prst="rect">
            <a:avLst/>
          </a:prstGeom>
        </p:spPr>
      </p:pic>
      <p:pic>
        <p:nvPicPr>
          <p:cNvPr id="26" name="Graphic 25" descr="Money with solid fill">
            <a:extLst>
              <a:ext uri="{FF2B5EF4-FFF2-40B4-BE49-F238E27FC236}">
                <a16:creationId xmlns:a16="http://schemas.microsoft.com/office/drawing/2014/main" id="{30597944-360D-3CF3-54C7-F691DB8768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7274" y="3864981"/>
            <a:ext cx="457200" cy="457200"/>
          </a:xfrm>
          <a:prstGeom prst="rect">
            <a:avLst/>
          </a:prstGeom>
        </p:spPr>
      </p:pic>
      <p:pic>
        <p:nvPicPr>
          <p:cNvPr id="27" name="Graphic 26" descr="Work from home desk with solid fill">
            <a:extLst>
              <a:ext uri="{FF2B5EF4-FFF2-40B4-BE49-F238E27FC236}">
                <a16:creationId xmlns:a16="http://schemas.microsoft.com/office/drawing/2014/main" id="{824B6580-910E-C2CC-C9B1-0E13FA32C9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7274" y="2800609"/>
            <a:ext cx="457200" cy="457200"/>
          </a:xfrm>
          <a:prstGeom prst="rect">
            <a:avLst/>
          </a:prstGeom>
        </p:spPr>
      </p:pic>
      <p:pic>
        <p:nvPicPr>
          <p:cNvPr id="28" name="Graphic 27" descr="Badge 1 with solid fill">
            <a:extLst>
              <a:ext uri="{FF2B5EF4-FFF2-40B4-BE49-F238E27FC236}">
                <a16:creationId xmlns:a16="http://schemas.microsoft.com/office/drawing/2014/main" id="{6A570254-6B2F-26DC-278B-2F8CD43767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60150" y="3883332"/>
            <a:ext cx="457200" cy="457200"/>
          </a:xfrm>
          <a:prstGeom prst="rect">
            <a:avLst/>
          </a:prstGeom>
        </p:spPr>
      </p:pic>
      <p:sp>
        <p:nvSpPr>
          <p:cNvPr id="29" name="TextBox 28">
            <a:extLst>
              <a:ext uri="{FF2B5EF4-FFF2-40B4-BE49-F238E27FC236}">
                <a16:creationId xmlns:a16="http://schemas.microsoft.com/office/drawing/2014/main" id="{AE11F0B8-6237-9F87-8245-646BF73EAE47}"/>
              </a:ext>
            </a:extLst>
          </p:cNvPr>
          <p:cNvSpPr txBox="1"/>
          <p:nvPr/>
        </p:nvSpPr>
        <p:spPr>
          <a:xfrm>
            <a:off x="8560150" y="4675525"/>
            <a:ext cx="1212525" cy="881209"/>
          </a:xfrm>
          <a:prstGeom prst="rect">
            <a:avLst/>
          </a:prstGeom>
          <a:noFill/>
        </p:spPr>
        <p:txBody>
          <a:bodyPr wrap="square" lIns="0" tIns="0" rIns="0" bIns="0" rtlCol="0">
            <a:noAutofit/>
          </a:bodyPr>
          <a:lstStyle/>
          <a:p>
            <a:pPr algn="l" defTabSz="228600">
              <a:spcAft>
                <a:spcPts val="1200"/>
              </a:spcAft>
            </a:pPr>
            <a:r>
              <a:rPr lang="en-US" sz="8000" noProof="0">
                <a:solidFill>
                  <a:schemeClr val="accent2">
                    <a:lumMod val="75000"/>
                  </a:schemeClr>
                </a:solidFill>
              </a:rPr>
              <a:t>®</a:t>
            </a:r>
            <a:r>
              <a:rPr lang="en-US" sz="8000" noProof="0"/>
              <a:t> </a:t>
            </a:r>
          </a:p>
        </p:txBody>
      </p:sp>
      <p:sp>
        <p:nvSpPr>
          <p:cNvPr id="30" name="TextBox 29">
            <a:extLst>
              <a:ext uri="{FF2B5EF4-FFF2-40B4-BE49-F238E27FC236}">
                <a16:creationId xmlns:a16="http://schemas.microsoft.com/office/drawing/2014/main" id="{EED30E54-75C8-99F1-F47D-95E13D9CDFF3}"/>
              </a:ext>
            </a:extLst>
          </p:cNvPr>
          <p:cNvSpPr txBox="1"/>
          <p:nvPr/>
        </p:nvSpPr>
        <p:spPr>
          <a:xfrm>
            <a:off x="762486" y="4837382"/>
            <a:ext cx="3112305" cy="646331"/>
          </a:xfrm>
          <a:prstGeom prst="rect">
            <a:avLst/>
          </a:prstGeom>
          <a:noFill/>
        </p:spPr>
        <p:txBody>
          <a:bodyPr wrap="square">
            <a:spAutoFit/>
          </a:bodyPr>
          <a:lstStyle/>
          <a:p>
            <a:pPr algn="ctr" fontAlgn="base">
              <a:spcBef>
                <a:spcPts val="1200"/>
              </a:spcBef>
              <a:defRPr/>
            </a:pPr>
            <a:r>
              <a:rPr lang="en-US"/>
              <a:t>Reporting Graduation and Program Completion</a:t>
            </a:r>
          </a:p>
        </p:txBody>
      </p:sp>
      <p:cxnSp>
        <p:nvCxnSpPr>
          <p:cNvPr id="31" name="Straight Connector 30">
            <a:extLst>
              <a:ext uri="{FF2B5EF4-FFF2-40B4-BE49-F238E27FC236}">
                <a16:creationId xmlns:a16="http://schemas.microsoft.com/office/drawing/2014/main" id="{FD9C1A91-F9F9-49F5-3C3B-8967A68AD015}"/>
              </a:ext>
            </a:extLst>
          </p:cNvPr>
          <p:cNvCxnSpPr>
            <a:cxnSpLocks/>
          </p:cNvCxnSpPr>
          <p:nvPr/>
        </p:nvCxnSpPr>
        <p:spPr>
          <a:xfrm>
            <a:off x="4641154" y="1425271"/>
            <a:ext cx="0" cy="43772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17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8686800" y="6400232"/>
            <a:ext cx="38463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83F1FA-211D-3044-9E35-958DFBC26156}"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Title 3">
            <a:extLst>
              <a:ext uri="{FF2B5EF4-FFF2-40B4-BE49-F238E27FC236}">
                <a16:creationId xmlns:a16="http://schemas.microsoft.com/office/drawing/2014/main" id="{82535C43-889A-7824-5AFC-48F868B92ADC}"/>
              </a:ext>
            </a:extLst>
          </p:cNvPr>
          <p:cNvSpPr>
            <a:spLocks noGrp="1"/>
          </p:cNvSpPr>
          <p:nvPr>
            <p:ph type="ctrTitle"/>
          </p:nvPr>
        </p:nvSpPr>
        <p:spPr>
          <a:xfrm>
            <a:off x="115897" y="129122"/>
            <a:ext cx="7772400" cy="916366"/>
          </a:xfrm>
        </p:spPr>
        <p:txBody>
          <a:bodyPr>
            <a:noAutofit/>
          </a:bodyPr>
          <a:lstStyle/>
          <a:p>
            <a:pPr algn="l"/>
            <a:r>
              <a:rPr lang="en-US" b="1" dirty="0"/>
              <a:t>Malanienne Davis</a:t>
            </a:r>
          </a:p>
        </p:txBody>
      </p:sp>
      <p:sp>
        <p:nvSpPr>
          <p:cNvPr id="6" name="Rectangle: Rounded Corners 5">
            <a:extLst>
              <a:ext uri="{FF2B5EF4-FFF2-40B4-BE49-F238E27FC236}">
                <a16:creationId xmlns:a16="http://schemas.microsoft.com/office/drawing/2014/main" id="{9C1D4204-313D-7665-DC57-9F14E53E8569}"/>
              </a:ext>
            </a:extLst>
          </p:cNvPr>
          <p:cNvSpPr/>
          <p:nvPr/>
        </p:nvSpPr>
        <p:spPr>
          <a:xfrm>
            <a:off x="2873829" y="3061946"/>
            <a:ext cx="6154273" cy="3338287"/>
          </a:xfrm>
          <a:prstGeom prst="roundRect">
            <a:avLst>
              <a:gd name="adj" fmla="val 2762"/>
            </a:avLst>
          </a:prstGeom>
          <a:solidFill>
            <a:schemeClr val="bg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7F8A437D-D463-2D80-48E4-4A8661B044CE}"/>
              </a:ext>
            </a:extLst>
          </p:cNvPr>
          <p:cNvSpPr txBox="1"/>
          <p:nvPr/>
        </p:nvSpPr>
        <p:spPr>
          <a:xfrm>
            <a:off x="164068" y="914400"/>
            <a:ext cx="8689645" cy="333828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sng"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Military Experience</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kern="0" dirty="0">
                <a:latin typeface="Calibri"/>
                <a:ea typeface="Lato" panose="020F0502020204030203" pitchFamily="34" charset="0"/>
                <a:cs typeface="Lato" panose="020F0502020204030203" pitchFamily="34" charset="0"/>
              </a:rPr>
              <a:t>United States Coast Guard Active Duty 2002 – 2008</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sng"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Education</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b="1" kern="0" dirty="0">
                <a:latin typeface="Calibri"/>
                <a:ea typeface="Lato" panose="020F0502020204030203" pitchFamily="34" charset="0"/>
                <a:cs typeface="Lato" panose="020F0502020204030203" pitchFamily="34" charset="0"/>
              </a:rPr>
              <a:t>Boston University: </a:t>
            </a:r>
            <a:r>
              <a:rPr kumimoji="0" lang="en-US" sz="1800" b="0"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Masters of Science, Criminal Justice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Kaplan University: Bachelor</a:t>
            </a:r>
            <a:r>
              <a:rPr lang="en-US" kern="0" dirty="0">
                <a:latin typeface="Calibri"/>
                <a:ea typeface="Lato" panose="020F0502020204030203" pitchFamily="34" charset="0"/>
                <a:cs typeface="Lato" panose="020F0502020204030203" pitchFamily="34" charset="0"/>
              </a:rPr>
              <a:t>s of Science, Criminal Justice – Crime Scene Investigation</a:t>
            </a:r>
            <a:endParaRPr kumimoji="0" lang="en-US" sz="1800" b="0"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399D9B05-8249-FDAF-7B4A-9C5B3D1B9F1B}"/>
              </a:ext>
            </a:extLst>
          </p:cNvPr>
          <p:cNvSpPr txBox="1"/>
          <p:nvPr/>
        </p:nvSpPr>
        <p:spPr>
          <a:xfrm>
            <a:off x="3280230" y="2847398"/>
            <a:ext cx="5863770" cy="3767382"/>
          </a:xfrm>
          <a:prstGeom prst="rect">
            <a:avLst/>
          </a:prstGeom>
          <a:noFill/>
          <a:ln w="38100">
            <a:noFill/>
          </a:ln>
        </p:spPr>
        <p:txBody>
          <a:bodyPr wrap="square" lIns="0" tIns="0" rIns="0" bIns="0" rtlCol="0" anchor="ctr">
            <a:noAutofit/>
          </a:body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2000" b="1" i="0" u="sng"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Federal Career Experience</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2012</a:t>
            </a:r>
            <a:r>
              <a:rPr lang="en-US" b="1" kern="0" dirty="0">
                <a:solidFill>
                  <a:srgbClr val="000000"/>
                </a:solidFill>
                <a:latin typeface="Calibri"/>
                <a:ea typeface="Lato" panose="020F0502020204030203" pitchFamily="34" charset="0"/>
                <a:cs typeface="Lato" panose="020F0502020204030203" pitchFamily="34" charset="0"/>
              </a:rPr>
              <a:t> – Present</a:t>
            </a:r>
            <a:r>
              <a:rPr kumimoji="0" lang="en-US" sz="1800" b="1" i="0"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  Department of Veteran’s Affairs</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Education Compliance Survey Specialist 2012-2022</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Training Specialist –  National Training Team</a:t>
            </a:r>
          </a:p>
          <a:p>
            <a:pPr marR="0" lvl="0" algn="l" defTabSz="228600" rtl="0" eaLnBrk="1" fontAlgn="auto" latinLnBrk="0" hangingPunct="1">
              <a:lnSpc>
                <a:spcPct val="100000"/>
              </a:lnSpc>
              <a:spcBef>
                <a:spcPts val="0"/>
              </a:spcBef>
              <a:spcAft>
                <a:spcPts val="600"/>
              </a:spcAft>
              <a:buClrTx/>
              <a:buSzTx/>
              <a:tabLst/>
              <a:defRPr/>
            </a:pPr>
            <a:r>
              <a:rPr lang="en-US" i="1" kern="0" dirty="0">
                <a:solidFill>
                  <a:srgbClr val="000000"/>
                </a:solidFill>
                <a:latin typeface="Calibri"/>
                <a:ea typeface="Lato" panose="020F0502020204030203" pitchFamily="34" charset="0"/>
                <a:cs typeface="Lato" panose="020F0502020204030203" pitchFamily="34" charset="0"/>
              </a:rPr>
              <a:t>		- </a:t>
            </a:r>
            <a:r>
              <a:rPr kumimoji="0" lang="en-US" sz="1800" b="0" i="1"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Compliance 2022 – Present </a:t>
            </a:r>
          </a:p>
          <a:p>
            <a:pPr marL="0" marR="0" lvl="0" indent="0" algn="l" defTabSz="228600" rtl="0" eaLnBrk="1" fontAlgn="auto" latinLnBrk="0" hangingPunct="1">
              <a:lnSpc>
                <a:spcPct val="100000"/>
              </a:lnSpc>
              <a:spcBef>
                <a:spcPts val="0"/>
              </a:spcBef>
              <a:spcAft>
                <a:spcPts val="600"/>
              </a:spcAft>
              <a:buClrTx/>
              <a:buSzTx/>
              <a:buFontTx/>
              <a:buNone/>
              <a:tabLst/>
              <a:defRPr/>
            </a:pPr>
            <a:r>
              <a:rPr lang="en-US" b="1" kern="0" dirty="0">
                <a:solidFill>
                  <a:srgbClr val="000000"/>
                </a:solidFill>
                <a:latin typeface="Calibri"/>
                <a:ea typeface="Lato" panose="020F0502020204030203" pitchFamily="34" charset="0"/>
                <a:cs typeface="Lato" panose="020F0502020204030203" pitchFamily="34" charset="0"/>
              </a:rPr>
              <a:t>2002 – 2012: United States Coast Guard</a:t>
            </a:r>
            <a:endParaRPr kumimoji="0" lang="en-US" sz="1800" b="1" i="0"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endParaRP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i="1" kern="0" dirty="0">
                <a:solidFill>
                  <a:srgbClr val="000000"/>
                </a:solidFill>
                <a:latin typeface="Calibri"/>
                <a:ea typeface="Lato" panose="020F0502020204030203" pitchFamily="34" charset="0"/>
                <a:cs typeface="Lato" panose="020F0502020204030203" pitchFamily="34" charset="0"/>
              </a:rPr>
              <a:t>Active Duty 2002-2008, Reservist 2008-2010</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Quality Assurance Specialist (Civilian)</a:t>
            </a:r>
          </a:p>
          <a:p>
            <a:pPr marR="0" lvl="0" algn="l" defTabSz="228600" rtl="0" eaLnBrk="1" fontAlgn="auto" latinLnBrk="0" hangingPunct="1">
              <a:lnSpc>
                <a:spcPct val="100000"/>
              </a:lnSpc>
              <a:spcBef>
                <a:spcPts val="0"/>
              </a:spcBef>
              <a:spcAft>
                <a:spcPts val="600"/>
              </a:spcAft>
              <a:buClrTx/>
              <a:buSzTx/>
              <a:tabLst/>
              <a:defRPr/>
            </a:pPr>
            <a:r>
              <a:rPr lang="en-US" i="1" kern="0" dirty="0">
                <a:solidFill>
                  <a:srgbClr val="000000"/>
                </a:solidFill>
                <a:latin typeface="Calibri"/>
                <a:ea typeface="Lato" panose="020F0502020204030203" pitchFamily="34" charset="0"/>
                <a:cs typeface="Lato" panose="020F0502020204030203" pitchFamily="34" charset="0"/>
              </a:rPr>
              <a:t>		- </a:t>
            </a:r>
            <a:r>
              <a:rPr kumimoji="0" lang="en-US" sz="1800" b="0" i="1" u="none" strike="noStrike" kern="0" cap="none" spc="0" normalizeH="0" baseline="0" noProof="0" dirty="0">
                <a:ln>
                  <a:noFill/>
                </a:ln>
                <a:solidFill>
                  <a:srgbClr val="000000"/>
                </a:solidFill>
                <a:effectLst/>
                <a:uLnTx/>
                <a:uFillTx/>
                <a:latin typeface="Calibri"/>
                <a:ea typeface="Lato" panose="020F0502020204030203" pitchFamily="34" charset="0"/>
                <a:cs typeface="Lato" panose="020F0502020204030203" pitchFamily="34" charset="0"/>
              </a:rPr>
              <a:t>Transportation 2008 – 2012 </a:t>
            </a:r>
          </a:p>
        </p:txBody>
      </p:sp>
      <p:sp>
        <p:nvSpPr>
          <p:cNvPr id="9" name="TextBox 8">
            <a:extLst>
              <a:ext uri="{FF2B5EF4-FFF2-40B4-BE49-F238E27FC236}">
                <a16:creationId xmlns:a16="http://schemas.microsoft.com/office/drawing/2014/main" id="{B7734CAF-4C10-A96D-1B92-F3CD4E09AFF3}"/>
              </a:ext>
            </a:extLst>
          </p:cNvPr>
          <p:cNvSpPr txBox="1"/>
          <p:nvPr/>
        </p:nvSpPr>
        <p:spPr>
          <a:xfrm>
            <a:off x="169844" y="3174586"/>
            <a:ext cx="2599256" cy="2769014"/>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2000" b="1" i="0" u="sng"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A little about me</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I am </a:t>
            </a:r>
            <a:r>
              <a:rPr kumimoji="0" lang="en-US" sz="1800" b="0" i="0" u="none" strike="noStrike" kern="0" cap="none" spc="0" normalizeH="0" baseline="0" noProof="0">
                <a:ln>
                  <a:noFill/>
                </a:ln>
                <a:effectLst/>
                <a:uLnTx/>
                <a:uFillTx/>
                <a:latin typeface="Calibri"/>
                <a:ea typeface="Lato" panose="020F0502020204030203" pitchFamily="34" charset="0"/>
                <a:cs typeface="Lato" panose="020F0502020204030203" pitchFamily="34" charset="0"/>
              </a:rPr>
              <a:t>a mom </a:t>
            </a:r>
            <a:r>
              <a:rPr kumimoji="0" lang="en-US" sz="1800" b="0"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of 2 kids (15yo/11yo), an avid     gardener, and enjoy baking     for others.  Fun fact about      me is that I am an Ordained Minister, and I  love Soccer (</a:t>
            </a:r>
            <a:r>
              <a:rPr lang="en-US" i="0" dirty="0">
                <a:solidFill>
                  <a:srgbClr val="001D35"/>
                </a:solidFill>
                <a:effectLst/>
                <a:latin typeface="Google Sans"/>
              </a:rPr>
              <a:t>Fútbol</a:t>
            </a:r>
            <a:r>
              <a:rPr kumimoji="0" lang="en-US" sz="1800" b="0"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rPr>
              <a:t>). Germany  is my       FIFA World Cup team. </a:t>
            </a:r>
            <a:endParaRPr kumimoji="0" lang="en-US" sz="1800" b="1" i="0" u="none" strike="noStrike" kern="0" cap="none" spc="0" normalizeH="0" baseline="0" noProof="0" dirty="0">
              <a:ln>
                <a:noFill/>
              </a:ln>
              <a:effectLst/>
              <a:uLnTx/>
              <a:uFillTx/>
              <a:latin typeface="Calibri"/>
              <a:ea typeface="Lato" panose="020F0502020204030203" pitchFamily="34" charset="0"/>
              <a:cs typeface="Lato" panose="020F0502020204030203" pitchFamily="34" charset="0"/>
            </a:endParaRPr>
          </a:p>
        </p:txBody>
      </p:sp>
      <p:pic>
        <p:nvPicPr>
          <p:cNvPr id="10" name="Picture 9" descr="A person smiling in front of a flag&#10;&#10;AI-generated content may be incorrect.">
            <a:extLst>
              <a:ext uri="{FF2B5EF4-FFF2-40B4-BE49-F238E27FC236}">
                <a16:creationId xmlns:a16="http://schemas.microsoft.com/office/drawing/2014/main" id="{6132039E-3D77-9C13-5088-087475735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1715" y="162960"/>
            <a:ext cx="1778217" cy="2222772"/>
          </a:xfrm>
          <a:prstGeom prst="rect">
            <a:avLst/>
          </a:prstGeom>
        </p:spPr>
      </p:pic>
    </p:spTree>
    <p:extLst>
      <p:ext uri="{BB962C8B-B14F-4D97-AF65-F5344CB8AC3E}">
        <p14:creationId xmlns:p14="http://schemas.microsoft.com/office/powerpoint/2010/main" val="873939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6B176-91C3-0DD4-88F6-217AC53F13B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47EEA-D485-2A66-77EA-51824B993CCC}"/>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30</a:t>
            </a:fld>
            <a:endParaRPr lang="en-US">
              <a:solidFill>
                <a:prstClr val="white"/>
              </a:solidFill>
            </a:endParaRPr>
          </a:p>
        </p:txBody>
      </p:sp>
      <p:sp>
        <p:nvSpPr>
          <p:cNvPr id="3" name="Title 2">
            <a:extLst>
              <a:ext uri="{FF2B5EF4-FFF2-40B4-BE49-F238E27FC236}">
                <a16:creationId xmlns:a16="http://schemas.microsoft.com/office/drawing/2014/main" id="{74057C01-AE77-9BF8-13CF-05A825BF188A}"/>
              </a:ext>
            </a:extLst>
          </p:cNvPr>
          <p:cNvSpPr>
            <a:spLocks noGrp="1"/>
          </p:cNvSpPr>
          <p:nvPr>
            <p:ph type="title"/>
          </p:nvPr>
        </p:nvSpPr>
        <p:spPr/>
        <p:txBody>
          <a:bodyPr/>
          <a:lstStyle/>
          <a:p>
            <a:r>
              <a:rPr lang="en-US" dirty="0"/>
              <a:t>Summary</a:t>
            </a:r>
          </a:p>
        </p:txBody>
      </p:sp>
      <p:grpSp>
        <p:nvGrpSpPr>
          <p:cNvPr id="32" name="Group 31">
            <a:extLst>
              <a:ext uri="{FF2B5EF4-FFF2-40B4-BE49-F238E27FC236}">
                <a16:creationId xmlns:a16="http://schemas.microsoft.com/office/drawing/2014/main" id="{9052A3EA-A013-F98F-CCDF-F34ABA35A65F}"/>
              </a:ext>
            </a:extLst>
          </p:cNvPr>
          <p:cNvGrpSpPr/>
          <p:nvPr/>
        </p:nvGrpSpPr>
        <p:grpSpPr>
          <a:xfrm>
            <a:off x="-266700" y="1568814"/>
            <a:ext cx="9639300" cy="3720372"/>
            <a:chOff x="-266700" y="1219200"/>
            <a:chExt cx="9639300" cy="3720372"/>
          </a:xfrm>
        </p:grpSpPr>
        <p:sp>
          <p:nvSpPr>
            <p:cNvPr id="9" name="Rectangle 8">
              <a:extLst>
                <a:ext uri="{FF2B5EF4-FFF2-40B4-BE49-F238E27FC236}">
                  <a16:creationId xmlns:a16="http://schemas.microsoft.com/office/drawing/2014/main" id="{4B4AC0F7-BA10-F1EE-E932-B450D1F6C23A}"/>
                </a:ext>
              </a:extLst>
            </p:cNvPr>
            <p:cNvSpPr/>
            <p:nvPr/>
          </p:nvSpPr>
          <p:spPr>
            <a:xfrm>
              <a:off x="-266700" y="1219200"/>
              <a:ext cx="9639300" cy="999072"/>
            </a:xfrm>
            <a:prstGeom prst="rect">
              <a:avLst/>
            </a:prstGeom>
            <a:solidFill>
              <a:schemeClr val="tx2">
                <a:lumMod val="75000"/>
              </a:schemeClr>
            </a:solidFill>
            <a:ln w="19050" cap="flat">
              <a:solidFill>
                <a:schemeClr val="accent4">
                  <a:lumMod val="7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0" name="Group 29">
              <a:extLst>
                <a:ext uri="{FF2B5EF4-FFF2-40B4-BE49-F238E27FC236}">
                  <a16:creationId xmlns:a16="http://schemas.microsoft.com/office/drawing/2014/main" id="{7F06EE9D-E86B-5E0B-288E-03100FCA978D}"/>
                </a:ext>
              </a:extLst>
            </p:cNvPr>
            <p:cNvGrpSpPr/>
            <p:nvPr/>
          </p:nvGrpSpPr>
          <p:grpSpPr>
            <a:xfrm>
              <a:off x="219270" y="1329620"/>
              <a:ext cx="731520" cy="731520"/>
              <a:chOff x="447870" y="1295174"/>
              <a:chExt cx="731520" cy="731520"/>
            </a:xfrm>
          </p:grpSpPr>
          <p:sp>
            <p:nvSpPr>
              <p:cNvPr id="11" name="Oval 10">
                <a:extLst>
                  <a:ext uri="{FF2B5EF4-FFF2-40B4-BE49-F238E27FC236}">
                    <a16:creationId xmlns:a16="http://schemas.microsoft.com/office/drawing/2014/main" id="{E52E3E0E-F902-725C-D96D-3189BB0F4674}"/>
                  </a:ext>
                </a:extLst>
              </p:cNvPr>
              <p:cNvSpPr/>
              <p:nvPr/>
            </p:nvSpPr>
            <p:spPr>
              <a:xfrm>
                <a:off x="447870" y="1295174"/>
                <a:ext cx="731520" cy="731520"/>
              </a:xfrm>
              <a:prstGeom prst="ellipse">
                <a:avLst/>
              </a:prstGeom>
              <a:solidFill>
                <a:schemeClr val="accent4">
                  <a:lumMod val="75000"/>
                </a:schemeClr>
              </a:solidFill>
              <a:ln w="158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11">
                <a:extLst>
                  <a:ext uri="{FF2B5EF4-FFF2-40B4-BE49-F238E27FC236}">
                    <a16:creationId xmlns:a16="http://schemas.microsoft.com/office/drawing/2014/main" id="{6395113B-1D87-A19D-0C7C-AB188EEFD927}"/>
                  </a:ext>
                </a:extLst>
              </p:cNvPr>
              <p:cNvSpPr/>
              <p:nvPr/>
            </p:nvSpPr>
            <p:spPr>
              <a:xfrm>
                <a:off x="603954" y="1400151"/>
                <a:ext cx="419353" cy="521567"/>
              </a:xfrm>
              <a:custGeom>
                <a:avLst/>
                <a:gdLst>
                  <a:gd name="connsiteX0" fmla="*/ 133496 w 442582"/>
                  <a:gd name="connsiteY0" fmla="*/ 223797 h 525011"/>
                  <a:gd name="connsiteX1" fmla="*/ 160820 w 442582"/>
                  <a:gd name="connsiteY1" fmla="*/ 251121 h 525011"/>
                  <a:gd name="connsiteX2" fmla="*/ 133496 w 442582"/>
                  <a:gd name="connsiteY2" fmla="*/ 278445 h 525011"/>
                  <a:gd name="connsiteX3" fmla="*/ 106172 w 442582"/>
                  <a:gd name="connsiteY3" fmla="*/ 251121 h 525011"/>
                  <a:gd name="connsiteX4" fmla="*/ 133496 w 442582"/>
                  <a:gd name="connsiteY4" fmla="*/ 223797 h 525011"/>
                  <a:gd name="connsiteX5" fmla="*/ 124389 w 442582"/>
                  <a:gd name="connsiteY5" fmla="*/ 172401 h 525011"/>
                  <a:gd name="connsiteX6" fmla="*/ 116582 w 442582"/>
                  <a:gd name="connsiteY6" fmla="*/ 188666 h 525011"/>
                  <a:gd name="connsiteX7" fmla="*/ 102269 w 442582"/>
                  <a:gd name="connsiteY7" fmla="*/ 194521 h 525011"/>
                  <a:gd name="connsiteX8" fmla="*/ 85354 w 442582"/>
                  <a:gd name="connsiteY8" fmla="*/ 188666 h 525011"/>
                  <a:gd name="connsiteX9" fmla="*/ 72343 w 442582"/>
                  <a:gd name="connsiteY9" fmla="*/ 201677 h 525011"/>
                  <a:gd name="connsiteX10" fmla="*/ 78198 w 442582"/>
                  <a:gd name="connsiteY10" fmla="*/ 218592 h 525011"/>
                  <a:gd name="connsiteX11" fmla="*/ 72343 w 442582"/>
                  <a:gd name="connsiteY11" fmla="*/ 232904 h 525011"/>
                  <a:gd name="connsiteX12" fmla="*/ 56079 w 442582"/>
                  <a:gd name="connsiteY12" fmla="*/ 240711 h 525011"/>
                  <a:gd name="connsiteX13" fmla="*/ 56079 w 442582"/>
                  <a:gd name="connsiteY13" fmla="*/ 258927 h 525011"/>
                  <a:gd name="connsiteX14" fmla="*/ 72343 w 442582"/>
                  <a:gd name="connsiteY14" fmla="*/ 266734 h 525011"/>
                  <a:gd name="connsiteX15" fmla="*/ 78198 w 442582"/>
                  <a:gd name="connsiteY15" fmla="*/ 281047 h 525011"/>
                  <a:gd name="connsiteX16" fmla="*/ 72343 w 442582"/>
                  <a:gd name="connsiteY16" fmla="*/ 297961 h 525011"/>
                  <a:gd name="connsiteX17" fmla="*/ 85354 w 442582"/>
                  <a:gd name="connsiteY17" fmla="*/ 310973 h 525011"/>
                  <a:gd name="connsiteX18" fmla="*/ 102269 w 442582"/>
                  <a:gd name="connsiteY18" fmla="*/ 305768 h 525011"/>
                  <a:gd name="connsiteX19" fmla="*/ 116582 w 442582"/>
                  <a:gd name="connsiteY19" fmla="*/ 311623 h 525011"/>
                  <a:gd name="connsiteX20" fmla="*/ 124389 w 442582"/>
                  <a:gd name="connsiteY20" fmla="*/ 327888 h 525011"/>
                  <a:gd name="connsiteX21" fmla="*/ 142605 w 442582"/>
                  <a:gd name="connsiteY21" fmla="*/ 327888 h 525011"/>
                  <a:gd name="connsiteX22" fmla="*/ 149761 w 442582"/>
                  <a:gd name="connsiteY22" fmla="*/ 312274 h 525011"/>
                  <a:gd name="connsiteX23" fmla="*/ 164073 w 442582"/>
                  <a:gd name="connsiteY23" fmla="*/ 306419 h 525011"/>
                  <a:gd name="connsiteX24" fmla="*/ 180988 w 442582"/>
                  <a:gd name="connsiteY24" fmla="*/ 312274 h 525011"/>
                  <a:gd name="connsiteX25" fmla="*/ 194000 w 442582"/>
                  <a:gd name="connsiteY25" fmla="*/ 299263 h 525011"/>
                  <a:gd name="connsiteX26" fmla="*/ 188795 w 442582"/>
                  <a:gd name="connsiteY26" fmla="*/ 282348 h 525011"/>
                  <a:gd name="connsiteX27" fmla="*/ 194650 w 442582"/>
                  <a:gd name="connsiteY27" fmla="*/ 268035 h 525011"/>
                  <a:gd name="connsiteX28" fmla="*/ 210915 w 442582"/>
                  <a:gd name="connsiteY28" fmla="*/ 260228 h 525011"/>
                  <a:gd name="connsiteX29" fmla="*/ 211565 w 442582"/>
                  <a:gd name="connsiteY29" fmla="*/ 240711 h 525011"/>
                  <a:gd name="connsiteX30" fmla="*/ 195301 w 442582"/>
                  <a:gd name="connsiteY30" fmla="*/ 232904 h 525011"/>
                  <a:gd name="connsiteX31" fmla="*/ 189446 w 442582"/>
                  <a:gd name="connsiteY31" fmla="*/ 218592 h 525011"/>
                  <a:gd name="connsiteX32" fmla="*/ 195301 w 442582"/>
                  <a:gd name="connsiteY32" fmla="*/ 201677 h 525011"/>
                  <a:gd name="connsiteX33" fmla="*/ 182289 w 442582"/>
                  <a:gd name="connsiteY33" fmla="*/ 188666 h 525011"/>
                  <a:gd name="connsiteX34" fmla="*/ 165375 w 442582"/>
                  <a:gd name="connsiteY34" fmla="*/ 194521 h 525011"/>
                  <a:gd name="connsiteX35" fmla="*/ 151062 w 442582"/>
                  <a:gd name="connsiteY35" fmla="*/ 188666 h 525011"/>
                  <a:gd name="connsiteX36" fmla="*/ 143255 w 442582"/>
                  <a:gd name="connsiteY36" fmla="*/ 172401 h 525011"/>
                  <a:gd name="connsiteX37" fmla="*/ 215468 w 442582"/>
                  <a:gd name="connsiteY37" fmla="*/ 91731 h 525011"/>
                  <a:gd name="connsiteX38" fmla="*/ 242792 w 442582"/>
                  <a:gd name="connsiteY38" fmla="*/ 119055 h 525011"/>
                  <a:gd name="connsiteX39" fmla="*/ 215468 w 442582"/>
                  <a:gd name="connsiteY39" fmla="*/ 146379 h 525011"/>
                  <a:gd name="connsiteX40" fmla="*/ 188144 w 442582"/>
                  <a:gd name="connsiteY40" fmla="*/ 119055 h 525011"/>
                  <a:gd name="connsiteX41" fmla="*/ 215468 w 442582"/>
                  <a:gd name="connsiteY41" fmla="*/ 91731 h 525011"/>
                  <a:gd name="connsiteX42" fmla="*/ 206361 w 442582"/>
                  <a:gd name="connsiteY42" fmla="*/ 40986 h 525011"/>
                  <a:gd name="connsiteX43" fmla="*/ 198554 w 442582"/>
                  <a:gd name="connsiteY43" fmla="*/ 57250 h 525011"/>
                  <a:gd name="connsiteX44" fmla="*/ 184241 w 442582"/>
                  <a:gd name="connsiteY44" fmla="*/ 63105 h 525011"/>
                  <a:gd name="connsiteX45" fmla="*/ 167326 w 442582"/>
                  <a:gd name="connsiteY45" fmla="*/ 57250 h 525011"/>
                  <a:gd name="connsiteX46" fmla="*/ 154315 w 442582"/>
                  <a:gd name="connsiteY46" fmla="*/ 70262 h 525011"/>
                  <a:gd name="connsiteX47" fmla="*/ 159519 w 442582"/>
                  <a:gd name="connsiteY47" fmla="*/ 87176 h 525011"/>
                  <a:gd name="connsiteX48" fmla="*/ 153664 w 442582"/>
                  <a:gd name="connsiteY48" fmla="*/ 101489 h 525011"/>
                  <a:gd name="connsiteX49" fmla="*/ 137400 w 442582"/>
                  <a:gd name="connsiteY49" fmla="*/ 109296 h 525011"/>
                  <a:gd name="connsiteX50" fmla="*/ 137400 w 442582"/>
                  <a:gd name="connsiteY50" fmla="*/ 127512 h 525011"/>
                  <a:gd name="connsiteX51" fmla="*/ 153664 w 442582"/>
                  <a:gd name="connsiteY51" fmla="*/ 135319 h 525011"/>
                  <a:gd name="connsiteX52" fmla="*/ 159519 w 442582"/>
                  <a:gd name="connsiteY52" fmla="*/ 149631 h 525011"/>
                  <a:gd name="connsiteX53" fmla="*/ 153664 w 442582"/>
                  <a:gd name="connsiteY53" fmla="*/ 166546 h 525011"/>
                  <a:gd name="connsiteX54" fmla="*/ 166676 w 442582"/>
                  <a:gd name="connsiteY54" fmla="*/ 179558 h 525011"/>
                  <a:gd name="connsiteX55" fmla="*/ 183591 w 442582"/>
                  <a:gd name="connsiteY55" fmla="*/ 173702 h 525011"/>
                  <a:gd name="connsiteX56" fmla="*/ 197903 w 442582"/>
                  <a:gd name="connsiteY56" fmla="*/ 179558 h 525011"/>
                  <a:gd name="connsiteX57" fmla="*/ 205710 w 442582"/>
                  <a:gd name="connsiteY57" fmla="*/ 195822 h 525011"/>
                  <a:gd name="connsiteX58" fmla="*/ 223926 w 442582"/>
                  <a:gd name="connsiteY58" fmla="*/ 195822 h 525011"/>
                  <a:gd name="connsiteX59" fmla="*/ 231733 w 442582"/>
                  <a:gd name="connsiteY59" fmla="*/ 180208 h 525011"/>
                  <a:gd name="connsiteX60" fmla="*/ 246045 w 442582"/>
                  <a:gd name="connsiteY60" fmla="*/ 174353 h 525011"/>
                  <a:gd name="connsiteX61" fmla="*/ 262960 w 442582"/>
                  <a:gd name="connsiteY61" fmla="*/ 180208 h 525011"/>
                  <a:gd name="connsiteX62" fmla="*/ 275972 w 442582"/>
                  <a:gd name="connsiteY62" fmla="*/ 167197 h 525011"/>
                  <a:gd name="connsiteX63" fmla="*/ 270117 w 442582"/>
                  <a:gd name="connsiteY63" fmla="*/ 150282 h 525011"/>
                  <a:gd name="connsiteX64" fmla="*/ 276622 w 442582"/>
                  <a:gd name="connsiteY64" fmla="*/ 135969 h 525011"/>
                  <a:gd name="connsiteX65" fmla="*/ 292887 w 442582"/>
                  <a:gd name="connsiteY65" fmla="*/ 128162 h 525011"/>
                  <a:gd name="connsiteX66" fmla="*/ 292887 w 442582"/>
                  <a:gd name="connsiteY66" fmla="*/ 108645 h 525011"/>
                  <a:gd name="connsiteX67" fmla="*/ 276622 w 442582"/>
                  <a:gd name="connsiteY67" fmla="*/ 100838 h 525011"/>
                  <a:gd name="connsiteX68" fmla="*/ 270767 w 442582"/>
                  <a:gd name="connsiteY68" fmla="*/ 86526 h 525011"/>
                  <a:gd name="connsiteX69" fmla="*/ 276622 w 442582"/>
                  <a:gd name="connsiteY69" fmla="*/ 69611 h 525011"/>
                  <a:gd name="connsiteX70" fmla="*/ 263611 w 442582"/>
                  <a:gd name="connsiteY70" fmla="*/ 56600 h 525011"/>
                  <a:gd name="connsiteX71" fmla="*/ 246696 w 442582"/>
                  <a:gd name="connsiteY71" fmla="*/ 62455 h 525011"/>
                  <a:gd name="connsiteX72" fmla="*/ 232383 w 442582"/>
                  <a:gd name="connsiteY72" fmla="*/ 56600 h 525011"/>
                  <a:gd name="connsiteX73" fmla="*/ 224577 w 442582"/>
                  <a:gd name="connsiteY73" fmla="*/ 40986 h 525011"/>
                  <a:gd name="connsiteX74" fmla="*/ 195627 w 442582"/>
                  <a:gd name="connsiteY74" fmla="*/ 0 h 525011"/>
                  <a:gd name="connsiteX75" fmla="*/ 295489 w 442582"/>
                  <a:gd name="connsiteY75" fmla="*/ 27324 h 525011"/>
                  <a:gd name="connsiteX76" fmla="*/ 391123 w 442582"/>
                  <a:gd name="connsiteY76" fmla="*/ 202978 h 525011"/>
                  <a:gd name="connsiteX77" fmla="*/ 391123 w 442582"/>
                  <a:gd name="connsiteY77" fmla="*/ 206231 h 525011"/>
                  <a:gd name="connsiteX78" fmla="*/ 436012 w 442582"/>
                  <a:gd name="connsiteY78" fmla="*/ 284299 h 525011"/>
                  <a:gd name="connsiteX79" fmla="*/ 419748 w 442582"/>
                  <a:gd name="connsiteY79" fmla="*/ 329839 h 525011"/>
                  <a:gd name="connsiteX80" fmla="*/ 391123 w 442582"/>
                  <a:gd name="connsiteY80" fmla="*/ 329839 h 525011"/>
                  <a:gd name="connsiteX81" fmla="*/ 391123 w 442582"/>
                  <a:gd name="connsiteY81" fmla="*/ 368874 h 525011"/>
                  <a:gd name="connsiteX82" fmla="*/ 369003 w 442582"/>
                  <a:gd name="connsiteY82" fmla="*/ 424172 h 525011"/>
                  <a:gd name="connsiteX83" fmla="*/ 314355 w 442582"/>
                  <a:gd name="connsiteY83" fmla="*/ 446942 h 525011"/>
                  <a:gd name="connsiteX84" fmla="*/ 282477 w 442582"/>
                  <a:gd name="connsiteY84" fmla="*/ 446942 h 525011"/>
                  <a:gd name="connsiteX85" fmla="*/ 282477 w 442582"/>
                  <a:gd name="connsiteY85" fmla="*/ 525011 h 525011"/>
                  <a:gd name="connsiteX86" fmla="*/ 76897 w 442582"/>
                  <a:gd name="connsiteY86" fmla="*/ 525011 h 525011"/>
                  <a:gd name="connsiteX87" fmla="*/ 76897 w 442582"/>
                  <a:gd name="connsiteY87" fmla="*/ 360416 h 525011"/>
                  <a:gd name="connsiteX88" fmla="*/ 130 w 442582"/>
                  <a:gd name="connsiteY88" fmla="*/ 202978 h 525011"/>
                  <a:gd name="connsiteX89" fmla="*/ 95764 w 442582"/>
                  <a:gd name="connsiteY89" fmla="*/ 27324 h 525011"/>
                  <a:gd name="connsiteX90" fmla="*/ 195627 w 442582"/>
                  <a:gd name="connsiteY90" fmla="*/ 0 h 52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42582" h="525011">
                    <a:moveTo>
                      <a:pt x="133496" y="223797"/>
                    </a:moveTo>
                    <a:cubicBezTo>
                      <a:pt x="148587" y="223797"/>
                      <a:pt x="160820" y="236030"/>
                      <a:pt x="160820" y="251121"/>
                    </a:cubicBezTo>
                    <a:cubicBezTo>
                      <a:pt x="160820" y="266212"/>
                      <a:pt x="148587" y="278445"/>
                      <a:pt x="133496" y="278445"/>
                    </a:cubicBezTo>
                    <a:cubicBezTo>
                      <a:pt x="118405" y="278445"/>
                      <a:pt x="106172" y="266212"/>
                      <a:pt x="106172" y="251121"/>
                    </a:cubicBezTo>
                    <a:cubicBezTo>
                      <a:pt x="106172" y="236030"/>
                      <a:pt x="118405" y="223797"/>
                      <a:pt x="133496" y="223797"/>
                    </a:cubicBezTo>
                    <a:close/>
                    <a:moveTo>
                      <a:pt x="124389" y="172401"/>
                    </a:moveTo>
                    <a:lnTo>
                      <a:pt x="116582" y="188666"/>
                    </a:lnTo>
                    <a:cubicBezTo>
                      <a:pt x="111377" y="189967"/>
                      <a:pt x="106823" y="191918"/>
                      <a:pt x="102269" y="194521"/>
                    </a:cubicBezTo>
                    <a:lnTo>
                      <a:pt x="85354" y="188666"/>
                    </a:lnTo>
                    <a:lnTo>
                      <a:pt x="72343" y="201677"/>
                    </a:lnTo>
                    <a:lnTo>
                      <a:pt x="78198" y="218592"/>
                    </a:lnTo>
                    <a:cubicBezTo>
                      <a:pt x="75596" y="223146"/>
                      <a:pt x="73644" y="227700"/>
                      <a:pt x="72343" y="232904"/>
                    </a:cubicBezTo>
                    <a:lnTo>
                      <a:pt x="56079" y="240711"/>
                    </a:lnTo>
                    <a:lnTo>
                      <a:pt x="56079" y="258927"/>
                    </a:lnTo>
                    <a:lnTo>
                      <a:pt x="72343" y="266734"/>
                    </a:lnTo>
                    <a:cubicBezTo>
                      <a:pt x="73644" y="271939"/>
                      <a:pt x="75596" y="276493"/>
                      <a:pt x="78198" y="281047"/>
                    </a:cubicBezTo>
                    <a:lnTo>
                      <a:pt x="72343" y="297961"/>
                    </a:lnTo>
                    <a:lnTo>
                      <a:pt x="85354" y="310973"/>
                    </a:lnTo>
                    <a:lnTo>
                      <a:pt x="102269" y="305768"/>
                    </a:lnTo>
                    <a:cubicBezTo>
                      <a:pt x="106823" y="308371"/>
                      <a:pt x="111377" y="310322"/>
                      <a:pt x="116582" y="311623"/>
                    </a:cubicBezTo>
                    <a:lnTo>
                      <a:pt x="124389" y="327888"/>
                    </a:lnTo>
                    <a:lnTo>
                      <a:pt x="142605" y="327888"/>
                    </a:lnTo>
                    <a:lnTo>
                      <a:pt x="149761" y="312274"/>
                    </a:lnTo>
                    <a:cubicBezTo>
                      <a:pt x="154965" y="310973"/>
                      <a:pt x="159519" y="309021"/>
                      <a:pt x="164073" y="306419"/>
                    </a:cubicBezTo>
                    <a:lnTo>
                      <a:pt x="180988" y="312274"/>
                    </a:lnTo>
                    <a:lnTo>
                      <a:pt x="194000" y="299263"/>
                    </a:lnTo>
                    <a:lnTo>
                      <a:pt x="188795" y="282348"/>
                    </a:lnTo>
                    <a:cubicBezTo>
                      <a:pt x="191397" y="277794"/>
                      <a:pt x="193349" y="273240"/>
                      <a:pt x="194650" y="268035"/>
                    </a:cubicBezTo>
                    <a:lnTo>
                      <a:pt x="210915" y="260228"/>
                    </a:lnTo>
                    <a:lnTo>
                      <a:pt x="211565" y="240711"/>
                    </a:lnTo>
                    <a:lnTo>
                      <a:pt x="195301" y="232904"/>
                    </a:lnTo>
                    <a:cubicBezTo>
                      <a:pt x="194000" y="227700"/>
                      <a:pt x="192048" y="223146"/>
                      <a:pt x="189446" y="218592"/>
                    </a:cubicBezTo>
                    <a:lnTo>
                      <a:pt x="195301" y="201677"/>
                    </a:lnTo>
                    <a:lnTo>
                      <a:pt x="182289" y="188666"/>
                    </a:lnTo>
                    <a:lnTo>
                      <a:pt x="165375" y="194521"/>
                    </a:lnTo>
                    <a:cubicBezTo>
                      <a:pt x="160821" y="191918"/>
                      <a:pt x="156267" y="189967"/>
                      <a:pt x="151062" y="188666"/>
                    </a:cubicBezTo>
                    <a:lnTo>
                      <a:pt x="143255" y="172401"/>
                    </a:lnTo>
                    <a:close/>
                    <a:moveTo>
                      <a:pt x="215468" y="91731"/>
                    </a:moveTo>
                    <a:cubicBezTo>
                      <a:pt x="230431" y="91731"/>
                      <a:pt x="242792" y="104092"/>
                      <a:pt x="242792" y="119055"/>
                    </a:cubicBezTo>
                    <a:cubicBezTo>
                      <a:pt x="242792" y="134018"/>
                      <a:pt x="230431" y="146379"/>
                      <a:pt x="215468" y="146379"/>
                    </a:cubicBezTo>
                    <a:cubicBezTo>
                      <a:pt x="200505" y="146379"/>
                      <a:pt x="188144" y="134018"/>
                      <a:pt x="188144" y="119055"/>
                    </a:cubicBezTo>
                    <a:cubicBezTo>
                      <a:pt x="188144" y="104092"/>
                      <a:pt x="200505" y="91731"/>
                      <a:pt x="215468" y="91731"/>
                    </a:cubicBezTo>
                    <a:close/>
                    <a:moveTo>
                      <a:pt x="206361" y="40986"/>
                    </a:moveTo>
                    <a:lnTo>
                      <a:pt x="198554" y="57250"/>
                    </a:lnTo>
                    <a:cubicBezTo>
                      <a:pt x="193349" y="58551"/>
                      <a:pt x="188795" y="60503"/>
                      <a:pt x="184241" y="63105"/>
                    </a:cubicBezTo>
                    <a:lnTo>
                      <a:pt x="167326" y="57250"/>
                    </a:lnTo>
                    <a:lnTo>
                      <a:pt x="154315" y="70262"/>
                    </a:lnTo>
                    <a:lnTo>
                      <a:pt x="159519" y="87176"/>
                    </a:lnTo>
                    <a:cubicBezTo>
                      <a:pt x="156917" y="91730"/>
                      <a:pt x="154965" y="96284"/>
                      <a:pt x="153664" y="101489"/>
                    </a:cubicBezTo>
                    <a:lnTo>
                      <a:pt x="137400" y="109296"/>
                    </a:lnTo>
                    <a:lnTo>
                      <a:pt x="137400" y="127512"/>
                    </a:lnTo>
                    <a:lnTo>
                      <a:pt x="153664" y="135319"/>
                    </a:lnTo>
                    <a:cubicBezTo>
                      <a:pt x="154965" y="140523"/>
                      <a:pt x="156917" y="145077"/>
                      <a:pt x="159519" y="149631"/>
                    </a:cubicBezTo>
                    <a:lnTo>
                      <a:pt x="153664" y="166546"/>
                    </a:lnTo>
                    <a:lnTo>
                      <a:pt x="166676" y="179558"/>
                    </a:lnTo>
                    <a:lnTo>
                      <a:pt x="183591" y="173702"/>
                    </a:lnTo>
                    <a:cubicBezTo>
                      <a:pt x="188145" y="176305"/>
                      <a:pt x="192699" y="178256"/>
                      <a:pt x="197903" y="179558"/>
                    </a:cubicBezTo>
                    <a:lnTo>
                      <a:pt x="205710" y="195822"/>
                    </a:lnTo>
                    <a:lnTo>
                      <a:pt x="223926" y="195822"/>
                    </a:lnTo>
                    <a:lnTo>
                      <a:pt x="231733" y="180208"/>
                    </a:lnTo>
                    <a:cubicBezTo>
                      <a:pt x="236937" y="178907"/>
                      <a:pt x="241491" y="176955"/>
                      <a:pt x="246045" y="174353"/>
                    </a:cubicBezTo>
                    <a:lnTo>
                      <a:pt x="262960" y="180208"/>
                    </a:lnTo>
                    <a:lnTo>
                      <a:pt x="275972" y="167197"/>
                    </a:lnTo>
                    <a:lnTo>
                      <a:pt x="270117" y="150282"/>
                    </a:lnTo>
                    <a:cubicBezTo>
                      <a:pt x="272719" y="145728"/>
                      <a:pt x="275321" y="141174"/>
                      <a:pt x="276622" y="135969"/>
                    </a:cubicBezTo>
                    <a:lnTo>
                      <a:pt x="292887" y="128162"/>
                    </a:lnTo>
                    <a:lnTo>
                      <a:pt x="292887" y="108645"/>
                    </a:lnTo>
                    <a:lnTo>
                      <a:pt x="276622" y="100838"/>
                    </a:lnTo>
                    <a:cubicBezTo>
                      <a:pt x="275321" y="95634"/>
                      <a:pt x="273369" y="91080"/>
                      <a:pt x="270767" y="86526"/>
                    </a:cubicBezTo>
                    <a:lnTo>
                      <a:pt x="276622" y="69611"/>
                    </a:lnTo>
                    <a:lnTo>
                      <a:pt x="263611" y="56600"/>
                    </a:lnTo>
                    <a:lnTo>
                      <a:pt x="246696" y="62455"/>
                    </a:lnTo>
                    <a:cubicBezTo>
                      <a:pt x="242142" y="59853"/>
                      <a:pt x="237588" y="57901"/>
                      <a:pt x="232383" y="56600"/>
                    </a:cubicBezTo>
                    <a:lnTo>
                      <a:pt x="224577" y="40986"/>
                    </a:lnTo>
                    <a:close/>
                    <a:moveTo>
                      <a:pt x="195627" y="0"/>
                    </a:moveTo>
                    <a:cubicBezTo>
                      <a:pt x="230107" y="0"/>
                      <a:pt x="264587" y="9108"/>
                      <a:pt x="295489" y="27324"/>
                    </a:cubicBezTo>
                    <a:cubicBezTo>
                      <a:pt x="357293" y="64407"/>
                      <a:pt x="393725" y="131415"/>
                      <a:pt x="391123" y="202978"/>
                    </a:cubicBezTo>
                    <a:lnTo>
                      <a:pt x="391123" y="206231"/>
                    </a:lnTo>
                    <a:lnTo>
                      <a:pt x="436012" y="284299"/>
                    </a:lnTo>
                    <a:cubicBezTo>
                      <a:pt x="451626" y="308371"/>
                      <a:pt x="436663" y="327888"/>
                      <a:pt x="419748" y="329839"/>
                    </a:cubicBezTo>
                    <a:lnTo>
                      <a:pt x="391123" y="329839"/>
                    </a:lnTo>
                    <a:lnTo>
                      <a:pt x="391123" y="368874"/>
                    </a:lnTo>
                    <a:cubicBezTo>
                      <a:pt x="391123" y="389692"/>
                      <a:pt x="383316" y="409209"/>
                      <a:pt x="369003" y="424172"/>
                    </a:cubicBezTo>
                    <a:cubicBezTo>
                      <a:pt x="354691" y="438485"/>
                      <a:pt x="335174" y="446942"/>
                      <a:pt x="314355" y="446942"/>
                    </a:cubicBezTo>
                    <a:lnTo>
                      <a:pt x="282477" y="446942"/>
                    </a:lnTo>
                    <a:lnTo>
                      <a:pt x="282477" y="525011"/>
                    </a:lnTo>
                    <a:lnTo>
                      <a:pt x="76897" y="525011"/>
                    </a:lnTo>
                    <a:lnTo>
                      <a:pt x="76897" y="360416"/>
                    </a:lnTo>
                    <a:cubicBezTo>
                      <a:pt x="28104" y="322683"/>
                      <a:pt x="130" y="264782"/>
                      <a:pt x="130" y="202978"/>
                    </a:cubicBezTo>
                    <a:cubicBezTo>
                      <a:pt x="-2473" y="131415"/>
                      <a:pt x="33959" y="63756"/>
                      <a:pt x="95764" y="27324"/>
                    </a:cubicBezTo>
                    <a:cubicBezTo>
                      <a:pt x="126666" y="9108"/>
                      <a:pt x="161146" y="0"/>
                      <a:pt x="195627" y="0"/>
                    </a:cubicBezTo>
                    <a:close/>
                  </a:path>
                </a:pathLst>
              </a:custGeom>
              <a:solidFill>
                <a:schemeClr val="bg1"/>
              </a:solid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Rectangle 13">
              <a:extLst>
                <a:ext uri="{FF2B5EF4-FFF2-40B4-BE49-F238E27FC236}">
                  <a16:creationId xmlns:a16="http://schemas.microsoft.com/office/drawing/2014/main" id="{F227DECF-64D3-6CE8-08F8-F5FE67EF1E90}"/>
                </a:ext>
              </a:extLst>
            </p:cNvPr>
            <p:cNvSpPr/>
            <p:nvPr/>
          </p:nvSpPr>
          <p:spPr>
            <a:xfrm>
              <a:off x="-266700" y="3942876"/>
              <a:ext cx="9637776" cy="996696"/>
            </a:xfrm>
            <a:prstGeom prst="rect">
              <a:avLst/>
            </a:prstGeom>
            <a:solidFill>
              <a:schemeClr val="tx2">
                <a:lumMod val="75000"/>
              </a:schemeClr>
            </a:solidFill>
            <a:ln w="19050" cap="flat">
              <a:solidFill>
                <a:schemeClr val="accent4">
                  <a:lumMod val="7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5" name="Group 14">
              <a:extLst>
                <a:ext uri="{FF2B5EF4-FFF2-40B4-BE49-F238E27FC236}">
                  <a16:creationId xmlns:a16="http://schemas.microsoft.com/office/drawing/2014/main" id="{5D1343A9-8F76-3334-EDD0-6102F215BD1E}"/>
                </a:ext>
              </a:extLst>
            </p:cNvPr>
            <p:cNvGrpSpPr/>
            <p:nvPr/>
          </p:nvGrpSpPr>
          <p:grpSpPr>
            <a:xfrm>
              <a:off x="219270" y="4047847"/>
              <a:ext cx="731520" cy="731520"/>
              <a:chOff x="1787968" y="3894618"/>
              <a:chExt cx="982698" cy="982699"/>
            </a:xfrm>
            <a:solidFill>
              <a:schemeClr val="accent3">
                <a:lumMod val="25000"/>
              </a:schemeClr>
            </a:solidFill>
          </p:grpSpPr>
          <p:sp>
            <p:nvSpPr>
              <p:cNvPr id="16" name="Oval 15">
                <a:extLst>
                  <a:ext uri="{FF2B5EF4-FFF2-40B4-BE49-F238E27FC236}">
                    <a16:creationId xmlns:a16="http://schemas.microsoft.com/office/drawing/2014/main" id="{45EAF53E-4013-3669-D92E-45CE58EF52C2}"/>
                  </a:ext>
                </a:extLst>
              </p:cNvPr>
              <p:cNvSpPr/>
              <p:nvPr/>
            </p:nvSpPr>
            <p:spPr>
              <a:xfrm>
                <a:off x="1787968" y="3894618"/>
                <a:ext cx="982698" cy="982699"/>
              </a:xfrm>
              <a:prstGeom prst="ellipse">
                <a:avLst/>
              </a:prstGeom>
              <a:solidFill>
                <a:schemeClr val="accent4">
                  <a:lumMod val="75000"/>
                </a:schemeClr>
              </a:solidFill>
              <a:ln w="158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E12A381A-EAE9-A6B1-0A95-344CAFDBF994}"/>
                  </a:ext>
                </a:extLst>
              </p:cNvPr>
              <p:cNvSpPr/>
              <p:nvPr/>
            </p:nvSpPr>
            <p:spPr>
              <a:xfrm>
                <a:off x="1969475" y="4122602"/>
                <a:ext cx="619683" cy="526731"/>
              </a:xfrm>
              <a:custGeom>
                <a:avLst/>
                <a:gdLst>
                  <a:gd name="connsiteX0" fmla="*/ 343502 w 572503"/>
                  <a:gd name="connsiteY0" fmla="*/ 400752 h 486628"/>
                  <a:gd name="connsiteX1" fmla="*/ 343502 w 572503"/>
                  <a:gd name="connsiteY1" fmla="*/ 429378 h 486628"/>
                  <a:gd name="connsiteX2" fmla="*/ 515252 w 572503"/>
                  <a:gd name="connsiteY2" fmla="*/ 429378 h 486628"/>
                  <a:gd name="connsiteX3" fmla="*/ 515252 w 572503"/>
                  <a:gd name="connsiteY3" fmla="*/ 400752 h 486628"/>
                  <a:gd name="connsiteX4" fmla="*/ 343502 w 572503"/>
                  <a:gd name="connsiteY4" fmla="*/ 314877 h 486628"/>
                  <a:gd name="connsiteX5" fmla="*/ 343502 w 572503"/>
                  <a:gd name="connsiteY5" fmla="*/ 343502 h 486628"/>
                  <a:gd name="connsiteX6" fmla="*/ 515252 w 572503"/>
                  <a:gd name="connsiteY6" fmla="*/ 343502 h 486628"/>
                  <a:gd name="connsiteX7" fmla="*/ 515252 w 572503"/>
                  <a:gd name="connsiteY7" fmla="*/ 314877 h 486628"/>
                  <a:gd name="connsiteX8" fmla="*/ 171751 w 572503"/>
                  <a:gd name="connsiteY8" fmla="*/ 314877 h 486628"/>
                  <a:gd name="connsiteX9" fmla="*/ 124519 w 572503"/>
                  <a:gd name="connsiteY9" fmla="*/ 322033 h 486628"/>
                  <a:gd name="connsiteX10" fmla="*/ 68700 w 572503"/>
                  <a:gd name="connsiteY10" fmla="*/ 349227 h 486628"/>
                  <a:gd name="connsiteX11" fmla="*/ 57250 w 572503"/>
                  <a:gd name="connsiteY11" fmla="*/ 372127 h 486628"/>
                  <a:gd name="connsiteX12" fmla="*/ 57250 w 572503"/>
                  <a:gd name="connsiteY12" fmla="*/ 429378 h 486628"/>
                  <a:gd name="connsiteX13" fmla="*/ 286251 w 572503"/>
                  <a:gd name="connsiteY13" fmla="*/ 429378 h 486628"/>
                  <a:gd name="connsiteX14" fmla="*/ 286251 w 572503"/>
                  <a:gd name="connsiteY14" fmla="*/ 372127 h 486628"/>
                  <a:gd name="connsiteX15" fmla="*/ 274801 w 572503"/>
                  <a:gd name="connsiteY15" fmla="*/ 349227 h 486628"/>
                  <a:gd name="connsiteX16" fmla="*/ 218982 w 572503"/>
                  <a:gd name="connsiteY16" fmla="*/ 322033 h 486628"/>
                  <a:gd name="connsiteX17" fmla="*/ 171751 w 572503"/>
                  <a:gd name="connsiteY17" fmla="*/ 314877 h 486628"/>
                  <a:gd name="connsiteX18" fmla="*/ 343502 w 572503"/>
                  <a:gd name="connsiteY18" fmla="*/ 229002 h 486628"/>
                  <a:gd name="connsiteX19" fmla="*/ 343502 w 572503"/>
                  <a:gd name="connsiteY19" fmla="*/ 257627 h 486628"/>
                  <a:gd name="connsiteX20" fmla="*/ 515252 w 572503"/>
                  <a:gd name="connsiteY20" fmla="*/ 257627 h 486628"/>
                  <a:gd name="connsiteX21" fmla="*/ 515252 w 572503"/>
                  <a:gd name="connsiteY21" fmla="*/ 229002 h 486628"/>
                  <a:gd name="connsiteX22" fmla="*/ 171751 w 572503"/>
                  <a:gd name="connsiteY22" fmla="*/ 186064 h 486628"/>
                  <a:gd name="connsiteX23" fmla="*/ 114501 w 572503"/>
                  <a:gd name="connsiteY23" fmla="*/ 243314 h 486628"/>
                  <a:gd name="connsiteX24" fmla="*/ 171751 w 572503"/>
                  <a:gd name="connsiteY24" fmla="*/ 300564 h 486628"/>
                  <a:gd name="connsiteX25" fmla="*/ 229001 w 572503"/>
                  <a:gd name="connsiteY25" fmla="*/ 243314 h 486628"/>
                  <a:gd name="connsiteX26" fmla="*/ 171751 w 572503"/>
                  <a:gd name="connsiteY26" fmla="*/ 186064 h 486628"/>
                  <a:gd name="connsiteX27" fmla="*/ 28625 w 572503"/>
                  <a:gd name="connsiteY27" fmla="*/ 85876 h 486628"/>
                  <a:gd name="connsiteX28" fmla="*/ 214688 w 572503"/>
                  <a:gd name="connsiteY28" fmla="*/ 85876 h 486628"/>
                  <a:gd name="connsiteX29" fmla="*/ 271939 w 572503"/>
                  <a:gd name="connsiteY29" fmla="*/ 143126 h 486628"/>
                  <a:gd name="connsiteX30" fmla="*/ 300564 w 572503"/>
                  <a:gd name="connsiteY30" fmla="*/ 143126 h 486628"/>
                  <a:gd name="connsiteX31" fmla="*/ 357814 w 572503"/>
                  <a:gd name="connsiteY31" fmla="*/ 85876 h 486628"/>
                  <a:gd name="connsiteX32" fmla="*/ 543877 w 572503"/>
                  <a:gd name="connsiteY32" fmla="*/ 85876 h 486628"/>
                  <a:gd name="connsiteX33" fmla="*/ 572503 w 572503"/>
                  <a:gd name="connsiteY33" fmla="*/ 114501 h 486628"/>
                  <a:gd name="connsiteX34" fmla="*/ 572503 w 572503"/>
                  <a:gd name="connsiteY34" fmla="*/ 458003 h 486628"/>
                  <a:gd name="connsiteX35" fmla="*/ 543877 w 572503"/>
                  <a:gd name="connsiteY35" fmla="*/ 486628 h 486628"/>
                  <a:gd name="connsiteX36" fmla="*/ 28625 w 572503"/>
                  <a:gd name="connsiteY36" fmla="*/ 486628 h 486628"/>
                  <a:gd name="connsiteX37" fmla="*/ 0 w 572503"/>
                  <a:gd name="connsiteY37" fmla="*/ 458003 h 486628"/>
                  <a:gd name="connsiteX38" fmla="*/ 0 w 572503"/>
                  <a:gd name="connsiteY38" fmla="*/ 114501 h 486628"/>
                  <a:gd name="connsiteX39" fmla="*/ 28625 w 572503"/>
                  <a:gd name="connsiteY39" fmla="*/ 85876 h 486628"/>
                  <a:gd name="connsiteX40" fmla="*/ 271938 w 572503"/>
                  <a:gd name="connsiteY40" fmla="*/ 0 h 486628"/>
                  <a:gd name="connsiteX41" fmla="*/ 300563 w 572503"/>
                  <a:gd name="connsiteY41" fmla="*/ 0 h 486628"/>
                  <a:gd name="connsiteX42" fmla="*/ 329188 w 572503"/>
                  <a:gd name="connsiteY42" fmla="*/ 28625 h 486628"/>
                  <a:gd name="connsiteX43" fmla="*/ 329188 w 572503"/>
                  <a:gd name="connsiteY43" fmla="*/ 85875 h 486628"/>
                  <a:gd name="connsiteX44" fmla="*/ 300563 w 572503"/>
                  <a:gd name="connsiteY44" fmla="*/ 114501 h 486628"/>
                  <a:gd name="connsiteX45" fmla="*/ 271938 w 572503"/>
                  <a:gd name="connsiteY45" fmla="*/ 114501 h 486628"/>
                  <a:gd name="connsiteX46" fmla="*/ 243313 w 572503"/>
                  <a:gd name="connsiteY46" fmla="*/ 85875 h 486628"/>
                  <a:gd name="connsiteX47" fmla="*/ 243313 w 572503"/>
                  <a:gd name="connsiteY47" fmla="*/ 28625 h 486628"/>
                  <a:gd name="connsiteX48" fmla="*/ 271938 w 572503"/>
                  <a:gd name="connsiteY48" fmla="*/ 0 h 48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2503" h="486628">
                    <a:moveTo>
                      <a:pt x="343502" y="400752"/>
                    </a:moveTo>
                    <a:lnTo>
                      <a:pt x="343502" y="429378"/>
                    </a:lnTo>
                    <a:lnTo>
                      <a:pt x="515252" y="429378"/>
                    </a:lnTo>
                    <a:lnTo>
                      <a:pt x="515252" y="400752"/>
                    </a:lnTo>
                    <a:close/>
                    <a:moveTo>
                      <a:pt x="343502" y="314877"/>
                    </a:moveTo>
                    <a:lnTo>
                      <a:pt x="343502" y="343502"/>
                    </a:lnTo>
                    <a:lnTo>
                      <a:pt x="515252" y="343502"/>
                    </a:lnTo>
                    <a:lnTo>
                      <a:pt x="515252" y="314877"/>
                    </a:lnTo>
                    <a:close/>
                    <a:moveTo>
                      <a:pt x="171751" y="314877"/>
                    </a:moveTo>
                    <a:cubicBezTo>
                      <a:pt x="156007" y="314877"/>
                      <a:pt x="140263" y="317740"/>
                      <a:pt x="124519" y="322033"/>
                    </a:cubicBezTo>
                    <a:cubicBezTo>
                      <a:pt x="104482" y="327758"/>
                      <a:pt x="84444" y="337777"/>
                      <a:pt x="68700" y="349227"/>
                    </a:cubicBezTo>
                    <a:cubicBezTo>
                      <a:pt x="61544" y="354952"/>
                      <a:pt x="57250" y="363540"/>
                      <a:pt x="57250" y="372127"/>
                    </a:cubicBezTo>
                    <a:lnTo>
                      <a:pt x="57250" y="429378"/>
                    </a:lnTo>
                    <a:lnTo>
                      <a:pt x="286251" y="429378"/>
                    </a:lnTo>
                    <a:lnTo>
                      <a:pt x="286251" y="372127"/>
                    </a:lnTo>
                    <a:cubicBezTo>
                      <a:pt x="286251" y="363540"/>
                      <a:pt x="281958" y="354952"/>
                      <a:pt x="274801" y="349227"/>
                    </a:cubicBezTo>
                    <a:cubicBezTo>
                      <a:pt x="259057" y="336346"/>
                      <a:pt x="239020" y="327758"/>
                      <a:pt x="218982" y="322033"/>
                    </a:cubicBezTo>
                    <a:cubicBezTo>
                      <a:pt x="204670" y="317740"/>
                      <a:pt x="188926" y="314877"/>
                      <a:pt x="171751" y="314877"/>
                    </a:cubicBezTo>
                    <a:close/>
                    <a:moveTo>
                      <a:pt x="343502" y="229002"/>
                    </a:moveTo>
                    <a:lnTo>
                      <a:pt x="343502" y="257627"/>
                    </a:lnTo>
                    <a:lnTo>
                      <a:pt x="515252" y="257627"/>
                    </a:lnTo>
                    <a:lnTo>
                      <a:pt x="515252" y="229002"/>
                    </a:lnTo>
                    <a:close/>
                    <a:moveTo>
                      <a:pt x="171751" y="186064"/>
                    </a:moveTo>
                    <a:cubicBezTo>
                      <a:pt x="140263" y="186064"/>
                      <a:pt x="114501" y="211827"/>
                      <a:pt x="114501" y="243314"/>
                    </a:cubicBezTo>
                    <a:cubicBezTo>
                      <a:pt x="114501" y="274802"/>
                      <a:pt x="140263" y="300564"/>
                      <a:pt x="171751" y="300564"/>
                    </a:cubicBezTo>
                    <a:cubicBezTo>
                      <a:pt x="203238" y="300564"/>
                      <a:pt x="229001" y="274802"/>
                      <a:pt x="229001" y="243314"/>
                    </a:cubicBezTo>
                    <a:cubicBezTo>
                      <a:pt x="229001" y="211827"/>
                      <a:pt x="203238" y="186064"/>
                      <a:pt x="171751" y="186064"/>
                    </a:cubicBezTo>
                    <a:close/>
                    <a:moveTo>
                      <a:pt x="28625" y="85876"/>
                    </a:moveTo>
                    <a:lnTo>
                      <a:pt x="214688" y="85876"/>
                    </a:lnTo>
                    <a:cubicBezTo>
                      <a:pt x="214688" y="117364"/>
                      <a:pt x="240451" y="143126"/>
                      <a:pt x="271939" y="143126"/>
                    </a:cubicBezTo>
                    <a:lnTo>
                      <a:pt x="300564" y="143126"/>
                    </a:lnTo>
                    <a:cubicBezTo>
                      <a:pt x="332051" y="143126"/>
                      <a:pt x="357814" y="117364"/>
                      <a:pt x="357814" y="85876"/>
                    </a:cubicBezTo>
                    <a:lnTo>
                      <a:pt x="543877" y="85876"/>
                    </a:lnTo>
                    <a:cubicBezTo>
                      <a:pt x="559621" y="85876"/>
                      <a:pt x="572503" y="98757"/>
                      <a:pt x="572503" y="114501"/>
                    </a:cubicBezTo>
                    <a:lnTo>
                      <a:pt x="572503" y="458003"/>
                    </a:lnTo>
                    <a:cubicBezTo>
                      <a:pt x="572503" y="473746"/>
                      <a:pt x="559621" y="486628"/>
                      <a:pt x="543877" y="486628"/>
                    </a:cubicBezTo>
                    <a:lnTo>
                      <a:pt x="28625" y="486628"/>
                    </a:lnTo>
                    <a:cubicBezTo>
                      <a:pt x="12881" y="486628"/>
                      <a:pt x="0" y="473746"/>
                      <a:pt x="0" y="458003"/>
                    </a:cubicBezTo>
                    <a:lnTo>
                      <a:pt x="0" y="114501"/>
                    </a:lnTo>
                    <a:cubicBezTo>
                      <a:pt x="0" y="98757"/>
                      <a:pt x="12881" y="85876"/>
                      <a:pt x="28625" y="85876"/>
                    </a:cubicBezTo>
                    <a:close/>
                    <a:moveTo>
                      <a:pt x="271938" y="0"/>
                    </a:moveTo>
                    <a:lnTo>
                      <a:pt x="300563" y="0"/>
                    </a:lnTo>
                    <a:cubicBezTo>
                      <a:pt x="316307" y="0"/>
                      <a:pt x="329188" y="12881"/>
                      <a:pt x="329188" y="28625"/>
                    </a:cubicBezTo>
                    <a:lnTo>
                      <a:pt x="329188" y="85875"/>
                    </a:lnTo>
                    <a:cubicBezTo>
                      <a:pt x="329188" y="101619"/>
                      <a:pt x="316307" y="114501"/>
                      <a:pt x="300563" y="114501"/>
                    </a:cubicBezTo>
                    <a:lnTo>
                      <a:pt x="271938" y="114501"/>
                    </a:lnTo>
                    <a:cubicBezTo>
                      <a:pt x="256194" y="114501"/>
                      <a:pt x="243313" y="101619"/>
                      <a:pt x="243313" y="85875"/>
                    </a:cubicBezTo>
                    <a:lnTo>
                      <a:pt x="243313" y="28625"/>
                    </a:lnTo>
                    <a:cubicBezTo>
                      <a:pt x="243313" y="12881"/>
                      <a:pt x="256194" y="0"/>
                      <a:pt x="271938" y="0"/>
                    </a:cubicBezTo>
                    <a:close/>
                  </a:path>
                </a:pathLst>
              </a:custGeom>
              <a:solidFill>
                <a:schemeClr val="bg1"/>
              </a:solidFill>
              <a:ln w="714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 name="Rectangle 18">
              <a:extLst>
                <a:ext uri="{FF2B5EF4-FFF2-40B4-BE49-F238E27FC236}">
                  <a16:creationId xmlns:a16="http://schemas.microsoft.com/office/drawing/2014/main" id="{CD484C52-8227-B96F-0372-1C6E56ED8BC8}"/>
                </a:ext>
              </a:extLst>
            </p:cNvPr>
            <p:cNvSpPr/>
            <p:nvPr/>
          </p:nvSpPr>
          <p:spPr>
            <a:xfrm>
              <a:off x="-266700" y="2574421"/>
              <a:ext cx="9637776" cy="996696"/>
            </a:xfrm>
            <a:prstGeom prst="rect">
              <a:avLst/>
            </a:prstGeom>
            <a:solidFill>
              <a:schemeClr val="tx2">
                <a:lumMod val="75000"/>
              </a:schemeClr>
            </a:solidFill>
            <a:ln w="19050" cap="flat">
              <a:solidFill>
                <a:schemeClr val="accent4">
                  <a:lumMod val="7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1" name="Group 30">
              <a:extLst>
                <a:ext uri="{FF2B5EF4-FFF2-40B4-BE49-F238E27FC236}">
                  <a16:creationId xmlns:a16="http://schemas.microsoft.com/office/drawing/2014/main" id="{E041435E-9E15-7686-E02E-5E3C62DFE35C}"/>
                </a:ext>
              </a:extLst>
            </p:cNvPr>
            <p:cNvGrpSpPr/>
            <p:nvPr/>
          </p:nvGrpSpPr>
          <p:grpSpPr>
            <a:xfrm>
              <a:off x="219270" y="2714228"/>
              <a:ext cx="731520" cy="731520"/>
              <a:chOff x="1624077" y="2714228"/>
              <a:chExt cx="731520" cy="731520"/>
            </a:xfrm>
          </p:grpSpPr>
          <p:sp>
            <p:nvSpPr>
              <p:cNvPr id="21" name="Oval 20">
                <a:extLst>
                  <a:ext uri="{FF2B5EF4-FFF2-40B4-BE49-F238E27FC236}">
                    <a16:creationId xmlns:a16="http://schemas.microsoft.com/office/drawing/2014/main" id="{401EFF50-911B-8A2C-B5BB-6F96423200D0}"/>
                  </a:ext>
                </a:extLst>
              </p:cNvPr>
              <p:cNvSpPr/>
              <p:nvPr/>
            </p:nvSpPr>
            <p:spPr>
              <a:xfrm>
                <a:off x="1624077" y="2714228"/>
                <a:ext cx="731520" cy="731520"/>
              </a:xfrm>
              <a:prstGeom prst="ellipse">
                <a:avLst/>
              </a:prstGeom>
              <a:solidFill>
                <a:schemeClr val="accent4">
                  <a:lumMod val="75000"/>
                </a:schemeClr>
              </a:solidFill>
              <a:ln w="158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65B09AB7-6734-590B-C793-BFA1C64E9475}"/>
                  </a:ext>
                </a:extLst>
              </p:cNvPr>
              <p:cNvSpPr/>
              <p:nvPr/>
            </p:nvSpPr>
            <p:spPr>
              <a:xfrm>
                <a:off x="1752093" y="2851388"/>
                <a:ext cx="475488" cy="457200"/>
              </a:xfrm>
              <a:custGeom>
                <a:avLst/>
                <a:gdLst>
                  <a:gd name="connsiteX0" fmla="*/ 259844 w 521048"/>
                  <a:gd name="connsiteY0" fmla="*/ 461436 h 572502"/>
                  <a:gd name="connsiteX1" fmla="*/ 305644 w 521048"/>
                  <a:gd name="connsiteY1" fmla="*/ 468593 h 572502"/>
                  <a:gd name="connsiteX2" fmla="*/ 360103 w 521048"/>
                  <a:gd name="connsiteY2" fmla="*/ 494570 h 572502"/>
                  <a:gd name="connsiteX3" fmla="*/ 371267 w 521048"/>
                  <a:gd name="connsiteY3" fmla="*/ 516826 h 572502"/>
                  <a:gd name="connsiteX4" fmla="*/ 371267 w 521048"/>
                  <a:gd name="connsiteY4" fmla="*/ 572502 h 572502"/>
                  <a:gd name="connsiteX5" fmla="*/ 148492 w 521048"/>
                  <a:gd name="connsiteY5" fmla="*/ 572502 h 572502"/>
                  <a:gd name="connsiteX6" fmla="*/ 148492 w 521048"/>
                  <a:gd name="connsiteY6" fmla="*/ 516826 h 572502"/>
                  <a:gd name="connsiteX7" fmla="*/ 159656 w 521048"/>
                  <a:gd name="connsiteY7" fmla="*/ 494570 h 572502"/>
                  <a:gd name="connsiteX8" fmla="*/ 214115 w 521048"/>
                  <a:gd name="connsiteY8" fmla="*/ 468593 h 572502"/>
                  <a:gd name="connsiteX9" fmla="*/ 259844 w 521048"/>
                  <a:gd name="connsiteY9" fmla="*/ 461436 h 572502"/>
                  <a:gd name="connsiteX10" fmla="*/ 408337 w 521048"/>
                  <a:gd name="connsiteY10" fmla="*/ 418069 h 572502"/>
                  <a:gd name="connsiteX11" fmla="*/ 454137 w 521048"/>
                  <a:gd name="connsiteY11" fmla="*/ 425226 h 572502"/>
                  <a:gd name="connsiteX12" fmla="*/ 508596 w 521048"/>
                  <a:gd name="connsiteY12" fmla="*/ 451203 h 572502"/>
                  <a:gd name="connsiteX13" fmla="*/ 519688 w 521048"/>
                  <a:gd name="connsiteY13" fmla="*/ 473531 h 572502"/>
                  <a:gd name="connsiteX14" fmla="*/ 519688 w 521048"/>
                  <a:gd name="connsiteY14" fmla="*/ 529564 h 572502"/>
                  <a:gd name="connsiteX15" fmla="*/ 396243 w 521048"/>
                  <a:gd name="connsiteY15" fmla="*/ 529564 h 572502"/>
                  <a:gd name="connsiteX16" fmla="*/ 396243 w 521048"/>
                  <a:gd name="connsiteY16" fmla="*/ 516826 h 572502"/>
                  <a:gd name="connsiteX17" fmla="*/ 375346 w 521048"/>
                  <a:gd name="connsiteY17" fmla="*/ 474819 h 572502"/>
                  <a:gd name="connsiteX18" fmla="*/ 318096 w 521048"/>
                  <a:gd name="connsiteY18" fmla="*/ 446194 h 572502"/>
                  <a:gd name="connsiteX19" fmla="*/ 320672 w 521048"/>
                  <a:gd name="connsiteY19" fmla="*/ 443260 h 572502"/>
                  <a:gd name="connsiteX20" fmla="*/ 362608 w 521048"/>
                  <a:gd name="connsiteY20" fmla="*/ 425226 h 572502"/>
                  <a:gd name="connsiteX21" fmla="*/ 408337 w 521048"/>
                  <a:gd name="connsiteY21" fmla="*/ 418069 h 572502"/>
                  <a:gd name="connsiteX22" fmla="*/ 111423 w 521048"/>
                  <a:gd name="connsiteY22" fmla="*/ 418069 h 572502"/>
                  <a:gd name="connsiteX23" fmla="*/ 157152 w 521048"/>
                  <a:gd name="connsiteY23" fmla="*/ 425226 h 572502"/>
                  <a:gd name="connsiteX24" fmla="*/ 197800 w 521048"/>
                  <a:gd name="connsiteY24" fmla="*/ 441614 h 572502"/>
                  <a:gd name="connsiteX25" fmla="*/ 201879 w 521048"/>
                  <a:gd name="connsiteY25" fmla="*/ 446265 h 572502"/>
                  <a:gd name="connsiteX26" fmla="*/ 145559 w 521048"/>
                  <a:gd name="connsiteY26" fmla="*/ 474175 h 572502"/>
                  <a:gd name="connsiteX27" fmla="*/ 144628 w 521048"/>
                  <a:gd name="connsiteY27" fmla="*/ 474819 h 572502"/>
                  <a:gd name="connsiteX28" fmla="*/ 143841 w 521048"/>
                  <a:gd name="connsiteY28" fmla="*/ 475534 h 572502"/>
                  <a:gd name="connsiteX29" fmla="*/ 123732 w 521048"/>
                  <a:gd name="connsiteY29" fmla="*/ 516826 h 572502"/>
                  <a:gd name="connsiteX30" fmla="*/ 123732 w 521048"/>
                  <a:gd name="connsiteY30" fmla="*/ 529564 h 572502"/>
                  <a:gd name="connsiteX31" fmla="*/ 0 w 521048"/>
                  <a:gd name="connsiteY31" fmla="*/ 529564 h 572502"/>
                  <a:gd name="connsiteX32" fmla="*/ 0 w 521048"/>
                  <a:gd name="connsiteY32" fmla="*/ 473531 h 572502"/>
                  <a:gd name="connsiteX33" fmla="*/ 11164 w 521048"/>
                  <a:gd name="connsiteY33" fmla="*/ 451203 h 572502"/>
                  <a:gd name="connsiteX34" fmla="*/ 65623 w 521048"/>
                  <a:gd name="connsiteY34" fmla="*/ 425226 h 572502"/>
                  <a:gd name="connsiteX35" fmla="*/ 111423 w 521048"/>
                  <a:gd name="connsiteY35" fmla="*/ 418069 h 572502"/>
                  <a:gd name="connsiteX36" fmla="*/ 259844 w 521048"/>
                  <a:gd name="connsiteY36" fmla="*/ 334914 h 572502"/>
                  <a:gd name="connsiteX37" fmla="*/ 315520 w 521048"/>
                  <a:gd name="connsiteY37" fmla="*/ 390590 h 572502"/>
                  <a:gd name="connsiteX38" fmla="*/ 259844 w 521048"/>
                  <a:gd name="connsiteY38" fmla="*/ 446266 h 572502"/>
                  <a:gd name="connsiteX39" fmla="*/ 204168 w 521048"/>
                  <a:gd name="connsiteY39" fmla="*/ 390590 h 572502"/>
                  <a:gd name="connsiteX40" fmla="*/ 259844 w 521048"/>
                  <a:gd name="connsiteY40" fmla="*/ 334914 h 572502"/>
                  <a:gd name="connsiteX41" fmla="*/ 408337 w 521048"/>
                  <a:gd name="connsiteY41" fmla="*/ 291618 h 572502"/>
                  <a:gd name="connsiteX42" fmla="*/ 464013 w 521048"/>
                  <a:gd name="connsiteY42" fmla="*/ 347294 h 572502"/>
                  <a:gd name="connsiteX43" fmla="*/ 408337 w 521048"/>
                  <a:gd name="connsiteY43" fmla="*/ 402970 h 572502"/>
                  <a:gd name="connsiteX44" fmla="*/ 352661 w 521048"/>
                  <a:gd name="connsiteY44" fmla="*/ 347294 h 572502"/>
                  <a:gd name="connsiteX45" fmla="*/ 408337 w 521048"/>
                  <a:gd name="connsiteY45" fmla="*/ 291618 h 572502"/>
                  <a:gd name="connsiteX46" fmla="*/ 111423 w 521048"/>
                  <a:gd name="connsiteY46" fmla="*/ 291618 h 572502"/>
                  <a:gd name="connsiteX47" fmla="*/ 167099 w 521048"/>
                  <a:gd name="connsiteY47" fmla="*/ 347294 h 572502"/>
                  <a:gd name="connsiteX48" fmla="*/ 111423 w 521048"/>
                  <a:gd name="connsiteY48" fmla="*/ 402970 h 572502"/>
                  <a:gd name="connsiteX49" fmla="*/ 55747 w 521048"/>
                  <a:gd name="connsiteY49" fmla="*/ 347294 h 572502"/>
                  <a:gd name="connsiteX50" fmla="*/ 111423 w 521048"/>
                  <a:gd name="connsiteY50" fmla="*/ 291618 h 572502"/>
                  <a:gd name="connsiteX51" fmla="*/ 71992 w 521048"/>
                  <a:gd name="connsiteY51" fmla="*/ 135969 h 572502"/>
                  <a:gd name="connsiteX52" fmla="*/ 71992 w 521048"/>
                  <a:gd name="connsiteY52" fmla="*/ 150282 h 572502"/>
                  <a:gd name="connsiteX53" fmla="*/ 334985 w 521048"/>
                  <a:gd name="connsiteY53" fmla="*/ 150282 h 572502"/>
                  <a:gd name="connsiteX54" fmla="*/ 334985 w 521048"/>
                  <a:gd name="connsiteY54" fmla="*/ 135969 h 572502"/>
                  <a:gd name="connsiteX55" fmla="*/ 71992 w 521048"/>
                  <a:gd name="connsiteY55" fmla="*/ 100188 h 572502"/>
                  <a:gd name="connsiteX56" fmla="*/ 71992 w 521048"/>
                  <a:gd name="connsiteY56" fmla="*/ 114501 h 572502"/>
                  <a:gd name="connsiteX57" fmla="*/ 449486 w 521048"/>
                  <a:gd name="connsiteY57" fmla="*/ 114501 h 572502"/>
                  <a:gd name="connsiteX58" fmla="*/ 449486 w 521048"/>
                  <a:gd name="connsiteY58" fmla="*/ 100188 h 572502"/>
                  <a:gd name="connsiteX59" fmla="*/ 71992 w 521048"/>
                  <a:gd name="connsiteY59" fmla="*/ 64407 h 572502"/>
                  <a:gd name="connsiteX60" fmla="*/ 71992 w 521048"/>
                  <a:gd name="connsiteY60" fmla="*/ 78719 h 572502"/>
                  <a:gd name="connsiteX61" fmla="*/ 406548 w 521048"/>
                  <a:gd name="connsiteY61" fmla="*/ 78719 h 572502"/>
                  <a:gd name="connsiteX62" fmla="*/ 406548 w 521048"/>
                  <a:gd name="connsiteY62" fmla="*/ 64407 h 572502"/>
                  <a:gd name="connsiteX63" fmla="*/ 29054 w 521048"/>
                  <a:gd name="connsiteY63" fmla="*/ 0 h 572502"/>
                  <a:gd name="connsiteX64" fmla="*/ 492423 w 521048"/>
                  <a:gd name="connsiteY64" fmla="*/ 0 h 572502"/>
                  <a:gd name="connsiteX65" fmla="*/ 521048 w 521048"/>
                  <a:gd name="connsiteY65" fmla="*/ 28625 h 572502"/>
                  <a:gd name="connsiteX66" fmla="*/ 521048 w 521048"/>
                  <a:gd name="connsiteY66" fmla="*/ 186063 h 572502"/>
                  <a:gd name="connsiteX67" fmla="*/ 492423 w 521048"/>
                  <a:gd name="connsiteY67" fmla="*/ 214688 h 572502"/>
                  <a:gd name="connsiteX68" fmla="*/ 377923 w 521048"/>
                  <a:gd name="connsiteY68" fmla="*/ 214688 h 572502"/>
                  <a:gd name="connsiteX69" fmla="*/ 377923 w 521048"/>
                  <a:gd name="connsiteY69" fmla="*/ 257626 h 572502"/>
                  <a:gd name="connsiteX70" fmla="*/ 332838 w 521048"/>
                  <a:gd name="connsiteY70" fmla="*/ 214688 h 572502"/>
                  <a:gd name="connsiteX71" fmla="*/ 282029 w 521048"/>
                  <a:gd name="connsiteY71" fmla="*/ 214688 h 572502"/>
                  <a:gd name="connsiteX72" fmla="*/ 256266 w 521048"/>
                  <a:gd name="connsiteY72" fmla="*/ 257626 h 572502"/>
                  <a:gd name="connsiteX73" fmla="*/ 228357 w 521048"/>
                  <a:gd name="connsiteY73" fmla="*/ 214688 h 572502"/>
                  <a:gd name="connsiteX74" fmla="*/ 179694 w 521048"/>
                  <a:gd name="connsiteY74" fmla="*/ 214688 h 572502"/>
                  <a:gd name="connsiteX75" fmla="*/ 134609 w 521048"/>
                  <a:gd name="connsiteY75" fmla="*/ 257626 h 572502"/>
                  <a:gd name="connsiteX76" fmla="*/ 134609 w 521048"/>
                  <a:gd name="connsiteY76" fmla="*/ 214688 h 572502"/>
                  <a:gd name="connsiteX77" fmla="*/ 29054 w 521048"/>
                  <a:gd name="connsiteY77" fmla="*/ 214688 h 572502"/>
                  <a:gd name="connsiteX78" fmla="*/ 429 w 521048"/>
                  <a:gd name="connsiteY78" fmla="*/ 186063 h 572502"/>
                  <a:gd name="connsiteX79" fmla="*/ 429 w 521048"/>
                  <a:gd name="connsiteY79" fmla="*/ 28625 h 572502"/>
                  <a:gd name="connsiteX80" fmla="*/ 29054 w 521048"/>
                  <a:gd name="connsiteY80" fmla="*/ 0 h 5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1048" h="572502">
                    <a:moveTo>
                      <a:pt x="259844" y="461436"/>
                    </a:moveTo>
                    <a:cubicBezTo>
                      <a:pt x="275359" y="461801"/>
                      <a:pt x="290757" y="464207"/>
                      <a:pt x="305644" y="468593"/>
                    </a:cubicBezTo>
                    <a:cubicBezTo>
                      <a:pt x="325482" y="473155"/>
                      <a:pt x="344074" y="482023"/>
                      <a:pt x="360103" y="494570"/>
                    </a:cubicBezTo>
                    <a:cubicBezTo>
                      <a:pt x="367308" y="499659"/>
                      <a:pt x="371497" y="508009"/>
                      <a:pt x="371267" y="516826"/>
                    </a:cubicBezTo>
                    <a:lnTo>
                      <a:pt x="371267" y="572502"/>
                    </a:lnTo>
                    <a:lnTo>
                      <a:pt x="148492" y="572502"/>
                    </a:lnTo>
                    <a:lnTo>
                      <a:pt x="148492" y="516826"/>
                    </a:lnTo>
                    <a:cubicBezTo>
                      <a:pt x="148526" y="508069"/>
                      <a:pt x="152657" y="499833"/>
                      <a:pt x="159656" y="494570"/>
                    </a:cubicBezTo>
                    <a:cubicBezTo>
                      <a:pt x="176108" y="482721"/>
                      <a:pt x="194553" y="473923"/>
                      <a:pt x="214115" y="468593"/>
                    </a:cubicBezTo>
                    <a:cubicBezTo>
                      <a:pt x="228879" y="463785"/>
                      <a:pt x="244317" y="461369"/>
                      <a:pt x="259844" y="461436"/>
                    </a:cubicBezTo>
                    <a:close/>
                    <a:moveTo>
                      <a:pt x="408337" y="418069"/>
                    </a:moveTo>
                    <a:cubicBezTo>
                      <a:pt x="423848" y="418469"/>
                      <a:pt x="439243" y="420875"/>
                      <a:pt x="454137" y="425226"/>
                    </a:cubicBezTo>
                    <a:cubicBezTo>
                      <a:pt x="473953" y="429849"/>
                      <a:pt x="492533" y="438711"/>
                      <a:pt x="508596" y="451203"/>
                    </a:cubicBezTo>
                    <a:cubicBezTo>
                      <a:pt x="515775" y="456339"/>
                      <a:pt x="519932" y="464707"/>
                      <a:pt x="519688" y="473531"/>
                    </a:cubicBezTo>
                    <a:lnTo>
                      <a:pt x="519688" y="529564"/>
                    </a:lnTo>
                    <a:lnTo>
                      <a:pt x="396243" y="529564"/>
                    </a:lnTo>
                    <a:lnTo>
                      <a:pt x="396243" y="516826"/>
                    </a:lnTo>
                    <a:cubicBezTo>
                      <a:pt x="396474" y="500270"/>
                      <a:pt x="388690" y="484622"/>
                      <a:pt x="375346" y="474819"/>
                    </a:cubicBezTo>
                    <a:cubicBezTo>
                      <a:pt x="358369" y="461544"/>
                      <a:pt x="338902" y="451810"/>
                      <a:pt x="318096" y="446194"/>
                    </a:cubicBezTo>
                    <a:lnTo>
                      <a:pt x="320672" y="443260"/>
                    </a:lnTo>
                    <a:cubicBezTo>
                      <a:pt x="333697" y="435237"/>
                      <a:pt x="347825" y="429162"/>
                      <a:pt x="362608" y="425226"/>
                    </a:cubicBezTo>
                    <a:cubicBezTo>
                      <a:pt x="377379" y="420450"/>
                      <a:pt x="392813" y="418034"/>
                      <a:pt x="408337" y="418069"/>
                    </a:cubicBezTo>
                    <a:close/>
                    <a:moveTo>
                      <a:pt x="111423" y="418069"/>
                    </a:moveTo>
                    <a:cubicBezTo>
                      <a:pt x="126911" y="418475"/>
                      <a:pt x="142281" y="420880"/>
                      <a:pt x="157152" y="425226"/>
                    </a:cubicBezTo>
                    <a:cubicBezTo>
                      <a:pt x="171414" y="428719"/>
                      <a:pt x="185103" y="434238"/>
                      <a:pt x="197800" y="441614"/>
                    </a:cubicBezTo>
                    <a:cubicBezTo>
                      <a:pt x="199088" y="443188"/>
                      <a:pt x="200447" y="444762"/>
                      <a:pt x="201879" y="446265"/>
                    </a:cubicBezTo>
                    <a:cubicBezTo>
                      <a:pt x="181747" y="452530"/>
                      <a:pt x="162737" y="461950"/>
                      <a:pt x="145559" y="474175"/>
                    </a:cubicBezTo>
                    <a:lnTo>
                      <a:pt x="144628" y="474819"/>
                    </a:lnTo>
                    <a:lnTo>
                      <a:pt x="143841" y="475534"/>
                    </a:lnTo>
                    <a:cubicBezTo>
                      <a:pt x="131157" y="485483"/>
                      <a:pt x="123744" y="500706"/>
                      <a:pt x="123732" y="516826"/>
                    </a:cubicBezTo>
                    <a:lnTo>
                      <a:pt x="123732" y="529564"/>
                    </a:lnTo>
                    <a:lnTo>
                      <a:pt x="0" y="529564"/>
                    </a:lnTo>
                    <a:lnTo>
                      <a:pt x="0" y="473531"/>
                    </a:lnTo>
                    <a:cubicBezTo>
                      <a:pt x="109" y="464772"/>
                      <a:pt x="4222" y="456545"/>
                      <a:pt x="11164" y="451203"/>
                    </a:cubicBezTo>
                    <a:cubicBezTo>
                      <a:pt x="27649" y="439410"/>
                      <a:pt x="46084" y="430616"/>
                      <a:pt x="65623" y="425226"/>
                    </a:cubicBezTo>
                    <a:cubicBezTo>
                      <a:pt x="80418" y="420445"/>
                      <a:pt x="95875" y="418029"/>
                      <a:pt x="111423" y="418069"/>
                    </a:cubicBezTo>
                    <a:close/>
                    <a:moveTo>
                      <a:pt x="259844" y="334914"/>
                    </a:moveTo>
                    <a:cubicBezTo>
                      <a:pt x="290593" y="334914"/>
                      <a:pt x="315520" y="359841"/>
                      <a:pt x="315520" y="390590"/>
                    </a:cubicBezTo>
                    <a:cubicBezTo>
                      <a:pt x="315520" y="421339"/>
                      <a:pt x="290593" y="446266"/>
                      <a:pt x="259844" y="446266"/>
                    </a:cubicBezTo>
                    <a:cubicBezTo>
                      <a:pt x="229095" y="446266"/>
                      <a:pt x="204168" y="421339"/>
                      <a:pt x="204168" y="390590"/>
                    </a:cubicBezTo>
                    <a:cubicBezTo>
                      <a:pt x="204168" y="359841"/>
                      <a:pt x="229095" y="334914"/>
                      <a:pt x="259844" y="334914"/>
                    </a:cubicBezTo>
                    <a:close/>
                    <a:moveTo>
                      <a:pt x="408337" y="291618"/>
                    </a:moveTo>
                    <a:cubicBezTo>
                      <a:pt x="439086" y="291618"/>
                      <a:pt x="464013" y="316545"/>
                      <a:pt x="464013" y="347294"/>
                    </a:cubicBezTo>
                    <a:cubicBezTo>
                      <a:pt x="464013" y="378043"/>
                      <a:pt x="439086" y="402970"/>
                      <a:pt x="408337" y="402970"/>
                    </a:cubicBezTo>
                    <a:cubicBezTo>
                      <a:pt x="377588" y="402970"/>
                      <a:pt x="352661" y="378043"/>
                      <a:pt x="352661" y="347294"/>
                    </a:cubicBezTo>
                    <a:cubicBezTo>
                      <a:pt x="352661" y="316545"/>
                      <a:pt x="377588" y="291618"/>
                      <a:pt x="408337" y="291618"/>
                    </a:cubicBezTo>
                    <a:close/>
                    <a:moveTo>
                      <a:pt x="111423" y="291618"/>
                    </a:moveTo>
                    <a:cubicBezTo>
                      <a:pt x="142172" y="291618"/>
                      <a:pt x="167099" y="316545"/>
                      <a:pt x="167099" y="347294"/>
                    </a:cubicBezTo>
                    <a:cubicBezTo>
                      <a:pt x="167099" y="378043"/>
                      <a:pt x="142172" y="402970"/>
                      <a:pt x="111423" y="402970"/>
                    </a:cubicBezTo>
                    <a:cubicBezTo>
                      <a:pt x="80674" y="402970"/>
                      <a:pt x="55747" y="378043"/>
                      <a:pt x="55747" y="347294"/>
                    </a:cubicBezTo>
                    <a:cubicBezTo>
                      <a:pt x="55747" y="316545"/>
                      <a:pt x="80674" y="291618"/>
                      <a:pt x="111423" y="291618"/>
                    </a:cubicBezTo>
                    <a:close/>
                    <a:moveTo>
                      <a:pt x="71992" y="135969"/>
                    </a:moveTo>
                    <a:lnTo>
                      <a:pt x="71992" y="150282"/>
                    </a:lnTo>
                    <a:lnTo>
                      <a:pt x="334985" y="150282"/>
                    </a:lnTo>
                    <a:lnTo>
                      <a:pt x="334985" y="135969"/>
                    </a:lnTo>
                    <a:close/>
                    <a:moveTo>
                      <a:pt x="71992" y="100188"/>
                    </a:moveTo>
                    <a:lnTo>
                      <a:pt x="71992" y="114501"/>
                    </a:lnTo>
                    <a:lnTo>
                      <a:pt x="449486" y="114501"/>
                    </a:lnTo>
                    <a:lnTo>
                      <a:pt x="449486" y="100188"/>
                    </a:lnTo>
                    <a:close/>
                    <a:moveTo>
                      <a:pt x="71992" y="64407"/>
                    </a:moveTo>
                    <a:lnTo>
                      <a:pt x="71992" y="78719"/>
                    </a:lnTo>
                    <a:lnTo>
                      <a:pt x="406548" y="78719"/>
                    </a:lnTo>
                    <a:lnTo>
                      <a:pt x="406548" y="64407"/>
                    </a:lnTo>
                    <a:close/>
                    <a:moveTo>
                      <a:pt x="29054" y="0"/>
                    </a:moveTo>
                    <a:lnTo>
                      <a:pt x="492423" y="0"/>
                    </a:lnTo>
                    <a:cubicBezTo>
                      <a:pt x="508232" y="0"/>
                      <a:pt x="521048" y="12816"/>
                      <a:pt x="521048" y="28625"/>
                    </a:cubicBezTo>
                    <a:lnTo>
                      <a:pt x="521048" y="186063"/>
                    </a:lnTo>
                    <a:cubicBezTo>
                      <a:pt x="521048" y="201872"/>
                      <a:pt x="508232" y="214688"/>
                      <a:pt x="492423" y="214688"/>
                    </a:cubicBezTo>
                    <a:lnTo>
                      <a:pt x="377923" y="214688"/>
                    </a:lnTo>
                    <a:lnTo>
                      <a:pt x="377923" y="257626"/>
                    </a:lnTo>
                    <a:lnTo>
                      <a:pt x="332838" y="214688"/>
                    </a:lnTo>
                    <a:lnTo>
                      <a:pt x="282029" y="214688"/>
                    </a:lnTo>
                    <a:lnTo>
                      <a:pt x="256266" y="257626"/>
                    </a:lnTo>
                    <a:lnTo>
                      <a:pt x="228357" y="214688"/>
                    </a:lnTo>
                    <a:lnTo>
                      <a:pt x="179694" y="214688"/>
                    </a:lnTo>
                    <a:lnTo>
                      <a:pt x="134609" y="257626"/>
                    </a:lnTo>
                    <a:lnTo>
                      <a:pt x="134609" y="214688"/>
                    </a:lnTo>
                    <a:lnTo>
                      <a:pt x="29054" y="214688"/>
                    </a:lnTo>
                    <a:cubicBezTo>
                      <a:pt x="13245" y="214688"/>
                      <a:pt x="429" y="201872"/>
                      <a:pt x="429" y="186063"/>
                    </a:cubicBezTo>
                    <a:lnTo>
                      <a:pt x="429" y="28625"/>
                    </a:lnTo>
                    <a:cubicBezTo>
                      <a:pt x="429" y="12816"/>
                      <a:pt x="13245" y="0"/>
                      <a:pt x="29054" y="0"/>
                    </a:cubicBezTo>
                    <a:close/>
                  </a:path>
                </a:pathLst>
              </a:custGeom>
              <a:solidFill>
                <a:schemeClr val="bg1"/>
              </a:solidFill>
              <a:ln w="714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3" name="TextBox 12">
              <a:extLst>
                <a:ext uri="{FF2B5EF4-FFF2-40B4-BE49-F238E27FC236}">
                  <a16:creationId xmlns:a16="http://schemas.microsoft.com/office/drawing/2014/main" id="{14EDB0EC-1B71-A2A8-27CD-FD5E48CD09F5}"/>
                </a:ext>
              </a:extLst>
            </p:cNvPr>
            <p:cNvSpPr txBox="1"/>
            <p:nvPr/>
          </p:nvSpPr>
          <p:spPr>
            <a:xfrm>
              <a:off x="963758" y="1464547"/>
              <a:ext cx="8289464"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dirty="0">
                  <a:solidFill>
                    <a:schemeClr val="bg1"/>
                  </a:solidFill>
                  <a:latin typeface="Calibri"/>
                  <a:cs typeface="Calibri"/>
                </a:rPr>
                <a:t>Recognize the legal requirements for compliance surveys</a:t>
              </a:r>
            </a:p>
          </p:txBody>
        </p:sp>
        <p:sp>
          <p:nvSpPr>
            <p:cNvPr id="24" name="TextBox 20">
              <a:extLst>
                <a:ext uri="{FF2B5EF4-FFF2-40B4-BE49-F238E27FC236}">
                  <a16:creationId xmlns:a16="http://schemas.microsoft.com/office/drawing/2014/main" id="{5668BDD7-6164-23A7-7CA2-7F20B294F341}"/>
                </a:ext>
              </a:extLst>
            </p:cNvPr>
            <p:cNvSpPr txBox="1"/>
            <p:nvPr/>
          </p:nvSpPr>
          <p:spPr>
            <a:xfrm>
              <a:off x="963758" y="2841937"/>
              <a:ext cx="7438563"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dirty="0">
                  <a:solidFill>
                    <a:schemeClr val="bg1"/>
                  </a:solidFill>
                  <a:latin typeface="Calibri"/>
                  <a:cs typeface="Calibri"/>
                </a:rPr>
                <a:t>List the steps in the compliance survey process</a:t>
              </a:r>
            </a:p>
          </p:txBody>
        </p:sp>
        <p:sp>
          <p:nvSpPr>
            <p:cNvPr id="25" name="TextBox 112">
              <a:extLst>
                <a:ext uri="{FF2B5EF4-FFF2-40B4-BE49-F238E27FC236}">
                  <a16:creationId xmlns:a16="http://schemas.microsoft.com/office/drawing/2014/main" id="{1968CE50-158C-6F8E-B240-A3DC23FE8FF0}"/>
                </a:ext>
              </a:extLst>
            </p:cNvPr>
            <p:cNvSpPr txBox="1"/>
            <p:nvPr/>
          </p:nvSpPr>
          <p:spPr>
            <a:xfrm>
              <a:off x="963758" y="4210392"/>
              <a:ext cx="6905234"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dirty="0">
                  <a:solidFill>
                    <a:schemeClr val="bg1"/>
                  </a:solidFill>
                  <a:latin typeface="Calibri"/>
                  <a:cs typeface="Calibri"/>
                </a:rPr>
                <a:t>Describe areas reviewed during a compliance survey</a:t>
              </a:r>
            </a:p>
          </p:txBody>
        </p:sp>
      </p:grpSp>
    </p:spTree>
    <p:extLst>
      <p:ext uri="{BB962C8B-B14F-4D97-AF65-F5344CB8AC3E}">
        <p14:creationId xmlns:p14="http://schemas.microsoft.com/office/powerpoint/2010/main" val="190384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B7E9D-9C7A-E2D2-D93A-E4F0C4707CB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0BAACF2-94BC-5D5B-6425-7DFC6D9E01FA}"/>
              </a:ext>
            </a:extLst>
          </p:cNvPr>
          <p:cNvSpPr>
            <a:spLocks noGrp="1"/>
          </p:cNvSpPr>
          <p:nvPr>
            <p:ph type="title" idx="4294967295"/>
          </p:nvPr>
        </p:nvSpPr>
        <p:spPr>
          <a:xfrm>
            <a:off x="457200" y="0"/>
            <a:ext cx="8229600" cy="731520"/>
          </a:xfrm>
        </p:spPr>
        <p:txBody>
          <a:bodyPr>
            <a:normAutofit fontScale="90000"/>
          </a:bodyPr>
          <a:lstStyle/>
          <a:p>
            <a:r>
              <a:rPr lang="en-US" dirty="0">
                <a:solidFill>
                  <a:schemeClr val="bg1"/>
                </a:solidFill>
              </a:rPr>
              <a:t>Resources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DB362DCE-1410-4906-AF97-E9C439C457EF}"/>
              </a:ext>
            </a:extLst>
          </p:cNvPr>
          <p:cNvSpPr>
            <a:spLocks noGrp="1"/>
          </p:cNvSpPr>
          <p:nvPr>
            <p:ph type="sldNum" sz="quarter" idx="10"/>
          </p:nvPr>
        </p:nvSpPr>
        <p:spPr>
          <a:xfrm>
            <a:off x="8877300" y="6121667"/>
            <a:ext cx="266700" cy="731520"/>
          </a:xfrm>
        </p:spPr>
        <p:txBody>
          <a:bodyPr/>
          <a:lstStyle/>
          <a:p>
            <a:pPr defTabSz="457200"/>
            <a:fld id="{D983F1FA-211D-3044-9E35-958DFBC26156}" type="slidenum">
              <a:rPr lang="en-US" smtClean="0">
                <a:solidFill>
                  <a:prstClr val="white"/>
                </a:solidFill>
              </a:rPr>
              <a:pPr defTabSz="457200"/>
              <a:t>31</a:t>
            </a:fld>
            <a:endParaRPr lang="en-US">
              <a:solidFill>
                <a:prstClr val="white"/>
              </a:solidFill>
            </a:endParaRPr>
          </a:p>
        </p:txBody>
      </p:sp>
      <p:pic>
        <p:nvPicPr>
          <p:cNvPr id="3" name="Picture 2">
            <a:extLst>
              <a:ext uri="{FF2B5EF4-FFF2-40B4-BE49-F238E27FC236}">
                <a16:creationId xmlns:a16="http://schemas.microsoft.com/office/drawing/2014/main" id="{75BE8F27-998D-FE67-046C-7AC870F04A19}"/>
              </a:ext>
            </a:extLst>
          </p:cNvPr>
          <p:cNvPicPr>
            <a:picLocks noChangeAspect="1"/>
          </p:cNvPicPr>
          <p:nvPr/>
        </p:nvPicPr>
        <p:blipFill>
          <a:blip r:embed="rId3" cstate="print">
            <a:extLst>
              <a:ext uri="{28A0092B-C50C-407E-A947-70E740481C1C}">
                <a14:useLocalDpi xmlns:a14="http://schemas.microsoft.com/office/drawing/2010/main" val="0"/>
              </a:ext>
            </a:extLst>
          </a:blip>
          <a:srcRect t="3633" b="3633"/>
          <a:stretch/>
        </p:blipFill>
        <p:spPr>
          <a:xfrm>
            <a:off x="124933" y="872308"/>
            <a:ext cx="8901080" cy="5113384"/>
          </a:xfrm>
          <a:prstGeom prst="rect">
            <a:avLst/>
          </a:prstGeom>
        </p:spPr>
      </p:pic>
      <p:sp>
        <p:nvSpPr>
          <p:cNvPr id="4" name="Rectangle 12">
            <a:extLst>
              <a:ext uri="{FF2B5EF4-FFF2-40B4-BE49-F238E27FC236}">
                <a16:creationId xmlns:a16="http://schemas.microsoft.com/office/drawing/2014/main" id="{C102DF59-1FE6-843A-3F72-E63FDB8A3713}"/>
              </a:ext>
            </a:extLst>
          </p:cNvPr>
          <p:cNvSpPr/>
          <p:nvPr/>
        </p:nvSpPr>
        <p:spPr>
          <a:xfrm>
            <a:off x="1210068" y="3111911"/>
            <a:ext cx="1677574" cy="2123766"/>
          </a:xfrm>
          <a:custGeom>
            <a:avLst/>
            <a:gdLst>
              <a:gd name="connsiteX0" fmla="*/ 0 w 6770427"/>
              <a:gd name="connsiteY0" fmla="*/ 0 h 3848669"/>
              <a:gd name="connsiteX1" fmla="*/ 6770427 w 6770427"/>
              <a:gd name="connsiteY1" fmla="*/ 0 h 3848669"/>
              <a:gd name="connsiteX2" fmla="*/ 6770427 w 6770427"/>
              <a:gd name="connsiteY2" fmla="*/ 3848669 h 3848669"/>
              <a:gd name="connsiteX3" fmla="*/ 0 w 6770427"/>
              <a:gd name="connsiteY3" fmla="*/ 3848669 h 3848669"/>
              <a:gd name="connsiteX4" fmla="*/ 0 w 6770427"/>
              <a:gd name="connsiteY4" fmla="*/ 0 h 3848669"/>
              <a:gd name="connsiteX0" fmla="*/ 0 w 6770427"/>
              <a:gd name="connsiteY0" fmla="*/ 0 h 3875965"/>
              <a:gd name="connsiteX1" fmla="*/ 6770427 w 6770427"/>
              <a:gd name="connsiteY1" fmla="*/ 0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597462 w 6770427"/>
              <a:gd name="connsiteY1" fmla="*/ 0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467738 w 6770427"/>
              <a:gd name="connsiteY1" fmla="*/ 18457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554223 w 6770427"/>
              <a:gd name="connsiteY1" fmla="*/ 1 h 3875965"/>
              <a:gd name="connsiteX2" fmla="*/ 6770427 w 6770427"/>
              <a:gd name="connsiteY2" fmla="*/ 3848669 h 3875965"/>
              <a:gd name="connsiteX3" fmla="*/ 54591 w 6770427"/>
              <a:gd name="connsiteY3" fmla="*/ 3875965 h 3875965"/>
              <a:gd name="connsiteX4" fmla="*/ 0 w 6770427"/>
              <a:gd name="connsiteY4" fmla="*/ 0 h 3875965"/>
              <a:gd name="connsiteX0" fmla="*/ 0 w 6554223"/>
              <a:gd name="connsiteY0" fmla="*/ 0 h 3875965"/>
              <a:gd name="connsiteX1" fmla="*/ 6554223 w 6554223"/>
              <a:gd name="connsiteY1" fmla="*/ 1 h 3875965"/>
              <a:gd name="connsiteX2" fmla="*/ 6338012 w 6554223"/>
              <a:gd name="connsiteY2" fmla="*/ 3811754 h 3875965"/>
              <a:gd name="connsiteX3" fmla="*/ 54591 w 6554223"/>
              <a:gd name="connsiteY3" fmla="*/ 3875965 h 3875965"/>
              <a:gd name="connsiteX4" fmla="*/ 0 w 6554223"/>
              <a:gd name="connsiteY4" fmla="*/ 0 h 3875965"/>
              <a:gd name="connsiteX0" fmla="*/ 0 w 6683943"/>
              <a:gd name="connsiteY0" fmla="*/ 0 h 3885582"/>
              <a:gd name="connsiteX1" fmla="*/ 6554223 w 6683943"/>
              <a:gd name="connsiteY1" fmla="*/ 1 h 3885582"/>
              <a:gd name="connsiteX2" fmla="*/ 6683943 w 6683943"/>
              <a:gd name="connsiteY2" fmla="*/ 3885582 h 3885582"/>
              <a:gd name="connsiteX3" fmla="*/ 54591 w 6683943"/>
              <a:gd name="connsiteY3" fmla="*/ 3875965 h 3885582"/>
              <a:gd name="connsiteX4" fmla="*/ 0 w 6683943"/>
              <a:gd name="connsiteY4" fmla="*/ 0 h 3885582"/>
              <a:gd name="connsiteX0" fmla="*/ 0 w 6683943"/>
              <a:gd name="connsiteY0" fmla="*/ 0 h 3885582"/>
              <a:gd name="connsiteX1" fmla="*/ 6554223 w 6683943"/>
              <a:gd name="connsiteY1" fmla="*/ 1 h 3885582"/>
              <a:gd name="connsiteX2" fmla="*/ 6683943 w 6683943"/>
              <a:gd name="connsiteY2" fmla="*/ 3885582 h 3885582"/>
              <a:gd name="connsiteX3" fmla="*/ 270799 w 6683943"/>
              <a:gd name="connsiteY3" fmla="*/ 3857508 h 3885582"/>
              <a:gd name="connsiteX4" fmla="*/ 0 w 6683943"/>
              <a:gd name="connsiteY4" fmla="*/ 0 h 3885582"/>
              <a:gd name="connsiteX0" fmla="*/ 0 w 6683943"/>
              <a:gd name="connsiteY0" fmla="*/ 0 h 3912878"/>
              <a:gd name="connsiteX1" fmla="*/ 6554223 w 6683943"/>
              <a:gd name="connsiteY1" fmla="*/ 1 h 3912878"/>
              <a:gd name="connsiteX2" fmla="*/ 6683943 w 6683943"/>
              <a:gd name="connsiteY2" fmla="*/ 3885582 h 3912878"/>
              <a:gd name="connsiteX3" fmla="*/ 97833 w 6683943"/>
              <a:gd name="connsiteY3" fmla="*/ 3912878 h 3912878"/>
              <a:gd name="connsiteX4" fmla="*/ 0 w 6683943"/>
              <a:gd name="connsiteY4" fmla="*/ 0 h 3912878"/>
              <a:gd name="connsiteX0" fmla="*/ 0 w 6856908"/>
              <a:gd name="connsiteY0" fmla="*/ 0 h 3912878"/>
              <a:gd name="connsiteX1" fmla="*/ 6727188 w 6856908"/>
              <a:gd name="connsiteY1" fmla="*/ 1 h 3912878"/>
              <a:gd name="connsiteX2" fmla="*/ 6856908 w 6856908"/>
              <a:gd name="connsiteY2" fmla="*/ 3885582 h 3912878"/>
              <a:gd name="connsiteX3" fmla="*/ 270798 w 6856908"/>
              <a:gd name="connsiteY3" fmla="*/ 3912878 h 3912878"/>
              <a:gd name="connsiteX4" fmla="*/ 0 w 6856908"/>
              <a:gd name="connsiteY4" fmla="*/ 0 h 391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908" h="3912878">
                <a:moveTo>
                  <a:pt x="0" y="0"/>
                </a:moveTo>
                <a:lnTo>
                  <a:pt x="6727188" y="1"/>
                </a:lnTo>
                <a:lnTo>
                  <a:pt x="6856908" y="3885582"/>
                </a:lnTo>
                <a:lnTo>
                  <a:pt x="270798" y="391287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12">
            <a:extLst>
              <a:ext uri="{FF2B5EF4-FFF2-40B4-BE49-F238E27FC236}">
                <a16:creationId xmlns:a16="http://schemas.microsoft.com/office/drawing/2014/main" id="{2AB4B800-FEF3-3056-9C52-03ED1B8940CA}"/>
              </a:ext>
            </a:extLst>
          </p:cNvPr>
          <p:cNvSpPr/>
          <p:nvPr/>
        </p:nvSpPr>
        <p:spPr>
          <a:xfrm>
            <a:off x="3034491" y="1966864"/>
            <a:ext cx="3425304" cy="2221678"/>
          </a:xfrm>
          <a:custGeom>
            <a:avLst/>
            <a:gdLst>
              <a:gd name="connsiteX0" fmla="*/ 0 w 6770427"/>
              <a:gd name="connsiteY0" fmla="*/ 0 h 3848669"/>
              <a:gd name="connsiteX1" fmla="*/ 6770427 w 6770427"/>
              <a:gd name="connsiteY1" fmla="*/ 0 h 3848669"/>
              <a:gd name="connsiteX2" fmla="*/ 6770427 w 6770427"/>
              <a:gd name="connsiteY2" fmla="*/ 3848669 h 3848669"/>
              <a:gd name="connsiteX3" fmla="*/ 0 w 6770427"/>
              <a:gd name="connsiteY3" fmla="*/ 3848669 h 3848669"/>
              <a:gd name="connsiteX4" fmla="*/ 0 w 6770427"/>
              <a:gd name="connsiteY4" fmla="*/ 0 h 3848669"/>
              <a:gd name="connsiteX0" fmla="*/ 0 w 6770427"/>
              <a:gd name="connsiteY0" fmla="*/ 0 h 3875965"/>
              <a:gd name="connsiteX1" fmla="*/ 6770427 w 6770427"/>
              <a:gd name="connsiteY1" fmla="*/ 0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597462 w 6770427"/>
              <a:gd name="connsiteY1" fmla="*/ 0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467738 w 6770427"/>
              <a:gd name="connsiteY1" fmla="*/ 18457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554223 w 6770427"/>
              <a:gd name="connsiteY1" fmla="*/ 1 h 3875965"/>
              <a:gd name="connsiteX2" fmla="*/ 6770427 w 6770427"/>
              <a:gd name="connsiteY2" fmla="*/ 3848669 h 3875965"/>
              <a:gd name="connsiteX3" fmla="*/ 54591 w 6770427"/>
              <a:gd name="connsiteY3" fmla="*/ 3875965 h 3875965"/>
              <a:gd name="connsiteX4" fmla="*/ 0 w 6770427"/>
              <a:gd name="connsiteY4" fmla="*/ 0 h 3875965"/>
              <a:gd name="connsiteX0" fmla="*/ 0 w 6554223"/>
              <a:gd name="connsiteY0" fmla="*/ 0 h 3875965"/>
              <a:gd name="connsiteX1" fmla="*/ 6554223 w 6554223"/>
              <a:gd name="connsiteY1" fmla="*/ 1 h 3875965"/>
              <a:gd name="connsiteX2" fmla="*/ 6338012 w 6554223"/>
              <a:gd name="connsiteY2" fmla="*/ 3811754 h 3875965"/>
              <a:gd name="connsiteX3" fmla="*/ 54591 w 6554223"/>
              <a:gd name="connsiteY3" fmla="*/ 3875965 h 3875965"/>
              <a:gd name="connsiteX4" fmla="*/ 0 w 6554223"/>
              <a:gd name="connsiteY4" fmla="*/ 0 h 3875965"/>
              <a:gd name="connsiteX0" fmla="*/ 0 w 6683943"/>
              <a:gd name="connsiteY0" fmla="*/ 0 h 3885582"/>
              <a:gd name="connsiteX1" fmla="*/ 6554223 w 6683943"/>
              <a:gd name="connsiteY1" fmla="*/ 1 h 3885582"/>
              <a:gd name="connsiteX2" fmla="*/ 6683943 w 6683943"/>
              <a:gd name="connsiteY2" fmla="*/ 3885582 h 3885582"/>
              <a:gd name="connsiteX3" fmla="*/ 54591 w 6683943"/>
              <a:gd name="connsiteY3" fmla="*/ 3875965 h 3885582"/>
              <a:gd name="connsiteX4" fmla="*/ 0 w 6683943"/>
              <a:gd name="connsiteY4" fmla="*/ 0 h 3885582"/>
              <a:gd name="connsiteX0" fmla="*/ 0 w 6683943"/>
              <a:gd name="connsiteY0" fmla="*/ 0 h 3885582"/>
              <a:gd name="connsiteX1" fmla="*/ 6554223 w 6683943"/>
              <a:gd name="connsiteY1" fmla="*/ 1 h 3885582"/>
              <a:gd name="connsiteX2" fmla="*/ 6683943 w 6683943"/>
              <a:gd name="connsiteY2" fmla="*/ 3885582 h 3885582"/>
              <a:gd name="connsiteX3" fmla="*/ 270799 w 6683943"/>
              <a:gd name="connsiteY3" fmla="*/ 3857508 h 3885582"/>
              <a:gd name="connsiteX4" fmla="*/ 0 w 6683943"/>
              <a:gd name="connsiteY4" fmla="*/ 0 h 3885582"/>
              <a:gd name="connsiteX0" fmla="*/ 0 w 6683943"/>
              <a:gd name="connsiteY0" fmla="*/ 0 h 3912878"/>
              <a:gd name="connsiteX1" fmla="*/ 6554223 w 6683943"/>
              <a:gd name="connsiteY1" fmla="*/ 1 h 3912878"/>
              <a:gd name="connsiteX2" fmla="*/ 6683943 w 6683943"/>
              <a:gd name="connsiteY2" fmla="*/ 3885582 h 3912878"/>
              <a:gd name="connsiteX3" fmla="*/ 97833 w 6683943"/>
              <a:gd name="connsiteY3" fmla="*/ 3912878 h 3912878"/>
              <a:gd name="connsiteX4" fmla="*/ 0 w 6683943"/>
              <a:gd name="connsiteY4" fmla="*/ 0 h 3912878"/>
              <a:gd name="connsiteX0" fmla="*/ 0 w 6856908"/>
              <a:gd name="connsiteY0" fmla="*/ 0 h 3912878"/>
              <a:gd name="connsiteX1" fmla="*/ 6727188 w 6856908"/>
              <a:gd name="connsiteY1" fmla="*/ 1 h 3912878"/>
              <a:gd name="connsiteX2" fmla="*/ 6856908 w 6856908"/>
              <a:gd name="connsiteY2" fmla="*/ 3885582 h 3912878"/>
              <a:gd name="connsiteX3" fmla="*/ 270798 w 6856908"/>
              <a:gd name="connsiteY3" fmla="*/ 3912878 h 3912878"/>
              <a:gd name="connsiteX4" fmla="*/ 0 w 6856908"/>
              <a:gd name="connsiteY4" fmla="*/ 0 h 3912878"/>
              <a:gd name="connsiteX0" fmla="*/ 0 w 6727188"/>
              <a:gd name="connsiteY0" fmla="*/ 0 h 3922495"/>
              <a:gd name="connsiteX1" fmla="*/ 6727188 w 6727188"/>
              <a:gd name="connsiteY1" fmla="*/ 1 h 3922495"/>
              <a:gd name="connsiteX2" fmla="*/ 6466819 w 6727188"/>
              <a:gd name="connsiteY2" fmla="*/ 3922495 h 3922495"/>
              <a:gd name="connsiteX3" fmla="*/ 270798 w 6727188"/>
              <a:gd name="connsiteY3" fmla="*/ 3912878 h 3922495"/>
              <a:gd name="connsiteX4" fmla="*/ 0 w 6727188"/>
              <a:gd name="connsiteY4" fmla="*/ 0 h 3922495"/>
              <a:gd name="connsiteX0" fmla="*/ 0 w 6512639"/>
              <a:gd name="connsiteY0" fmla="*/ 0 h 3922495"/>
              <a:gd name="connsiteX1" fmla="*/ 6512639 w 6512639"/>
              <a:gd name="connsiteY1" fmla="*/ 18459 h 3922495"/>
              <a:gd name="connsiteX2" fmla="*/ 6466819 w 6512639"/>
              <a:gd name="connsiteY2" fmla="*/ 3922495 h 3922495"/>
              <a:gd name="connsiteX3" fmla="*/ 270798 w 6512639"/>
              <a:gd name="connsiteY3" fmla="*/ 3912878 h 3922495"/>
              <a:gd name="connsiteX4" fmla="*/ 0 w 6512639"/>
              <a:gd name="connsiteY4" fmla="*/ 0 h 3922495"/>
              <a:gd name="connsiteX0" fmla="*/ 41273 w 6241841"/>
              <a:gd name="connsiteY0" fmla="*/ 18456 h 3904036"/>
              <a:gd name="connsiteX1" fmla="*/ 6241841 w 6241841"/>
              <a:gd name="connsiteY1" fmla="*/ 0 h 3904036"/>
              <a:gd name="connsiteX2" fmla="*/ 6196021 w 6241841"/>
              <a:gd name="connsiteY2" fmla="*/ 3904036 h 3904036"/>
              <a:gd name="connsiteX3" fmla="*/ 0 w 6241841"/>
              <a:gd name="connsiteY3" fmla="*/ 3894419 h 3904036"/>
              <a:gd name="connsiteX4" fmla="*/ 41273 w 6241841"/>
              <a:gd name="connsiteY4" fmla="*/ 18456 h 3904036"/>
              <a:gd name="connsiteX0" fmla="*/ 236318 w 6436886"/>
              <a:gd name="connsiteY0" fmla="*/ 18456 h 3912875"/>
              <a:gd name="connsiteX1" fmla="*/ 6436886 w 6436886"/>
              <a:gd name="connsiteY1" fmla="*/ 0 h 3912875"/>
              <a:gd name="connsiteX2" fmla="*/ 6391066 w 6436886"/>
              <a:gd name="connsiteY2" fmla="*/ 3904036 h 3912875"/>
              <a:gd name="connsiteX3" fmla="*/ 0 w 6436886"/>
              <a:gd name="connsiteY3" fmla="*/ 3912875 h 3912875"/>
              <a:gd name="connsiteX4" fmla="*/ 236318 w 6436886"/>
              <a:gd name="connsiteY4" fmla="*/ 18456 h 3912875"/>
              <a:gd name="connsiteX0" fmla="*/ 0 w 6454126"/>
              <a:gd name="connsiteY0" fmla="*/ 92284 h 3912875"/>
              <a:gd name="connsiteX1" fmla="*/ 6454126 w 6454126"/>
              <a:gd name="connsiteY1" fmla="*/ 0 h 3912875"/>
              <a:gd name="connsiteX2" fmla="*/ 6408306 w 6454126"/>
              <a:gd name="connsiteY2" fmla="*/ 3904036 h 3912875"/>
              <a:gd name="connsiteX3" fmla="*/ 17240 w 6454126"/>
              <a:gd name="connsiteY3" fmla="*/ 3912875 h 3912875"/>
              <a:gd name="connsiteX4" fmla="*/ 0 w 6454126"/>
              <a:gd name="connsiteY4" fmla="*/ 92284 h 3912875"/>
              <a:gd name="connsiteX0" fmla="*/ 0 w 6610162"/>
              <a:gd name="connsiteY0" fmla="*/ 73827 h 3894418"/>
              <a:gd name="connsiteX1" fmla="*/ 6610162 w 6610162"/>
              <a:gd name="connsiteY1" fmla="*/ 0 h 3894418"/>
              <a:gd name="connsiteX2" fmla="*/ 6408306 w 6610162"/>
              <a:gd name="connsiteY2" fmla="*/ 3885579 h 3894418"/>
              <a:gd name="connsiteX3" fmla="*/ 17240 w 6610162"/>
              <a:gd name="connsiteY3" fmla="*/ 3894418 h 3894418"/>
              <a:gd name="connsiteX4" fmla="*/ 0 w 6610162"/>
              <a:gd name="connsiteY4" fmla="*/ 73827 h 3894418"/>
              <a:gd name="connsiteX0" fmla="*/ 0 w 6610162"/>
              <a:gd name="connsiteY0" fmla="*/ 73827 h 3894418"/>
              <a:gd name="connsiteX1" fmla="*/ 6610162 w 6610162"/>
              <a:gd name="connsiteY1" fmla="*/ 0 h 3894418"/>
              <a:gd name="connsiteX2" fmla="*/ 6564343 w 6610162"/>
              <a:gd name="connsiteY2" fmla="*/ 3867122 h 3894418"/>
              <a:gd name="connsiteX3" fmla="*/ 17240 w 6610162"/>
              <a:gd name="connsiteY3" fmla="*/ 3894418 h 3894418"/>
              <a:gd name="connsiteX4" fmla="*/ 0 w 6610162"/>
              <a:gd name="connsiteY4" fmla="*/ 73827 h 3894418"/>
              <a:gd name="connsiteX0" fmla="*/ 0 w 6681371"/>
              <a:gd name="connsiteY0" fmla="*/ 73827 h 3904035"/>
              <a:gd name="connsiteX1" fmla="*/ 6610162 w 6681371"/>
              <a:gd name="connsiteY1" fmla="*/ 0 h 3904035"/>
              <a:gd name="connsiteX2" fmla="*/ 6681371 w 6681371"/>
              <a:gd name="connsiteY2" fmla="*/ 3904035 h 3904035"/>
              <a:gd name="connsiteX3" fmla="*/ 17240 w 6681371"/>
              <a:gd name="connsiteY3" fmla="*/ 3894418 h 3904035"/>
              <a:gd name="connsiteX4" fmla="*/ 0 w 6681371"/>
              <a:gd name="connsiteY4" fmla="*/ 73827 h 3904035"/>
              <a:gd name="connsiteX0" fmla="*/ 0 w 6681371"/>
              <a:gd name="connsiteY0" fmla="*/ 18456 h 3904035"/>
              <a:gd name="connsiteX1" fmla="*/ 6610162 w 6681371"/>
              <a:gd name="connsiteY1" fmla="*/ 0 h 3904035"/>
              <a:gd name="connsiteX2" fmla="*/ 6681371 w 6681371"/>
              <a:gd name="connsiteY2" fmla="*/ 3904035 h 3904035"/>
              <a:gd name="connsiteX3" fmla="*/ 17240 w 6681371"/>
              <a:gd name="connsiteY3" fmla="*/ 3894418 h 3904035"/>
              <a:gd name="connsiteX4" fmla="*/ 0 w 6681371"/>
              <a:gd name="connsiteY4" fmla="*/ 18456 h 390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1371" h="3904035">
                <a:moveTo>
                  <a:pt x="0" y="18456"/>
                </a:moveTo>
                <a:lnTo>
                  <a:pt x="6610162" y="0"/>
                </a:lnTo>
                <a:lnTo>
                  <a:pt x="6681371" y="3904035"/>
                </a:lnTo>
                <a:lnTo>
                  <a:pt x="17240" y="3894418"/>
                </a:lnTo>
                <a:cubicBezTo>
                  <a:pt x="11493" y="2620888"/>
                  <a:pt x="5747" y="1291986"/>
                  <a:pt x="0" y="1845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12">
            <a:extLst>
              <a:ext uri="{FF2B5EF4-FFF2-40B4-BE49-F238E27FC236}">
                <a16:creationId xmlns:a16="http://schemas.microsoft.com/office/drawing/2014/main" id="{4BC21F66-A49E-F430-4CB0-E58D43B66F36}"/>
              </a:ext>
            </a:extLst>
          </p:cNvPr>
          <p:cNvSpPr/>
          <p:nvPr/>
        </p:nvSpPr>
        <p:spPr>
          <a:xfrm>
            <a:off x="6576800" y="3539613"/>
            <a:ext cx="923544" cy="1577258"/>
          </a:xfrm>
          <a:custGeom>
            <a:avLst/>
            <a:gdLst>
              <a:gd name="connsiteX0" fmla="*/ 0 w 6770427"/>
              <a:gd name="connsiteY0" fmla="*/ 0 h 3848669"/>
              <a:gd name="connsiteX1" fmla="*/ 6770427 w 6770427"/>
              <a:gd name="connsiteY1" fmla="*/ 0 h 3848669"/>
              <a:gd name="connsiteX2" fmla="*/ 6770427 w 6770427"/>
              <a:gd name="connsiteY2" fmla="*/ 3848669 h 3848669"/>
              <a:gd name="connsiteX3" fmla="*/ 0 w 6770427"/>
              <a:gd name="connsiteY3" fmla="*/ 3848669 h 3848669"/>
              <a:gd name="connsiteX4" fmla="*/ 0 w 6770427"/>
              <a:gd name="connsiteY4" fmla="*/ 0 h 3848669"/>
              <a:gd name="connsiteX0" fmla="*/ 0 w 6770427"/>
              <a:gd name="connsiteY0" fmla="*/ 0 h 3875965"/>
              <a:gd name="connsiteX1" fmla="*/ 6770427 w 6770427"/>
              <a:gd name="connsiteY1" fmla="*/ 0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597462 w 6770427"/>
              <a:gd name="connsiteY1" fmla="*/ 0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467738 w 6770427"/>
              <a:gd name="connsiteY1" fmla="*/ 18457 h 3875965"/>
              <a:gd name="connsiteX2" fmla="*/ 6770427 w 6770427"/>
              <a:gd name="connsiteY2" fmla="*/ 3848669 h 3875965"/>
              <a:gd name="connsiteX3" fmla="*/ 54591 w 6770427"/>
              <a:gd name="connsiteY3" fmla="*/ 3875965 h 3875965"/>
              <a:gd name="connsiteX4" fmla="*/ 0 w 6770427"/>
              <a:gd name="connsiteY4" fmla="*/ 0 h 3875965"/>
              <a:gd name="connsiteX0" fmla="*/ 0 w 6770427"/>
              <a:gd name="connsiteY0" fmla="*/ 0 h 3875965"/>
              <a:gd name="connsiteX1" fmla="*/ 6554223 w 6770427"/>
              <a:gd name="connsiteY1" fmla="*/ 1 h 3875965"/>
              <a:gd name="connsiteX2" fmla="*/ 6770427 w 6770427"/>
              <a:gd name="connsiteY2" fmla="*/ 3848669 h 3875965"/>
              <a:gd name="connsiteX3" fmla="*/ 54591 w 6770427"/>
              <a:gd name="connsiteY3" fmla="*/ 3875965 h 3875965"/>
              <a:gd name="connsiteX4" fmla="*/ 0 w 6770427"/>
              <a:gd name="connsiteY4" fmla="*/ 0 h 3875965"/>
              <a:gd name="connsiteX0" fmla="*/ 0 w 6554223"/>
              <a:gd name="connsiteY0" fmla="*/ 0 h 3875965"/>
              <a:gd name="connsiteX1" fmla="*/ 6554223 w 6554223"/>
              <a:gd name="connsiteY1" fmla="*/ 1 h 3875965"/>
              <a:gd name="connsiteX2" fmla="*/ 6338012 w 6554223"/>
              <a:gd name="connsiteY2" fmla="*/ 3811754 h 3875965"/>
              <a:gd name="connsiteX3" fmla="*/ 54591 w 6554223"/>
              <a:gd name="connsiteY3" fmla="*/ 3875965 h 3875965"/>
              <a:gd name="connsiteX4" fmla="*/ 0 w 6554223"/>
              <a:gd name="connsiteY4" fmla="*/ 0 h 3875965"/>
              <a:gd name="connsiteX0" fmla="*/ 0 w 6683943"/>
              <a:gd name="connsiteY0" fmla="*/ 0 h 3885582"/>
              <a:gd name="connsiteX1" fmla="*/ 6554223 w 6683943"/>
              <a:gd name="connsiteY1" fmla="*/ 1 h 3885582"/>
              <a:gd name="connsiteX2" fmla="*/ 6683943 w 6683943"/>
              <a:gd name="connsiteY2" fmla="*/ 3885582 h 3885582"/>
              <a:gd name="connsiteX3" fmla="*/ 54591 w 6683943"/>
              <a:gd name="connsiteY3" fmla="*/ 3875965 h 3885582"/>
              <a:gd name="connsiteX4" fmla="*/ 0 w 6683943"/>
              <a:gd name="connsiteY4" fmla="*/ 0 h 3885582"/>
              <a:gd name="connsiteX0" fmla="*/ 0 w 6683943"/>
              <a:gd name="connsiteY0" fmla="*/ 0 h 3885582"/>
              <a:gd name="connsiteX1" fmla="*/ 6554223 w 6683943"/>
              <a:gd name="connsiteY1" fmla="*/ 1 h 3885582"/>
              <a:gd name="connsiteX2" fmla="*/ 6683943 w 6683943"/>
              <a:gd name="connsiteY2" fmla="*/ 3885582 h 3885582"/>
              <a:gd name="connsiteX3" fmla="*/ 270799 w 6683943"/>
              <a:gd name="connsiteY3" fmla="*/ 3857508 h 3885582"/>
              <a:gd name="connsiteX4" fmla="*/ 0 w 6683943"/>
              <a:gd name="connsiteY4" fmla="*/ 0 h 3885582"/>
              <a:gd name="connsiteX0" fmla="*/ 0 w 6683943"/>
              <a:gd name="connsiteY0" fmla="*/ 0 h 3912878"/>
              <a:gd name="connsiteX1" fmla="*/ 6554223 w 6683943"/>
              <a:gd name="connsiteY1" fmla="*/ 1 h 3912878"/>
              <a:gd name="connsiteX2" fmla="*/ 6683943 w 6683943"/>
              <a:gd name="connsiteY2" fmla="*/ 3885582 h 3912878"/>
              <a:gd name="connsiteX3" fmla="*/ 97833 w 6683943"/>
              <a:gd name="connsiteY3" fmla="*/ 3912878 h 3912878"/>
              <a:gd name="connsiteX4" fmla="*/ 0 w 6683943"/>
              <a:gd name="connsiteY4" fmla="*/ 0 h 3912878"/>
              <a:gd name="connsiteX0" fmla="*/ 0 w 6856908"/>
              <a:gd name="connsiteY0" fmla="*/ 0 h 3912878"/>
              <a:gd name="connsiteX1" fmla="*/ 6727188 w 6856908"/>
              <a:gd name="connsiteY1" fmla="*/ 1 h 3912878"/>
              <a:gd name="connsiteX2" fmla="*/ 6856908 w 6856908"/>
              <a:gd name="connsiteY2" fmla="*/ 3885582 h 3912878"/>
              <a:gd name="connsiteX3" fmla="*/ 270798 w 6856908"/>
              <a:gd name="connsiteY3" fmla="*/ 3912878 h 3912878"/>
              <a:gd name="connsiteX4" fmla="*/ 0 w 6856908"/>
              <a:gd name="connsiteY4" fmla="*/ 0 h 3912878"/>
              <a:gd name="connsiteX0" fmla="*/ 406539 w 7263447"/>
              <a:gd name="connsiteY0" fmla="*/ 0 h 3912878"/>
              <a:gd name="connsiteX1" fmla="*/ 7133727 w 7263447"/>
              <a:gd name="connsiteY1" fmla="*/ 1 h 3912878"/>
              <a:gd name="connsiteX2" fmla="*/ 7263447 w 7263447"/>
              <a:gd name="connsiteY2" fmla="*/ 3885582 h 3912878"/>
              <a:gd name="connsiteX3" fmla="*/ 0 w 7263447"/>
              <a:gd name="connsiteY3" fmla="*/ 3912878 h 3912878"/>
              <a:gd name="connsiteX4" fmla="*/ 406539 w 7263447"/>
              <a:gd name="connsiteY4" fmla="*/ 0 h 3912878"/>
              <a:gd name="connsiteX0" fmla="*/ 406539 w 7517454"/>
              <a:gd name="connsiteY0" fmla="*/ 0 h 3912878"/>
              <a:gd name="connsiteX1" fmla="*/ 7133727 w 7517454"/>
              <a:gd name="connsiteY1" fmla="*/ 1 h 3912878"/>
              <a:gd name="connsiteX2" fmla="*/ 7517454 w 7517454"/>
              <a:gd name="connsiteY2" fmla="*/ 3885582 h 3912878"/>
              <a:gd name="connsiteX3" fmla="*/ 0 w 7517454"/>
              <a:gd name="connsiteY3" fmla="*/ 3912878 h 3912878"/>
              <a:gd name="connsiteX4" fmla="*/ 406539 w 7517454"/>
              <a:gd name="connsiteY4" fmla="*/ 0 h 3912878"/>
              <a:gd name="connsiteX0" fmla="*/ 406539 w 7641734"/>
              <a:gd name="connsiteY0" fmla="*/ 107200 h 4020078"/>
              <a:gd name="connsiteX1" fmla="*/ 7641734 w 7641734"/>
              <a:gd name="connsiteY1" fmla="*/ 0 h 4020078"/>
              <a:gd name="connsiteX2" fmla="*/ 7517454 w 7641734"/>
              <a:gd name="connsiteY2" fmla="*/ 3992782 h 4020078"/>
              <a:gd name="connsiteX3" fmla="*/ 0 w 7641734"/>
              <a:gd name="connsiteY3" fmla="*/ 4020078 h 4020078"/>
              <a:gd name="connsiteX4" fmla="*/ 406539 w 7641734"/>
              <a:gd name="connsiteY4" fmla="*/ 107200 h 4020078"/>
              <a:gd name="connsiteX0" fmla="*/ 67869 w 7641734"/>
              <a:gd name="connsiteY0" fmla="*/ 0 h 4073682"/>
              <a:gd name="connsiteX1" fmla="*/ 7641734 w 7641734"/>
              <a:gd name="connsiteY1" fmla="*/ 53604 h 4073682"/>
              <a:gd name="connsiteX2" fmla="*/ 7517454 w 7641734"/>
              <a:gd name="connsiteY2" fmla="*/ 4046386 h 4073682"/>
              <a:gd name="connsiteX3" fmla="*/ 0 w 7641734"/>
              <a:gd name="connsiteY3" fmla="*/ 4073682 h 4073682"/>
              <a:gd name="connsiteX4" fmla="*/ 67869 w 7641734"/>
              <a:gd name="connsiteY4" fmla="*/ 0 h 4073682"/>
              <a:gd name="connsiteX0" fmla="*/ 67869 w 7641734"/>
              <a:gd name="connsiteY0" fmla="*/ 0 h 4046386"/>
              <a:gd name="connsiteX1" fmla="*/ 7641734 w 7641734"/>
              <a:gd name="connsiteY1" fmla="*/ 53604 h 4046386"/>
              <a:gd name="connsiteX2" fmla="*/ 7517454 w 7641734"/>
              <a:gd name="connsiteY2" fmla="*/ 4046386 h 4046386"/>
              <a:gd name="connsiteX3" fmla="*/ 0 w 7641734"/>
              <a:gd name="connsiteY3" fmla="*/ 4020082 h 4046386"/>
              <a:gd name="connsiteX4" fmla="*/ 67869 w 7641734"/>
              <a:gd name="connsiteY4" fmla="*/ 0 h 4046386"/>
              <a:gd name="connsiteX0" fmla="*/ 321876 w 7641734"/>
              <a:gd name="connsiteY0" fmla="*/ 0 h 4046386"/>
              <a:gd name="connsiteX1" fmla="*/ 7641734 w 7641734"/>
              <a:gd name="connsiteY1" fmla="*/ 53604 h 4046386"/>
              <a:gd name="connsiteX2" fmla="*/ 7517454 w 7641734"/>
              <a:gd name="connsiteY2" fmla="*/ 4046386 h 4046386"/>
              <a:gd name="connsiteX3" fmla="*/ 0 w 7641734"/>
              <a:gd name="connsiteY3" fmla="*/ 4020082 h 4046386"/>
              <a:gd name="connsiteX4" fmla="*/ 321876 w 7641734"/>
              <a:gd name="connsiteY4" fmla="*/ 0 h 4046386"/>
              <a:gd name="connsiteX0" fmla="*/ 237207 w 7641734"/>
              <a:gd name="connsiteY0" fmla="*/ 0 h 4046386"/>
              <a:gd name="connsiteX1" fmla="*/ 7641734 w 7641734"/>
              <a:gd name="connsiteY1" fmla="*/ 53604 h 4046386"/>
              <a:gd name="connsiteX2" fmla="*/ 7517454 w 7641734"/>
              <a:gd name="connsiteY2" fmla="*/ 4046386 h 4046386"/>
              <a:gd name="connsiteX3" fmla="*/ 0 w 7641734"/>
              <a:gd name="connsiteY3" fmla="*/ 4020082 h 4046386"/>
              <a:gd name="connsiteX4" fmla="*/ 237207 w 7641734"/>
              <a:gd name="connsiteY4" fmla="*/ 0 h 4046386"/>
              <a:gd name="connsiteX0" fmla="*/ 237207 w 7897058"/>
              <a:gd name="connsiteY0" fmla="*/ 0 h 4046386"/>
              <a:gd name="connsiteX1" fmla="*/ 7897058 w 7897058"/>
              <a:gd name="connsiteY1" fmla="*/ 53604 h 4046386"/>
              <a:gd name="connsiteX2" fmla="*/ 7517454 w 7897058"/>
              <a:gd name="connsiteY2" fmla="*/ 4046386 h 4046386"/>
              <a:gd name="connsiteX3" fmla="*/ 0 w 7897058"/>
              <a:gd name="connsiteY3" fmla="*/ 4020082 h 4046386"/>
              <a:gd name="connsiteX4" fmla="*/ 237207 w 7897058"/>
              <a:gd name="connsiteY4" fmla="*/ 0 h 4046386"/>
              <a:gd name="connsiteX0" fmla="*/ 237207 w 7897058"/>
              <a:gd name="connsiteY0" fmla="*/ 0 h 4046386"/>
              <a:gd name="connsiteX1" fmla="*/ 7897058 w 7897058"/>
              <a:gd name="connsiteY1" fmla="*/ 53604 h 4046386"/>
              <a:gd name="connsiteX2" fmla="*/ 7517455 w 7897058"/>
              <a:gd name="connsiteY2" fmla="*/ 4046386 h 4046386"/>
              <a:gd name="connsiteX3" fmla="*/ 0 w 7897058"/>
              <a:gd name="connsiteY3" fmla="*/ 4020082 h 4046386"/>
              <a:gd name="connsiteX4" fmla="*/ 237207 w 7897058"/>
              <a:gd name="connsiteY4" fmla="*/ 0 h 4046386"/>
              <a:gd name="connsiteX0" fmla="*/ 407427 w 8067278"/>
              <a:gd name="connsiteY0" fmla="*/ 0 h 4046386"/>
              <a:gd name="connsiteX1" fmla="*/ 8067278 w 8067278"/>
              <a:gd name="connsiteY1" fmla="*/ 53604 h 4046386"/>
              <a:gd name="connsiteX2" fmla="*/ 7687675 w 8067278"/>
              <a:gd name="connsiteY2" fmla="*/ 4046386 h 4046386"/>
              <a:gd name="connsiteX3" fmla="*/ 0 w 8067278"/>
              <a:gd name="connsiteY3" fmla="*/ 4020082 h 4046386"/>
              <a:gd name="connsiteX4" fmla="*/ 407427 w 8067278"/>
              <a:gd name="connsiteY4" fmla="*/ 0 h 4046386"/>
              <a:gd name="connsiteX0" fmla="*/ 152098 w 8067278"/>
              <a:gd name="connsiteY0" fmla="*/ 0 h 4046386"/>
              <a:gd name="connsiteX1" fmla="*/ 8067278 w 8067278"/>
              <a:gd name="connsiteY1" fmla="*/ 53604 h 4046386"/>
              <a:gd name="connsiteX2" fmla="*/ 7687675 w 8067278"/>
              <a:gd name="connsiteY2" fmla="*/ 4046386 h 4046386"/>
              <a:gd name="connsiteX3" fmla="*/ 0 w 8067278"/>
              <a:gd name="connsiteY3" fmla="*/ 4020082 h 4046386"/>
              <a:gd name="connsiteX4" fmla="*/ 152098 w 8067278"/>
              <a:gd name="connsiteY4" fmla="*/ 0 h 4046386"/>
              <a:gd name="connsiteX0" fmla="*/ 152098 w 8067278"/>
              <a:gd name="connsiteY0" fmla="*/ 0 h 4073185"/>
              <a:gd name="connsiteX1" fmla="*/ 8067278 w 8067278"/>
              <a:gd name="connsiteY1" fmla="*/ 53604 h 4073185"/>
              <a:gd name="connsiteX2" fmla="*/ 7857895 w 8067278"/>
              <a:gd name="connsiteY2" fmla="*/ 4073185 h 4073185"/>
              <a:gd name="connsiteX3" fmla="*/ 0 w 8067278"/>
              <a:gd name="connsiteY3" fmla="*/ 4020082 h 4073185"/>
              <a:gd name="connsiteX4" fmla="*/ 152098 w 8067278"/>
              <a:gd name="connsiteY4" fmla="*/ 0 h 4073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278" h="4073185">
                <a:moveTo>
                  <a:pt x="152098" y="0"/>
                </a:moveTo>
                <a:lnTo>
                  <a:pt x="8067278" y="53604"/>
                </a:lnTo>
                <a:lnTo>
                  <a:pt x="7857895" y="4073185"/>
                </a:lnTo>
                <a:lnTo>
                  <a:pt x="0" y="4020082"/>
                </a:lnTo>
                <a:lnTo>
                  <a:pt x="152098"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a:extLst>
              <a:ext uri="{FF2B5EF4-FFF2-40B4-BE49-F238E27FC236}">
                <a16:creationId xmlns:a16="http://schemas.microsoft.com/office/drawing/2014/main" id="{95AA4F28-8F96-C362-B3F6-27F9879796EE}"/>
              </a:ext>
            </a:extLst>
          </p:cNvPr>
          <p:cNvSpPr txBox="1">
            <a:spLocks/>
          </p:cNvSpPr>
          <p:nvPr/>
        </p:nvSpPr>
        <p:spPr>
          <a:xfrm>
            <a:off x="2989959" y="2300290"/>
            <a:ext cx="4541768" cy="273787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sz="1600" b="1" dirty="0">
                <a:solidFill>
                  <a:schemeClr val="tx1"/>
                </a:solidFill>
                <a:cs typeface="Arial" pitchFamily="34" charset="0"/>
                <a:hlinkClick r:id="rId4">
                  <a:extLst>
                    <a:ext uri="{A12FA001-AC4F-418D-AE19-62706E023703}">
                      <ahyp:hlinkClr xmlns:ahyp="http://schemas.microsoft.com/office/drawing/2018/hyperlinkcolor" val="tx"/>
                    </a:ext>
                  </a:extLst>
                </a:hlinkClick>
              </a:rPr>
              <a:t>Public Law 114-315 § 411</a:t>
            </a:r>
            <a:endParaRPr lang="en-US" sz="1600" b="1" dirty="0">
              <a:solidFill>
                <a:schemeClr val="tx1"/>
              </a:solidFill>
              <a:cs typeface="Arial" pitchFamily="34" charset="0"/>
            </a:endParaRPr>
          </a:p>
          <a:p>
            <a:pPr algn="l">
              <a:spcAft>
                <a:spcPts val="600"/>
              </a:spcAft>
            </a:pPr>
            <a:r>
              <a:rPr lang="en-US" sz="1600" b="1" dirty="0">
                <a:solidFill>
                  <a:schemeClr val="tx1"/>
                </a:solidFill>
                <a:hlinkClick r:id="rId5">
                  <a:extLst>
                    <a:ext uri="{A12FA001-AC4F-418D-AE19-62706E023703}">
                      <ahyp:hlinkClr xmlns:ahyp="http://schemas.microsoft.com/office/drawing/2018/hyperlinkcolor" val="tx"/>
                    </a:ext>
                  </a:extLst>
                </a:hlinkClick>
              </a:rPr>
              <a:t>ACE Military Guide</a:t>
            </a:r>
            <a:endParaRPr lang="en-US" sz="1600" b="1" dirty="0">
              <a:solidFill>
                <a:schemeClr val="tx1"/>
              </a:solidFill>
            </a:endParaRPr>
          </a:p>
          <a:p>
            <a:pPr algn="l">
              <a:spcAft>
                <a:spcPts val="600"/>
              </a:spcAft>
            </a:pPr>
            <a:r>
              <a:rPr lang="en-US" sz="1600" b="1" dirty="0">
                <a:solidFill>
                  <a:schemeClr val="tx1"/>
                </a:solidFill>
                <a:hlinkClick r:id="rId6">
                  <a:extLst>
                    <a:ext uri="{A12FA001-AC4F-418D-AE19-62706E023703}">
                      <ahyp:hlinkClr xmlns:ahyp="http://schemas.microsoft.com/office/drawing/2018/hyperlinkcolor" val="tx"/>
                    </a:ext>
                  </a:extLst>
                </a:hlinkClick>
              </a:rPr>
              <a:t>Military Joint Services Transcripts</a:t>
            </a:r>
            <a:endParaRPr lang="en-US" sz="1600" b="1" dirty="0">
              <a:solidFill>
                <a:schemeClr val="tx1"/>
              </a:solidFill>
            </a:endParaRPr>
          </a:p>
          <a:p>
            <a:pPr algn="l">
              <a:spcAft>
                <a:spcPts val="600"/>
              </a:spcAft>
            </a:pPr>
            <a:r>
              <a:rPr lang="en-US" sz="1600" b="1" dirty="0">
                <a:solidFill>
                  <a:schemeClr val="tx1"/>
                </a:solidFill>
                <a:hlinkClick r:id="rId7">
                  <a:extLst>
                    <a:ext uri="{A12FA001-AC4F-418D-AE19-62706E023703}">
                      <ahyp:hlinkClr xmlns:ahyp="http://schemas.microsoft.com/office/drawing/2018/hyperlinkcolor" val="tx"/>
                    </a:ext>
                  </a:extLst>
                </a:hlinkClick>
              </a:rPr>
              <a:t>Community College of the Air Force</a:t>
            </a:r>
            <a:endParaRPr lang="en-US" sz="1600" b="1" dirty="0">
              <a:solidFill>
                <a:schemeClr val="tx1"/>
              </a:solidFill>
            </a:endParaRPr>
          </a:p>
          <a:p>
            <a:pPr algn="l">
              <a:spcAft>
                <a:spcPts val="600"/>
              </a:spcAft>
            </a:pPr>
            <a:r>
              <a:rPr lang="en-US" sz="1600" b="1" dirty="0">
                <a:solidFill>
                  <a:srgbClr val="C2B48F"/>
                </a:solidFill>
                <a:hlinkClick r:id="rId8">
                  <a:extLst>
                    <a:ext uri="{A12FA001-AC4F-418D-AE19-62706E023703}">
                      <ahyp:hlinkClr xmlns:ahyp="http://schemas.microsoft.com/office/drawing/2018/hyperlinkcolor" val="tx"/>
                    </a:ext>
                  </a:extLst>
                </a:hlinkClick>
              </a:rPr>
              <a:t>Public Law 116-315 </a:t>
            </a:r>
            <a:r>
              <a:rPr lang="en-US" sz="1600" b="1" dirty="0">
                <a:solidFill>
                  <a:schemeClr val="tx1"/>
                </a:solidFill>
                <a:hlinkClick r:id="rId8">
                  <a:extLst>
                    <a:ext uri="{A12FA001-AC4F-418D-AE19-62706E023703}">
                      <ahyp:hlinkClr xmlns:ahyp="http://schemas.microsoft.com/office/drawing/2018/hyperlinkcolor" val="tx"/>
                    </a:ext>
                  </a:extLst>
                </a:hlinkClick>
              </a:rPr>
              <a:t>§ 1020</a:t>
            </a:r>
            <a:endParaRPr lang="en-US" sz="1600" b="1" dirty="0">
              <a:solidFill>
                <a:schemeClr val="tx1"/>
              </a:solidFill>
            </a:endParaRPr>
          </a:p>
          <a:p>
            <a:pPr algn="l">
              <a:spcAft>
                <a:spcPts val="600"/>
              </a:spcAft>
            </a:pPr>
            <a:r>
              <a:rPr lang="en-US" sz="1600" b="1" dirty="0">
                <a:solidFill>
                  <a:schemeClr val="tx1"/>
                </a:solidFill>
                <a:hlinkClick r:id="rId9">
                  <a:extLst>
                    <a:ext uri="{A12FA001-AC4F-418D-AE19-62706E023703}">
                      <ahyp:hlinkClr xmlns:ahyp="http://schemas.microsoft.com/office/drawing/2018/hyperlinkcolor" val="tx"/>
                    </a:ext>
                  </a:extLst>
                </a:hlinkClick>
              </a:rPr>
              <a:t>Buckley Amendment (PL 93-380</a:t>
            </a:r>
            <a:r>
              <a:rPr lang="en-US" sz="1600" b="1" dirty="0">
                <a:solidFill>
                  <a:schemeClr val="tx1"/>
                </a:solidFill>
              </a:rPr>
              <a:t>)</a:t>
            </a:r>
          </a:p>
          <a:p>
            <a:pPr algn="l">
              <a:spcAft>
                <a:spcPts val="600"/>
              </a:spcAft>
            </a:pPr>
            <a:endParaRPr lang="en-US" sz="1600" b="1" dirty="0">
              <a:solidFill>
                <a:schemeClr val="tx1"/>
              </a:solidFill>
            </a:endParaRPr>
          </a:p>
          <a:p>
            <a:pPr algn="l">
              <a:spcAft>
                <a:spcPts val="600"/>
              </a:spcAft>
            </a:pPr>
            <a:endParaRPr lang="en-US" sz="1600" b="1" dirty="0">
              <a:solidFill>
                <a:schemeClr val="tx1"/>
              </a:solidFill>
            </a:endParaRPr>
          </a:p>
          <a:p>
            <a:pPr algn="l">
              <a:spcAft>
                <a:spcPts val="600"/>
              </a:spcAft>
            </a:pPr>
            <a:endParaRPr lang="en-US" sz="1600" dirty="0">
              <a:solidFill>
                <a:schemeClr val="tx1"/>
              </a:solidFill>
            </a:endParaRPr>
          </a:p>
          <a:p>
            <a:pPr algn="l">
              <a:spcAft>
                <a:spcPts val="600"/>
              </a:spcAft>
            </a:pPr>
            <a:endParaRPr lang="en-US" sz="1600" dirty="0">
              <a:solidFill>
                <a:schemeClr val="tx1"/>
              </a:solidFill>
            </a:endParaRPr>
          </a:p>
        </p:txBody>
      </p:sp>
      <p:sp>
        <p:nvSpPr>
          <p:cNvPr id="9" name="Content Placeholder 2">
            <a:extLst>
              <a:ext uri="{FF2B5EF4-FFF2-40B4-BE49-F238E27FC236}">
                <a16:creationId xmlns:a16="http://schemas.microsoft.com/office/drawing/2014/main" id="{524B9403-6292-373C-78B5-E17868872204}"/>
              </a:ext>
            </a:extLst>
          </p:cNvPr>
          <p:cNvSpPr txBox="1">
            <a:spLocks/>
          </p:cNvSpPr>
          <p:nvPr/>
        </p:nvSpPr>
        <p:spPr>
          <a:xfrm>
            <a:off x="6388736" y="3625204"/>
            <a:ext cx="1354167" cy="2074206"/>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ctr">
              <a:spcAft>
                <a:spcPts val="0"/>
              </a:spcAft>
            </a:pPr>
            <a:r>
              <a:rPr lang="en-US" sz="1500" b="1" dirty="0">
                <a:hlinkClick r:id="rId10">
                  <a:extLst>
                    <a:ext uri="{A12FA001-AC4F-418D-AE19-62706E023703}">
                      <ahyp:hlinkClr xmlns:ahyp="http://schemas.microsoft.com/office/drawing/2018/hyperlinkcolor" val="tx"/>
                    </a:ext>
                  </a:extLst>
                </a:hlinkClick>
              </a:rPr>
              <a:t>School </a:t>
            </a:r>
          </a:p>
          <a:p>
            <a:pPr algn="ctr">
              <a:spcAft>
                <a:spcPts val="0"/>
              </a:spcAft>
            </a:pPr>
            <a:r>
              <a:rPr lang="en-US" sz="1500" b="1" dirty="0">
                <a:hlinkClick r:id="rId10">
                  <a:extLst>
                    <a:ext uri="{A12FA001-AC4F-418D-AE19-62706E023703}">
                      <ahyp:hlinkClr xmlns:ahyp="http://schemas.microsoft.com/office/drawing/2018/hyperlinkcolor" val="tx"/>
                    </a:ext>
                  </a:extLst>
                </a:hlinkClick>
              </a:rPr>
              <a:t>Certifying Official Handbook</a:t>
            </a:r>
            <a:endParaRPr lang="en-US" sz="1500" b="1" dirty="0"/>
          </a:p>
          <a:p>
            <a:endParaRPr lang="en-US" sz="1500" b="1" dirty="0"/>
          </a:p>
          <a:p>
            <a:endParaRPr lang="en-US" sz="1500" b="1" dirty="0"/>
          </a:p>
          <a:p>
            <a:endParaRPr lang="en-US" sz="1500" dirty="0"/>
          </a:p>
          <a:p>
            <a:endParaRPr lang="en-US" sz="1500" dirty="0"/>
          </a:p>
        </p:txBody>
      </p:sp>
      <p:sp>
        <p:nvSpPr>
          <p:cNvPr id="16" name="Content Placeholder 2">
            <a:extLst>
              <a:ext uri="{FF2B5EF4-FFF2-40B4-BE49-F238E27FC236}">
                <a16:creationId xmlns:a16="http://schemas.microsoft.com/office/drawing/2014/main" id="{ECB8A276-42E5-9423-E9E6-51953DC87FC9}"/>
              </a:ext>
            </a:extLst>
          </p:cNvPr>
          <p:cNvSpPr txBox="1">
            <a:spLocks/>
          </p:cNvSpPr>
          <p:nvPr/>
        </p:nvSpPr>
        <p:spPr>
          <a:xfrm>
            <a:off x="1320667" y="3313235"/>
            <a:ext cx="1603224" cy="2107475"/>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1400" b="1" dirty="0">
                <a:hlinkClick r:id="rId11">
                  <a:extLst>
                    <a:ext uri="{A12FA001-AC4F-418D-AE19-62706E023703}">
                      <ahyp:hlinkClr xmlns:ahyp="http://schemas.microsoft.com/office/drawing/2018/hyperlinkcolor" val="tx"/>
                    </a:ext>
                  </a:extLst>
                </a:hlinkClick>
              </a:rPr>
              <a:t>38 U.S. Code § 3693</a:t>
            </a:r>
            <a:endParaRPr lang="en-US" sz="1400" b="1" dirty="0"/>
          </a:p>
          <a:p>
            <a:r>
              <a:rPr lang="en-US" sz="1400" b="1" dirty="0">
                <a:hlinkClick r:id="rId12">
                  <a:extLst>
                    <a:ext uri="{A12FA001-AC4F-418D-AE19-62706E023703}">
                      <ahyp:hlinkClr xmlns:ahyp="http://schemas.microsoft.com/office/drawing/2018/hyperlinkcolor" val="tx"/>
                    </a:ext>
                  </a:extLst>
                </a:hlinkClick>
              </a:rPr>
              <a:t>38 U.S.C. 3690(c)</a:t>
            </a:r>
            <a:endParaRPr lang="en-US" sz="1400" b="1" dirty="0"/>
          </a:p>
          <a:p>
            <a:r>
              <a:rPr lang="en-US" sz="1400" b="1" dirty="0">
                <a:hlinkClick r:id="rId13">
                  <a:extLst>
                    <a:ext uri="{A12FA001-AC4F-418D-AE19-62706E023703}">
                      <ahyp:hlinkClr xmlns:ahyp="http://schemas.microsoft.com/office/drawing/2018/hyperlinkcolor" val="tx"/>
                    </a:ext>
                  </a:extLst>
                </a:hlinkClick>
              </a:rPr>
              <a:t>38 CFR § 21.4252</a:t>
            </a:r>
            <a:endParaRPr lang="en-US" sz="1400" b="1" dirty="0"/>
          </a:p>
          <a:p>
            <a:r>
              <a:rPr lang="en-US" sz="1400" b="1" dirty="0">
                <a:hlinkClick r:id="rId14">
                  <a:extLst>
                    <a:ext uri="{A12FA001-AC4F-418D-AE19-62706E023703}">
                      <ahyp:hlinkClr xmlns:ahyp="http://schemas.microsoft.com/office/drawing/2018/hyperlinkcolor" val="tx"/>
                    </a:ext>
                  </a:extLst>
                </a:hlinkClick>
              </a:rPr>
              <a:t>38 CFR § 21.4200</a:t>
            </a:r>
            <a:endParaRPr lang="en-US" sz="1400" b="1" dirty="0"/>
          </a:p>
          <a:p>
            <a:r>
              <a:rPr lang="en-US" sz="1400" b="1" dirty="0">
                <a:hlinkClick r:id="rId15">
                  <a:extLst>
                    <a:ext uri="{A12FA001-AC4F-418D-AE19-62706E023703}">
                      <ahyp:hlinkClr xmlns:ahyp="http://schemas.microsoft.com/office/drawing/2018/hyperlinkcolor" val="tx"/>
                    </a:ext>
                  </a:extLst>
                </a:hlinkClick>
              </a:rPr>
              <a:t>38 CFR § 21.4209(f)</a:t>
            </a:r>
            <a:endParaRPr lang="en-US" sz="1400" b="1" dirty="0"/>
          </a:p>
          <a:p>
            <a:endParaRPr lang="en-US" sz="1400" b="1" dirty="0"/>
          </a:p>
          <a:p>
            <a:endParaRPr lang="en-US" sz="1400" b="1" dirty="0"/>
          </a:p>
          <a:p>
            <a:endParaRPr lang="en-US" sz="1400" dirty="0"/>
          </a:p>
          <a:p>
            <a:endParaRPr lang="en-US" sz="1400" dirty="0"/>
          </a:p>
        </p:txBody>
      </p:sp>
    </p:spTree>
    <p:extLst>
      <p:ext uri="{BB962C8B-B14F-4D97-AF65-F5344CB8AC3E}">
        <p14:creationId xmlns:p14="http://schemas.microsoft.com/office/powerpoint/2010/main" val="2818034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E7F48-B499-C840-605D-5C2B2F55C20F}"/>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32</a:t>
            </a:fld>
            <a:endParaRPr lang="en-US">
              <a:solidFill>
                <a:prstClr val="white"/>
              </a:solidFill>
            </a:endParaRPr>
          </a:p>
        </p:txBody>
      </p:sp>
      <p:sp>
        <p:nvSpPr>
          <p:cNvPr id="4" name="Title 3">
            <a:extLst>
              <a:ext uri="{FF2B5EF4-FFF2-40B4-BE49-F238E27FC236}">
                <a16:creationId xmlns:a16="http://schemas.microsoft.com/office/drawing/2014/main" id="{5FD9A669-0A7C-5944-FFAA-2106431D9CA7}"/>
              </a:ext>
            </a:extLst>
          </p:cNvPr>
          <p:cNvSpPr>
            <a:spLocks noGrp="1"/>
          </p:cNvSpPr>
          <p:nvPr>
            <p:ph type="title"/>
          </p:nvPr>
        </p:nvSpPr>
        <p:spPr>
          <a:xfrm>
            <a:off x="457200" y="0"/>
            <a:ext cx="8229600" cy="731520"/>
          </a:xfrm>
        </p:spPr>
        <p:txBody>
          <a:bodyPr anchor="ctr">
            <a:normAutofit/>
          </a:bodyPr>
          <a:lstStyle/>
          <a:p>
            <a:r>
              <a:rPr lang="en-US" b="1"/>
              <a:t>Questions?</a:t>
            </a:r>
          </a:p>
        </p:txBody>
      </p:sp>
      <p:pic>
        <p:nvPicPr>
          <p:cNvPr id="7" name="Content Placeholder 6">
            <a:extLst>
              <a:ext uri="{FF2B5EF4-FFF2-40B4-BE49-F238E27FC236}">
                <a16:creationId xmlns:a16="http://schemas.microsoft.com/office/drawing/2014/main" id="{CDA7C18B-436D-713D-4ED3-A241C58AD7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457200" y="1371061"/>
            <a:ext cx="8229600" cy="3765041"/>
          </a:xfrm>
          <a:noFill/>
        </p:spPr>
      </p:pic>
      <p:graphicFrame>
        <p:nvGraphicFramePr>
          <p:cNvPr id="3" name="Table 2">
            <a:extLst>
              <a:ext uri="{FF2B5EF4-FFF2-40B4-BE49-F238E27FC236}">
                <a16:creationId xmlns:a16="http://schemas.microsoft.com/office/drawing/2014/main" id="{42262428-5F55-993D-DA50-44A5F9F49540}"/>
              </a:ext>
            </a:extLst>
          </p:cNvPr>
          <p:cNvGraphicFramePr>
            <a:graphicFrameLocks noGrp="1"/>
          </p:cNvGraphicFramePr>
          <p:nvPr>
            <p:extLst>
              <p:ext uri="{D42A27DB-BD31-4B8C-83A1-F6EECF244321}">
                <p14:modId xmlns:p14="http://schemas.microsoft.com/office/powerpoint/2010/main" val="2736570147"/>
              </p:ext>
            </p:extLst>
          </p:nvPr>
        </p:nvGraphicFramePr>
        <p:xfrm>
          <a:off x="457200" y="872332"/>
          <a:ext cx="8229600" cy="498729"/>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2559200841"/>
                    </a:ext>
                  </a:extLst>
                </a:gridCol>
              </a:tblGrid>
              <a:tr h="415511">
                <a:tc>
                  <a:txBody>
                    <a:bodyPr/>
                    <a:lstStyle/>
                    <a:p>
                      <a:pPr marL="0" marR="0" algn="ctr">
                        <a:lnSpc>
                          <a:spcPct val="107000"/>
                        </a:lnSpc>
                        <a:spcAft>
                          <a:spcPts val="800"/>
                        </a:spcAft>
                        <a:buNone/>
                      </a:pPr>
                      <a:r>
                        <a:rPr lang="en-US" sz="3200" u="sng" dirty="0">
                          <a:solidFill>
                            <a:schemeClr val="accent4">
                              <a:lumMod val="75000"/>
                            </a:schemeClr>
                          </a:solidFill>
                          <a:effectLst/>
                          <a:hlinkClick r:id="rId4">
                            <a:extLst>
                              <a:ext uri="{A12FA001-AC4F-418D-AE19-62706E023703}">
                                <ahyp:hlinkClr xmlns:ahyp="http://schemas.microsoft.com/office/drawing/2018/hyperlinkcolor" val="tx"/>
                              </a:ext>
                            </a:extLst>
                          </a:hlinkClick>
                        </a:rPr>
                        <a:t>WAVES July 2025:  Compliance Surveys</a:t>
                      </a:r>
                      <a:endParaRPr lang="en-US" sz="3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32" marR="62132" marT="0" marB="0" anchor="ctr"/>
                </a:tc>
                <a:extLst>
                  <a:ext uri="{0D108BD9-81ED-4DB2-BD59-A6C34878D82A}">
                    <a16:rowId xmlns:a16="http://schemas.microsoft.com/office/drawing/2014/main" val="279022392"/>
                  </a:ext>
                </a:extLst>
              </a:tr>
            </a:tbl>
          </a:graphicData>
        </a:graphic>
      </p:graphicFrame>
      <p:pic>
        <p:nvPicPr>
          <p:cNvPr id="6" name="Picture 5" descr="Qr code&#10;&#10;AI-generated content may be incorrect.">
            <a:extLst>
              <a:ext uri="{FF2B5EF4-FFF2-40B4-BE49-F238E27FC236}">
                <a16:creationId xmlns:a16="http://schemas.microsoft.com/office/drawing/2014/main" id="{9DA66A2B-FF78-669A-6645-4634C453C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8514" y="2034381"/>
            <a:ext cx="2438400" cy="2438400"/>
          </a:xfrm>
          <a:prstGeom prst="rect">
            <a:avLst/>
          </a:prstGeom>
        </p:spPr>
      </p:pic>
      <p:sp>
        <p:nvSpPr>
          <p:cNvPr id="9" name="TextBox 8">
            <a:extLst>
              <a:ext uri="{FF2B5EF4-FFF2-40B4-BE49-F238E27FC236}">
                <a16:creationId xmlns:a16="http://schemas.microsoft.com/office/drawing/2014/main" id="{658D494E-59F2-86B4-A8C6-1D6727F25BC7}"/>
              </a:ext>
            </a:extLst>
          </p:cNvPr>
          <p:cNvSpPr txBox="1"/>
          <p:nvPr/>
        </p:nvSpPr>
        <p:spPr>
          <a:xfrm>
            <a:off x="595088" y="4636670"/>
            <a:ext cx="4572000" cy="369332"/>
          </a:xfrm>
          <a:prstGeom prst="rect">
            <a:avLst/>
          </a:prstGeom>
          <a:noFill/>
        </p:spPr>
        <p:txBody>
          <a:bodyPr wrap="square">
            <a:spAutoFit/>
          </a:bodyPr>
          <a:lstStyle/>
          <a:p>
            <a:r>
              <a:rPr lang="en-US" b="0" i="0" dirty="0">
                <a:solidFill>
                  <a:srgbClr val="000000"/>
                </a:solidFill>
                <a:effectLst/>
                <a:latin typeface="Segoe UI" panose="020B0502040204020203" pitchFamily="34" charset="0"/>
              </a:rPr>
              <a:t>https://www.surveymonkey.com/r/B6P99RT</a:t>
            </a:r>
            <a:endParaRPr lang="en-US" dirty="0"/>
          </a:p>
        </p:txBody>
      </p:sp>
    </p:spTree>
    <p:extLst>
      <p:ext uri="{BB962C8B-B14F-4D97-AF65-F5344CB8AC3E}">
        <p14:creationId xmlns:p14="http://schemas.microsoft.com/office/powerpoint/2010/main" val="55501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0A5965-373C-F3F0-31FF-6AECF08C0471}"/>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sp>
        <p:nvSpPr>
          <p:cNvPr id="3" name="Title 2">
            <a:extLst>
              <a:ext uri="{FF2B5EF4-FFF2-40B4-BE49-F238E27FC236}">
                <a16:creationId xmlns:a16="http://schemas.microsoft.com/office/drawing/2014/main" id="{3AB7CEB4-E0D7-6AC9-2685-9C1A08D2F14C}"/>
              </a:ext>
            </a:extLst>
          </p:cNvPr>
          <p:cNvSpPr>
            <a:spLocks noGrp="1"/>
          </p:cNvSpPr>
          <p:nvPr>
            <p:ph type="title"/>
          </p:nvPr>
        </p:nvSpPr>
        <p:spPr/>
        <p:txBody>
          <a:bodyPr/>
          <a:lstStyle/>
          <a:p>
            <a:r>
              <a:rPr lang="en-US" dirty="0"/>
              <a:t>Disclaimer</a:t>
            </a:r>
          </a:p>
        </p:txBody>
      </p:sp>
      <p:sp>
        <p:nvSpPr>
          <p:cNvPr id="5" name="Title 1">
            <a:extLst>
              <a:ext uri="{FF2B5EF4-FFF2-40B4-BE49-F238E27FC236}">
                <a16:creationId xmlns:a16="http://schemas.microsoft.com/office/drawing/2014/main" id="{0163625D-D273-B754-D41D-ADF8A7870394}"/>
              </a:ext>
            </a:extLst>
          </p:cNvPr>
          <p:cNvSpPr txBox="1">
            <a:spLocks/>
          </p:cNvSpPr>
          <p:nvPr/>
        </p:nvSpPr>
        <p:spPr>
          <a:xfrm>
            <a:off x="690425" y="1819175"/>
            <a:ext cx="7763150" cy="23678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r>
              <a:rPr lang="en-US" sz="2400">
                <a:solidFill>
                  <a:schemeClr val="accent3">
                    <a:lumMod val="10000"/>
                  </a:schemeClr>
                </a:solidFill>
                <a:latin typeface="Calibri" panose="020F0502020204030204" pitchFamily="34" charset="0"/>
                <a:ea typeface="Calibri" panose="020F0502020204030204" pitchFamily="34" charset="0"/>
                <a:cs typeface="Times New Roman" panose="02020603050405020304" pitchFamily="18" charset="0"/>
              </a:rPr>
              <a:t>The information in this presentation should be considered talking points for discussion and information sharing. More comprehensive information may be available through other VA resources. Information in this presentation was current and correct on the date given. </a:t>
            </a:r>
            <a:endParaRPr lang="en-US" sz="2400" dirty="0">
              <a:solidFill>
                <a:schemeClr val="accent3">
                  <a:lumMod val="10000"/>
                </a:schemeClr>
              </a:solidFill>
            </a:endParaRPr>
          </a:p>
        </p:txBody>
      </p:sp>
    </p:spTree>
    <p:extLst>
      <p:ext uri="{BB962C8B-B14F-4D97-AF65-F5344CB8AC3E}">
        <p14:creationId xmlns:p14="http://schemas.microsoft.com/office/powerpoint/2010/main" val="71944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9FA7F-CB9C-7C53-9A25-29FAC31C642B}"/>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sp>
        <p:nvSpPr>
          <p:cNvPr id="3" name="Title 2">
            <a:extLst>
              <a:ext uri="{FF2B5EF4-FFF2-40B4-BE49-F238E27FC236}">
                <a16:creationId xmlns:a16="http://schemas.microsoft.com/office/drawing/2014/main" id="{8C46D4B2-3059-6C5F-5773-940DFE130867}"/>
              </a:ext>
            </a:extLst>
          </p:cNvPr>
          <p:cNvSpPr>
            <a:spLocks noGrp="1"/>
          </p:cNvSpPr>
          <p:nvPr>
            <p:ph type="title"/>
          </p:nvPr>
        </p:nvSpPr>
        <p:spPr/>
        <p:txBody>
          <a:bodyPr/>
          <a:lstStyle/>
          <a:p>
            <a:r>
              <a:rPr lang="en-US" dirty="0"/>
              <a:t>Annual Training Credit</a:t>
            </a:r>
          </a:p>
        </p:txBody>
      </p:sp>
      <p:sp>
        <p:nvSpPr>
          <p:cNvPr id="5" name="TextBox 4">
            <a:extLst>
              <a:ext uri="{FF2B5EF4-FFF2-40B4-BE49-F238E27FC236}">
                <a16:creationId xmlns:a16="http://schemas.microsoft.com/office/drawing/2014/main" id="{71883BEA-4A6A-292E-F0F9-9B82B525C042}"/>
              </a:ext>
            </a:extLst>
          </p:cNvPr>
          <p:cNvSpPr txBox="1"/>
          <p:nvPr/>
        </p:nvSpPr>
        <p:spPr>
          <a:xfrm>
            <a:off x="3011718" y="2415007"/>
            <a:ext cx="5981537"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2000" b="1" dirty="0">
                <a:effectLst/>
                <a:latin typeface="Calibri" panose="020F0502020204030204" pitchFamily="34" charset="0"/>
                <a:cs typeface="Calibri" panose="020F0502020204030204" pitchFamily="34" charset="0"/>
              </a:rPr>
              <a:t>As required by Section 305 of the</a:t>
            </a:r>
            <a:r>
              <a:rPr lang="en-US" sz="2000" b="1" dirty="0">
                <a:solidFill>
                  <a:schemeClr val="tx2">
                    <a:lumMod val="75000"/>
                  </a:schemeClr>
                </a:solidFill>
                <a:effectLst/>
                <a:latin typeface="Calibri" panose="020F0502020204030204" pitchFamily="34" charset="0"/>
                <a:cs typeface="Calibri" panose="020F0502020204030204" pitchFamily="34" charset="0"/>
              </a:rPr>
              <a:t> </a:t>
            </a:r>
            <a:r>
              <a:rPr lang="en-US" sz="2000" b="1" dirty="0">
                <a:solidFill>
                  <a:srgbClr val="0070C0"/>
                </a:solidFill>
                <a:latin typeface="Calibri" panose="020F0502020204030204" pitchFamily="34" charset="0"/>
                <a:cs typeface="Calibri" panose="020F0502020204030204" pitchFamily="34" charset="0"/>
                <a:hlinkClick r:id="rId3" tooltip="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a:extLst>
                    <a:ext uri="{A12FA001-AC4F-418D-AE19-62706E023703}">
                      <ahyp:hlinkClr xmlns:ahyp="http://schemas.microsoft.com/office/drawing/2018/hyperlinkcolor" val="tx"/>
                    </a:ext>
                  </a:extLst>
                </a:hlinkClick>
              </a:rPr>
              <a:t>Harry W. </a:t>
            </a:r>
            <a:r>
              <a:rPr lang="en-US" sz="2000" b="1" dirty="0" err="1">
                <a:solidFill>
                  <a:srgbClr val="0070C0"/>
                </a:solidFill>
                <a:latin typeface="Calibri" panose="020F0502020204030204" pitchFamily="34" charset="0"/>
                <a:cs typeface="Calibri" panose="020F0502020204030204" pitchFamily="34" charset="0"/>
                <a:hlinkClick r:id="rId3" tooltip="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a:extLst>
                    <a:ext uri="{A12FA001-AC4F-418D-AE19-62706E023703}">
                      <ahyp:hlinkClr xmlns:ahyp="http://schemas.microsoft.com/office/drawing/2018/hyperlinkcolor" val="tx"/>
                    </a:ext>
                  </a:extLst>
                </a:hlinkClick>
              </a:rPr>
              <a:t>Colmery</a:t>
            </a:r>
            <a:r>
              <a:rPr lang="en-US" sz="2000" b="1" dirty="0">
                <a:solidFill>
                  <a:srgbClr val="0070C0"/>
                </a:solidFill>
                <a:latin typeface="Calibri" panose="020F0502020204030204" pitchFamily="34" charset="0"/>
                <a:cs typeface="Calibri" panose="020F0502020204030204" pitchFamily="34" charset="0"/>
                <a:hlinkClick r:id="rId3" tooltip="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a:extLst>
                    <a:ext uri="{A12FA001-AC4F-418D-AE19-62706E023703}">
                      <ahyp:hlinkClr xmlns:ahyp="http://schemas.microsoft.com/office/drawing/2018/hyperlinkcolor" val="tx"/>
                    </a:ext>
                  </a:extLst>
                </a:hlinkClick>
              </a:rPr>
              <a:t> Veterans Educational Assistance Act of 2017</a:t>
            </a:r>
            <a:r>
              <a:rPr lang="en-US" sz="2000" b="1" dirty="0">
                <a:effectLst/>
                <a:latin typeface="Calibri" panose="020F0502020204030204" pitchFamily="34" charset="0"/>
                <a:cs typeface="Calibri" panose="020F0502020204030204" pitchFamily="34" charset="0"/>
              </a:rPr>
              <a:t>, School Certifying Officials (SCOs) at Covered Educational Institutions must complete </a:t>
            </a:r>
            <a:r>
              <a:rPr lang="en-US" sz="2000" b="1" dirty="0">
                <a:solidFill>
                  <a:srgbClr val="0070C0"/>
                </a:solidFill>
                <a:latin typeface="Calibri" panose="020F0502020204030204" pitchFamily="34" charset="0"/>
                <a:cs typeface="Calibri" panose="020F0502020204030204" pitchFamily="34" charset="0"/>
                <a:hlinkClick r:id="rId4" tooltip="https://www.benefits.va.gov/gibill/resources/education_resources/school_certifying_officials/online_sco_training.asp">
                  <a:extLst>
                    <a:ext uri="{A12FA001-AC4F-418D-AE19-62706E023703}">
                      <ahyp:hlinkClr xmlns:ahyp="http://schemas.microsoft.com/office/drawing/2018/hyperlinkcolor" val="tx"/>
                    </a:ext>
                  </a:extLst>
                </a:hlinkClick>
              </a:rPr>
              <a:t>annual training</a:t>
            </a:r>
            <a:r>
              <a:rPr lang="en-US" sz="2000" b="1" dirty="0">
                <a:solidFill>
                  <a:srgbClr val="0070C0"/>
                </a:solidFill>
                <a:effectLst/>
                <a:latin typeface="Calibri" panose="020F0502020204030204" pitchFamily="34" charset="0"/>
                <a:cs typeface="Calibri" panose="020F0502020204030204" pitchFamily="34" charset="0"/>
              </a:rPr>
              <a:t> </a:t>
            </a:r>
            <a:r>
              <a:rPr lang="en-US" sz="2000" b="1" dirty="0">
                <a:effectLst/>
                <a:latin typeface="Calibri" panose="020F0502020204030204" pitchFamily="34" charset="0"/>
                <a:cs typeface="Calibri" panose="020F0502020204030204" pitchFamily="34" charset="0"/>
              </a:rPr>
              <a:t>administered by the Department of Veterans Affairs (VA).</a:t>
            </a:r>
            <a:endParaRPr lang="en-US" sz="20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579F5A9-2DFF-077B-DF51-A7D474A85D1C}"/>
              </a:ext>
            </a:extLst>
          </p:cNvPr>
          <p:cNvSpPr txBox="1"/>
          <p:nvPr/>
        </p:nvSpPr>
        <p:spPr>
          <a:xfrm>
            <a:off x="3049103" y="4119345"/>
            <a:ext cx="5830012"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2000" b="1" dirty="0">
                <a:effectLst/>
                <a:latin typeface="Calibri" panose="020F0502020204030204" pitchFamily="34" charset="0"/>
                <a:cs typeface="Calibri" panose="020F0502020204030204" pitchFamily="34" charset="0"/>
              </a:rPr>
              <a:t>A </a:t>
            </a:r>
            <a:r>
              <a:rPr lang="en-US" sz="2000" b="1" dirty="0">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Covered Educational Institution </a:t>
            </a:r>
            <a:r>
              <a:rPr lang="en-US" sz="2000" b="1" dirty="0">
                <a:effectLst/>
                <a:latin typeface="Calibri" panose="020F0502020204030204" pitchFamily="34" charset="0"/>
                <a:cs typeface="Calibri" panose="020F0502020204030204" pitchFamily="34" charset="0"/>
              </a:rPr>
              <a:t>is an educational institution that has enrolled 20 or more VA students using assistance under Title 38 United Stated Code during a calendar year.</a:t>
            </a:r>
          </a:p>
        </p:txBody>
      </p:sp>
      <p:sp>
        <p:nvSpPr>
          <p:cNvPr id="7" name="TextBox 6">
            <a:extLst>
              <a:ext uri="{FF2B5EF4-FFF2-40B4-BE49-F238E27FC236}">
                <a16:creationId xmlns:a16="http://schemas.microsoft.com/office/drawing/2014/main" id="{30D9823C-84D9-45B5-8DDB-F46F25D926AE}"/>
              </a:ext>
            </a:extLst>
          </p:cNvPr>
          <p:cNvSpPr txBox="1"/>
          <p:nvPr/>
        </p:nvSpPr>
        <p:spPr>
          <a:xfrm>
            <a:off x="3011718" y="1264668"/>
            <a:ext cx="5867397"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r>
              <a:rPr lang="en-US" sz="3200" b="1" dirty="0">
                <a:effectLst/>
                <a:latin typeface="Calibri" panose="020F0502020204030204" pitchFamily="34" charset="0"/>
                <a:cs typeface="Calibri" panose="020F0502020204030204" pitchFamily="34" charset="0"/>
              </a:rPr>
              <a:t>This conference session qualifies for annual training credit.  </a:t>
            </a:r>
            <a:endParaRPr lang="en-US" sz="32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7AFE86-44E4-934A-1C46-30879BD59518}"/>
              </a:ext>
            </a:extLst>
          </p:cNvPr>
          <p:cNvPicPr>
            <a:picLocks noChangeAspect="1"/>
          </p:cNvPicPr>
          <p:nvPr/>
        </p:nvPicPr>
        <p:blipFill rotWithShape="1">
          <a:blip r:embed="rId6">
            <a:extLst>
              <a:ext uri="{28A0092B-C50C-407E-A947-70E740481C1C}">
                <a14:useLocalDpi xmlns:a14="http://schemas.microsoft.com/office/drawing/2010/main" val="0"/>
              </a:ext>
            </a:extLst>
          </a:blip>
          <a:srcRect l="10562" t="8006" r="20661" b="23697"/>
          <a:stretch/>
        </p:blipFill>
        <p:spPr>
          <a:xfrm>
            <a:off x="160182" y="2017889"/>
            <a:ext cx="2842099" cy="2822222"/>
          </a:xfrm>
          <a:prstGeom prst="rect">
            <a:avLst/>
          </a:prstGeom>
        </p:spPr>
      </p:pic>
    </p:spTree>
    <p:extLst>
      <p:ext uri="{BB962C8B-B14F-4D97-AF65-F5344CB8AC3E}">
        <p14:creationId xmlns:p14="http://schemas.microsoft.com/office/powerpoint/2010/main" val="113724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BD4E5-03F2-EC45-2CD2-F37CFA573F8A}"/>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a:solidFill>
                <a:prstClr val="white"/>
              </a:solidFill>
            </a:endParaRPr>
          </a:p>
        </p:txBody>
      </p:sp>
      <p:sp>
        <p:nvSpPr>
          <p:cNvPr id="3" name="Title 2">
            <a:extLst>
              <a:ext uri="{FF2B5EF4-FFF2-40B4-BE49-F238E27FC236}">
                <a16:creationId xmlns:a16="http://schemas.microsoft.com/office/drawing/2014/main" id="{AF3AA8D1-4160-6CA3-B32D-FB3FC716185A}"/>
              </a:ext>
            </a:extLst>
          </p:cNvPr>
          <p:cNvSpPr>
            <a:spLocks noGrp="1"/>
          </p:cNvSpPr>
          <p:nvPr>
            <p:ph type="title"/>
          </p:nvPr>
        </p:nvSpPr>
        <p:spPr/>
        <p:txBody>
          <a:bodyPr/>
          <a:lstStyle/>
          <a:p>
            <a:r>
              <a:rPr lang="en-US" dirty="0"/>
              <a:t>Overview</a:t>
            </a:r>
          </a:p>
        </p:txBody>
      </p:sp>
      <p:pic>
        <p:nvPicPr>
          <p:cNvPr id="5" name="Picture Placeholder 10">
            <a:extLst>
              <a:ext uri="{FF2B5EF4-FFF2-40B4-BE49-F238E27FC236}">
                <a16:creationId xmlns:a16="http://schemas.microsoft.com/office/drawing/2014/main" id="{4C0CFA5A-D697-649F-15ED-96AC68E669C9}"/>
              </a:ext>
            </a:extLst>
          </p:cNvPr>
          <p:cNvPicPr>
            <a:picLocks noChangeAspect="1"/>
          </p:cNvPicPr>
          <p:nvPr/>
        </p:nvPicPr>
        <p:blipFill>
          <a:blip r:embed="rId3" cstate="print">
            <a:extLst>
              <a:ext uri="{28A0092B-C50C-407E-A947-70E740481C1C}">
                <a14:useLocalDpi xmlns:a14="http://schemas.microsoft.com/office/drawing/2010/main" val="0"/>
              </a:ext>
            </a:extLst>
          </a:blip>
          <a:srcRect l="7269" r="7269"/>
          <a:stretch/>
        </p:blipFill>
        <p:spPr>
          <a:xfrm rot="10800000">
            <a:off x="0" y="888998"/>
            <a:ext cx="9144000" cy="5283201"/>
          </a:xfrm>
          <a:prstGeom prst="rect">
            <a:avLst/>
          </a:prstGeom>
        </p:spPr>
      </p:pic>
      <p:sp>
        <p:nvSpPr>
          <p:cNvPr id="6" name="TextBox 5">
            <a:extLst>
              <a:ext uri="{FF2B5EF4-FFF2-40B4-BE49-F238E27FC236}">
                <a16:creationId xmlns:a16="http://schemas.microsoft.com/office/drawing/2014/main" id="{6A764BB1-614C-31FE-2AE8-E23FCFA4C945}"/>
              </a:ext>
            </a:extLst>
          </p:cNvPr>
          <p:cNvSpPr txBox="1"/>
          <p:nvPr/>
        </p:nvSpPr>
        <p:spPr>
          <a:xfrm>
            <a:off x="306565" y="1130094"/>
            <a:ext cx="8530871" cy="3437415"/>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uLnTx/>
                <a:uFillTx/>
                <a:latin typeface="Calibri" panose="020F0502020204030204"/>
                <a:ea typeface="+mn-ea"/>
                <a:cs typeface="+mn-cs"/>
              </a:rPr>
              <a:t>Compliance surveys are routine reviews of schools and training facilities receiving funding from the Department of Veterans Affairs (VA) for approved education programs.  During compliance surveys, VA or it’s agents review an institution’s records to verify they are certifying correctly and maintaining proper documentation.</a:t>
            </a:r>
          </a:p>
          <a:p>
            <a:pPr marL="0" marR="0" lvl="0" indent="0" algn="ctr" defTabSz="228600" rtl="0" eaLnBrk="1" fontAlgn="auto" latinLnBrk="0" hangingPunct="1">
              <a:lnSpc>
                <a:spcPct val="100000"/>
              </a:lnSpc>
              <a:spcBef>
                <a:spcPts val="0"/>
              </a:spcBef>
              <a:spcAft>
                <a:spcPts val="1200"/>
              </a:spcAft>
              <a:buClrTx/>
              <a:buSzTx/>
              <a:buFontTx/>
              <a:buNone/>
              <a:tabLst/>
              <a:defRPr/>
            </a:pPr>
            <a:endParaRPr lang="en-US" sz="2400" b="1" dirty="0">
              <a:latin typeface="Calibri" panose="020F0502020204030204"/>
            </a:endParaRPr>
          </a:p>
        </p:txBody>
      </p:sp>
    </p:spTree>
    <p:extLst>
      <p:ext uri="{BB962C8B-B14F-4D97-AF65-F5344CB8AC3E}">
        <p14:creationId xmlns:p14="http://schemas.microsoft.com/office/powerpoint/2010/main" val="177843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317CB-8659-294C-F727-AAFD7AAFB42C}"/>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7</a:t>
            </a:fld>
            <a:endParaRPr lang="en-US">
              <a:solidFill>
                <a:prstClr val="white"/>
              </a:solidFill>
            </a:endParaRPr>
          </a:p>
        </p:txBody>
      </p:sp>
      <p:sp>
        <p:nvSpPr>
          <p:cNvPr id="3" name="Title 2">
            <a:extLst>
              <a:ext uri="{FF2B5EF4-FFF2-40B4-BE49-F238E27FC236}">
                <a16:creationId xmlns:a16="http://schemas.microsoft.com/office/drawing/2014/main" id="{6B0F0F73-B77D-FF72-C450-F259110CBEEC}"/>
              </a:ext>
            </a:extLst>
          </p:cNvPr>
          <p:cNvSpPr>
            <a:spLocks noGrp="1"/>
          </p:cNvSpPr>
          <p:nvPr>
            <p:ph type="title"/>
          </p:nvPr>
        </p:nvSpPr>
        <p:spPr/>
        <p:txBody>
          <a:bodyPr/>
          <a:lstStyle/>
          <a:p>
            <a:r>
              <a:rPr lang="en-US" dirty="0"/>
              <a:t>Learning Objectives</a:t>
            </a:r>
          </a:p>
        </p:txBody>
      </p:sp>
      <p:grpSp>
        <p:nvGrpSpPr>
          <p:cNvPr id="32" name="Group 31">
            <a:extLst>
              <a:ext uri="{FF2B5EF4-FFF2-40B4-BE49-F238E27FC236}">
                <a16:creationId xmlns:a16="http://schemas.microsoft.com/office/drawing/2014/main" id="{C0DF49C6-E6DF-CCA4-F852-E612C923ABC1}"/>
              </a:ext>
            </a:extLst>
          </p:cNvPr>
          <p:cNvGrpSpPr/>
          <p:nvPr/>
        </p:nvGrpSpPr>
        <p:grpSpPr>
          <a:xfrm>
            <a:off x="-266700" y="1568814"/>
            <a:ext cx="9639300" cy="3720372"/>
            <a:chOff x="-266700" y="1219200"/>
            <a:chExt cx="9639300" cy="3720372"/>
          </a:xfrm>
        </p:grpSpPr>
        <p:sp>
          <p:nvSpPr>
            <p:cNvPr id="9" name="Rectangle 8">
              <a:extLst>
                <a:ext uri="{FF2B5EF4-FFF2-40B4-BE49-F238E27FC236}">
                  <a16:creationId xmlns:a16="http://schemas.microsoft.com/office/drawing/2014/main" id="{B98CC961-E04D-95D5-09D6-0663185E1016}"/>
                </a:ext>
              </a:extLst>
            </p:cNvPr>
            <p:cNvSpPr/>
            <p:nvPr/>
          </p:nvSpPr>
          <p:spPr>
            <a:xfrm>
              <a:off x="-266700" y="1219200"/>
              <a:ext cx="9639300" cy="999072"/>
            </a:xfrm>
            <a:prstGeom prst="rect">
              <a:avLst/>
            </a:prstGeom>
            <a:solidFill>
              <a:schemeClr val="tx2">
                <a:lumMod val="75000"/>
              </a:schemeClr>
            </a:solidFill>
            <a:ln w="19050" cap="flat">
              <a:solidFill>
                <a:schemeClr val="accent4">
                  <a:lumMod val="7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0" name="Group 29">
              <a:extLst>
                <a:ext uri="{FF2B5EF4-FFF2-40B4-BE49-F238E27FC236}">
                  <a16:creationId xmlns:a16="http://schemas.microsoft.com/office/drawing/2014/main" id="{C788EC73-F5BF-648A-0293-3638F4077D82}"/>
                </a:ext>
              </a:extLst>
            </p:cNvPr>
            <p:cNvGrpSpPr/>
            <p:nvPr/>
          </p:nvGrpSpPr>
          <p:grpSpPr>
            <a:xfrm>
              <a:off x="219270" y="1329620"/>
              <a:ext cx="731520" cy="731520"/>
              <a:chOff x="447870" y="1295174"/>
              <a:chExt cx="731520" cy="731520"/>
            </a:xfrm>
          </p:grpSpPr>
          <p:sp>
            <p:nvSpPr>
              <p:cNvPr id="11" name="Oval 10">
                <a:extLst>
                  <a:ext uri="{FF2B5EF4-FFF2-40B4-BE49-F238E27FC236}">
                    <a16:creationId xmlns:a16="http://schemas.microsoft.com/office/drawing/2014/main" id="{53232FEF-9B10-F80F-481B-A5873B240C3D}"/>
                  </a:ext>
                </a:extLst>
              </p:cNvPr>
              <p:cNvSpPr/>
              <p:nvPr/>
            </p:nvSpPr>
            <p:spPr>
              <a:xfrm>
                <a:off x="447870" y="1295174"/>
                <a:ext cx="731520" cy="731520"/>
              </a:xfrm>
              <a:prstGeom prst="ellipse">
                <a:avLst/>
              </a:prstGeom>
              <a:solidFill>
                <a:schemeClr val="accent4">
                  <a:lumMod val="75000"/>
                </a:schemeClr>
              </a:solidFill>
              <a:ln w="158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11">
                <a:extLst>
                  <a:ext uri="{FF2B5EF4-FFF2-40B4-BE49-F238E27FC236}">
                    <a16:creationId xmlns:a16="http://schemas.microsoft.com/office/drawing/2014/main" id="{490DD51B-89F0-156E-091F-402509791080}"/>
                  </a:ext>
                </a:extLst>
              </p:cNvPr>
              <p:cNvSpPr/>
              <p:nvPr/>
            </p:nvSpPr>
            <p:spPr>
              <a:xfrm>
                <a:off x="603954" y="1400151"/>
                <a:ext cx="419353" cy="521567"/>
              </a:xfrm>
              <a:custGeom>
                <a:avLst/>
                <a:gdLst>
                  <a:gd name="connsiteX0" fmla="*/ 133496 w 442582"/>
                  <a:gd name="connsiteY0" fmla="*/ 223797 h 525011"/>
                  <a:gd name="connsiteX1" fmla="*/ 160820 w 442582"/>
                  <a:gd name="connsiteY1" fmla="*/ 251121 h 525011"/>
                  <a:gd name="connsiteX2" fmla="*/ 133496 w 442582"/>
                  <a:gd name="connsiteY2" fmla="*/ 278445 h 525011"/>
                  <a:gd name="connsiteX3" fmla="*/ 106172 w 442582"/>
                  <a:gd name="connsiteY3" fmla="*/ 251121 h 525011"/>
                  <a:gd name="connsiteX4" fmla="*/ 133496 w 442582"/>
                  <a:gd name="connsiteY4" fmla="*/ 223797 h 525011"/>
                  <a:gd name="connsiteX5" fmla="*/ 124389 w 442582"/>
                  <a:gd name="connsiteY5" fmla="*/ 172401 h 525011"/>
                  <a:gd name="connsiteX6" fmla="*/ 116582 w 442582"/>
                  <a:gd name="connsiteY6" fmla="*/ 188666 h 525011"/>
                  <a:gd name="connsiteX7" fmla="*/ 102269 w 442582"/>
                  <a:gd name="connsiteY7" fmla="*/ 194521 h 525011"/>
                  <a:gd name="connsiteX8" fmla="*/ 85354 w 442582"/>
                  <a:gd name="connsiteY8" fmla="*/ 188666 h 525011"/>
                  <a:gd name="connsiteX9" fmla="*/ 72343 w 442582"/>
                  <a:gd name="connsiteY9" fmla="*/ 201677 h 525011"/>
                  <a:gd name="connsiteX10" fmla="*/ 78198 w 442582"/>
                  <a:gd name="connsiteY10" fmla="*/ 218592 h 525011"/>
                  <a:gd name="connsiteX11" fmla="*/ 72343 w 442582"/>
                  <a:gd name="connsiteY11" fmla="*/ 232904 h 525011"/>
                  <a:gd name="connsiteX12" fmla="*/ 56079 w 442582"/>
                  <a:gd name="connsiteY12" fmla="*/ 240711 h 525011"/>
                  <a:gd name="connsiteX13" fmla="*/ 56079 w 442582"/>
                  <a:gd name="connsiteY13" fmla="*/ 258927 h 525011"/>
                  <a:gd name="connsiteX14" fmla="*/ 72343 w 442582"/>
                  <a:gd name="connsiteY14" fmla="*/ 266734 h 525011"/>
                  <a:gd name="connsiteX15" fmla="*/ 78198 w 442582"/>
                  <a:gd name="connsiteY15" fmla="*/ 281047 h 525011"/>
                  <a:gd name="connsiteX16" fmla="*/ 72343 w 442582"/>
                  <a:gd name="connsiteY16" fmla="*/ 297961 h 525011"/>
                  <a:gd name="connsiteX17" fmla="*/ 85354 w 442582"/>
                  <a:gd name="connsiteY17" fmla="*/ 310973 h 525011"/>
                  <a:gd name="connsiteX18" fmla="*/ 102269 w 442582"/>
                  <a:gd name="connsiteY18" fmla="*/ 305768 h 525011"/>
                  <a:gd name="connsiteX19" fmla="*/ 116582 w 442582"/>
                  <a:gd name="connsiteY19" fmla="*/ 311623 h 525011"/>
                  <a:gd name="connsiteX20" fmla="*/ 124389 w 442582"/>
                  <a:gd name="connsiteY20" fmla="*/ 327888 h 525011"/>
                  <a:gd name="connsiteX21" fmla="*/ 142605 w 442582"/>
                  <a:gd name="connsiteY21" fmla="*/ 327888 h 525011"/>
                  <a:gd name="connsiteX22" fmla="*/ 149761 w 442582"/>
                  <a:gd name="connsiteY22" fmla="*/ 312274 h 525011"/>
                  <a:gd name="connsiteX23" fmla="*/ 164073 w 442582"/>
                  <a:gd name="connsiteY23" fmla="*/ 306419 h 525011"/>
                  <a:gd name="connsiteX24" fmla="*/ 180988 w 442582"/>
                  <a:gd name="connsiteY24" fmla="*/ 312274 h 525011"/>
                  <a:gd name="connsiteX25" fmla="*/ 194000 w 442582"/>
                  <a:gd name="connsiteY25" fmla="*/ 299263 h 525011"/>
                  <a:gd name="connsiteX26" fmla="*/ 188795 w 442582"/>
                  <a:gd name="connsiteY26" fmla="*/ 282348 h 525011"/>
                  <a:gd name="connsiteX27" fmla="*/ 194650 w 442582"/>
                  <a:gd name="connsiteY27" fmla="*/ 268035 h 525011"/>
                  <a:gd name="connsiteX28" fmla="*/ 210915 w 442582"/>
                  <a:gd name="connsiteY28" fmla="*/ 260228 h 525011"/>
                  <a:gd name="connsiteX29" fmla="*/ 211565 w 442582"/>
                  <a:gd name="connsiteY29" fmla="*/ 240711 h 525011"/>
                  <a:gd name="connsiteX30" fmla="*/ 195301 w 442582"/>
                  <a:gd name="connsiteY30" fmla="*/ 232904 h 525011"/>
                  <a:gd name="connsiteX31" fmla="*/ 189446 w 442582"/>
                  <a:gd name="connsiteY31" fmla="*/ 218592 h 525011"/>
                  <a:gd name="connsiteX32" fmla="*/ 195301 w 442582"/>
                  <a:gd name="connsiteY32" fmla="*/ 201677 h 525011"/>
                  <a:gd name="connsiteX33" fmla="*/ 182289 w 442582"/>
                  <a:gd name="connsiteY33" fmla="*/ 188666 h 525011"/>
                  <a:gd name="connsiteX34" fmla="*/ 165375 w 442582"/>
                  <a:gd name="connsiteY34" fmla="*/ 194521 h 525011"/>
                  <a:gd name="connsiteX35" fmla="*/ 151062 w 442582"/>
                  <a:gd name="connsiteY35" fmla="*/ 188666 h 525011"/>
                  <a:gd name="connsiteX36" fmla="*/ 143255 w 442582"/>
                  <a:gd name="connsiteY36" fmla="*/ 172401 h 525011"/>
                  <a:gd name="connsiteX37" fmla="*/ 215468 w 442582"/>
                  <a:gd name="connsiteY37" fmla="*/ 91731 h 525011"/>
                  <a:gd name="connsiteX38" fmla="*/ 242792 w 442582"/>
                  <a:gd name="connsiteY38" fmla="*/ 119055 h 525011"/>
                  <a:gd name="connsiteX39" fmla="*/ 215468 w 442582"/>
                  <a:gd name="connsiteY39" fmla="*/ 146379 h 525011"/>
                  <a:gd name="connsiteX40" fmla="*/ 188144 w 442582"/>
                  <a:gd name="connsiteY40" fmla="*/ 119055 h 525011"/>
                  <a:gd name="connsiteX41" fmla="*/ 215468 w 442582"/>
                  <a:gd name="connsiteY41" fmla="*/ 91731 h 525011"/>
                  <a:gd name="connsiteX42" fmla="*/ 206361 w 442582"/>
                  <a:gd name="connsiteY42" fmla="*/ 40986 h 525011"/>
                  <a:gd name="connsiteX43" fmla="*/ 198554 w 442582"/>
                  <a:gd name="connsiteY43" fmla="*/ 57250 h 525011"/>
                  <a:gd name="connsiteX44" fmla="*/ 184241 w 442582"/>
                  <a:gd name="connsiteY44" fmla="*/ 63105 h 525011"/>
                  <a:gd name="connsiteX45" fmla="*/ 167326 w 442582"/>
                  <a:gd name="connsiteY45" fmla="*/ 57250 h 525011"/>
                  <a:gd name="connsiteX46" fmla="*/ 154315 w 442582"/>
                  <a:gd name="connsiteY46" fmla="*/ 70262 h 525011"/>
                  <a:gd name="connsiteX47" fmla="*/ 159519 w 442582"/>
                  <a:gd name="connsiteY47" fmla="*/ 87176 h 525011"/>
                  <a:gd name="connsiteX48" fmla="*/ 153664 w 442582"/>
                  <a:gd name="connsiteY48" fmla="*/ 101489 h 525011"/>
                  <a:gd name="connsiteX49" fmla="*/ 137400 w 442582"/>
                  <a:gd name="connsiteY49" fmla="*/ 109296 h 525011"/>
                  <a:gd name="connsiteX50" fmla="*/ 137400 w 442582"/>
                  <a:gd name="connsiteY50" fmla="*/ 127512 h 525011"/>
                  <a:gd name="connsiteX51" fmla="*/ 153664 w 442582"/>
                  <a:gd name="connsiteY51" fmla="*/ 135319 h 525011"/>
                  <a:gd name="connsiteX52" fmla="*/ 159519 w 442582"/>
                  <a:gd name="connsiteY52" fmla="*/ 149631 h 525011"/>
                  <a:gd name="connsiteX53" fmla="*/ 153664 w 442582"/>
                  <a:gd name="connsiteY53" fmla="*/ 166546 h 525011"/>
                  <a:gd name="connsiteX54" fmla="*/ 166676 w 442582"/>
                  <a:gd name="connsiteY54" fmla="*/ 179558 h 525011"/>
                  <a:gd name="connsiteX55" fmla="*/ 183591 w 442582"/>
                  <a:gd name="connsiteY55" fmla="*/ 173702 h 525011"/>
                  <a:gd name="connsiteX56" fmla="*/ 197903 w 442582"/>
                  <a:gd name="connsiteY56" fmla="*/ 179558 h 525011"/>
                  <a:gd name="connsiteX57" fmla="*/ 205710 w 442582"/>
                  <a:gd name="connsiteY57" fmla="*/ 195822 h 525011"/>
                  <a:gd name="connsiteX58" fmla="*/ 223926 w 442582"/>
                  <a:gd name="connsiteY58" fmla="*/ 195822 h 525011"/>
                  <a:gd name="connsiteX59" fmla="*/ 231733 w 442582"/>
                  <a:gd name="connsiteY59" fmla="*/ 180208 h 525011"/>
                  <a:gd name="connsiteX60" fmla="*/ 246045 w 442582"/>
                  <a:gd name="connsiteY60" fmla="*/ 174353 h 525011"/>
                  <a:gd name="connsiteX61" fmla="*/ 262960 w 442582"/>
                  <a:gd name="connsiteY61" fmla="*/ 180208 h 525011"/>
                  <a:gd name="connsiteX62" fmla="*/ 275972 w 442582"/>
                  <a:gd name="connsiteY62" fmla="*/ 167197 h 525011"/>
                  <a:gd name="connsiteX63" fmla="*/ 270117 w 442582"/>
                  <a:gd name="connsiteY63" fmla="*/ 150282 h 525011"/>
                  <a:gd name="connsiteX64" fmla="*/ 276622 w 442582"/>
                  <a:gd name="connsiteY64" fmla="*/ 135969 h 525011"/>
                  <a:gd name="connsiteX65" fmla="*/ 292887 w 442582"/>
                  <a:gd name="connsiteY65" fmla="*/ 128162 h 525011"/>
                  <a:gd name="connsiteX66" fmla="*/ 292887 w 442582"/>
                  <a:gd name="connsiteY66" fmla="*/ 108645 h 525011"/>
                  <a:gd name="connsiteX67" fmla="*/ 276622 w 442582"/>
                  <a:gd name="connsiteY67" fmla="*/ 100838 h 525011"/>
                  <a:gd name="connsiteX68" fmla="*/ 270767 w 442582"/>
                  <a:gd name="connsiteY68" fmla="*/ 86526 h 525011"/>
                  <a:gd name="connsiteX69" fmla="*/ 276622 w 442582"/>
                  <a:gd name="connsiteY69" fmla="*/ 69611 h 525011"/>
                  <a:gd name="connsiteX70" fmla="*/ 263611 w 442582"/>
                  <a:gd name="connsiteY70" fmla="*/ 56600 h 525011"/>
                  <a:gd name="connsiteX71" fmla="*/ 246696 w 442582"/>
                  <a:gd name="connsiteY71" fmla="*/ 62455 h 525011"/>
                  <a:gd name="connsiteX72" fmla="*/ 232383 w 442582"/>
                  <a:gd name="connsiteY72" fmla="*/ 56600 h 525011"/>
                  <a:gd name="connsiteX73" fmla="*/ 224577 w 442582"/>
                  <a:gd name="connsiteY73" fmla="*/ 40986 h 525011"/>
                  <a:gd name="connsiteX74" fmla="*/ 195627 w 442582"/>
                  <a:gd name="connsiteY74" fmla="*/ 0 h 525011"/>
                  <a:gd name="connsiteX75" fmla="*/ 295489 w 442582"/>
                  <a:gd name="connsiteY75" fmla="*/ 27324 h 525011"/>
                  <a:gd name="connsiteX76" fmla="*/ 391123 w 442582"/>
                  <a:gd name="connsiteY76" fmla="*/ 202978 h 525011"/>
                  <a:gd name="connsiteX77" fmla="*/ 391123 w 442582"/>
                  <a:gd name="connsiteY77" fmla="*/ 206231 h 525011"/>
                  <a:gd name="connsiteX78" fmla="*/ 436012 w 442582"/>
                  <a:gd name="connsiteY78" fmla="*/ 284299 h 525011"/>
                  <a:gd name="connsiteX79" fmla="*/ 419748 w 442582"/>
                  <a:gd name="connsiteY79" fmla="*/ 329839 h 525011"/>
                  <a:gd name="connsiteX80" fmla="*/ 391123 w 442582"/>
                  <a:gd name="connsiteY80" fmla="*/ 329839 h 525011"/>
                  <a:gd name="connsiteX81" fmla="*/ 391123 w 442582"/>
                  <a:gd name="connsiteY81" fmla="*/ 368874 h 525011"/>
                  <a:gd name="connsiteX82" fmla="*/ 369003 w 442582"/>
                  <a:gd name="connsiteY82" fmla="*/ 424172 h 525011"/>
                  <a:gd name="connsiteX83" fmla="*/ 314355 w 442582"/>
                  <a:gd name="connsiteY83" fmla="*/ 446942 h 525011"/>
                  <a:gd name="connsiteX84" fmla="*/ 282477 w 442582"/>
                  <a:gd name="connsiteY84" fmla="*/ 446942 h 525011"/>
                  <a:gd name="connsiteX85" fmla="*/ 282477 w 442582"/>
                  <a:gd name="connsiteY85" fmla="*/ 525011 h 525011"/>
                  <a:gd name="connsiteX86" fmla="*/ 76897 w 442582"/>
                  <a:gd name="connsiteY86" fmla="*/ 525011 h 525011"/>
                  <a:gd name="connsiteX87" fmla="*/ 76897 w 442582"/>
                  <a:gd name="connsiteY87" fmla="*/ 360416 h 525011"/>
                  <a:gd name="connsiteX88" fmla="*/ 130 w 442582"/>
                  <a:gd name="connsiteY88" fmla="*/ 202978 h 525011"/>
                  <a:gd name="connsiteX89" fmla="*/ 95764 w 442582"/>
                  <a:gd name="connsiteY89" fmla="*/ 27324 h 525011"/>
                  <a:gd name="connsiteX90" fmla="*/ 195627 w 442582"/>
                  <a:gd name="connsiteY90" fmla="*/ 0 h 52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42582" h="525011">
                    <a:moveTo>
                      <a:pt x="133496" y="223797"/>
                    </a:moveTo>
                    <a:cubicBezTo>
                      <a:pt x="148587" y="223797"/>
                      <a:pt x="160820" y="236030"/>
                      <a:pt x="160820" y="251121"/>
                    </a:cubicBezTo>
                    <a:cubicBezTo>
                      <a:pt x="160820" y="266212"/>
                      <a:pt x="148587" y="278445"/>
                      <a:pt x="133496" y="278445"/>
                    </a:cubicBezTo>
                    <a:cubicBezTo>
                      <a:pt x="118405" y="278445"/>
                      <a:pt x="106172" y="266212"/>
                      <a:pt x="106172" y="251121"/>
                    </a:cubicBezTo>
                    <a:cubicBezTo>
                      <a:pt x="106172" y="236030"/>
                      <a:pt x="118405" y="223797"/>
                      <a:pt x="133496" y="223797"/>
                    </a:cubicBezTo>
                    <a:close/>
                    <a:moveTo>
                      <a:pt x="124389" y="172401"/>
                    </a:moveTo>
                    <a:lnTo>
                      <a:pt x="116582" y="188666"/>
                    </a:lnTo>
                    <a:cubicBezTo>
                      <a:pt x="111377" y="189967"/>
                      <a:pt x="106823" y="191918"/>
                      <a:pt x="102269" y="194521"/>
                    </a:cubicBezTo>
                    <a:lnTo>
                      <a:pt x="85354" y="188666"/>
                    </a:lnTo>
                    <a:lnTo>
                      <a:pt x="72343" y="201677"/>
                    </a:lnTo>
                    <a:lnTo>
                      <a:pt x="78198" y="218592"/>
                    </a:lnTo>
                    <a:cubicBezTo>
                      <a:pt x="75596" y="223146"/>
                      <a:pt x="73644" y="227700"/>
                      <a:pt x="72343" y="232904"/>
                    </a:cubicBezTo>
                    <a:lnTo>
                      <a:pt x="56079" y="240711"/>
                    </a:lnTo>
                    <a:lnTo>
                      <a:pt x="56079" y="258927"/>
                    </a:lnTo>
                    <a:lnTo>
                      <a:pt x="72343" y="266734"/>
                    </a:lnTo>
                    <a:cubicBezTo>
                      <a:pt x="73644" y="271939"/>
                      <a:pt x="75596" y="276493"/>
                      <a:pt x="78198" y="281047"/>
                    </a:cubicBezTo>
                    <a:lnTo>
                      <a:pt x="72343" y="297961"/>
                    </a:lnTo>
                    <a:lnTo>
                      <a:pt x="85354" y="310973"/>
                    </a:lnTo>
                    <a:lnTo>
                      <a:pt x="102269" y="305768"/>
                    </a:lnTo>
                    <a:cubicBezTo>
                      <a:pt x="106823" y="308371"/>
                      <a:pt x="111377" y="310322"/>
                      <a:pt x="116582" y="311623"/>
                    </a:cubicBezTo>
                    <a:lnTo>
                      <a:pt x="124389" y="327888"/>
                    </a:lnTo>
                    <a:lnTo>
                      <a:pt x="142605" y="327888"/>
                    </a:lnTo>
                    <a:lnTo>
                      <a:pt x="149761" y="312274"/>
                    </a:lnTo>
                    <a:cubicBezTo>
                      <a:pt x="154965" y="310973"/>
                      <a:pt x="159519" y="309021"/>
                      <a:pt x="164073" y="306419"/>
                    </a:cubicBezTo>
                    <a:lnTo>
                      <a:pt x="180988" y="312274"/>
                    </a:lnTo>
                    <a:lnTo>
                      <a:pt x="194000" y="299263"/>
                    </a:lnTo>
                    <a:lnTo>
                      <a:pt x="188795" y="282348"/>
                    </a:lnTo>
                    <a:cubicBezTo>
                      <a:pt x="191397" y="277794"/>
                      <a:pt x="193349" y="273240"/>
                      <a:pt x="194650" y="268035"/>
                    </a:cubicBezTo>
                    <a:lnTo>
                      <a:pt x="210915" y="260228"/>
                    </a:lnTo>
                    <a:lnTo>
                      <a:pt x="211565" y="240711"/>
                    </a:lnTo>
                    <a:lnTo>
                      <a:pt x="195301" y="232904"/>
                    </a:lnTo>
                    <a:cubicBezTo>
                      <a:pt x="194000" y="227700"/>
                      <a:pt x="192048" y="223146"/>
                      <a:pt x="189446" y="218592"/>
                    </a:cubicBezTo>
                    <a:lnTo>
                      <a:pt x="195301" y="201677"/>
                    </a:lnTo>
                    <a:lnTo>
                      <a:pt x="182289" y="188666"/>
                    </a:lnTo>
                    <a:lnTo>
                      <a:pt x="165375" y="194521"/>
                    </a:lnTo>
                    <a:cubicBezTo>
                      <a:pt x="160821" y="191918"/>
                      <a:pt x="156267" y="189967"/>
                      <a:pt x="151062" y="188666"/>
                    </a:cubicBezTo>
                    <a:lnTo>
                      <a:pt x="143255" y="172401"/>
                    </a:lnTo>
                    <a:close/>
                    <a:moveTo>
                      <a:pt x="215468" y="91731"/>
                    </a:moveTo>
                    <a:cubicBezTo>
                      <a:pt x="230431" y="91731"/>
                      <a:pt x="242792" y="104092"/>
                      <a:pt x="242792" y="119055"/>
                    </a:cubicBezTo>
                    <a:cubicBezTo>
                      <a:pt x="242792" y="134018"/>
                      <a:pt x="230431" y="146379"/>
                      <a:pt x="215468" y="146379"/>
                    </a:cubicBezTo>
                    <a:cubicBezTo>
                      <a:pt x="200505" y="146379"/>
                      <a:pt x="188144" y="134018"/>
                      <a:pt x="188144" y="119055"/>
                    </a:cubicBezTo>
                    <a:cubicBezTo>
                      <a:pt x="188144" y="104092"/>
                      <a:pt x="200505" y="91731"/>
                      <a:pt x="215468" y="91731"/>
                    </a:cubicBezTo>
                    <a:close/>
                    <a:moveTo>
                      <a:pt x="206361" y="40986"/>
                    </a:moveTo>
                    <a:lnTo>
                      <a:pt x="198554" y="57250"/>
                    </a:lnTo>
                    <a:cubicBezTo>
                      <a:pt x="193349" y="58551"/>
                      <a:pt x="188795" y="60503"/>
                      <a:pt x="184241" y="63105"/>
                    </a:cubicBezTo>
                    <a:lnTo>
                      <a:pt x="167326" y="57250"/>
                    </a:lnTo>
                    <a:lnTo>
                      <a:pt x="154315" y="70262"/>
                    </a:lnTo>
                    <a:lnTo>
                      <a:pt x="159519" y="87176"/>
                    </a:lnTo>
                    <a:cubicBezTo>
                      <a:pt x="156917" y="91730"/>
                      <a:pt x="154965" y="96284"/>
                      <a:pt x="153664" y="101489"/>
                    </a:cubicBezTo>
                    <a:lnTo>
                      <a:pt x="137400" y="109296"/>
                    </a:lnTo>
                    <a:lnTo>
                      <a:pt x="137400" y="127512"/>
                    </a:lnTo>
                    <a:lnTo>
                      <a:pt x="153664" y="135319"/>
                    </a:lnTo>
                    <a:cubicBezTo>
                      <a:pt x="154965" y="140523"/>
                      <a:pt x="156917" y="145077"/>
                      <a:pt x="159519" y="149631"/>
                    </a:cubicBezTo>
                    <a:lnTo>
                      <a:pt x="153664" y="166546"/>
                    </a:lnTo>
                    <a:lnTo>
                      <a:pt x="166676" y="179558"/>
                    </a:lnTo>
                    <a:lnTo>
                      <a:pt x="183591" y="173702"/>
                    </a:lnTo>
                    <a:cubicBezTo>
                      <a:pt x="188145" y="176305"/>
                      <a:pt x="192699" y="178256"/>
                      <a:pt x="197903" y="179558"/>
                    </a:cubicBezTo>
                    <a:lnTo>
                      <a:pt x="205710" y="195822"/>
                    </a:lnTo>
                    <a:lnTo>
                      <a:pt x="223926" y="195822"/>
                    </a:lnTo>
                    <a:lnTo>
                      <a:pt x="231733" y="180208"/>
                    </a:lnTo>
                    <a:cubicBezTo>
                      <a:pt x="236937" y="178907"/>
                      <a:pt x="241491" y="176955"/>
                      <a:pt x="246045" y="174353"/>
                    </a:cubicBezTo>
                    <a:lnTo>
                      <a:pt x="262960" y="180208"/>
                    </a:lnTo>
                    <a:lnTo>
                      <a:pt x="275972" y="167197"/>
                    </a:lnTo>
                    <a:lnTo>
                      <a:pt x="270117" y="150282"/>
                    </a:lnTo>
                    <a:cubicBezTo>
                      <a:pt x="272719" y="145728"/>
                      <a:pt x="275321" y="141174"/>
                      <a:pt x="276622" y="135969"/>
                    </a:cubicBezTo>
                    <a:lnTo>
                      <a:pt x="292887" y="128162"/>
                    </a:lnTo>
                    <a:lnTo>
                      <a:pt x="292887" y="108645"/>
                    </a:lnTo>
                    <a:lnTo>
                      <a:pt x="276622" y="100838"/>
                    </a:lnTo>
                    <a:cubicBezTo>
                      <a:pt x="275321" y="95634"/>
                      <a:pt x="273369" y="91080"/>
                      <a:pt x="270767" y="86526"/>
                    </a:cubicBezTo>
                    <a:lnTo>
                      <a:pt x="276622" y="69611"/>
                    </a:lnTo>
                    <a:lnTo>
                      <a:pt x="263611" y="56600"/>
                    </a:lnTo>
                    <a:lnTo>
                      <a:pt x="246696" y="62455"/>
                    </a:lnTo>
                    <a:cubicBezTo>
                      <a:pt x="242142" y="59853"/>
                      <a:pt x="237588" y="57901"/>
                      <a:pt x="232383" y="56600"/>
                    </a:cubicBezTo>
                    <a:lnTo>
                      <a:pt x="224577" y="40986"/>
                    </a:lnTo>
                    <a:close/>
                    <a:moveTo>
                      <a:pt x="195627" y="0"/>
                    </a:moveTo>
                    <a:cubicBezTo>
                      <a:pt x="230107" y="0"/>
                      <a:pt x="264587" y="9108"/>
                      <a:pt x="295489" y="27324"/>
                    </a:cubicBezTo>
                    <a:cubicBezTo>
                      <a:pt x="357293" y="64407"/>
                      <a:pt x="393725" y="131415"/>
                      <a:pt x="391123" y="202978"/>
                    </a:cubicBezTo>
                    <a:lnTo>
                      <a:pt x="391123" y="206231"/>
                    </a:lnTo>
                    <a:lnTo>
                      <a:pt x="436012" y="284299"/>
                    </a:lnTo>
                    <a:cubicBezTo>
                      <a:pt x="451626" y="308371"/>
                      <a:pt x="436663" y="327888"/>
                      <a:pt x="419748" y="329839"/>
                    </a:cubicBezTo>
                    <a:lnTo>
                      <a:pt x="391123" y="329839"/>
                    </a:lnTo>
                    <a:lnTo>
                      <a:pt x="391123" y="368874"/>
                    </a:lnTo>
                    <a:cubicBezTo>
                      <a:pt x="391123" y="389692"/>
                      <a:pt x="383316" y="409209"/>
                      <a:pt x="369003" y="424172"/>
                    </a:cubicBezTo>
                    <a:cubicBezTo>
                      <a:pt x="354691" y="438485"/>
                      <a:pt x="335174" y="446942"/>
                      <a:pt x="314355" y="446942"/>
                    </a:cubicBezTo>
                    <a:lnTo>
                      <a:pt x="282477" y="446942"/>
                    </a:lnTo>
                    <a:lnTo>
                      <a:pt x="282477" y="525011"/>
                    </a:lnTo>
                    <a:lnTo>
                      <a:pt x="76897" y="525011"/>
                    </a:lnTo>
                    <a:lnTo>
                      <a:pt x="76897" y="360416"/>
                    </a:lnTo>
                    <a:cubicBezTo>
                      <a:pt x="28104" y="322683"/>
                      <a:pt x="130" y="264782"/>
                      <a:pt x="130" y="202978"/>
                    </a:cubicBezTo>
                    <a:cubicBezTo>
                      <a:pt x="-2473" y="131415"/>
                      <a:pt x="33959" y="63756"/>
                      <a:pt x="95764" y="27324"/>
                    </a:cubicBezTo>
                    <a:cubicBezTo>
                      <a:pt x="126666" y="9108"/>
                      <a:pt x="161146" y="0"/>
                      <a:pt x="195627" y="0"/>
                    </a:cubicBezTo>
                    <a:close/>
                  </a:path>
                </a:pathLst>
              </a:custGeom>
              <a:solidFill>
                <a:schemeClr val="bg1"/>
              </a:solidFill>
              <a:ln w="6449"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Rectangle 13">
              <a:extLst>
                <a:ext uri="{FF2B5EF4-FFF2-40B4-BE49-F238E27FC236}">
                  <a16:creationId xmlns:a16="http://schemas.microsoft.com/office/drawing/2014/main" id="{BEC9A79E-F9FE-CEF1-F644-331D02771DA8}"/>
                </a:ext>
              </a:extLst>
            </p:cNvPr>
            <p:cNvSpPr/>
            <p:nvPr/>
          </p:nvSpPr>
          <p:spPr>
            <a:xfrm>
              <a:off x="-266700" y="3942876"/>
              <a:ext cx="9637776" cy="996696"/>
            </a:xfrm>
            <a:prstGeom prst="rect">
              <a:avLst/>
            </a:prstGeom>
            <a:solidFill>
              <a:schemeClr val="tx2">
                <a:lumMod val="75000"/>
              </a:schemeClr>
            </a:solidFill>
            <a:ln w="19050" cap="flat">
              <a:solidFill>
                <a:schemeClr val="accent4">
                  <a:lumMod val="7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5" name="Group 14">
              <a:extLst>
                <a:ext uri="{FF2B5EF4-FFF2-40B4-BE49-F238E27FC236}">
                  <a16:creationId xmlns:a16="http://schemas.microsoft.com/office/drawing/2014/main" id="{3C29278C-B184-5A01-CA57-F80ED1EA5266}"/>
                </a:ext>
              </a:extLst>
            </p:cNvPr>
            <p:cNvGrpSpPr/>
            <p:nvPr/>
          </p:nvGrpSpPr>
          <p:grpSpPr>
            <a:xfrm>
              <a:off x="219270" y="4047847"/>
              <a:ext cx="731520" cy="731520"/>
              <a:chOff x="1787968" y="3894618"/>
              <a:chExt cx="982698" cy="982699"/>
            </a:xfrm>
            <a:solidFill>
              <a:schemeClr val="accent3">
                <a:lumMod val="25000"/>
              </a:schemeClr>
            </a:solidFill>
          </p:grpSpPr>
          <p:sp>
            <p:nvSpPr>
              <p:cNvPr id="16" name="Oval 15">
                <a:extLst>
                  <a:ext uri="{FF2B5EF4-FFF2-40B4-BE49-F238E27FC236}">
                    <a16:creationId xmlns:a16="http://schemas.microsoft.com/office/drawing/2014/main" id="{47BCD3BE-611A-E522-6A84-2B5D789A29FE}"/>
                  </a:ext>
                </a:extLst>
              </p:cNvPr>
              <p:cNvSpPr/>
              <p:nvPr/>
            </p:nvSpPr>
            <p:spPr>
              <a:xfrm>
                <a:off x="1787968" y="3894618"/>
                <a:ext cx="982698" cy="982699"/>
              </a:xfrm>
              <a:prstGeom prst="ellipse">
                <a:avLst/>
              </a:prstGeom>
              <a:solidFill>
                <a:schemeClr val="accent4">
                  <a:lumMod val="75000"/>
                </a:schemeClr>
              </a:solidFill>
              <a:ln w="158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D5E7F6F9-21B4-2AF8-4C29-7E65255061BB}"/>
                  </a:ext>
                </a:extLst>
              </p:cNvPr>
              <p:cNvSpPr/>
              <p:nvPr/>
            </p:nvSpPr>
            <p:spPr>
              <a:xfrm>
                <a:off x="1969475" y="4122602"/>
                <a:ext cx="619683" cy="526731"/>
              </a:xfrm>
              <a:custGeom>
                <a:avLst/>
                <a:gdLst>
                  <a:gd name="connsiteX0" fmla="*/ 343502 w 572503"/>
                  <a:gd name="connsiteY0" fmla="*/ 400752 h 486628"/>
                  <a:gd name="connsiteX1" fmla="*/ 343502 w 572503"/>
                  <a:gd name="connsiteY1" fmla="*/ 429378 h 486628"/>
                  <a:gd name="connsiteX2" fmla="*/ 515252 w 572503"/>
                  <a:gd name="connsiteY2" fmla="*/ 429378 h 486628"/>
                  <a:gd name="connsiteX3" fmla="*/ 515252 w 572503"/>
                  <a:gd name="connsiteY3" fmla="*/ 400752 h 486628"/>
                  <a:gd name="connsiteX4" fmla="*/ 343502 w 572503"/>
                  <a:gd name="connsiteY4" fmla="*/ 314877 h 486628"/>
                  <a:gd name="connsiteX5" fmla="*/ 343502 w 572503"/>
                  <a:gd name="connsiteY5" fmla="*/ 343502 h 486628"/>
                  <a:gd name="connsiteX6" fmla="*/ 515252 w 572503"/>
                  <a:gd name="connsiteY6" fmla="*/ 343502 h 486628"/>
                  <a:gd name="connsiteX7" fmla="*/ 515252 w 572503"/>
                  <a:gd name="connsiteY7" fmla="*/ 314877 h 486628"/>
                  <a:gd name="connsiteX8" fmla="*/ 171751 w 572503"/>
                  <a:gd name="connsiteY8" fmla="*/ 314877 h 486628"/>
                  <a:gd name="connsiteX9" fmla="*/ 124519 w 572503"/>
                  <a:gd name="connsiteY9" fmla="*/ 322033 h 486628"/>
                  <a:gd name="connsiteX10" fmla="*/ 68700 w 572503"/>
                  <a:gd name="connsiteY10" fmla="*/ 349227 h 486628"/>
                  <a:gd name="connsiteX11" fmla="*/ 57250 w 572503"/>
                  <a:gd name="connsiteY11" fmla="*/ 372127 h 486628"/>
                  <a:gd name="connsiteX12" fmla="*/ 57250 w 572503"/>
                  <a:gd name="connsiteY12" fmla="*/ 429378 h 486628"/>
                  <a:gd name="connsiteX13" fmla="*/ 286251 w 572503"/>
                  <a:gd name="connsiteY13" fmla="*/ 429378 h 486628"/>
                  <a:gd name="connsiteX14" fmla="*/ 286251 w 572503"/>
                  <a:gd name="connsiteY14" fmla="*/ 372127 h 486628"/>
                  <a:gd name="connsiteX15" fmla="*/ 274801 w 572503"/>
                  <a:gd name="connsiteY15" fmla="*/ 349227 h 486628"/>
                  <a:gd name="connsiteX16" fmla="*/ 218982 w 572503"/>
                  <a:gd name="connsiteY16" fmla="*/ 322033 h 486628"/>
                  <a:gd name="connsiteX17" fmla="*/ 171751 w 572503"/>
                  <a:gd name="connsiteY17" fmla="*/ 314877 h 486628"/>
                  <a:gd name="connsiteX18" fmla="*/ 343502 w 572503"/>
                  <a:gd name="connsiteY18" fmla="*/ 229002 h 486628"/>
                  <a:gd name="connsiteX19" fmla="*/ 343502 w 572503"/>
                  <a:gd name="connsiteY19" fmla="*/ 257627 h 486628"/>
                  <a:gd name="connsiteX20" fmla="*/ 515252 w 572503"/>
                  <a:gd name="connsiteY20" fmla="*/ 257627 h 486628"/>
                  <a:gd name="connsiteX21" fmla="*/ 515252 w 572503"/>
                  <a:gd name="connsiteY21" fmla="*/ 229002 h 486628"/>
                  <a:gd name="connsiteX22" fmla="*/ 171751 w 572503"/>
                  <a:gd name="connsiteY22" fmla="*/ 186064 h 486628"/>
                  <a:gd name="connsiteX23" fmla="*/ 114501 w 572503"/>
                  <a:gd name="connsiteY23" fmla="*/ 243314 h 486628"/>
                  <a:gd name="connsiteX24" fmla="*/ 171751 w 572503"/>
                  <a:gd name="connsiteY24" fmla="*/ 300564 h 486628"/>
                  <a:gd name="connsiteX25" fmla="*/ 229001 w 572503"/>
                  <a:gd name="connsiteY25" fmla="*/ 243314 h 486628"/>
                  <a:gd name="connsiteX26" fmla="*/ 171751 w 572503"/>
                  <a:gd name="connsiteY26" fmla="*/ 186064 h 486628"/>
                  <a:gd name="connsiteX27" fmla="*/ 28625 w 572503"/>
                  <a:gd name="connsiteY27" fmla="*/ 85876 h 486628"/>
                  <a:gd name="connsiteX28" fmla="*/ 214688 w 572503"/>
                  <a:gd name="connsiteY28" fmla="*/ 85876 h 486628"/>
                  <a:gd name="connsiteX29" fmla="*/ 271939 w 572503"/>
                  <a:gd name="connsiteY29" fmla="*/ 143126 h 486628"/>
                  <a:gd name="connsiteX30" fmla="*/ 300564 w 572503"/>
                  <a:gd name="connsiteY30" fmla="*/ 143126 h 486628"/>
                  <a:gd name="connsiteX31" fmla="*/ 357814 w 572503"/>
                  <a:gd name="connsiteY31" fmla="*/ 85876 h 486628"/>
                  <a:gd name="connsiteX32" fmla="*/ 543877 w 572503"/>
                  <a:gd name="connsiteY32" fmla="*/ 85876 h 486628"/>
                  <a:gd name="connsiteX33" fmla="*/ 572503 w 572503"/>
                  <a:gd name="connsiteY33" fmla="*/ 114501 h 486628"/>
                  <a:gd name="connsiteX34" fmla="*/ 572503 w 572503"/>
                  <a:gd name="connsiteY34" fmla="*/ 458003 h 486628"/>
                  <a:gd name="connsiteX35" fmla="*/ 543877 w 572503"/>
                  <a:gd name="connsiteY35" fmla="*/ 486628 h 486628"/>
                  <a:gd name="connsiteX36" fmla="*/ 28625 w 572503"/>
                  <a:gd name="connsiteY36" fmla="*/ 486628 h 486628"/>
                  <a:gd name="connsiteX37" fmla="*/ 0 w 572503"/>
                  <a:gd name="connsiteY37" fmla="*/ 458003 h 486628"/>
                  <a:gd name="connsiteX38" fmla="*/ 0 w 572503"/>
                  <a:gd name="connsiteY38" fmla="*/ 114501 h 486628"/>
                  <a:gd name="connsiteX39" fmla="*/ 28625 w 572503"/>
                  <a:gd name="connsiteY39" fmla="*/ 85876 h 486628"/>
                  <a:gd name="connsiteX40" fmla="*/ 271938 w 572503"/>
                  <a:gd name="connsiteY40" fmla="*/ 0 h 486628"/>
                  <a:gd name="connsiteX41" fmla="*/ 300563 w 572503"/>
                  <a:gd name="connsiteY41" fmla="*/ 0 h 486628"/>
                  <a:gd name="connsiteX42" fmla="*/ 329188 w 572503"/>
                  <a:gd name="connsiteY42" fmla="*/ 28625 h 486628"/>
                  <a:gd name="connsiteX43" fmla="*/ 329188 w 572503"/>
                  <a:gd name="connsiteY43" fmla="*/ 85875 h 486628"/>
                  <a:gd name="connsiteX44" fmla="*/ 300563 w 572503"/>
                  <a:gd name="connsiteY44" fmla="*/ 114501 h 486628"/>
                  <a:gd name="connsiteX45" fmla="*/ 271938 w 572503"/>
                  <a:gd name="connsiteY45" fmla="*/ 114501 h 486628"/>
                  <a:gd name="connsiteX46" fmla="*/ 243313 w 572503"/>
                  <a:gd name="connsiteY46" fmla="*/ 85875 h 486628"/>
                  <a:gd name="connsiteX47" fmla="*/ 243313 w 572503"/>
                  <a:gd name="connsiteY47" fmla="*/ 28625 h 486628"/>
                  <a:gd name="connsiteX48" fmla="*/ 271938 w 572503"/>
                  <a:gd name="connsiteY48" fmla="*/ 0 h 48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2503" h="486628">
                    <a:moveTo>
                      <a:pt x="343502" y="400752"/>
                    </a:moveTo>
                    <a:lnTo>
                      <a:pt x="343502" y="429378"/>
                    </a:lnTo>
                    <a:lnTo>
                      <a:pt x="515252" y="429378"/>
                    </a:lnTo>
                    <a:lnTo>
                      <a:pt x="515252" y="400752"/>
                    </a:lnTo>
                    <a:close/>
                    <a:moveTo>
                      <a:pt x="343502" y="314877"/>
                    </a:moveTo>
                    <a:lnTo>
                      <a:pt x="343502" y="343502"/>
                    </a:lnTo>
                    <a:lnTo>
                      <a:pt x="515252" y="343502"/>
                    </a:lnTo>
                    <a:lnTo>
                      <a:pt x="515252" y="314877"/>
                    </a:lnTo>
                    <a:close/>
                    <a:moveTo>
                      <a:pt x="171751" y="314877"/>
                    </a:moveTo>
                    <a:cubicBezTo>
                      <a:pt x="156007" y="314877"/>
                      <a:pt x="140263" y="317740"/>
                      <a:pt x="124519" y="322033"/>
                    </a:cubicBezTo>
                    <a:cubicBezTo>
                      <a:pt x="104482" y="327758"/>
                      <a:pt x="84444" y="337777"/>
                      <a:pt x="68700" y="349227"/>
                    </a:cubicBezTo>
                    <a:cubicBezTo>
                      <a:pt x="61544" y="354952"/>
                      <a:pt x="57250" y="363540"/>
                      <a:pt x="57250" y="372127"/>
                    </a:cubicBezTo>
                    <a:lnTo>
                      <a:pt x="57250" y="429378"/>
                    </a:lnTo>
                    <a:lnTo>
                      <a:pt x="286251" y="429378"/>
                    </a:lnTo>
                    <a:lnTo>
                      <a:pt x="286251" y="372127"/>
                    </a:lnTo>
                    <a:cubicBezTo>
                      <a:pt x="286251" y="363540"/>
                      <a:pt x="281958" y="354952"/>
                      <a:pt x="274801" y="349227"/>
                    </a:cubicBezTo>
                    <a:cubicBezTo>
                      <a:pt x="259057" y="336346"/>
                      <a:pt x="239020" y="327758"/>
                      <a:pt x="218982" y="322033"/>
                    </a:cubicBezTo>
                    <a:cubicBezTo>
                      <a:pt x="204670" y="317740"/>
                      <a:pt x="188926" y="314877"/>
                      <a:pt x="171751" y="314877"/>
                    </a:cubicBezTo>
                    <a:close/>
                    <a:moveTo>
                      <a:pt x="343502" y="229002"/>
                    </a:moveTo>
                    <a:lnTo>
                      <a:pt x="343502" y="257627"/>
                    </a:lnTo>
                    <a:lnTo>
                      <a:pt x="515252" y="257627"/>
                    </a:lnTo>
                    <a:lnTo>
                      <a:pt x="515252" y="229002"/>
                    </a:lnTo>
                    <a:close/>
                    <a:moveTo>
                      <a:pt x="171751" y="186064"/>
                    </a:moveTo>
                    <a:cubicBezTo>
                      <a:pt x="140263" y="186064"/>
                      <a:pt x="114501" y="211827"/>
                      <a:pt x="114501" y="243314"/>
                    </a:cubicBezTo>
                    <a:cubicBezTo>
                      <a:pt x="114501" y="274802"/>
                      <a:pt x="140263" y="300564"/>
                      <a:pt x="171751" y="300564"/>
                    </a:cubicBezTo>
                    <a:cubicBezTo>
                      <a:pt x="203238" y="300564"/>
                      <a:pt x="229001" y="274802"/>
                      <a:pt x="229001" y="243314"/>
                    </a:cubicBezTo>
                    <a:cubicBezTo>
                      <a:pt x="229001" y="211827"/>
                      <a:pt x="203238" y="186064"/>
                      <a:pt x="171751" y="186064"/>
                    </a:cubicBezTo>
                    <a:close/>
                    <a:moveTo>
                      <a:pt x="28625" y="85876"/>
                    </a:moveTo>
                    <a:lnTo>
                      <a:pt x="214688" y="85876"/>
                    </a:lnTo>
                    <a:cubicBezTo>
                      <a:pt x="214688" y="117364"/>
                      <a:pt x="240451" y="143126"/>
                      <a:pt x="271939" y="143126"/>
                    </a:cubicBezTo>
                    <a:lnTo>
                      <a:pt x="300564" y="143126"/>
                    </a:lnTo>
                    <a:cubicBezTo>
                      <a:pt x="332051" y="143126"/>
                      <a:pt x="357814" y="117364"/>
                      <a:pt x="357814" y="85876"/>
                    </a:cubicBezTo>
                    <a:lnTo>
                      <a:pt x="543877" y="85876"/>
                    </a:lnTo>
                    <a:cubicBezTo>
                      <a:pt x="559621" y="85876"/>
                      <a:pt x="572503" y="98757"/>
                      <a:pt x="572503" y="114501"/>
                    </a:cubicBezTo>
                    <a:lnTo>
                      <a:pt x="572503" y="458003"/>
                    </a:lnTo>
                    <a:cubicBezTo>
                      <a:pt x="572503" y="473746"/>
                      <a:pt x="559621" y="486628"/>
                      <a:pt x="543877" y="486628"/>
                    </a:cubicBezTo>
                    <a:lnTo>
                      <a:pt x="28625" y="486628"/>
                    </a:lnTo>
                    <a:cubicBezTo>
                      <a:pt x="12881" y="486628"/>
                      <a:pt x="0" y="473746"/>
                      <a:pt x="0" y="458003"/>
                    </a:cubicBezTo>
                    <a:lnTo>
                      <a:pt x="0" y="114501"/>
                    </a:lnTo>
                    <a:cubicBezTo>
                      <a:pt x="0" y="98757"/>
                      <a:pt x="12881" y="85876"/>
                      <a:pt x="28625" y="85876"/>
                    </a:cubicBezTo>
                    <a:close/>
                    <a:moveTo>
                      <a:pt x="271938" y="0"/>
                    </a:moveTo>
                    <a:lnTo>
                      <a:pt x="300563" y="0"/>
                    </a:lnTo>
                    <a:cubicBezTo>
                      <a:pt x="316307" y="0"/>
                      <a:pt x="329188" y="12881"/>
                      <a:pt x="329188" y="28625"/>
                    </a:cubicBezTo>
                    <a:lnTo>
                      <a:pt x="329188" y="85875"/>
                    </a:lnTo>
                    <a:cubicBezTo>
                      <a:pt x="329188" y="101619"/>
                      <a:pt x="316307" y="114501"/>
                      <a:pt x="300563" y="114501"/>
                    </a:cubicBezTo>
                    <a:lnTo>
                      <a:pt x="271938" y="114501"/>
                    </a:lnTo>
                    <a:cubicBezTo>
                      <a:pt x="256194" y="114501"/>
                      <a:pt x="243313" y="101619"/>
                      <a:pt x="243313" y="85875"/>
                    </a:cubicBezTo>
                    <a:lnTo>
                      <a:pt x="243313" y="28625"/>
                    </a:lnTo>
                    <a:cubicBezTo>
                      <a:pt x="243313" y="12881"/>
                      <a:pt x="256194" y="0"/>
                      <a:pt x="271938" y="0"/>
                    </a:cubicBezTo>
                    <a:close/>
                  </a:path>
                </a:pathLst>
              </a:custGeom>
              <a:solidFill>
                <a:schemeClr val="bg1"/>
              </a:solidFill>
              <a:ln w="714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9" name="Rectangle 18">
              <a:extLst>
                <a:ext uri="{FF2B5EF4-FFF2-40B4-BE49-F238E27FC236}">
                  <a16:creationId xmlns:a16="http://schemas.microsoft.com/office/drawing/2014/main" id="{833A3646-A6A7-AC6C-12A9-ABD2C7E312FA}"/>
                </a:ext>
              </a:extLst>
            </p:cNvPr>
            <p:cNvSpPr/>
            <p:nvPr/>
          </p:nvSpPr>
          <p:spPr>
            <a:xfrm>
              <a:off x="-266700" y="2574421"/>
              <a:ext cx="9637776" cy="996696"/>
            </a:xfrm>
            <a:prstGeom prst="rect">
              <a:avLst/>
            </a:prstGeom>
            <a:solidFill>
              <a:schemeClr val="tx2">
                <a:lumMod val="75000"/>
              </a:schemeClr>
            </a:solidFill>
            <a:ln w="19050" cap="flat">
              <a:solidFill>
                <a:schemeClr val="accent4">
                  <a:lumMod val="7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1" name="Group 30">
              <a:extLst>
                <a:ext uri="{FF2B5EF4-FFF2-40B4-BE49-F238E27FC236}">
                  <a16:creationId xmlns:a16="http://schemas.microsoft.com/office/drawing/2014/main" id="{A507B362-3C05-E4A6-5111-5D651566BF24}"/>
                </a:ext>
              </a:extLst>
            </p:cNvPr>
            <p:cNvGrpSpPr/>
            <p:nvPr/>
          </p:nvGrpSpPr>
          <p:grpSpPr>
            <a:xfrm>
              <a:off x="219270" y="2714228"/>
              <a:ext cx="731520" cy="731520"/>
              <a:chOff x="1624077" y="2714228"/>
              <a:chExt cx="731520" cy="731520"/>
            </a:xfrm>
          </p:grpSpPr>
          <p:sp>
            <p:nvSpPr>
              <p:cNvPr id="21" name="Oval 20">
                <a:extLst>
                  <a:ext uri="{FF2B5EF4-FFF2-40B4-BE49-F238E27FC236}">
                    <a16:creationId xmlns:a16="http://schemas.microsoft.com/office/drawing/2014/main" id="{F13907B4-1AF0-B28E-444A-CBB428FD1FF2}"/>
                  </a:ext>
                </a:extLst>
              </p:cNvPr>
              <p:cNvSpPr/>
              <p:nvPr/>
            </p:nvSpPr>
            <p:spPr>
              <a:xfrm>
                <a:off x="1624077" y="2714228"/>
                <a:ext cx="731520" cy="731520"/>
              </a:xfrm>
              <a:prstGeom prst="ellipse">
                <a:avLst/>
              </a:prstGeom>
              <a:solidFill>
                <a:schemeClr val="accent4">
                  <a:lumMod val="75000"/>
                </a:schemeClr>
              </a:solidFill>
              <a:ln w="158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805F86E1-9E1E-1614-A8CD-6786487EACD9}"/>
                  </a:ext>
                </a:extLst>
              </p:cNvPr>
              <p:cNvSpPr/>
              <p:nvPr/>
            </p:nvSpPr>
            <p:spPr>
              <a:xfrm>
                <a:off x="1752093" y="2851388"/>
                <a:ext cx="475488" cy="457200"/>
              </a:xfrm>
              <a:custGeom>
                <a:avLst/>
                <a:gdLst>
                  <a:gd name="connsiteX0" fmla="*/ 259844 w 521048"/>
                  <a:gd name="connsiteY0" fmla="*/ 461436 h 572502"/>
                  <a:gd name="connsiteX1" fmla="*/ 305644 w 521048"/>
                  <a:gd name="connsiteY1" fmla="*/ 468593 h 572502"/>
                  <a:gd name="connsiteX2" fmla="*/ 360103 w 521048"/>
                  <a:gd name="connsiteY2" fmla="*/ 494570 h 572502"/>
                  <a:gd name="connsiteX3" fmla="*/ 371267 w 521048"/>
                  <a:gd name="connsiteY3" fmla="*/ 516826 h 572502"/>
                  <a:gd name="connsiteX4" fmla="*/ 371267 w 521048"/>
                  <a:gd name="connsiteY4" fmla="*/ 572502 h 572502"/>
                  <a:gd name="connsiteX5" fmla="*/ 148492 w 521048"/>
                  <a:gd name="connsiteY5" fmla="*/ 572502 h 572502"/>
                  <a:gd name="connsiteX6" fmla="*/ 148492 w 521048"/>
                  <a:gd name="connsiteY6" fmla="*/ 516826 h 572502"/>
                  <a:gd name="connsiteX7" fmla="*/ 159656 w 521048"/>
                  <a:gd name="connsiteY7" fmla="*/ 494570 h 572502"/>
                  <a:gd name="connsiteX8" fmla="*/ 214115 w 521048"/>
                  <a:gd name="connsiteY8" fmla="*/ 468593 h 572502"/>
                  <a:gd name="connsiteX9" fmla="*/ 259844 w 521048"/>
                  <a:gd name="connsiteY9" fmla="*/ 461436 h 572502"/>
                  <a:gd name="connsiteX10" fmla="*/ 408337 w 521048"/>
                  <a:gd name="connsiteY10" fmla="*/ 418069 h 572502"/>
                  <a:gd name="connsiteX11" fmla="*/ 454137 w 521048"/>
                  <a:gd name="connsiteY11" fmla="*/ 425226 h 572502"/>
                  <a:gd name="connsiteX12" fmla="*/ 508596 w 521048"/>
                  <a:gd name="connsiteY12" fmla="*/ 451203 h 572502"/>
                  <a:gd name="connsiteX13" fmla="*/ 519688 w 521048"/>
                  <a:gd name="connsiteY13" fmla="*/ 473531 h 572502"/>
                  <a:gd name="connsiteX14" fmla="*/ 519688 w 521048"/>
                  <a:gd name="connsiteY14" fmla="*/ 529564 h 572502"/>
                  <a:gd name="connsiteX15" fmla="*/ 396243 w 521048"/>
                  <a:gd name="connsiteY15" fmla="*/ 529564 h 572502"/>
                  <a:gd name="connsiteX16" fmla="*/ 396243 w 521048"/>
                  <a:gd name="connsiteY16" fmla="*/ 516826 h 572502"/>
                  <a:gd name="connsiteX17" fmla="*/ 375346 w 521048"/>
                  <a:gd name="connsiteY17" fmla="*/ 474819 h 572502"/>
                  <a:gd name="connsiteX18" fmla="*/ 318096 w 521048"/>
                  <a:gd name="connsiteY18" fmla="*/ 446194 h 572502"/>
                  <a:gd name="connsiteX19" fmla="*/ 320672 w 521048"/>
                  <a:gd name="connsiteY19" fmla="*/ 443260 h 572502"/>
                  <a:gd name="connsiteX20" fmla="*/ 362608 w 521048"/>
                  <a:gd name="connsiteY20" fmla="*/ 425226 h 572502"/>
                  <a:gd name="connsiteX21" fmla="*/ 408337 w 521048"/>
                  <a:gd name="connsiteY21" fmla="*/ 418069 h 572502"/>
                  <a:gd name="connsiteX22" fmla="*/ 111423 w 521048"/>
                  <a:gd name="connsiteY22" fmla="*/ 418069 h 572502"/>
                  <a:gd name="connsiteX23" fmla="*/ 157152 w 521048"/>
                  <a:gd name="connsiteY23" fmla="*/ 425226 h 572502"/>
                  <a:gd name="connsiteX24" fmla="*/ 197800 w 521048"/>
                  <a:gd name="connsiteY24" fmla="*/ 441614 h 572502"/>
                  <a:gd name="connsiteX25" fmla="*/ 201879 w 521048"/>
                  <a:gd name="connsiteY25" fmla="*/ 446265 h 572502"/>
                  <a:gd name="connsiteX26" fmla="*/ 145559 w 521048"/>
                  <a:gd name="connsiteY26" fmla="*/ 474175 h 572502"/>
                  <a:gd name="connsiteX27" fmla="*/ 144628 w 521048"/>
                  <a:gd name="connsiteY27" fmla="*/ 474819 h 572502"/>
                  <a:gd name="connsiteX28" fmla="*/ 143841 w 521048"/>
                  <a:gd name="connsiteY28" fmla="*/ 475534 h 572502"/>
                  <a:gd name="connsiteX29" fmla="*/ 123732 w 521048"/>
                  <a:gd name="connsiteY29" fmla="*/ 516826 h 572502"/>
                  <a:gd name="connsiteX30" fmla="*/ 123732 w 521048"/>
                  <a:gd name="connsiteY30" fmla="*/ 529564 h 572502"/>
                  <a:gd name="connsiteX31" fmla="*/ 0 w 521048"/>
                  <a:gd name="connsiteY31" fmla="*/ 529564 h 572502"/>
                  <a:gd name="connsiteX32" fmla="*/ 0 w 521048"/>
                  <a:gd name="connsiteY32" fmla="*/ 473531 h 572502"/>
                  <a:gd name="connsiteX33" fmla="*/ 11164 w 521048"/>
                  <a:gd name="connsiteY33" fmla="*/ 451203 h 572502"/>
                  <a:gd name="connsiteX34" fmla="*/ 65623 w 521048"/>
                  <a:gd name="connsiteY34" fmla="*/ 425226 h 572502"/>
                  <a:gd name="connsiteX35" fmla="*/ 111423 w 521048"/>
                  <a:gd name="connsiteY35" fmla="*/ 418069 h 572502"/>
                  <a:gd name="connsiteX36" fmla="*/ 259844 w 521048"/>
                  <a:gd name="connsiteY36" fmla="*/ 334914 h 572502"/>
                  <a:gd name="connsiteX37" fmla="*/ 315520 w 521048"/>
                  <a:gd name="connsiteY37" fmla="*/ 390590 h 572502"/>
                  <a:gd name="connsiteX38" fmla="*/ 259844 w 521048"/>
                  <a:gd name="connsiteY38" fmla="*/ 446266 h 572502"/>
                  <a:gd name="connsiteX39" fmla="*/ 204168 w 521048"/>
                  <a:gd name="connsiteY39" fmla="*/ 390590 h 572502"/>
                  <a:gd name="connsiteX40" fmla="*/ 259844 w 521048"/>
                  <a:gd name="connsiteY40" fmla="*/ 334914 h 572502"/>
                  <a:gd name="connsiteX41" fmla="*/ 408337 w 521048"/>
                  <a:gd name="connsiteY41" fmla="*/ 291618 h 572502"/>
                  <a:gd name="connsiteX42" fmla="*/ 464013 w 521048"/>
                  <a:gd name="connsiteY42" fmla="*/ 347294 h 572502"/>
                  <a:gd name="connsiteX43" fmla="*/ 408337 w 521048"/>
                  <a:gd name="connsiteY43" fmla="*/ 402970 h 572502"/>
                  <a:gd name="connsiteX44" fmla="*/ 352661 w 521048"/>
                  <a:gd name="connsiteY44" fmla="*/ 347294 h 572502"/>
                  <a:gd name="connsiteX45" fmla="*/ 408337 w 521048"/>
                  <a:gd name="connsiteY45" fmla="*/ 291618 h 572502"/>
                  <a:gd name="connsiteX46" fmla="*/ 111423 w 521048"/>
                  <a:gd name="connsiteY46" fmla="*/ 291618 h 572502"/>
                  <a:gd name="connsiteX47" fmla="*/ 167099 w 521048"/>
                  <a:gd name="connsiteY47" fmla="*/ 347294 h 572502"/>
                  <a:gd name="connsiteX48" fmla="*/ 111423 w 521048"/>
                  <a:gd name="connsiteY48" fmla="*/ 402970 h 572502"/>
                  <a:gd name="connsiteX49" fmla="*/ 55747 w 521048"/>
                  <a:gd name="connsiteY49" fmla="*/ 347294 h 572502"/>
                  <a:gd name="connsiteX50" fmla="*/ 111423 w 521048"/>
                  <a:gd name="connsiteY50" fmla="*/ 291618 h 572502"/>
                  <a:gd name="connsiteX51" fmla="*/ 71992 w 521048"/>
                  <a:gd name="connsiteY51" fmla="*/ 135969 h 572502"/>
                  <a:gd name="connsiteX52" fmla="*/ 71992 w 521048"/>
                  <a:gd name="connsiteY52" fmla="*/ 150282 h 572502"/>
                  <a:gd name="connsiteX53" fmla="*/ 334985 w 521048"/>
                  <a:gd name="connsiteY53" fmla="*/ 150282 h 572502"/>
                  <a:gd name="connsiteX54" fmla="*/ 334985 w 521048"/>
                  <a:gd name="connsiteY54" fmla="*/ 135969 h 572502"/>
                  <a:gd name="connsiteX55" fmla="*/ 71992 w 521048"/>
                  <a:gd name="connsiteY55" fmla="*/ 100188 h 572502"/>
                  <a:gd name="connsiteX56" fmla="*/ 71992 w 521048"/>
                  <a:gd name="connsiteY56" fmla="*/ 114501 h 572502"/>
                  <a:gd name="connsiteX57" fmla="*/ 449486 w 521048"/>
                  <a:gd name="connsiteY57" fmla="*/ 114501 h 572502"/>
                  <a:gd name="connsiteX58" fmla="*/ 449486 w 521048"/>
                  <a:gd name="connsiteY58" fmla="*/ 100188 h 572502"/>
                  <a:gd name="connsiteX59" fmla="*/ 71992 w 521048"/>
                  <a:gd name="connsiteY59" fmla="*/ 64407 h 572502"/>
                  <a:gd name="connsiteX60" fmla="*/ 71992 w 521048"/>
                  <a:gd name="connsiteY60" fmla="*/ 78719 h 572502"/>
                  <a:gd name="connsiteX61" fmla="*/ 406548 w 521048"/>
                  <a:gd name="connsiteY61" fmla="*/ 78719 h 572502"/>
                  <a:gd name="connsiteX62" fmla="*/ 406548 w 521048"/>
                  <a:gd name="connsiteY62" fmla="*/ 64407 h 572502"/>
                  <a:gd name="connsiteX63" fmla="*/ 29054 w 521048"/>
                  <a:gd name="connsiteY63" fmla="*/ 0 h 572502"/>
                  <a:gd name="connsiteX64" fmla="*/ 492423 w 521048"/>
                  <a:gd name="connsiteY64" fmla="*/ 0 h 572502"/>
                  <a:gd name="connsiteX65" fmla="*/ 521048 w 521048"/>
                  <a:gd name="connsiteY65" fmla="*/ 28625 h 572502"/>
                  <a:gd name="connsiteX66" fmla="*/ 521048 w 521048"/>
                  <a:gd name="connsiteY66" fmla="*/ 186063 h 572502"/>
                  <a:gd name="connsiteX67" fmla="*/ 492423 w 521048"/>
                  <a:gd name="connsiteY67" fmla="*/ 214688 h 572502"/>
                  <a:gd name="connsiteX68" fmla="*/ 377923 w 521048"/>
                  <a:gd name="connsiteY68" fmla="*/ 214688 h 572502"/>
                  <a:gd name="connsiteX69" fmla="*/ 377923 w 521048"/>
                  <a:gd name="connsiteY69" fmla="*/ 257626 h 572502"/>
                  <a:gd name="connsiteX70" fmla="*/ 332838 w 521048"/>
                  <a:gd name="connsiteY70" fmla="*/ 214688 h 572502"/>
                  <a:gd name="connsiteX71" fmla="*/ 282029 w 521048"/>
                  <a:gd name="connsiteY71" fmla="*/ 214688 h 572502"/>
                  <a:gd name="connsiteX72" fmla="*/ 256266 w 521048"/>
                  <a:gd name="connsiteY72" fmla="*/ 257626 h 572502"/>
                  <a:gd name="connsiteX73" fmla="*/ 228357 w 521048"/>
                  <a:gd name="connsiteY73" fmla="*/ 214688 h 572502"/>
                  <a:gd name="connsiteX74" fmla="*/ 179694 w 521048"/>
                  <a:gd name="connsiteY74" fmla="*/ 214688 h 572502"/>
                  <a:gd name="connsiteX75" fmla="*/ 134609 w 521048"/>
                  <a:gd name="connsiteY75" fmla="*/ 257626 h 572502"/>
                  <a:gd name="connsiteX76" fmla="*/ 134609 w 521048"/>
                  <a:gd name="connsiteY76" fmla="*/ 214688 h 572502"/>
                  <a:gd name="connsiteX77" fmla="*/ 29054 w 521048"/>
                  <a:gd name="connsiteY77" fmla="*/ 214688 h 572502"/>
                  <a:gd name="connsiteX78" fmla="*/ 429 w 521048"/>
                  <a:gd name="connsiteY78" fmla="*/ 186063 h 572502"/>
                  <a:gd name="connsiteX79" fmla="*/ 429 w 521048"/>
                  <a:gd name="connsiteY79" fmla="*/ 28625 h 572502"/>
                  <a:gd name="connsiteX80" fmla="*/ 29054 w 521048"/>
                  <a:gd name="connsiteY80" fmla="*/ 0 h 57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1048" h="572502">
                    <a:moveTo>
                      <a:pt x="259844" y="461436"/>
                    </a:moveTo>
                    <a:cubicBezTo>
                      <a:pt x="275359" y="461801"/>
                      <a:pt x="290757" y="464207"/>
                      <a:pt x="305644" y="468593"/>
                    </a:cubicBezTo>
                    <a:cubicBezTo>
                      <a:pt x="325482" y="473155"/>
                      <a:pt x="344074" y="482023"/>
                      <a:pt x="360103" y="494570"/>
                    </a:cubicBezTo>
                    <a:cubicBezTo>
                      <a:pt x="367308" y="499659"/>
                      <a:pt x="371497" y="508009"/>
                      <a:pt x="371267" y="516826"/>
                    </a:cubicBezTo>
                    <a:lnTo>
                      <a:pt x="371267" y="572502"/>
                    </a:lnTo>
                    <a:lnTo>
                      <a:pt x="148492" y="572502"/>
                    </a:lnTo>
                    <a:lnTo>
                      <a:pt x="148492" y="516826"/>
                    </a:lnTo>
                    <a:cubicBezTo>
                      <a:pt x="148526" y="508069"/>
                      <a:pt x="152657" y="499833"/>
                      <a:pt x="159656" y="494570"/>
                    </a:cubicBezTo>
                    <a:cubicBezTo>
                      <a:pt x="176108" y="482721"/>
                      <a:pt x="194553" y="473923"/>
                      <a:pt x="214115" y="468593"/>
                    </a:cubicBezTo>
                    <a:cubicBezTo>
                      <a:pt x="228879" y="463785"/>
                      <a:pt x="244317" y="461369"/>
                      <a:pt x="259844" y="461436"/>
                    </a:cubicBezTo>
                    <a:close/>
                    <a:moveTo>
                      <a:pt x="408337" y="418069"/>
                    </a:moveTo>
                    <a:cubicBezTo>
                      <a:pt x="423848" y="418469"/>
                      <a:pt x="439243" y="420875"/>
                      <a:pt x="454137" y="425226"/>
                    </a:cubicBezTo>
                    <a:cubicBezTo>
                      <a:pt x="473953" y="429849"/>
                      <a:pt x="492533" y="438711"/>
                      <a:pt x="508596" y="451203"/>
                    </a:cubicBezTo>
                    <a:cubicBezTo>
                      <a:pt x="515775" y="456339"/>
                      <a:pt x="519932" y="464707"/>
                      <a:pt x="519688" y="473531"/>
                    </a:cubicBezTo>
                    <a:lnTo>
                      <a:pt x="519688" y="529564"/>
                    </a:lnTo>
                    <a:lnTo>
                      <a:pt x="396243" y="529564"/>
                    </a:lnTo>
                    <a:lnTo>
                      <a:pt x="396243" y="516826"/>
                    </a:lnTo>
                    <a:cubicBezTo>
                      <a:pt x="396474" y="500270"/>
                      <a:pt x="388690" y="484622"/>
                      <a:pt x="375346" y="474819"/>
                    </a:cubicBezTo>
                    <a:cubicBezTo>
                      <a:pt x="358369" y="461544"/>
                      <a:pt x="338902" y="451810"/>
                      <a:pt x="318096" y="446194"/>
                    </a:cubicBezTo>
                    <a:lnTo>
                      <a:pt x="320672" y="443260"/>
                    </a:lnTo>
                    <a:cubicBezTo>
                      <a:pt x="333697" y="435237"/>
                      <a:pt x="347825" y="429162"/>
                      <a:pt x="362608" y="425226"/>
                    </a:cubicBezTo>
                    <a:cubicBezTo>
                      <a:pt x="377379" y="420450"/>
                      <a:pt x="392813" y="418034"/>
                      <a:pt x="408337" y="418069"/>
                    </a:cubicBezTo>
                    <a:close/>
                    <a:moveTo>
                      <a:pt x="111423" y="418069"/>
                    </a:moveTo>
                    <a:cubicBezTo>
                      <a:pt x="126911" y="418475"/>
                      <a:pt x="142281" y="420880"/>
                      <a:pt x="157152" y="425226"/>
                    </a:cubicBezTo>
                    <a:cubicBezTo>
                      <a:pt x="171414" y="428719"/>
                      <a:pt x="185103" y="434238"/>
                      <a:pt x="197800" y="441614"/>
                    </a:cubicBezTo>
                    <a:cubicBezTo>
                      <a:pt x="199088" y="443188"/>
                      <a:pt x="200447" y="444762"/>
                      <a:pt x="201879" y="446265"/>
                    </a:cubicBezTo>
                    <a:cubicBezTo>
                      <a:pt x="181747" y="452530"/>
                      <a:pt x="162737" y="461950"/>
                      <a:pt x="145559" y="474175"/>
                    </a:cubicBezTo>
                    <a:lnTo>
                      <a:pt x="144628" y="474819"/>
                    </a:lnTo>
                    <a:lnTo>
                      <a:pt x="143841" y="475534"/>
                    </a:lnTo>
                    <a:cubicBezTo>
                      <a:pt x="131157" y="485483"/>
                      <a:pt x="123744" y="500706"/>
                      <a:pt x="123732" y="516826"/>
                    </a:cubicBezTo>
                    <a:lnTo>
                      <a:pt x="123732" y="529564"/>
                    </a:lnTo>
                    <a:lnTo>
                      <a:pt x="0" y="529564"/>
                    </a:lnTo>
                    <a:lnTo>
                      <a:pt x="0" y="473531"/>
                    </a:lnTo>
                    <a:cubicBezTo>
                      <a:pt x="109" y="464772"/>
                      <a:pt x="4222" y="456545"/>
                      <a:pt x="11164" y="451203"/>
                    </a:cubicBezTo>
                    <a:cubicBezTo>
                      <a:pt x="27649" y="439410"/>
                      <a:pt x="46084" y="430616"/>
                      <a:pt x="65623" y="425226"/>
                    </a:cubicBezTo>
                    <a:cubicBezTo>
                      <a:pt x="80418" y="420445"/>
                      <a:pt x="95875" y="418029"/>
                      <a:pt x="111423" y="418069"/>
                    </a:cubicBezTo>
                    <a:close/>
                    <a:moveTo>
                      <a:pt x="259844" y="334914"/>
                    </a:moveTo>
                    <a:cubicBezTo>
                      <a:pt x="290593" y="334914"/>
                      <a:pt x="315520" y="359841"/>
                      <a:pt x="315520" y="390590"/>
                    </a:cubicBezTo>
                    <a:cubicBezTo>
                      <a:pt x="315520" y="421339"/>
                      <a:pt x="290593" y="446266"/>
                      <a:pt x="259844" y="446266"/>
                    </a:cubicBezTo>
                    <a:cubicBezTo>
                      <a:pt x="229095" y="446266"/>
                      <a:pt x="204168" y="421339"/>
                      <a:pt x="204168" y="390590"/>
                    </a:cubicBezTo>
                    <a:cubicBezTo>
                      <a:pt x="204168" y="359841"/>
                      <a:pt x="229095" y="334914"/>
                      <a:pt x="259844" y="334914"/>
                    </a:cubicBezTo>
                    <a:close/>
                    <a:moveTo>
                      <a:pt x="408337" y="291618"/>
                    </a:moveTo>
                    <a:cubicBezTo>
                      <a:pt x="439086" y="291618"/>
                      <a:pt x="464013" y="316545"/>
                      <a:pt x="464013" y="347294"/>
                    </a:cubicBezTo>
                    <a:cubicBezTo>
                      <a:pt x="464013" y="378043"/>
                      <a:pt x="439086" y="402970"/>
                      <a:pt x="408337" y="402970"/>
                    </a:cubicBezTo>
                    <a:cubicBezTo>
                      <a:pt x="377588" y="402970"/>
                      <a:pt x="352661" y="378043"/>
                      <a:pt x="352661" y="347294"/>
                    </a:cubicBezTo>
                    <a:cubicBezTo>
                      <a:pt x="352661" y="316545"/>
                      <a:pt x="377588" y="291618"/>
                      <a:pt x="408337" y="291618"/>
                    </a:cubicBezTo>
                    <a:close/>
                    <a:moveTo>
                      <a:pt x="111423" y="291618"/>
                    </a:moveTo>
                    <a:cubicBezTo>
                      <a:pt x="142172" y="291618"/>
                      <a:pt x="167099" y="316545"/>
                      <a:pt x="167099" y="347294"/>
                    </a:cubicBezTo>
                    <a:cubicBezTo>
                      <a:pt x="167099" y="378043"/>
                      <a:pt x="142172" y="402970"/>
                      <a:pt x="111423" y="402970"/>
                    </a:cubicBezTo>
                    <a:cubicBezTo>
                      <a:pt x="80674" y="402970"/>
                      <a:pt x="55747" y="378043"/>
                      <a:pt x="55747" y="347294"/>
                    </a:cubicBezTo>
                    <a:cubicBezTo>
                      <a:pt x="55747" y="316545"/>
                      <a:pt x="80674" y="291618"/>
                      <a:pt x="111423" y="291618"/>
                    </a:cubicBezTo>
                    <a:close/>
                    <a:moveTo>
                      <a:pt x="71992" y="135969"/>
                    </a:moveTo>
                    <a:lnTo>
                      <a:pt x="71992" y="150282"/>
                    </a:lnTo>
                    <a:lnTo>
                      <a:pt x="334985" y="150282"/>
                    </a:lnTo>
                    <a:lnTo>
                      <a:pt x="334985" y="135969"/>
                    </a:lnTo>
                    <a:close/>
                    <a:moveTo>
                      <a:pt x="71992" y="100188"/>
                    </a:moveTo>
                    <a:lnTo>
                      <a:pt x="71992" y="114501"/>
                    </a:lnTo>
                    <a:lnTo>
                      <a:pt x="449486" y="114501"/>
                    </a:lnTo>
                    <a:lnTo>
                      <a:pt x="449486" y="100188"/>
                    </a:lnTo>
                    <a:close/>
                    <a:moveTo>
                      <a:pt x="71992" y="64407"/>
                    </a:moveTo>
                    <a:lnTo>
                      <a:pt x="71992" y="78719"/>
                    </a:lnTo>
                    <a:lnTo>
                      <a:pt x="406548" y="78719"/>
                    </a:lnTo>
                    <a:lnTo>
                      <a:pt x="406548" y="64407"/>
                    </a:lnTo>
                    <a:close/>
                    <a:moveTo>
                      <a:pt x="29054" y="0"/>
                    </a:moveTo>
                    <a:lnTo>
                      <a:pt x="492423" y="0"/>
                    </a:lnTo>
                    <a:cubicBezTo>
                      <a:pt x="508232" y="0"/>
                      <a:pt x="521048" y="12816"/>
                      <a:pt x="521048" y="28625"/>
                    </a:cubicBezTo>
                    <a:lnTo>
                      <a:pt x="521048" y="186063"/>
                    </a:lnTo>
                    <a:cubicBezTo>
                      <a:pt x="521048" y="201872"/>
                      <a:pt x="508232" y="214688"/>
                      <a:pt x="492423" y="214688"/>
                    </a:cubicBezTo>
                    <a:lnTo>
                      <a:pt x="377923" y="214688"/>
                    </a:lnTo>
                    <a:lnTo>
                      <a:pt x="377923" y="257626"/>
                    </a:lnTo>
                    <a:lnTo>
                      <a:pt x="332838" y="214688"/>
                    </a:lnTo>
                    <a:lnTo>
                      <a:pt x="282029" y="214688"/>
                    </a:lnTo>
                    <a:lnTo>
                      <a:pt x="256266" y="257626"/>
                    </a:lnTo>
                    <a:lnTo>
                      <a:pt x="228357" y="214688"/>
                    </a:lnTo>
                    <a:lnTo>
                      <a:pt x="179694" y="214688"/>
                    </a:lnTo>
                    <a:lnTo>
                      <a:pt x="134609" y="257626"/>
                    </a:lnTo>
                    <a:lnTo>
                      <a:pt x="134609" y="214688"/>
                    </a:lnTo>
                    <a:lnTo>
                      <a:pt x="29054" y="214688"/>
                    </a:lnTo>
                    <a:cubicBezTo>
                      <a:pt x="13245" y="214688"/>
                      <a:pt x="429" y="201872"/>
                      <a:pt x="429" y="186063"/>
                    </a:cubicBezTo>
                    <a:lnTo>
                      <a:pt x="429" y="28625"/>
                    </a:lnTo>
                    <a:cubicBezTo>
                      <a:pt x="429" y="12816"/>
                      <a:pt x="13245" y="0"/>
                      <a:pt x="29054" y="0"/>
                    </a:cubicBezTo>
                    <a:close/>
                  </a:path>
                </a:pathLst>
              </a:custGeom>
              <a:solidFill>
                <a:schemeClr val="bg1"/>
              </a:solidFill>
              <a:ln w="714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3" name="TextBox 12">
              <a:extLst>
                <a:ext uri="{FF2B5EF4-FFF2-40B4-BE49-F238E27FC236}">
                  <a16:creationId xmlns:a16="http://schemas.microsoft.com/office/drawing/2014/main" id="{1517B829-F024-6317-6A9D-7A634EFED387}"/>
                </a:ext>
              </a:extLst>
            </p:cNvPr>
            <p:cNvSpPr txBox="1"/>
            <p:nvPr/>
          </p:nvSpPr>
          <p:spPr>
            <a:xfrm>
              <a:off x="963758" y="1464547"/>
              <a:ext cx="8289464"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dirty="0">
                  <a:solidFill>
                    <a:schemeClr val="bg1"/>
                  </a:solidFill>
                  <a:latin typeface="Calibri"/>
                  <a:cs typeface="Calibri"/>
                </a:rPr>
                <a:t>Recognize the legal requirements for compliance surveys</a:t>
              </a:r>
            </a:p>
          </p:txBody>
        </p:sp>
        <p:sp>
          <p:nvSpPr>
            <p:cNvPr id="24" name="TextBox 20">
              <a:extLst>
                <a:ext uri="{FF2B5EF4-FFF2-40B4-BE49-F238E27FC236}">
                  <a16:creationId xmlns:a16="http://schemas.microsoft.com/office/drawing/2014/main" id="{C792196F-D6C8-0AA1-EC08-7FA3C00BEAE3}"/>
                </a:ext>
              </a:extLst>
            </p:cNvPr>
            <p:cNvSpPr txBox="1"/>
            <p:nvPr/>
          </p:nvSpPr>
          <p:spPr>
            <a:xfrm>
              <a:off x="963758" y="2841937"/>
              <a:ext cx="7438563"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dirty="0">
                  <a:solidFill>
                    <a:schemeClr val="bg1"/>
                  </a:solidFill>
                  <a:latin typeface="Calibri"/>
                  <a:cs typeface="Calibri"/>
                </a:rPr>
                <a:t>List the steps in the compliance survey process</a:t>
              </a:r>
            </a:p>
          </p:txBody>
        </p:sp>
        <p:sp>
          <p:nvSpPr>
            <p:cNvPr id="25" name="TextBox 112">
              <a:extLst>
                <a:ext uri="{FF2B5EF4-FFF2-40B4-BE49-F238E27FC236}">
                  <a16:creationId xmlns:a16="http://schemas.microsoft.com/office/drawing/2014/main" id="{1683DE93-4539-C54B-CB02-1AC74B0496A8}"/>
                </a:ext>
              </a:extLst>
            </p:cNvPr>
            <p:cNvSpPr txBox="1"/>
            <p:nvPr/>
          </p:nvSpPr>
          <p:spPr>
            <a:xfrm>
              <a:off x="963758" y="4210392"/>
              <a:ext cx="6905234" cy="461665"/>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dirty="0">
                  <a:solidFill>
                    <a:schemeClr val="bg1"/>
                  </a:solidFill>
                  <a:latin typeface="Calibri"/>
                  <a:cs typeface="Calibri"/>
                </a:rPr>
                <a:t>Describe areas reviewed during a compliance survey</a:t>
              </a:r>
            </a:p>
          </p:txBody>
        </p:sp>
      </p:grpSp>
    </p:spTree>
    <p:extLst>
      <p:ext uri="{BB962C8B-B14F-4D97-AF65-F5344CB8AC3E}">
        <p14:creationId xmlns:p14="http://schemas.microsoft.com/office/powerpoint/2010/main" val="749034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32E445D6-3825-EB2D-08D2-FB75A58D8BFC}"/>
              </a:ext>
            </a:extLst>
          </p:cNvPr>
          <p:cNvPicPr preferRelativeResize="0">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l="24821" t="7909" b="7909"/>
          <a:stretch/>
        </p:blipFill>
        <p:spPr>
          <a:xfrm>
            <a:off x="4152901" y="1341437"/>
            <a:ext cx="4533900" cy="4487864"/>
          </a:xfrm>
          <a:prstGeom prst="rect">
            <a:avLst/>
          </a:prstGeom>
          <a:ln>
            <a:no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4D80366F-6682-E502-4D1B-413727A05102}"/>
              </a:ext>
            </a:extLst>
          </p:cNvPr>
          <p:cNvSpPr>
            <a:spLocks noGrp="1"/>
          </p:cNvSpPr>
          <p:nvPr>
            <p:ph type="sldNum" sz="quarter" idx="10"/>
          </p:nvPr>
        </p:nvSpPr>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8</a:t>
            </a:fld>
            <a:endParaRPr lang="en-US">
              <a:solidFill>
                <a:prstClr val="white"/>
              </a:solidFill>
            </a:endParaRPr>
          </a:p>
        </p:txBody>
      </p:sp>
      <p:sp>
        <p:nvSpPr>
          <p:cNvPr id="3" name="Title 2">
            <a:extLst>
              <a:ext uri="{FF2B5EF4-FFF2-40B4-BE49-F238E27FC236}">
                <a16:creationId xmlns:a16="http://schemas.microsoft.com/office/drawing/2014/main" id="{F7399C61-8E45-39FE-E8E9-068C0E3BF6EB}"/>
              </a:ext>
            </a:extLst>
          </p:cNvPr>
          <p:cNvSpPr>
            <a:spLocks noGrp="1"/>
          </p:cNvSpPr>
          <p:nvPr>
            <p:ph type="title"/>
          </p:nvPr>
        </p:nvSpPr>
        <p:spPr/>
        <p:txBody>
          <a:bodyPr anchor="ctr">
            <a:normAutofit/>
          </a:bodyPr>
          <a:lstStyle/>
          <a:p>
            <a:r>
              <a:rPr lang="en-US" dirty="0"/>
              <a:t>Legal Requirements</a:t>
            </a:r>
          </a:p>
        </p:txBody>
      </p:sp>
      <p:sp>
        <p:nvSpPr>
          <p:cNvPr id="13" name="Text Placeholder 4">
            <a:extLst>
              <a:ext uri="{FF2B5EF4-FFF2-40B4-BE49-F238E27FC236}">
                <a16:creationId xmlns:a16="http://schemas.microsoft.com/office/drawing/2014/main" id="{A284E46D-588A-9BA7-7A30-ECF4A018C45D}"/>
              </a:ext>
            </a:extLst>
          </p:cNvPr>
          <p:cNvSpPr>
            <a:spLocks noGrp="1"/>
          </p:cNvSpPr>
          <p:nvPr>
            <p:ph idx="1"/>
          </p:nvPr>
        </p:nvSpPr>
        <p:spPr/>
        <p:txBody>
          <a:bodyPr anchor="ctr">
            <a:normAutofit/>
          </a:bodyPr>
          <a:lstStyle/>
          <a:p>
            <a:pPr marL="285750" indent="-285750">
              <a:buFont typeface="Wingdings" panose="05000000000000000000" pitchFamily="2" charset="2"/>
              <a:buChar char="q"/>
            </a:pPr>
            <a:r>
              <a:rPr lang="en-US" sz="2400" dirty="0"/>
              <a:t>Statutory Requirements</a:t>
            </a:r>
          </a:p>
          <a:p>
            <a:pPr marL="285750" indent="-285750">
              <a:buFont typeface="Wingdings" panose="05000000000000000000" pitchFamily="2" charset="2"/>
              <a:buChar char="q"/>
            </a:pPr>
            <a:r>
              <a:rPr lang="en-US" sz="2400" dirty="0"/>
              <a:t>Objectives</a:t>
            </a:r>
          </a:p>
          <a:p>
            <a:pPr marL="285750" indent="-285750">
              <a:buFont typeface="Wingdings" panose="05000000000000000000" pitchFamily="2" charset="2"/>
              <a:buChar char="q"/>
            </a:pPr>
            <a:r>
              <a:rPr lang="en-US" sz="2400" dirty="0"/>
              <a:t>Authority for Review</a:t>
            </a:r>
          </a:p>
          <a:p>
            <a:pPr marL="285750" indent="-285750">
              <a:buFont typeface="Wingdings" panose="05000000000000000000" pitchFamily="2" charset="2"/>
              <a:buChar char="q"/>
            </a:pPr>
            <a:r>
              <a:rPr lang="en-US" sz="2400" dirty="0"/>
              <a:t>Record Retention</a:t>
            </a:r>
          </a:p>
        </p:txBody>
      </p:sp>
    </p:spTree>
    <p:extLst>
      <p:ext uri="{BB962C8B-B14F-4D97-AF65-F5344CB8AC3E}">
        <p14:creationId xmlns:p14="http://schemas.microsoft.com/office/powerpoint/2010/main" val="92418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7007C-CBE5-A568-B45C-AE32D3601A49}"/>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3" name="Title 2">
            <a:extLst>
              <a:ext uri="{FF2B5EF4-FFF2-40B4-BE49-F238E27FC236}">
                <a16:creationId xmlns:a16="http://schemas.microsoft.com/office/drawing/2014/main" id="{2A54BD85-3216-5FF7-2A7D-323FA54CFD52}"/>
              </a:ext>
            </a:extLst>
          </p:cNvPr>
          <p:cNvSpPr>
            <a:spLocks noGrp="1"/>
          </p:cNvSpPr>
          <p:nvPr>
            <p:ph type="title"/>
          </p:nvPr>
        </p:nvSpPr>
        <p:spPr/>
        <p:txBody>
          <a:bodyPr/>
          <a:lstStyle/>
          <a:p>
            <a:r>
              <a:rPr lang="en-US"/>
              <a:t>Statutory Requirements</a:t>
            </a:r>
          </a:p>
        </p:txBody>
      </p:sp>
      <p:sp>
        <p:nvSpPr>
          <p:cNvPr id="15" name="Rectangle: Rounded Corners 14">
            <a:extLst>
              <a:ext uri="{FF2B5EF4-FFF2-40B4-BE49-F238E27FC236}">
                <a16:creationId xmlns:a16="http://schemas.microsoft.com/office/drawing/2014/main" id="{8A9E5A55-6192-54E9-F926-F27BCFD1CD18}"/>
              </a:ext>
            </a:extLst>
          </p:cNvPr>
          <p:cNvSpPr/>
          <p:nvPr/>
        </p:nvSpPr>
        <p:spPr>
          <a:xfrm>
            <a:off x="4727739" y="1284611"/>
            <a:ext cx="4151376" cy="2157984"/>
          </a:xfrm>
          <a:prstGeom prst="roundRect">
            <a:avLst/>
          </a:prstGeom>
          <a:solidFill>
            <a:schemeClr val="tx2">
              <a:lumMod val="20000"/>
              <a:lumOff val="80000"/>
            </a:schemeClr>
          </a:solidFill>
          <a:ln w="571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ea typeface="+mn-ea"/>
                <a:cs typeface="+mn-cs"/>
              </a:rPr>
              <a:t>Requires VA survey all facilities with courses approved for VA education benefits every two years.</a:t>
            </a:r>
          </a:p>
        </p:txBody>
      </p:sp>
      <p:sp>
        <p:nvSpPr>
          <p:cNvPr id="16" name="Rectangle: Rounded Corners 15">
            <a:extLst>
              <a:ext uri="{FF2B5EF4-FFF2-40B4-BE49-F238E27FC236}">
                <a16:creationId xmlns:a16="http://schemas.microsoft.com/office/drawing/2014/main" id="{C6D761E6-D5E1-817B-AF3C-57F159DCF618}"/>
              </a:ext>
            </a:extLst>
          </p:cNvPr>
          <p:cNvSpPr/>
          <p:nvPr/>
        </p:nvSpPr>
        <p:spPr>
          <a:xfrm>
            <a:off x="269223" y="1270079"/>
            <a:ext cx="4147039" cy="2158921"/>
          </a:xfrm>
          <a:prstGeom prst="roundRect">
            <a:avLst/>
          </a:prstGeom>
          <a:solidFill>
            <a:schemeClr val="tx2">
              <a:lumMod val="20000"/>
              <a:lumOff val="80000"/>
            </a:schemeClr>
          </a:solidFill>
          <a:ln w="571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ea typeface="+mn-ea"/>
                <a:cs typeface="+mn-cs"/>
              </a:rPr>
              <a:t>Requires VA survey facilities with courses approved for VA education benefits and enrolling at least 20 eligible VA beneficiaries, annually. </a:t>
            </a:r>
          </a:p>
        </p:txBody>
      </p:sp>
      <p:sp>
        <p:nvSpPr>
          <p:cNvPr id="17" name="Rectangle: Rounded Corners 16">
            <a:extLst>
              <a:ext uri="{FF2B5EF4-FFF2-40B4-BE49-F238E27FC236}">
                <a16:creationId xmlns:a16="http://schemas.microsoft.com/office/drawing/2014/main" id="{461241AC-234A-FECE-B76A-8B4F994C10EA}"/>
              </a:ext>
            </a:extLst>
          </p:cNvPr>
          <p:cNvSpPr/>
          <p:nvPr/>
        </p:nvSpPr>
        <p:spPr>
          <a:xfrm>
            <a:off x="4973751" y="1000886"/>
            <a:ext cx="3651735" cy="525021"/>
          </a:xfrm>
          <a:prstGeom prst="roundRect">
            <a:avLst>
              <a:gd name="adj" fmla="val 10000"/>
            </a:avLst>
          </a:prstGeom>
          <a:solidFill>
            <a:schemeClr val="tx2">
              <a:lumMod val="75000"/>
            </a:schemeClr>
          </a:solidFill>
          <a:ln w="25400">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ea typeface="Lato" panose="020F0502020204030203" pitchFamily="34" charset="0"/>
                <a:cs typeface="Lato" panose="020F0502020204030203" pitchFamily="34" charset="0"/>
              </a:rPr>
              <a:t>38 USC 3693</a:t>
            </a:r>
          </a:p>
        </p:txBody>
      </p:sp>
      <p:sp>
        <p:nvSpPr>
          <p:cNvPr id="18" name="Rectangle: Rounded Corners 17">
            <a:extLst>
              <a:ext uri="{FF2B5EF4-FFF2-40B4-BE49-F238E27FC236}">
                <a16:creationId xmlns:a16="http://schemas.microsoft.com/office/drawing/2014/main" id="{56711E62-F428-3698-F8E6-4489F850262B}"/>
              </a:ext>
            </a:extLst>
          </p:cNvPr>
          <p:cNvSpPr/>
          <p:nvPr/>
        </p:nvSpPr>
        <p:spPr>
          <a:xfrm>
            <a:off x="518514" y="1007568"/>
            <a:ext cx="3648456" cy="525021"/>
          </a:xfrm>
          <a:prstGeom prst="roundRect">
            <a:avLst>
              <a:gd name="adj" fmla="val 10000"/>
            </a:avLst>
          </a:prstGeom>
          <a:solidFill>
            <a:schemeClr val="tx2">
              <a:lumMod val="75000"/>
            </a:schemeClr>
          </a:solidFill>
          <a:ln w="25400">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ea typeface="Lato" panose="020F0502020204030203" pitchFamily="34" charset="0"/>
                <a:cs typeface="Lato" panose="020F0502020204030203" pitchFamily="34" charset="0"/>
              </a:rPr>
              <a:t>Public Law 114-315, section 411</a:t>
            </a:r>
          </a:p>
        </p:txBody>
      </p:sp>
      <p:sp>
        <p:nvSpPr>
          <p:cNvPr id="19" name="Rectangle: Rounded Corners 18">
            <a:extLst>
              <a:ext uri="{FF2B5EF4-FFF2-40B4-BE49-F238E27FC236}">
                <a16:creationId xmlns:a16="http://schemas.microsoft.com/office/drawing/2014/main" id="{7785889D-A0EB-433C-D684-0EEE5E07D4A4}"/>
              </a:ext>
            </a:extLst>
          </p:cNvPr>
          <p:cNvSpPr/>
          <p:nvPr/>
        </p:nvSpPr>
        <p:spPr>
          <a:xfrm>
            <a:off x="177800" y="3726320"/>
            <a:ext cx="8788400" cy="2158921"/>
          </a:xfrm>
          <a:prstGeom prst="roundRect">
            <a:avLst/>
          </a:prstGeom>
          <a:solidFill>
            <a:schemeClr val="bg1">
              <a:lumMod val="95000"/>
            </a:schemeClr>
          </a:solidFill>
          <a:ln w="28575" cap="flat" cmpd="sng" algn="ctr">
            <a:solidFill>
              <a:schemeClr val="tx2"/>
            </a:solid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ea typeface="Lato" panose="020F0502020204030203" pitchFamily="34" charset="0"/>
                <a:cs typeface="Lato" panose="020F0502020204030203" pitchFamily="34" charset="0"/>
              </a:rPr>
              <a:t>38 USC 3693 allows for waiver of these requirements if VA determines: </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ea typeface="Lato" panose="020F0502020204030203" pitchFamily="34" charset="0"/>
              <a:cs typeface="Lato" panose="020F0502020204030203" pitchFamily="34" charset="0"/>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effectLst/>
                <a:uLnTx/>
                <a:uFillTx/>
                <a:ea typeface="Lato" panose="020F0502020204030203" pitchFamily="34" charset="0"/>
                <a:cs typeface="Lato" panose="020F0502020204030203" pitchFamily="34" charset="0"/>
              </a:rPr>
              <a:t>“based on the record of compliance of such institution of establishment with all the applicable provisions of chapters 30 through 36 of this title, that the waiver would be appropriate and in the best interest of the United States Government.”</a:t>
            </a:r>
          </a:p>
        </p:txBody>
      </p:sp>
    </p:spTree>
    <p:extLst>
      <p:ext uri="{BB962C8B-B14F-4D97-AF65-F5344CB8AC3E}">
        <p14:creationId xmlns:p14="http://schemas.microsoft.com/office/powerpoint/2010/main" val="3389866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57&quot;/&gt;&lt;/object&gt;&lt;/object&gt;&lt;object type=&quot;8&quot; unique_id=&quot;10038&quot;&gt;&lt;/object&gt;&lt;/object&gt;&lt;/database&gt;"/>
  <p:tag name="SECTOMILLISECCONVERTED" val="1"/>
</p:tagLst>
</file>

<file path=ppt/theme/theme1.xml><?xml version="1.0" encoding="utf-8"?>
<a:theme xmlns:a="http://schemas.openxmlformats.org/drawingml/2006/main" name="10_Office Theme">
  <a:themeElements>
    <a:clrScheme name="Custom 1">
      <a:dk1>
        <a:srgbClr val="000000"/>
      </a:dk1>
      <a:lt1>
        <a:sysClr val="window" lastClr="FFFFFF"/>
      </a:lt1>
      <a:dk2>
        <a:srgbClr val="003F72"/>
      </a:dk2>
      <a:lt2>
        <a:srgbClr val="EEECE1"/>
      </a:lt2>
      <a:accent1>
        <a:srgbClr val="FFFFFF"/>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nformation xmlns="082bccd5-2f6c-4ce5-9de2-bea8cc8dded0" xsi:nil="true"/>
    <TaxCatchAll xmlns="3f31f3b4-b0b5-42fd-95d9-062071dff2f0" xsi:nil="true"/>
    <lcf76f155ced4ddcb4097134ff3c332f xmlns="082bccd5-2f6c-4ce5-9de2-bea8cc8dded0">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18" ma:contentTypeDescription="Create a new document." ma:contentTypeScope="" ma:versionID="f98691175fafe6b212f35a45b596eb52">
  <xsd:schema xmlns:xsd="http://www.w3.org/2001/XMLSchema" xmlns:xs="http://www.w3.org/2001/XMLSchema" xmlns:p="http://schemas.microsoft.com/office/2006/metadata/properties" xmlns:ns1="http://schemas.microsoft.com/sharepoint/v3" xmlns:ns2="082bccd5-2f6c-4ce5-9de2-bea8cc8dded0" xmlns:ns3="3f31f3b4-b0b5-42fd-95d9-062071dff2f0" targetNamespace="http://schemas.microsoft.com/office/2006/metadata/properties" ma:root="true" ma:fieldsID="8569f7e60eea306817a74f50f8ba8462" ns1:_="" ns2:_="" ns3:_="">
    <xsd:import namespace="http://schemas.microsoft.com/sharepoint/v3"/>
    <xsd:import namespace="082bccd5-2f6c-4ce5-9de2-bea8cc8dded0"/>
    <xsd:import namespace="3f31f3b4-b0b5-42fd-95d9-062071dff2f0"/>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Inform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Information" ma:index="13" nillable="true" ma:displayName="Information" ma:description="Short description of the information within the document(s)." ma:format="Dropdown" ma:internalName="Information">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a141d8-ff27-469a-a3c0-72b23cf914e3}" ma:internalName="TaxCatchAll" ma:showField="CatchAllData" ma:web="3f31f3b4-b0b5-42fd-95d9-062071dff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3FA49-FC48-493C-94A2-B5BE0B839CF0}">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3f31f3b4-b0b5-42fd-95d9-062071dff2f0"/>
    <ds:schemaRef ds:uri="082bccd5-2f6c-4ce5-9de2-bea8cc8dded0"/>
    <ds:schemaRef ds:uri="http://www.w3.org/XML/1998/namespace"/>
    <ds:schemaRef ds:uri="http://purl.org/dc/dcmitype/"/>
  </ds:schemaRefs>
</ds:datastoreItem>
</file>

<file path=customXml/itemProps2.xml><?xml version="1.0" encoding="utf-8"?>
<ds:datastoreItem xmlns:ds="http://schemas.openxmlformats.org/officeDocument/2006/customXml" ds:itemID="{07259876-3DC6-473C-A429-86AC6573E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2bccd5-2f6c-4ce5-9de2-bea8cc8dded0"/>
    <ds:schemaRef ds:uri="3f31f3b4-b0b5-42fd-95d9-062071dff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415131-2635-446B-B8C0-1989171BCFF5}">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7670</TotalTime>
  <Words>1639</Words>
  <Application>Microsoft Office PowerPoint</Application>
  <PresentationFormat>On-screen Show (4:3)</PresentationFormat>
  <Paragraphs>300</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Google Sans</vt:lpstr>
      <vt:lpstr>Lato</vt:lpstr>
      <vt:lpstr>Myriad Pro</vt:lpstr>
      <vt:lpstr>Segoe UI</vt:lpstr>
      <vt:lpstr>Source Sans Pro</vt:lpstr>
      <vt:lpstr>Wingdings</vt:lpstr>
      <vt:lpstr>10_Office Theme</vt:lpstr>
      <vt:lpstr>U.S. Department of Veterans Affairs</vt:lpstr>
      <vt:lpstr>Survey</vt:lpstr>
      <vt:lpstr>Malanienne Davis</vt:lpstr>
      <vt:lpstr>Disclaimer</vt:lpstr>
      <vt:lpstr>Annual Training Credit</vt:lpstr>
      <vt:lpstr>Overview</vt:lpstr>
      <vt:lpstr>Learning Objectives</vt:lpstr>
      <vt:lpstr>Legal Requirements</vt:lpstr>
      <vt:lpstr>Statutory Requirements</vt:lpstr>
      <vt:lpstr>Compliance Survey Objectives</vt:lpstr>
      <vt:lpstr>Authority for Review</vt:lpstr>
      <vt:lpstr>Record Retention</vt:lpstr>
      <vt:lpstr>Compliance Survey Process</vt:lpstr>
      <vt:lpstr>Step #1:  Notification of Survey</vt:lpstr>
      <vt:lpstr>Notification Email</vt:lpstr>
      <vt:lpstr>Notification Letter</vt:lpstr>
      <vt:lpstr>Notification Packet</vt:lpstr>
      <vt:lpstr>Step #2:  Survey Preparation</vt:lpstr>
      <vt:lpstr>Survey Preparation Best Practices</vt:lpstr>
      <vt:lpstr>Step #3:  Entrance Briefing</vt:lpstr>
      <vt:lpstr>Step #5:  Record Review – General Records</vt:lpstr>
      <vt:lpstr>Step #6:  Exit Briefing</vt:lpstr>
      <vt:lpstr>Step #7:  Notification of Findings</vt:lpstr>
      <vt:lpstr>Areas of Review</vt:lpstr>
      <vt:lpstr>Areas of Review</vt:lpstr>
      <vt:lpstr>Non-accredited Facilities</vt:lpstr>
      <vt:lpstr>Vocational Flight Schools</vt:lpstr>
      <vt:lpstr>Training Establishments</vt:lpstr>
      <vt:lpstr>Additional Areas of Review</vt:lpstr>
      <vt:lpstr>Summary</vt:lpstr>
      <vt:lpstr>Resources</vt:lpstr>
      <vt:lpstr>Questions?</vt:lpstr>
    </vt:vector>
  </TitlesOfParts>
  <Company>Department of 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VA Template</dc:title>
  <dc:creator>Department of Veterans Affairs</dc:creator>
  <cp:lastModifiedBy>Davis, Malanienne R. (VBAVACO)</cp:lastModifiedBy>
  <cp:revision>293</cp:revision>
  <cp:lastPrinted>2018-01-09T18:11:21Z</cp:lastPrinted>
  <dcterms:created xsi:type="dcterms:W3CDTF">2017-12-21T16:13:31Z</dcterms:created>
  <dcterms:modified xsi:type="dcterms:W3CDTF">2025-06-10T16:37:52Z</dcterms:modified>
  <cp:category>Power Point Slide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0x010100EFB437D012EF8C428D2CB3BBA5BD9C86</vt:lpwstr>
  </property>
  <property fmtid="{D5CDD505-2E9C-101B-9397-08002B2CF9AE}" pid="3" name="_ReviewCycleID">
    <vt:i4>323709581</vt:i4>
  </property>
  <property fmtid="{D5CDD505-2E9C-101B-9397-08002B2CF9AE}" pid="4" name="_NewReviewCycle">
    <vt:lpwstr/>
  </property>
</Properties>
</file>