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318" r:id="rId5"/>
    <p:sldId id="293" r:id="rId6"/>
    <p:sldId id="317" r:id="rId7"/>
    <p:sldId id="311" r:id="rId8"/>
    <p:sldId id="305" r:id="rId9"/>
    <p:sldId id="299" r:id="rId10"/>
    <p:sldId id="295" r:id="rId11"/>
    <p:sldId id="296" r:id="rId12"/>
    <p:sldId id="307" r:id="rId13"/>
    <p:sldId id="312" r:id="rId14"/>
    <p:sldId id="313" r:id="rId15"/>
    <p:sldId id="314" r:id="rId16"/>
    <p:sldId id="316" r:id="rId17"/>
    <p:sldId id="315" r:id="rId18"/>
    <p:sldId id="297" r:id="rId19"/>
    <p:sldId id="308" r:id="rId20"/>
    <p:sldId id="309" r:id="rId21"/>
    <p:sldId id="310" r:id="rId22"/>
    <p:sldId id="303" r:id="rId23"/>
    <p:sldId id="30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F9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D4B1FE-85A2-7E2C-6724-FCA52B57C6B1}" v="99" dt="2025-07-03T23:13:04.978"/>
    <p1510:client id="{8CC4AEAA-8224-F7DB-A1C9-D9629EEF909C}" v="585" dt="2025-07-02T22:14:54.509"/>
    <p1510:client id="{AFC95697-F0C2-4376-00FC-ABFCFDF6919F}" v="214" dt="2025-07-03T22:23:20.004"/>
    <p1510:client id="{B32B9E5F-BCBC-9F82-CA74-B6381A6F4A46}" v="186" dt="2025-07-02T22:24:36.896"/>
    <p1510:client id="{C3FB94F1-FC75-E09E-60B4-3C78A035AAF3}" v="458" dt="2025-07-03T21:47:21.217"/>
  </p1510:revLst>
</p1510:revInfo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F68BC-C0C1-4740-B1BC-01AF8EFFB980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82FD2-F864-2E4E-ACF0-2DBC196A7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42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3210" lvl="1" indent="-283210">
              <a:lnSpc>
                <a:spcPct val="90000"/>
              </a:lnSpc>
              <a:spcBef>
                <a:spcPts val="1000"/>
              </a:spcBef>
            </a:pPr>
            <a:r>
              <a:rPr lang="en-US"/>
              <a:t>When communicating with your veterans make eye contact. This creates a sense of intimacy and confidence, trust us a veterans can sense "BS" a mile away. So, if you don’t know what you are talking about say to them, "you know I don’t have the answer for you, but I will find out". </a:t>
            </a:r>
          </a:p>
          <a:p>
            <a:pPr marL="283210" lvl="1" indent="-283210">
              <a:lnSpc>
                <a:spcPct val="90000"/>
              </a:lnSpc>
              <a:spcBef>
                <a:spcPts val="1000"/>
              </a:spcBef>
            </a:pPr>
            <a:endParaRPr lang="en-US"/>
          </a:p>
          <a:p>
            <a:pPr marL="283210" lvl="1" indent="-283210">
              <a:lnSpc>
                <a:spcPct val="90000"/>
              </a:lnSpc>
              <a:spcBef>
                <a:spcPts val="1000"/>
              </a:spcBef>
            </a:pPr>
            <a:r>
              <a:rPr lang="en-US"/>
              <a:t>There inevitably will be times when you are going to be face-to-face with an angry vet. Stay calm, be ready to pull up your SCO handbook or your </a:t>
            </a:r>
            <a:r>
              <a:rPr lang="en-US" err="1"/>
              <a:t>eCFR</a:t>
            </a:r>
            <a:r>
              <a:rPr lang="en-US"/>
              <a:t>. Veterans like to think we know everything, especially if another vet got a particular benefit other veterans will think, "I was a Marine also, I was that MOS and did this and that just like this guy. Why don't I get the say pay?" Its not a one size fits all benefit. </a:t>
            </a:r>
            <a:endParaRPr lang="en-US">
              <a:ea typeface="Calibri"/>
              <a:cs typeface="Calibri"/>
            </a:endParaRPr>
          </a:p>
          <a:p>
            <a:pPr marL="283210" lvl="1" indent="-283210">
              <a:lnSpc>
                <a:spcPct val="90000"/>
              </a:lnSpc>
              <a:spcBef>
                <a:spcPts val="1000"/>
              </a:spcBef>
            </a:pPr>
            <a:endParaRPr lang="en-US"/>
          </a:p>
          <a:p>
            <a:pPr marL="283210" lvl="1" indent="-283210">
              <a:lnSpc>
                <a:spcPct val="90000"/>
              </a:lnSpc>
              <a:spcBef>
                <a:spcPts val="1000"/>
              </a:spcBef>
            </a:pPr>
            <a:r>
              <a:rPr lang="en-US"/>
              <a:t>If you are on zoom, </a:t>
            </a:r>
            <a:r>
              <a:rPr lang="en-US" b="1"/>
              <a:t>turn on your camera!</a:t>
            </a:r>
            <a:endParaRPr lang="en-US"/>
          </a:p>
          <a:p>
            <a:pPr marL="283210" lvl="1" indent="-283210">
              <a:lnSpc>
                <a:spcPct val="90000"/>
              </a:lnSpc>
              <a:spcBef>
                <a:spcPts val="1000"/>
              </a:spcBef>
            </a:pPr>
            <a:endParaRPr lang="en-US" b="1"/>
          </a:p>
          <a:p>
            <a:pPr marL="283210" lvl="1" indent="-283210">
              <a:lnSpc>
                <a:spcPct val="90000"/>
              </a:lnSpc>
              <a:spcBef>
                <a:spcPts val="1000"/>
              </a:spcBef>
            </a:pPr>
            <a:r>
              <a:rPr lang="en-US"/>
              <a:t>Listening to their needs may seem trivial or like a waste of time but remember they are not the experts in VA Education benefits or the certification process, you are. 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70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Brian: If you are still using paper forms, sorry but you're wrong. </a:t>
            </a:r>
          </a:p>
          <a:p>
            <a:r>
              <a:rPr lang="en-US">
                <a:ea typeface="Calibri"/>
                <a:cs typeface="Calibri"/>
              </a:rPr>
              <a:t>Ray: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43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All we learn in training/conference help you understand regulation and under compliance, data entries need to as </a:t>
            </a:r>
            <a:r>
              <a:rPr lang="en-US">
                <a:ea typeface="Calibri"/>
                <a:cs typeface="Calibri"/>
              </a:rPr>
              <a:t>accurate</a:t>
            </a:r>
            <a:r>
              <a:rPr lang="en-US" dirty="0">
                <a:ea typeface="Calibri"/>
                <a:cs typeface="Calibri"/>
              </a:rPr>
              <a:t> as possible </a:t>
            </a:r>
          </a:p>
          <a:p>
            <a:r>
              <a:rPr lang="en-US" dirty="0">
                <a:ea typeface="Calibri"/>
                <a:cs typeface="Calibri"/>
              </a:rPr>
              <a:t>In order to not make your SCO life harder, use the data to help you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Make sure data entry not take up too much of your time. So, you can have more time for individual </a:t>
            </a:r>
            <a:r>
              <a:rPr lang="en-US">
                <a:ea typeface="Calibri"/>
                <a:cs typeface="Calibri"/>
              </a:rPr>
              <a:t>services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19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If your school has multiple terms (different starting dates and ending dates), this will be a good tracking system. Because one student may need to be, 2</a:t>
            </a:r>
            <a:r>
              <a:rPr lang="en-US" b="1" baseline="30000" dirty="0"/>
              <a:t>nd</a:t>
            </a:r>
            <a:r>
              <a:rPr lang="en-US" b="1" dirty="0"/>
              <a:t> cert for multiple times. If your school open enrollment that student can add drop anytime and classes have multiple starting and ending, you need a system to keep track of 2</a:t>
            </a:r>
            <a:r>
              <a:rPr lang="en-US" b="1" baseline="30000" dirty="0"/>
              <a:t>nd</a:t>
            </a:r>
            <a:r>
              <a:rPr lang="en-US" b="1" dirty="0"/>
              <a:t> cert. Or even better that you have a system to tell you when the 2</a:t>
            </a:r>
            <a:r>
              <a:rPr lang="en-US" b="1" baseline="30000" dirty="0"/>
              <a:t>nd</a:t>
            </a:r>
            <a:r>
              <a:rPr lang="en-US" b="1" dirty="0"/>
              <a:t> cert is needed.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34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you have a good system, it can be used to cross check your work to make sure you certify correctly 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17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63ED7B-F282-42DA-DF6C-E1A22A0963A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61535" y="0"/>
            <a:ext cx="1556021" cy="646938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E5A8C65-DAAF-1BA1-B402-11FC946C60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7024495" cy="6858000"/>
          </a:xfrm>
          <a:custGeom>
            <a:avLst/>
            <a:gdLst>
              <a:gd name="connsiteX0" fmla="*/ 7024495 w 7024495"/>
              <a:gd name="connsiteY0" fmla="*/ 0 h 6858000"/>
              <a:gd name="connsiteX1" fmla="*/ 1701752 w 7024495"/>
              <a:gd name="connsiteY1" fmla="*/ 0 h 6858000"/>
              <a:gd name="connsiteX2" fmla="*/ 0 w 7024495"/>
              <a:gd name="connsiteY2" fmla="*/ 6837396 h 6858000"/>
              <a:gd name="connsiteX3" fmla="*/ 0 w 7024495"/>
              <a:gd name="connsiteY3" fmla="*/ 6858000 h 6858000"/>
              <a:gd name="connsiteX4" fmla="*/ 7024495 w 7024495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4495" h="6858000">
                <a:moveTo>
                  <a:pt x="7024495" y="0"/>
                </a:moveTo>
                <a:lnTo>
                  <a:pt x="1701752" y="0"/>
                </a:lnTo>
                <a:lnTo>
                  <a:pt x="0" y="6837396"/>
                </a:lnTo>
                <a:lnTo>
                  <a:pt x="0" y="6858000"/>
                </a:lnTo>
                <a:lnTo>
                  <a:pt x="7024495" y="6858000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181CB1F-4A11-0F01-BFFC-C34C900A3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706" y="2456733"/>
            <a:ext cx="8124873" cy="1639939"/>
          </a:xfrm>
          <a:custGeom>
            <a:avLst/>
            <a:gdLst>
              <a:gd name="connsiteX0" fmla="*/ 0 w 8124873"/>
              <a:gd name="connsiteY0" fmla="*/ 0 h 1639939"/>
              <a:gd name="connsiteX1" fmla="*/ 7391297 w 8124873"/>
              <a:gd name="connsiteY1" fmla="*/ 0 h 1639939"/>
              <a:gd name="connsiteX2" fmla="*/ 7794750 w 8124873"/>
              <a:gd name="connsiteY2" fmla="*/ 0 h 1639939"/>
              <a:gd name="connsiteX3" fmla="*/ 8124873 w 8124873"/>
              <a:gd name="connsiteY3" fmla="*/ 0 h 1639939"/>
              <a:gd name="connsiteX4" fmla="*/ 8124873 w 8124873"/>
              <a:gd name="connsiteY4" fmla="*/ 1639939 h 1639939"/>
              <a:gd name="connsiteX5" fmla="*/ 7391297 w 8124873"/>
              <a:gd name="connsiteY5" fmla="*/ 1639939 h 1639939"/>
              <a:gd name="connsiteX6" fmla="*/ 7391297 w 8124873"/>
              <a:gd name="connsiteY6" fmla="*/ 1639938 h 1639939"/>
              <a:gd name="connsiteX7" fmla="*/ 318542 w 8124873"/>
              <a:gd name="connsiteY7" fmla="*/ 1639938 h 163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24873" h="1639939">
                <a:moveTo>
                  <a:pt x="0" y="0"/>
                </a:moveTo>
                <a:lnTo>
                  <a:pt x="7391297" y="0"/>
                </a:lnTo>
                <a:lnTo>
                  <a:pt x="7794750" y="0"/>
                </a:lnTo>
                <a:lnTo>
                  <a:pt x="8124873" y="0"/>
                </a:lnTo>
                <a:lnTo>
                  <a:pt x="8124873" y="1639939"/>
                </a:lnTo>
                <a:lnTo>
                  <a:pt x="7391297" y="1639939"/>
                </a:lnTo>
                <a:lnTo>
                  <a:pt x="7391297" y="1639938"/>
                </a:lnTo>
                <a:lnTo>
                  <a:pt x="318542" y="163993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 rIns="914400">
            <a:noAutofit/>
          </a:bodyPr>
          <a:lstStyle>
            <a:lvl1pPr algn="r"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3800" y="4398264"/>
            <a:ext cx="3913632" cy="2066544"/>
          </a:xfrm>
        </p:spPr>
        <p:txBody>
          <a:bodyPr>
            <a:normAutofit/>
          </a:bodyPr>
          <a:lstStyle>
            <a:lvl1pPr marL="0" indent="0" algn="r">
              <a:buNone/>
              <a:defRPr sz="2400" spc="14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1702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72D93E-C550-4461-E6B7-EBCA7CAEC8DF}"/>
              </a:ext>
            </a:extLst>
          </p:cNvPr>
          <p:cNvCxnSpPr>
            <a:cxnSpLocks/>
          </p:cNvCxnSpPr>
          <p:nvPr userDrawn="1"/>
        </p:nvCxnSpPr>
        <p:spPr>
          <a:xfrm rot="10800000" flipV="1">
            <a:off x="0" y="0"/>
            <a:ext cx="1006763" cy="34514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21">
            <a:extLst>
              <a:ext uri="{FF2B5EF4-FFF2-40B4-BE49-F238E27FC236}">
                <a16:creationId xmlns:a16="http://schemas.microsoft.com/office/drawing/2014/main" id="{3A7F7468-D0CF-4B30-965A-D9066D6C2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0" y="824686"/>
            <a:ext cx="715415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0" rIns="0" anchor="ctr">
            <a:noAutofit/>
          </a:bodyPr>
          <a:lstStyle>
            <a:lvl1pPr algn="l">
              <a:lnSpc>
                <a:spcPct val="100000"/>
              </a:lnSpc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8" name="Content Placeholder 27">
            <a:extLst>
              <a:ext uri="{FF2B5EF4-FFF2-40B4-BE49-F238E27FC236}">
                <a16:creationId xmlns:a16="http://schemas.microsoft.com/office/drawing/2014/main" id="{F44119C9-6F5C-7546-AD19-0BF20ADDC75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955280" y="822960"/>
            <a:ext cx="3447288" cy="1636776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800" b="0" i="0" cap="none" spc="100" baseline="0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 algn="l">
              <a:lnSpc>
                <a:spcPct val="9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1097280" indent="-347472" algn="l"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 marL="1463040" indent="-347472" algn="l"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834640"/>
            <a:ext cx="10963656" cy="336499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383A65A-D347-71C9-F4A2-8F5D4497FD4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380" y="745435"/>
            <a:ext cx="1783010" cy="611256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A08CD67-7152-A02B-8A2F-B44E9CCAD7F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1E31B1-712C-1978-83E4-9E3ECD0784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D591037-E4B7-3E09-BA80-2781FA313B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7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DB38D4-7FDC-CF1E-11BB-77F17318EA0F}"/>
              </a:ext>
            </a:extLst>
          </p:cNvPr>
          <p:cNvCxnSpPr>
            <a:cxnSpLocks/>
          </p:cNvCxnSpPr>
          <p:nvPr userDrawn="1"/>
        </p:nvCxnSpPr>
        <p:spPr>
          <a:xfrm>
            <a:off x="11358643" y="-1"/>
            <a:ext cx="815945" cy="265825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24">
            <a:extLst>
              <a:ext uri="{FF2B5EF4-FFF2-40B4-BE49-F238E27FC236}">
                <a16:creationId xmlns:a16="http://schemas.microsoft.com/office/drawing/2014/main" id="{DD9C70C7-DFF6-E2A2-DE7B-BC92ABB7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4684"/>
            <a:ext cx="11605600" cy="1639937"/>
          </a:xfrm>
          <a:custGeom>
            <a:avLst/>
            <a:gdLst>
              <a:gd name="connsiteX0" fmla="*/ 0 w 11605600"/>
              <a:gd name="connsiteY0" fmla="*/ 0 h 1639937"/>
              <a:gd name="connsiteX1" fmla="*/ 11094087 w 11605600"/>
              <a:gd name="connsiteY1" fmla="*/ 0 h 1639937"/>
              <a:gd name="connsiteX2" fmla="*/ 11605600 w 11605600"/>
              <a:gd name="connsiteY2" fmla="*/ 1639937 h 1639937"/>
              <a:gd name="connsiteX3" fmla="*/ 0 w 11605600"/>
              <a:gd name="connsiteY3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05600" h="1639937">
                <a:moveTo>
                  <a:pt x="0" y="0"/>
                </a:moveTo>
                <a:lnTo>
                  <a:pt x="11094087" y="0"/>
                </a:lnTo>
                <a:lnTo>
                  <a:pt x="11605600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>
            <a:noAutofit/>
          </a:bodyPr>
          <a:lstStyle>
            <a:lvl1pPr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834640"/>
            <a:ext cx="10963656" cy="336499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DA7886EF-42A0-8181-94BD-571DD643FAE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F0088F06-F129-FC4D-62B9-F84E6E9D71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D5AF822-23A2-2003-F247-1F8A8971B6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9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58662D7-CF46-F937-6492-FE3D6164B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64409"/>
            <a:ext cx="10308779" cy="1639937"/>
          </a:xfrm>
          <a:custGeom>
            <a:avLst/>
            <a:gdLst>
              <a:gd name="connsiteX0" fmla="*/ 0 w 10191549"/>
              <a:gd name="connsiteY0" fmla="*/ 0 h 1639937"/>
              <a:gd name="connsiteX1" fmla="*/ 135109 w 10191549"/>
              <a:gd name="connsiteY1" fmla="*/ 0 h 1639937"/>
              <a:gd name="connsiteX2" fmla="*/ 826338 w 10191549"/>
              <a:gd name="connsiteY2" fmla="*/ 0 h 1639937"/>
              <a:gd name="connsiteX3" fmla="*/ 9743633 w 10191549"/>
              <a:gd name="connsiteY3" fmla="*/ 0 h 1639937"/>
              <a:gd name="connsiteX4" fmla="*/ 10191549 w 10191549"/>
              <a:gd name="connsiteY4" fmla="*/ 1639937 h 1639937"/>
              <a:gd name="connsiteX5" fmla="*/ 826338 w 10191549"/>
              <a:gd name="connsiteY5" fmla="*/ 1639937 h 1639937"/>
              <a:gd name="connsiteX6" fmla="*/ 583025 w 10191549"/>
              <a:gd name="connsiteY6" fmla="*/ 1639937 h 1639937"/>
              <a:gd name="connsiteX7" fmla="*/ 0 w 10191549"/>
              <a:gd name="connsiteY7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549" h="1639937">
                <a:moveTo>
                  <a:pt x="0" y="0"/>
                </a:moveTo>
                <a:lnTo>
                  <a:pt x="135109" y="0"/>
                </a:lnTo>
                <a:lnTo>
                  <a:pt x="826338" y="0"/>
                </a:lnTo>
                <a:lnTo>
                  <a:pt x="9743633" y="0"/>
                </a:lnTo>
                <a:lnTo>
                  <a:pt x="10191549" y="1639937"/>
                </a:lnTo>
                <a:lnTo>
                  <a:pt x="826338" y="1639937"/>
                </a:lnTo>
                <a:lnTo>
                  <a:pt x="583025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914400" rIns="274320" anchor="ctr">
            <a:noAutofit/>
          </a:bodyPr>
          <a:lstStyle>
            <a:lvl1pPr algn="l">
              <a:defRPr sz="3200" cap="all" spc="300" baseline="0">
                <a:solidFill>
                  <a:schemeClr val="accent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07208"/>
            <a:ext cx="2962656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Font typeface="+mj-lt"/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100">
                <a:solidFill>
                  <a:schemeClr val="bg1"/>
                </a:solidFill>
              </a:defRPr>
            </a:lvl3pPr>
            <a:lvl4pPr marL="548640" indent="-283464">
              <a:lnSpc>
                <a:spcPct val="100000"/>
              </a:lnSpc>
              <a:buFont typeface="Arial" panose="020B0604020202020204" pitchFamily="34" charset="0"/>
              <a:buChar char="•"/>
              <a:defRPr sz="1600" spc="100">
                <a:solidFill>
                  <a:schemeClr val="bg1"/>
                </a:solidFill>
              </a:defRPr>
            </a:lvl4pPr>
            <a:lvl5pPr marL="825246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26280" y="2807208"/>
            <a:ext cx="5870448" cy="377647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7B84AAD-AEFA-72DF-A9D3-B05DB73AA34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390909" y="0"/>
            <a:ext cx="1801091" cy="56378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647ABC-651C-24EE-FF93-479691A878C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641100"/>
            <a:ext cx="1269089" cy="32169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4174A-AF61-B3ED-D2D3-D4907E76EFD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7635B1-52DB-F4F3-C150-16E791979B6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BE7E41-6985-1806-6624-980D9A9DCBF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09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2AF3450-104B-47D0-B01B-DC08566F9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6175" y="0"/>
            <a:ext cx="8505825" cy="6858000"/>
          </a:xfrm>
          <a:custGeom>
            <a:avLst/>
            <a:gdLst>
              <a:gd name="connsiteX0" fmla="*/ 1701752 w 8505825"/>
              <a:gd name="connsiteY0" fmla="*/ 0 h 6858000"/>
              <a:gd name="connsiteX1" fmla="*/ 8505825 w 8505825"/>
              <a:gd name="connsiteY1" fmla="*/ 0 h 6858000"/>
              <a:gd name="connsiteX2" fmla="*/ 8505825 w 8505825"/>
              <a:gd name="connsiteY2" fmla="*/ 6858000 h 6858000"/>
              <a:gd name="connsiteX3" fmla="*/ 0 w 8505825"/>
              <a:gd name="connsiteY3" fmla="*/ 6858000 h 6858000"/>
              <a:gd name="connsiteX4" fmla="*/ 0 w 8505825"/>
              <a:gd name="connsiteY4" fmla="*/ 6837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5825" h="6858000">
                <a:moveTo>
                  <a:pt x="1701752" y="0"/>
                </a:moveTo>
                <a:lnTo>
                  <a:pt x="8505825" y="0"/>
                </a:lnTo>
                <a:lnTo>
                  <a:pt x="8505825" y="6858000"/>
                </a:lnTo>
                <a:lnTo>
                  <a:pt x="0" y="6858000"/>
                </a:lnTo>
                <a:lnTo>
                  <a:pt x="0" y="683739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8883C19-EC0B-F5B5-3520-45CB8039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9635"/>
            <a:ext cx="8261729" cy="1639938"/>
          </a:xfrm>
          <a:custGeom>
            <a:avLst/>
            <a:gdLst>
              <a:gd name="connsiteX0" fmla="*/ 0 w 8353169"/>
              <a:gd name="connsiteY0" fmla="*/ 0 h 1639938"/>
              <a:gd name="connsiteX1" fmla="*/ 693683 w 8353169"/>
              <a:gd name="connsiteY1" fmla="*/ 0 h 1639938"/>
              <a:gd name="connsiteX2" fmla="*/ 826338 w 8353169"/>
              <a:gd name="connsiteY2" fmla="*/ 0 h 1639938"/>
              <a:gd name="connsiteX3" fmla="*/ 8353169 w 8353169"/>
              <a:gd name="connsiteY3" fmla="*/ 0 h 1639938"/>
              <a:gd name="connsiteX4" fmla="*/ 8049138 w 8353169"/>
              <a:gd name="connsiteY4" fmla="*/ 1639938 h 1639938"/>
              <a:gd name="connsiteX5" fmla="*/ 826338 w 8353169"/>
              <a:gd name="connsiteY5" fmla="*/ 1639938 h 1639938"/>
              <a:gd name="connsiteX6" fmla="*/ 693683 w 8353169"/>
              <a:gd name="connsiteY6" fmla="*/ 1639938 h 1639938"/>
              <a:gd name="connsiteX7" fmla="*/ 0 w 8353169"/>
              <a:gd name="connsiteY7" fmla="*/ 1639938 h 163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53169" h="1639938">
                <a:moveTo>
                  <a:pt x="0" y="0"/>
                </a:moveTo>
                <a:lnTo>
                  <a:pt x="693683" y="0"/>
                </a:lnTo>
                <a:lnTo>
                  <a:pt x="826338" y="0"/>
                </a:lnTo>
                <a:lnTo>
                  <a:pt x="8353169" y="0"/>
                </a:lnTo>
                <a:lnTo>
                  <a:pt x="8049138" y="1639938"/>
                </a:lnTo>
                <a:lnTo>
                  <a:pt x="826338" y="1639938"/>
                </a:lnTo>
                <a:lnTo>
                  <a:pt x="693683" y="1639938"/>
                </a:lnTo>
                <a:lnTo>
                  <a:pt x="0" y="163993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>
            <a:noAutofit/>
          </a:bodyPr>
          <a:lstStyle>
            <a:lvl1pPr>
              <a:defRPr sz="36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2907792"/>
            <a:ext cx="2952599" cy="1781642"/>
          </a:xfrm>
        </p:spPr>
        <p:txBody>
          <a:bodyPr>
            <a:normAutofit/>
          </a:bodyPr>
          <a:lstStyle>
            <a:lvl1pPr marL="0" indent="0" algn="l">
              <a:buNone/>
              <a:defRPr sz="1800" spc="1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5B022C-E8CF-07D5-65AC-D3D3D5CC77A3}"/>
              </a:ext>
            </a:extLst>
          </p:cNvPr>
          <p:cNvCxnSpPr>
            <a:cxnSpLocks/>
          </p:cNvCxnSpPr>
          <p:nvPr userDrawn="1"/>
        </p:nvCxnSpPr>
        <p:spPr>
          <a:xfrm flipH="1">
            <a:off x="3868615" y="0"/>
            <a:ext cx="1000226" cy="403629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045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411815-04EC-3B42-4164-952C53388853}"/>
              </a:ext>
            </a:extLst>
          </p:cNvPr>
          <p:cNvCxnSpPr>
            <a:cxnSpLocks/>
          </p:cNvCxnSpPr>
          <p:nvPr userDrawn="1"/>
        </p:nvCxnSpPr>
        <p:spPr>
          <a:xfrm flipV="1">
            <a:off x="4525226" y="0"/>
            <a:ext cx="826338" cy="345274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31">
            <a:extLst>
              <a:ext uri="{FF2B5EF4-FFF2-40B4-BE49-F238E27FC236}">
                <a16:creationId xmlns:a16="http://schemas.microsoft.com/office/drawing/2014/main" id="{F6C27894-E7FC-B60E-EF80-41F0D47C6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anchor="ctr">
            <a:noAutofit/>
          </a:bodyPr>
          <a:lstStyle>
            <a:lvl1pPr algn="l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392" y="2770632"/>
            <a:ext cx="3383280" cy="353926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spc="1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665CDB64-A6D6-6F40-CFD6-29E72D8ABD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15032" y="0"/>
            <a:ext cx="7876033" cy="6858000"/>
          </a:xfrm>
          <a:custGeom>
            <a:avLst/>
            <a:gdLst>
              <a:gd name="connsiteX0" fmla="*/ 1579547 w 7876033"/>
              <a:gd name="connsiteY0" fmla="*/ 0 h 6858000"/>
              <a:gd name="connsiteX1" fmla="*/ 7876033 w 7876033"/>
              <a:gd name="connsiteY1" fmla="*/ 0 h 6858000"/>
              <a:gd name="connsiteX2" fmla="*/ 7876033 w 7876033"/>
              <a:gd name="connsiteY2" fmla="*/ 6858000 h 6858000"/>
              <a:gd name="connsiteX3" fmla="*/ 0 w 7876033"/>
              <a:gd name="connsiteY3" fmla="*/ 6858000 h 6858000"/>
              <a:gd name="connsiteX4" fmla="*/ 1013709 w 7876033"/>
              <a:gd name="connsiteY4" fmla="*/ 2456730 h 6858000"/>
              <a:gd name="connsiteX5" fmla="*/ 2519005 w 7876033"/>
              <a:gd name="connsiteY5" fmla="*/ 2456730 h 6858000"/>
              <a:gd name="connsiteX6" fmla="*/ 2927016 w 7876033"/>
              <a:gd name="connsiteY6" fmla="*/ 824686 h 6858000"/>
              <a:gd name="connsiteX7" fmla="*/ 1389604 w 7876033"/>
              <a:gd name="connsiteY7" fmla="*/ 824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6033" h="6858000">
                <a:moveTo>
                  <a:pt x="1579547" y="0"/>
                </a:moveTo>
                <a:lnTo>
                  <a:pt x="7876033" y="0"/>
                </a:lnTo>
                <a:lnTo>
                  <a:pt x="7876033" y="6858000"/>
                </a:lnTo>
                <a:lnTo>
                  <a:pt x="0" y="6858000"/>
                </a:lnTo>
                <a:lnTo>
                  <a:pt x="1013709" y="2456730"/>
                </a:lnTo>
                <a:lnTo>
                  <a:pt x="2519005" y="2456730"/>
                </a:lnTo>
                <a:lnTo>
                  <a:pt x="2927016" y="824686"/>
                </a:lnTo>
                <a:lnTo>
                  <a:pt x="1389604" y="824686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0C50E73C-A08D-5560-7A59-B04AB6C271C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66C42DAA-CA98-405C-5B3D-03942AF608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04230E47-E1DF-D844-BA20-327CF9A268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AAD1A05-EA94-DECA-8016-0944B51494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004" y="0"/>
            <a:ext cx="10585637" cy="6858000"/>
          </a:xfrm>
          <a:custGeom>
            <a:avLst/>
            <a:gdLst>
              <a:gd name="connsiteX0" fmla="*/ 0 w 10585637"/>
              <a:gd name="connsiteY0" fmla="*/ 0 h 6858000"/>
              <a:gd name="connsiteX1" fmla="*/ 8457914 w 10585637"/>
              <a:gd name="connsiteY1" fmla="*/ 0 h 6858000"/>
              <a:gd name="connsiteX2" fmla="*/ 10585637 w 10585637"/>
              <a:gd name="connsiteY2" fmla="*/ 6858000 h 6858000"/>
              <a:gd name="connsiteX3" fmla="*/ 2134498 w 10585637"/>
              <a:gd name="connsiteY3" fmla="*/ 6858000 h 6858000"/>
              <a:gd name="connsiteX4" fmla="*/ 0 w 10585637"/>
              <a:gd name="connsiteY4" fmla="*/ 147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5637" h="6858000">
                <a:moveTo>
                  <a:pt x="0" y="0"/>
                </a:moveTo>
                <a:lnTo>
                  <a:pt x="8457914" y="0"/>
                </a:lnTo>
                <a:lnTo>
                  <a:pt x="10585637" y="6858000"/>
                </a:lnTo>
                <a:lnTo>
                  <a:pt x="2134498" y="6858000"/>
                </a:lnTo>
                <a:lnTo>
                  <a:pt x="0" y="147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793E3242-AD58-8F66-E664-E86E45BA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2612978"/>
            <a:ext cx="11222181" cy="1632044"/>
          </a:xfrm>
          <a:custGeom>
            <a:avLst/>
            <a:gdLst>
              <a:gd name="connsiteX0" fmla="*/ 0 w 11222181"/>
              <a:gd name="connsiteY0" fmla="*/ 0 h 1632044"/>
              <a:gd name="connsiteX1" fmla="*/ 10725289 w 11222181"/>
              <a:gd name="connsiteY1" fmla="*/ 0 h 1632044"/>
              <a:gd name="connsiteX2" fmla="*/ 11222181 w 11222181"/>
              <a:gd name="connsiteY2" fmla="*/ 1632044 h 1632044"/>
              <a:gd name="connsiteX3" fmla="*/ 496892 w 11222181"/>
              <a:gd name="connsiteY3" fmla="*/ 1632044 h 163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22181" h="1632044">
                <a:moveTo>
                  <a:pt x="0" y="0"/>
                </a:moveTo>
                <a:lnTo>
                  <a:pt x="10725289" y="0"/>
                </a:lnTo>
                <a:lnTo>
                  <a:pt x="11222181" y="1632044"/>
                </a:lnTo>
                <a:lnTo>
                  <a:pt x="496892" y="163204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365414-3CF9-C6C5-6C64-6DDC6F29EC44}"/>
              </a:ext>
            </a:extLst>
          </p:cNvPr>
          <p:cNvCxnSpPr>
            <a:cxnSpLocks/>
          </p:cNvCxnSpPr>
          <p:nvPr/>
        </p:nvCxnSpPr>
        <p:spPr>
          <a:xfrm flipH="1" flipV="1">
            <a:off x="791417" y="1533236"/>
            <a:ext cx="1644074" cy="535621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5C2F26-E104-EC3D-9D33-3663DD824926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747272" y="-36946"/>
            <a:ext cx="1644074" cy="538480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458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FFA9AF-B92E-6FB6-2C75-96A5AFEB1E04}"/>
              </a:ext>
            </a:extLst>
          </p:cNvPr>
          <p:cNvCxnSpPr>
            <a:cxnSpLocks/>
          </p:cNvCxnSpPr>
          <p:nvPr/>
        </p:nvCxnSpPr>
        <p:spPr>
          <a:xfrm>
            <a:off x="9033794" y="-19737"/>
            <a:ext cx="1608697" cy="5990769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469568F-F17C-4C3C-9A6F-ED292B601115}"/>
              </a:ext>
            </a:extLst>
          </p:cNvPr>
          <p:cNvSpPr/>
          <p:nvPr userDrawn="1"/>
        </p:nvSpPr>
        <p:spPr>
          <a:xfrm>
            <a:off x="2043953" y="2205318"/>
            <a:ext cx="8104094" cy="23128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355631C-448A-3364-05F2-D4C7F9CA6C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266980" cy="6858000"/>
          </a:xfrm>
          <a:custGeom>
            <a:avLst/>
            <a:gdLst>
              <a:gd name="connsiteX0" fmla="*/ 0 w 10266980"/>
              <a:gd name="connsiteY0" fmla="*/ 0 h 6858000"/>
              <a:gd name="connsiteX1" fmla="*/ 8414327 w 10266980"/>
              <a:gd name="connsiteY1" fmla="*/ 0 h 6858000"/>
              <a:gd name="connsiteX2" fmla="*/ 10266980 w 10266980"/>
              <a:gd name="connsiteY2" fmla="*/ 6858000 h 6858000"/>
              <a:gd name="connsiteX3" fmla="*/ 0 w 102669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6980" h="6858000">
                <a:moveTo>
                  <a:pt x="0" y="0"/>
                </a:moveTo>
                <a:lnTo>
                  <a:pt x="8414327" y="0"/>
                </a:lnTo>
                <a:lnTo>
                  <a:pt x="1026698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DBAD2210-AFD2-BF88-9107-E2A5FFD0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084831"/>
            <a:ext cx="11099173" cy="2852929"/>
          </a:xfrm>
          <a:custGeom>
            <a:avLst/>
            <a:gdLst>
              <a:gd name="connsiteX0" fmla="*/ 0 w 11099173"/>
              <a:gd name="connsiteY0" fmla="*/ 0 h 2852929"/>
              <a:gd name="connsiteX1" fmla="*/ 8926491 w 11099173"/>
              <a:gd name="connsiteY1" fmla="*/ 0 h 2852929"/>
              <a:gd name="connsiteX2" fmla="*/ 8926491 w 11099173"/>
              <a:gd name="connsiteY2" fmla="*/ 2 h 2852929"/>
              <a:gd name="connsiteX3" fmla="*/ 10398992 w 11099173"/>
              <a:gd name="connsiteY3" fmla="*/ 2 h 2852929"/>
              <a:gd name="connsiteX4" fmla="*/ 11099173 w 11099173"/>
              <a:gd name="connsiteY4" fmla="*/ 2852929 h 2852929"/>
              <a:gd name="connsiteX5" fmla="*/ 8298450 w 11099173"/>
              <a:gd name="connsiteY5" fmla="*/ 2852929 h 2852929"/>
              <a:gd name="connsiteX6" fmla="*/ 8298450 w 11099173"/>
              <a:gd name="connsiteY6" fmla="*/ 2852927 h 2852929"/>
              <a:gd name="connsiteX7" fmla="*/ 0 w 11099173"/>
              <a:gd name="connsiteY7" fmla="*/ 2852927 h 285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99173" h="2852929">
                <a:moveTo>
                  <a:pt x="0" y="0"/>
                </a:moveTo>
                <a:lnTo>
                  <a:pt x="8926491" y="0"/>
                </a:lnTo>
                <a:lnTo>
                  <a:pt x="8926491" y="2"/>
                </a:lnTo>
                <a:lnTo>
                  <a:pt x="10398992" y="2"/>
                </a:lnTo>
                <a:lnTo>
                  <a:pt x="11099173" y="2852929"/>
                </a:lnTo>
                <a:lnTo>
                  <a:pt x="8298450" y="2852929"/>
                </a:lnTo>
                <a:lnTo>
                  <a:pt x="8298450" y="2852927"/>
                </a:lnTo>
                <a:lnTo>
                  <a:pt x="0" y="285292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bIns="1371600" anchor="b">
            <a:noAutofit/>
          </a:bodyPr>
          <a:lstStyle>
            <a:lvl1pPr algn="l">
              <a:defRPr sz="36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392" y="3666744"/>
            <a:ext cx="9079992" cy="1051560"/>
          </a:xfrm>
        </p:spPr>
        <p:txBody>
          <a:bodyPr tIns="91440">
            <a:normAutofit/>
          </a:bodyPr>
          <a:lstStyle>
            <a:lvl1pPr marL="0" indent="0" algn="l">
              <a:buNone/>
              <a:defRPr sz="2400" spc="3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8545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3A7F7468-D0CF-4B30-965A-D9066D6C2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0" anchor="ctr">
            <a:noAutofit/>
          </a:bodyPr>
          <a:lstStyle>
            <a:lvl1pPr algn="l">
              <a:lnSpc>
                <a:spcPct val="100000"/>
              </a:lnSpc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5988" y="2761488"/>
            <a:ext cx="5430837" cy="330098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DA38E85-9448-450D-A4ED-FFA79C7100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62918" y="0"/>
            <a:ext cx="5329082" cy="6858000"/>
          </a:xfrm>
          <a:custGeom>
            <a:avLst/>
            <a:gdLst>
              <a:gd name="connsiteX0" fmla="*/ 1688746 w 5730658"/>
              <a:gd name="connsiteY0" fmla="*/ 0 h 6858000"/>
              <a:gd name="connsiteX1" fmla="*/ 5730658 w 5730658"/>
              <a:gd name="connsiteY1" fmla="*/ 0 h 6858000"/>
              <a:gd name="connsiteX2" fmla="*/ 5730658 w 5730658"/>
              <a:gd name="connsiteY2" fmla="*/ 6858000 h 6858000"/>
              <a:gd name="connsiteX3" fmla="*/ 31751 w 5730658"/>
              <a:gd name="connsiteY3" fmla="*/ 6858000 h 6858000"/>
              <a:gd name="connsiteX4" fmla="*/ 31751 w 5730658"/>
              <a:gd name="connsiteY4" fmla="*/ 6857688 h 6858000"/>
              <a:gd name="connsiteX5" fmla="*/ 0 w 5730658"/>
              <a:gd name="connsiteY5" fmla="*/ 6857932 h 6858000"/>
              <a:gd name="connsiteX6" fmla="*/ 31751 w 5730658"/>
              <a:gd name="connsiteY6" fmla="*/ 6729501 h 6858000"/>
              <a:gd name="connsiteX7" fmla="*/ 31751 w 5730658"/>
              <a:gd name="connsiteY7" fmla="*/ 6681788 h 6858000"/>
              <a:gd name="connsiteX8" fmla="*/ 43547 w 5730658"/>
              <a:gd name="connsiteY8" fmla="*/ 6681788 h 6858000"/>
              <a:gd name="connsiteX9" fmla="*/ 1688746 w 5730658"/>
              <a:gd name="connsiteY9" fmla="*/ 27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0658" h="6858000">
                <a:moveTo>
                  <a:pt x="1688746" y="0"/>
                </a:moveTo>
                <a:lnTo>
                  <a:pt x="5730658" y="0"/>
                </a:lnTo>
                <a:lnTo>
                  <a:pt x="5730658" y="6858000"/>
                </a:lnTo>
                <a:lnTo>
                  <a:pt x="31751" y="6858000"/>
                </a:lnTo>
                <a:lnTo>
                  <a:pt x="31751" y="6857688"/>
                </a:lnTo>
                <a:lnTo>
                  <a:pt x="0" y="6857932"/>
                </a:lnTo>
                <a:lnTo>
                  <a:pt x="31751" y="6729501"/>
                </a:lnTo>
                <a:lnTo>
                  <a:pt x="31751" y="6681788"/>
                </a:lnTo>
                <a:lnTo>
                  <a:pt x="43547" y="6681788"/>
                </a:lnTo>
                <a:lnTo>
                  <a:pt x="1688746" y="270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22EF1F-9171-ABED-A2E4-337828259D8E}"/>
              </a:ext>
            </a:extLst>
          </p:cNvPr>
          <p:cNvCxnSpPr>
            <a:cxnSpLocks/>
          </p:cNvCxnSpPr>
          <p:nvPr userDrawn="1"/>
        </p:nvCxnSpPr>
        <p:spPr>
          <a:xfrm flipV="1">
            <a:off x="6547104" y="0"/>
            <a:ext cx="1375201" cy="609108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FC5A20C1-8893-A2F6-4C6B-F6904680250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D32CEF04-5959-D52F-CB9C-8B1CE0EF964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C7E0A1F8-599A-4E42-C71C-F5631D7CC7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61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A390FB6-CC60-7326-1AB7-5E994D8B88A2}"/>
              </a:ext>
            </a:extLst>
          </p:cNvPr>
          <p:cNvSpPr/>
          <p:nvPr/>
        </p:nvSpPr>
        <p:spPr>
          <a:xfrm>
            <a:off x="-9235" y="-1"/>
            <a:ext cx="2939737" cy="6858001"/>
          </a:xfrm>
          <a:custGeom>
            <a:avLst/>
            <a:gdLst>
              <a:gd name="connsiteX0" fmla="*/ 800654 w 2939737"/>
              <a:gd name="connsiteY0" fmla="*/ 1 h 6858001"/>
              <a:gd name="connsiteX1" fmla="*/ 2939737 w 2939737"/>
              <a:gd name="connsiteY1" fmla="*/ 6858001 h 6858001"/>
              <a:gd name="connsiteX2" fmla="*/ 800654 w 2939737"/>
              <a:gd name="connsiteY2" fmla="*/ 6858001 h 6858001"/>
              <a:gd name="connsiteX3" fmla="*/ 0 w 2939737"/>
              <a:gd name="connsiteY3" fmla="*/ 0 h 6858001"/>
              <a:gd name="connsiteX4" fmla="*/ 800653 w 2939737"/>
              <a:gd name="connsiteY4" fmla="*/ 0 h 6858001"/>
              <a:gd name="connsiteX5" fmla="*/ 800653 w 2939737"/>
              <a:gd name="connsiteY5" fmla="*/ 6858001 h 6858001"/>
              <a:gd name="connsiteX6" fmla="*/ 0 w 2939737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9737" h="6858001">
                <a:moveTo>
                  <a:pt x="800654" y="1"/>
                </a:moveTo>
                <a:lnTo>
                  <a:pt x="2939737" y="6858001"/>
                </a:lnTo>
                <a:lnTo>
                  <a:pt x="800654" y="6858001"/>
                </a:lnTo>
                <a:close/>
                <a:moveTo>
                  <a:pt x="0" y="0"/>
                </a:moveTo>
                <a:lnTo>
                  <a:pt x="800653" y="0"/>
                </a:lnTo>
                <a:lnTo>
                  <a:pt x="800653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DD0CB1-E555-18FF-AE10-4DB46E71C9AB}"/>
              </a:ext>
            </a:extLst>
          </p:cNvPr>
          <p:cNvCxnSpPr>
            <a:cxnSpLocks/>
          </p:cNvCxnSpPr>
          <p:nvPr/>
        </p:nvCxnSpPr>
        <p:spPr>
          <a:xfrm flipH="1" flipV="1">
            <a:off x="791417" y="1533236"/>
            <a:ext cx="1644074" cy="535621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16E01A3-9A40-A2AF-E9CC-DA05A857AF7A}"/>
              </a:ext>
            </a:extLst>
          </p:cNvPr>
          <p:cNvSpPr/>
          <p:nvPr userDrawn="1"/>
        </p:nvSpPr>
        <p:spPr>
          <a:xfrm rot="10800000">
            <a:off x="9242505" y="0"/>
            <a:ext cx="2949493" cy="6856549"/>
          </a:xfrm>
          <a:custGeom>
            <a:avLst/>
            <a:gdLst>
              <a:gd name="connsiteX0" fmla="*/ 2949493 w 2949493"/>
              <a:gd name="connsiteY0" fmla="*/ 6856549 h 6856549"/>
              <a:gd name="connsiteX1" fmla="*/ 800653 w 2949493"/>
              <a:gd name="connsiteY1" fmla="*/ 6856549 h 6856549"/>
              <a:gd name="connsiteX2" fmla="*/ 0 w 2949493"/>
              <a:gd name="connsiteY2" fmla="*/ 6856549 h 6856549"/>
              <a:gd name="connsiteX3" fmla="*/ 0 w 2949493"/>
              <a:gd name="connsiteY3" fmla="*/ 0 h 6856549"/>
              <a:gd name="connsiteX4" fmla="*/ 801107 w 2949493"/>
              <a:gd name="connsiteY4" fmla="*/ 0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9493" h="6856549">
                <a:moveTo>
                  <a:pt x="2949493" y="6856549"/>
                </a:moveTo>
                <a:lnTo>
                  <a:pt x="800653" y="6856549"/>
                </a:lnTo>
                <a:lnTo>
                  <a:pt x="0" y="6856549"/>
                </a:lnTo>
                <a:lnTo>
                  <a:pt x="0" y="0"/>
                </a:lnTo>
                <a:lnTo>
                  <a:pt x="80110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0C38C9-1782-B768-078E-73091483A95A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747272" y="-36946"/>
            <a:ext cx="1644074" cy="538480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942173C-2B01-804E-85FB-4D68140D4E1A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920240" y="2039112"/>
            <a:ext cx="7982712" cy="1581912"/>
          </a:xfrm>
        </p:spPr>
        <p:txBody>
          <a:bodyPr anchor="b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111829" y="3584448"/>
            <a:ext cx="7791123" cy="6126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spc="14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8699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2FD45A-B915-6AEF-5B45-09567508BB39}"/>
              </a:ext>
            </a:extLst>
          </p:cNvPr>
          <p:cNvSpPr/>
          <p:nvPr userDrawn="1"/>
        </p:nvSpPr>
        <p:spPr>
          <a:xfrm>
            <a:off x="0" y="2266855"/>
            <a:ext cx="12192000" cy="45911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47472"/>
            <a:ext cx="11082528" cy="1563624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algn="l">
              <a:defRPr sz="3200" cap="all" spc="300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B3A6A7-DCEF-8F0D-2339-F3B3458EB6A2}"/>
              </a:ext>
            </a:extLst>
          </p:cNvPr>
          <p:cNvGrpSpPr/>
          <p:nvPr userDrawn="1"/>
        </p:nvGrpSpPr>
        <p:grpSpPr>
          <a:xfrm>
            <a:off x="10135198" y="0"/>
            <a:ext cx="2056802" cy="6858000"/>
            <a:chOff x="10064227" y="0"/>
            <a:chExt cx="2127773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E553B2-71B5-E210-0451-CB8F602812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93564" y="2223749"/>
              <a:ext cx="1398436" cy="463425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76B097F-E5A4-EB73-3751-C880247D6F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64227" y="0"/>
              <a:ext cx="729337" cy="2266855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CB7E4E-E392-ACEB-1431-A8DA68A52EE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406587"/>
            <a:ext cx="1006763" cy="34514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43784"/>
            <a:ext cx="5724144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068312" y="2843784"/>
            <a:ext cx="3364992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F5E1EDF-E8F4-90C4-4EE9-5CCF1E17F35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92726FB-FFEB-ADB3-0C67-FE72F4DCBA5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A3CEA78-CDB0-CB26-B433-4C868965D31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47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58662D7-CF46-F937-6492-FE3D6164B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7"/>
            <a:ext cx="10191549" cy="1639937"/>
          </a:xfrm>
          <a:custGeom>
            <a:avLst/>
            <a:gdLst>
              <a:gd name="connsiteX0" fmla="*/ 0 w 10191549"/>
              <a:gd name="connsiteY0" fmla="*/ 0 h 1639937"/>
              <a:gd name="connsiteX1" fmla="*/ 135109 w 10191549"/>
              <a:gd name="connsiteY1" fmla="*/ 0 h 1639937"/>
              <a:gd name="connsiteX2" fmla="*/ 826338 w 10191549"/>
              <a:gd name="connsiteY2" fmla="*/ 0 h 1639937"/>
              <a:gd name="connsiteX3" fmla="*/ 9743633 w 10191549"/>
              <a:gd name="connsiteY3" fmla="*/ 0 h 1639937"/>
              <a:gd name="connsiteX4" fmla="*/ 10191549 w 10191549"/>
              <a:gd name="connsiteY4" fmla="*/ 1639937 h 1639937"/>
              <a:gd name="connsiteX5" fmla="*/ 826338 w 10191549"/>
              <a:gd name="connsiteY5" fmla="*/ 1639937 h 1639937"/>
              <a:gd name="connsiteX6" fmla="*/ 583025 w 10191549"/>
              <a:gd name="connsiteY6" fmla="*/ 1639937 h 1639937"/>
              <a:gd name="connsiteX7" fmla="*/ 0 w 10191549"/>
              <a:gd name="connsiteY7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549" h="1639937">
                <a:moveTo>
                  <a:pt x="0" y="0"/>
                </a:moveTo>
                <a:lnTo>
                  <a:pt x="135109" y="0"/>
                </a:lnTo>
                <a:lnTo>
                  <a:pt x="826338" y="0"/>
                </a:lnTo>
                <a:lnTo>
                  <a:pt x="9743633" y="0"/>
                </a:lnTo>
                <a:lnTo>
                  <a:pt x="10191549" y="1639937"/>
                </a:lnTo>
                <a:lnTo>
                  <a:pt x="826338" y="1639937"/>
                </a:lnTo>
                <a:lnTo>
                  <a:pt x="583025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rIns="182880" anchor="ctr">
            <a:noAutofit/>
          </a:bodyPr>
          <a:lstStyle>
            <a:lvl1pPr algn="l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43784"/>
            <a:ext cx="3739896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tx1"/>
                </a:solidFill>
              </a:defRPr>
            </a:lvl1pPr>
            <a:lvl2pPr marL="342900" indent="-3429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1800" spc="100">
                <a:solidFill>
                  <a:schemeClr val="tx1"/>
                </a:solidFill>
              </a:defRPr>
            </a:lvl2pPr>
            <a:lvl3pPr marL="731520" indent="-347472">
              <a:lnSpc>
                <a:spcPct val="100000"/>
              </a:lnSpc>
              <a:spcBef>
                <a:spcPts val="1000"/>
              </a:spcBef>
              <a:buFont typeface="+mj-lt"/>
              <a:buAutoNum type="alphaLcPeriod"/>
              <a:defRPr sz="1800" spc="100">
                <a:solidFill>
                  <a:schemeClr val="tx1"/>
                </a:solidFill>
              </a:defRPr>
            </a:lvl3pPr>
            <a:lvl4pPr marL="1097280" indent="-347472">
              <a:lnSpc>
                <a:spcPct val="100000"/>
              </a:lnSpc>
              <a:buFont typeface="+mj-lt"/>
              <a:buAutoNum type="arabicParenR"/>
              <a:defRPr sz="1600" spc="100">
                <a:solidFill>
                  <a:schemeClr val="tx1"/>
                </a:solidFill>
              </a:defRPr>
            </a:lvl4pPr>
            <a:lvl5pPr marL="1463040" indent="-347472">
              <a:lnSpc>
                <a:spcPct val="100000"/>
              </a:lnSpc>
              <a:buFont typeface="+mj-lt"/>
              <a:buAutoNum type="alphaLcParenR"/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74920" y="2843784"/>
            <a:ext cx="5824728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4pPr>
            <a:lvl5pPr marL="82296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4D7FE7-14AE-6C8F-B799-1BD57470E8F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191549" y="0"/>
            <a:ext cx="2000451" cy="6858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45BFC1-4E9D-0F01-ED91-44F27D54EE8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406587"/>
            <a:ext cx="1006763" cy="34514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1508553F-E814-00F0-D6A7-5573C795114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1449FFC7-A582-FD77-53A9-CF0B7F2D1B7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3E86B4DA-B745-BBB9-6AFB-CC6723232CE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71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EE9C88-4838-9CF6-7CCD-6C2CE88647B0}"/>
              </a:ext>
            </a:extLst>
          </p:cNvPr>
          <p:cNvSpPr/>
          <p:nvPr userDrawn="1"/>
        </p:nvSpPr>
        <p:spPr>
          <a:xfrm rot="10800000" flipV="1">
            <a:off x="-5" y="-2"/>
            <a:ext cx="12191999" cy="22668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BBC4DA-F0D6-02FA-41AA-101A0D1340F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191550" y="-110490"/>
            <a:ext cx="970586" cy="34198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1F74A9-AFD5-044F-DB07-4FF2F699A91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1816" y="2266854"/>
            <a:ext cx="1165768" cy="382423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68E97A-1CFD-3AF6-5FF5-E49A2943A1F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858500" y="2266854"/>
            <a:ext cx="1327650" cy="459114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1640" y="740664"/>
            <a:ext cx="8503920" cy="1197864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28800" y="2679192"/>
            <a:ext cx="8531352" cy="3191256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1000"/>
              </a:spcAft>
              <a:buNone/>
              <a:defRPr sz="2400" b="0" i="0" cap="none" spc="140" baseline="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070FA0-EB95-7750-D21A-933827C6388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29785" y="-110490"/>
            <a:ext cx="1031941" cy="34198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64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30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pc="5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356350"/>
            <a:ext cx="1539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74" r:id="rId3"/>
    <p:sldLayoutId id="2147483675" r:id="rId4"/>
    <p:sldLayoutId id="2147483676" r:id="rId5"/>
    <p:sldLayoutId id="2147483659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Bvargas@ccsf.edu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Rwen@ccsf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hyperlink" Target="https://www.ecfr.gov/current/title-38/chapter-I/part-21/subpart-P/subject-group-ECFRf95b2073fad924c/section-21.9590" TargetMode="External"/><Relationship Id="rId4" Type="http://schemas.openxmlformats.org/officeDocument/2006/relationships/hyperlink" Target="https://www.knowva.ebenefits.va.gov/system/templates/selfservice/va_ssnew/help/customer/locale/en-US/portal/554400000001018/content/554400000149088/School-Certifying-Official-Handbook-On-lin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C1A00-F7A6-802B-6367-58FEB3C9A3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BC6985-F6DE-6D33-9F89-ED955B04DCB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2" name="Picture 11" descr="A qr code with a black and white design&#10;&#10;AI-generated content may be incorrect.">
            <a:extLst>
              <a:ext uri="{FF2B5EF4-FFF2-40B4-BE49-F238E27FC236}">
                <a16:creationId xmlns:a16="http://schemas.microsoft.com/office/drawing/2014/main" id="{0ACA0F6A-68BB-BE3C-9AC9-BDC1506B4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395" y="2973866"/>
            <a:ext cx="3257550" cy="30956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1D4918-80DB-2D27-51F2-9577B29BD17C}"/>
              </a:ext>
            </a:extLst>
          </p:cNvPr>
          <p:cNvSpPr txBox="1"/>
          <p:nvPr/>
        </p:nvSpPr>
        <p:spPr>
          <a:xfrm>
            <a:off x="2123525" y="4265842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Pleas scan QR code to complete a survey</a:t>
            </a:r>
          </a:p>
        </p:txBody>
      </p:sp>
    </p:spTree>
    <p:extLst>
      <p:ext uri="{BB962C8B-B14F-4D97-AF65-F5344CB8AC3E}">
        <p14:creationId xmlns:p14="http://schemas.microsoft.com/office/powerpoint/2010/main" val="3023518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7D337-5703-5A92-3873-1C8BE26EC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1742"/>
            <a:ext cx="5990779" cy="1844166"/>
          </a:xfrm>
        </p:spPr>
        <p:txBody>
          <a:bodyPr wrap="square" anchor="ctr">
            <a:normAutofit fontScale="90000"/>
          </a:bodyPr>
          <a:lstStyle/>
          <a:p>
            <a:r>
              <a:rPr lang="en-US"/>
              <a:t>Softwrae that just works...Barney style your process</a:t>
            </a:r>
          </a:p>
        </p:txBody>
      </p:sp>
      <p:pic>
        <p:nvPicPr>
          <p:cNvPr id="4" name="Content Placeholder 3" descr="A screenshot of a web page&#10;&#10;AI-generated content may be incorrect.">
            <a:extLst>
              <a:ext uri="{FF2B5EF4-FFF2-40B4-BE49-F238E27FC236}">
                <a16:creationId xmlns:a16="http://schemas.microsoft.com/office/drawing/2014/main" id="{ABF57B8B-D252-94C8-0B35-C330494C8C8F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rcRect r="-890" b="-332"/>
          <a:stretch>
            <a:fillRect/>
          </a:stretch>
        </p:blipFill>
        <p:spPr>
          <a:xfrm>
            <a:off x="450829" y="2118434"/>
            <a:ext cx="5089591" cy="4430924"/>
          </a:xfrm>
          <a:prstGeom prst="rect">
            <a:avLst/>
          </a:prstGeom>
          <a:noFill/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68D253F-6460-7A8D-B4B9-3F4CB9927C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" t="-238" r="2516" b="30428"/>
          <a:stretch>
            <a:fillRect/>
          </a:stretch>
        </p:blipFill>
        <p:spPr>
          <a:xfrm>
            <a:off x="6095436" y="437"/>
            <a:ext cx="5720005" cy="6859062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ED332-73D9-A7E9-F617-8F3672CD873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AEBFA-9D9A-1C03-CA18-56CB05425EF6}"/>
              </a:ext>
            </a:extLst>
          </p:cNvPr>
          <p:cNvSpPr txBox="1"/>
          <p:nvPr/>
        </p:nvSpPr>
        <p:spPr>
          <a:xfrm>
            <a:off x="8956589" y="2767914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3"/>
                </a:solidFill>
                <a:latin typeface="Bahnschrift"/>
              </a:rPr>
              <a:t>Collect certification requests​ with ease</a:t>
            </a:r>
            <a:endParaRPr lang="en-US" sz="200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18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2C32910-0760-2746-2DA5-BA4D2AD40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5604"/>
            <a:ext cx="5208516" cy="1401670"/>
          </a:xfrm>
        </p:spPr>
        <p:txBody>
          <a:bodyPr/>
          <a:lstStyle/>
          <a:p>
            <a:r>
              <a:rPr lang="en-US" sz="2400" b="1" dirty="0"/>
              <a:t>Collect certification requests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" name="Content Placeholder 5" descr="A certificate form with red and white text&#10;&#10;AI-generated content may be incorrect.">
            <a:extLst>
              <a:ext uri="{FF2B5EF4-FFF2-40B4-BE49-F238E27FC236}">
                <a16:creationId xmlns:a16="http://schemas.microsoft.com/office/drawing/2014/main" id="{5325116B-10EB-7FE7-339D-DABEE7362F78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rcRect r="282" b="2073"/>
          <a:stretch>
            <a:fillRect/>
          </a:stretch>
        </p:blipFill>
        <p:spPr>
          <a:xfrm>
            <a:off x="-2540" y="1711367"/>
            <a:ext cx="5020539" cy="5145564"/>
          </a:xfrm>
          <a:prstGeom prst="rect">
            <a:avLst/>
          </a:prstGeom>
          <a:noFill/>
        </p:spPr>
      </p:pic>
      <p:pic>
        <p:nvPicPr>
          <p:cNvPr id="7" name="Picture 6" descr="A close-up of a certificate&#10;&#10;AI-generated content may be incorrect.">
            <a:extLst>
              <a:ext uri="{FF2B5EF4-FFF2-40B4-BE49-F238E27FC236}">
                <a16:creationId xmlns:a16="http://schemas.microsoft.com/office/drawing/2014/main" id="{692BB305-0521-1EF2-91BB-2E82D780C5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96" b="5996"/>
          <a:stretch>
            <a:fillRect/>
          </a:stretch>
        </p:blipFill>
        <p:spPr>
          <a:xfrm>
            <a:off x="5646420" y="-3132"/>
            <a:ext cx="5820208" cy="6628865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B507FB-F03E-885D-EA30-219698611A2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24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079230-64CC-8CAC-255A-C277F2CD7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B61FE6C-249C-B1CD-9CA0-1CDA3B0C5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5604"/>
            <a:ext cx="5651299" cy="1587021"/>
          </a:xfrm>
        </p:spPr>
        <p:txBody>
          <a:bodyPr/>
          <a:lstStyle/>
          <a:p>
            <a:r>
              <a:rPr lang="en-US" sz="2400" b="1" dirty="0"/>
              <a:t>Combine the student responsibility contract with your cert request</a:t>
            </a:r>
            <a:endParaRPr lang="en-US" dirty="0"/>
          </a:p>
        </p:txBody>
      </p:sp>
      <p:pic>
        <p:nvPicPr>
          <p:cNvPr id="6" name="Content Placeholder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CD829BBA-7D51-8CE9-931D-A874748FCF51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rcRect l="-186" t="180" r="-1707" b="42"/>
          <a:stretch>
            <a:fillRect/>
          </a:stretch>
        </p:blipFill>
        <p:spPr>
          <a:xfrm>
            <a:off x="145626" y="1712649"/>
            <a:ext cx="5790429" cy="5134137"/>
          </a:xfrm>
          <a:prstGeom prst="rect">
            <a:avLst/>
          </a:prstGeom>
          <a:noFill/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FAC7C3B-ADE7-5D6A-3D79-98DBF63FAF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30" r="182" b="-715"/>
          <a:stretch>
            <a:fillRect/>
          </a:stretch>
        </p:blipFill>
        <p:spPr>
          <a:xfrm>
            <a:off x="5995670" y="113284"/>
            <a:ext cx="5809628" cy="6729650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02B08-C5BE-96E7-7CD0-8FC67D950C8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63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5F24A-CA11-D1BB-574D-357878176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2792"/>
            <a:ext cx="11605600" cy="1639937"/>
          </a:xfrm>
        </p:spPr>
        <p:txBody>
          <a:bodyPr wrap="square" anchor="ctr">
            <a:normAutofit/>
          </a:bodyPr>
          <a:lstStyle/>
          <a:p>
            <a:r>
              <a:rPr lang="en-US" sz="2800" dirty="0"/>
              <a:t>Don’t hold onto physical documents</a:t>
            </a:r>
            <a:br>
              <a:rPr lang="en-US" sz="2800" dirty="0"/>
            </a:br>
            <a:r>
              <a:rPr lang="en-US" sz="2800" dirty="0"/>
              <a:t>let the students upload a copy for you to store digitally</a:t>
            </a:r>
          </a:p>
        </p:txBody>
      </p:sp>
      <p:pic>
        <p:nvPicPr>
          <p:cNvPr id="6" name="Content Placeholder 5" descr="A screenshot of a web page&#10;&#10;AI-generated content may be incorrect.">
            <a:extLst>
              <a:ext uri="{FF2B5EF4-FFF2-40B4-BE49-F238E27FC236}">
                <a16:creationId xmlns:a16="http://schemas.microsoft.com/office/drawing/2014/main" id="{00610DE6-D7B9-0942-8520-861500C51624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2792724" y="2155019"/>
            <a:ext cx="6596584" cy="4384423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CA02-0B2B-84A5-935D-A02721F374E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2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D16B0-BE9F-F47F-722B-8D37BECA9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94755A8-FBE0-1A1B-A415-4A3820535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/>
              <a:t>Let them have some autonomy-</a:t>
            </a:r>
            <a:br>
              <a:rPr lang="en-US" sz="2700"/>
            </a:br>
            <a:r>
              <a:rPr lang="en-US" sz="2700"/>
              <a:t>the power to check the status of their Cert</a:t>
            </a:r>
          </a:p>
        </p:txBody>
      </p:sp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E919236-BC19-62B8-DF21-08561CBE765D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rcRect l="1972" r="140" b="2"/>
          <a:stretch>
            <a:fillRect/>
          </a:stretch>
        </p:blipFill>
        <p:spPr>
          <a:xfrm>
            <a:off x="915988" y="2761488"/>
            <a:ext cx="5430837" cy="3300984"/>
          </a:xfrm>
          <a:prstGeom prst="rect">
            <a:avLst/>
          </a:prstGeom>
          <a:noFill/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D37A021-487F-F458-0C2D-2B5DA9D8C3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420" r="27260" b="-155"/>
          <a:stretch>
            <a:fillRect/>
          </a:stretch>
        </p:blipFill>
        <p:spPr>
          <a:xfrm>
            <a:off x="6556001" y="10"/>
            <a:ext cx="5639139" cy="6868523"/>
          </a:xfrm>
          <a:custGeom>
            <a:avLst/>
            <a:gdLst>
              <a:gd name="connsiteX0" fmla="*/ 1688746 w 5730658"/>
              <a:gd name="connsiteY0" fmla="*/ 0 h 6858000"/>
              <a:gd name="connsiteX1" fmla="*/ 5730658 w 5730658"/>
              <a:gd name="connsiteY1" fmla="*/ 0 h 6858000"/>
              <a:gd name="connsiteX2" fmla="*/ 5730658 w 5730658"/>
              <a:gd name="connsiteY2" fmla="*/ 6858000 h 6858000"/>
              <a:gd name="connsiteX3" fmla="*/ 31751 w 5730658"/>
              <a:gd name="connsiteY3" fmla="*/ 6858000 h 6858000"/>
              <a:gd name="connsiteX4" fmla="*/ 31751 w 5730658"/>
              <a:gd name="connsiteY4" fmla="*/ 6857688 h 6858000"/>
              <a:gd name="connsiteX5" fmla="*/ 0 w 5730658"/>
              <a:gd name="connsiteY5" fmla="*/ 6857932 h 6858000"/>
              <a:gd name="connsiteX6" fmla="*/ 31751 w 5730658"/>
              <a:gd name="connsiteY6" fmla="*/ 6729501 h 6858000"/>
              <a:gd name="connsiteX7" fmla="*/ 31751 w 5730658"/>
              <a:gd name="connsiteY7" fmla="*/ 6681788 h 6858000"/>
              <a:gd name="connsiteX8" fmla="*/ 43547 w 5730658"/>
              <a:gd name="connsiteY8" fmla="*/ 6681788 h 6858000"/>
              <a:gd name="connsiteX9" fmla="*/ 1688746 w 5730658"/>
              <a:gd name="connsiteY9" fmla="*/ 27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0658" h="6858000">
                <a:moveTo>
                  <a:pt x="1688746" y="0"/>
                </a:moveTo>
                <a:lnTo>
                  <a:pt x="5730658" y="0"/>
                </a:lnTo>
                <a:lnTo>
                  <a:pt x="5730658" y="6858000"/>
                </a:lnTo>
                <a:lnTo>
                  <a:pt x="31751" y="6858000"/>
                </a:lnTo>
                <a:lnTo>
                  <a:pt x="31751" y="6857688"/>
                </a:lnTo>
                <a:lnTo>
                  <a:pt x="0" y="6857932"/>
                </a:lnTo>
                <a:lnTo>
                  <a:pt x="31751" y="6729501"/>
                </a:lnTo>
                <a:lnTo>
                  <a:pt x="31751" y="6681788"/>
                </a:lnTo>
                <a:lnTo>
                  <a:pt x="43547" y="6681788"/>
                </a:lnTo>
                <a:lnTo>
                  <a:pt x="1688746" y="27053"/>
                </a:lnTo>
                <a:close/>
              </a:path>
            </a:pathLst>
          </a:cu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50529E-69E8-2238-EF49-FA4CBE10AF9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96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 bulbs with a yellow one standing out">
            <a:extLst>
              <a:ext uri="{FF2B5EF4-FFF2-40B4-BE49-F238E27FC236}">
                <a16:creationId xmlns:a16="http://schemas.microsoft.com/office/drawing/2014/main" id="{BB68012C-1752-74A7-497D-F0A6D3A735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613" r="5597" b="-1"/>
          <a:stretch>
            <a:fillRect/>
          </a:stretch>
        </p:blipFill>
        <p:spPr>
          <a:xfrm>
            <a:off x="3686175" y="10"/>
            <a:ext cx="8505825" cy="6857990"/>
          </a:xfrm>
          <a:custGeom>
            <a:avLst/>
            <a:gdLst>
              <a:gd name="connsiteX0" fmla="*/ 1701752 w 8505825"/>
              <a:gd name="connsiteY0" fmla="*/ 0 h 6858000"/>
              <a:gd name="connsiteX1" fmla="*/ 8505825 w 8505825"/>
              <a:gd name="connsiteY1" fmla="*/ 0 h 6858000"/>
              <a:gd name="connsiteX2" fmla="*/ 8505825 w 8505825"/>
              <a:gd name="connsiteY2" fmla="*/ 6858000 h 6858000"/>
              <a:gd name="connsiteX3" fmla="*/ 0 w 8505825"/>
              <a:gd name="connsiteY3" fmla="*/ 6858000 h 6858000"/>
              <a:gd name="connsiteX4" fmla="*/ 0 w 8505825"/>
              <a:gd name="connsiteY4" fmla="*/ 6837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5825" h="6858000">
                <a:moveTo>
                  <a:pt x="1701752" y="0"/>
                </a:moveTo>
                <a:lnTo>
                  <a:pt x="8505825" y="0"/>
                </a:lnTo>
                <a:lnTo>
                  <a:pt x="8505825" y="6858000"/>
                </a:lnTo>
                <a:lnTo>
                  <a:pt x="0" y="6858000"/>
                </a:lnTo>
                <a:lnTo>
                  <a:pt x="0" y="6837396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35A121-24F8-A629-2A69-324FD8F05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9635"/>
            <a:ext cx="8261729" cy="1639938"/>
          </a:xfrm>
        </p:spPr>
        <p:txBody>
          <a:bodyPr wrap="square" anchor="ctr">
            <a:normAutofit/>
          </a:bodyPr>
          <a:lstStyle/>
          <a:p>
            <a:r>
              <a:rPr lang="en-US"/>
              <a:t>Two requirements must be completed to ensure compliance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B7F509-3881-C302-44C3-046AD7869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2907792"/>
            <a:ext cx="2952599" cy="37690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3200" dirty="0"/>
              <a:t>Report changes to enrollment information</a:t>
            </a:r>
          </a:p>
          <a:p>
            <a:pPr marL="342900" indent="-342900">
              <a:buChar char="•"/>
            </a:pPr>
            <a:r>
              <a:rPr lang="en-US" sz="3200" dirty="0"/>
              <a:t>The Two (Dual) Certification Requirement</a:t>
            </a:r>
          </a:p>
        </p:txBody>
      </p:sp>
    </p:spTree>
    <p:extLst>
      <p:ext uri="{BB962C8B-B14F-4D97-AF65-F5344CB8AC3E}">
        <p14:creationId xmlns:p14="http://schemas.microsoft.com/office/powerpoint/2010/main" val="1507434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8E3C2-5E90-81C8-4A20-735598147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C75B3-DB62-4FB0-5DA4-E572CE4D4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</p:spPr>
        <p:txBody>
          <a:bodyPr wrap="square" anchor="ctr">
            <a:normAutofit/>
          </a:bodyPr>
          <a:lstStyle/>
          <a:p>
            <a:r>
              <a:rPr lang="en-US"/>
              <a:t>Report changes to enrollment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585A9F-AE7F-1F7D-CA2F-BEF42F2468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154" y="2770632"/>
            <a:ext cx="3902518" cy="35392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Our IHL uses Banner and ARGOS </a:t>
            </a:r>
            <a:r>
              <a:rPr lang="en-US" sz="2000">
                <a:latin typeface="TW Cen MT"/>
              </a:rPr>
              <a:t>systems </a:t>
            </a:r>
            <a:r>
              <a:rPr lang="en-US" sz="2000"/>
              <a:t>to monitor students and track if they make a change to their enrollment. This keeps us in compliment with the 30 days requirement.</a:t>
            </a:r>
          </a:p>
          <a:p>
            <a:r>
              <a:rPr lang="en-US" sz="2000"/>
              <a:t>Our SCOs compare the certified date to the enrollment activity date in the school system</a:t>
            </a:r>
          </a:p>
        </p:txBody>
      </p:sp>
      <p:pic>
        <p:nvPicPr>
          <p:cNvPr id="7" name="Picture 6" descr="Woman using tablet standing in front of digital display">
            <a:extLst>
              <a:ext uri="{FF2B5EF4-FFF2-40B4-BE49-F238E27FC236}">
                <a16:creationId xmlns:a16="http://schemas.microsoft.com/office/drawing/2014/main" id="{ECA5A4D3-925C-7E09-CD67-B48E2E7D83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18" r="11718"/>
          <a:stretch/>
        </p:blipFill>
        <p:spPr>
          <a:xfrm>
            <a:off x="4315032" y="10"/>
            <a:ext cx="7876033" cy="6857990"/>
          </a:xfrm>
          <a:custGeom>
            <a:avLst/>
            <a:gdLst>
              <a:gd name="connsiteX0" fmla="*/ 1579547 w 7876033"/>
              <a:gd name="connsiteY0" fmla="*/ 0 h 6858000"/>
              <a:gd name="connsiteX1" fmla="*/ 7876033 w 7876033"/>
              <a:gd name="connsiteY1" fmla="*/ 0 h 6858000"/>
              <a:gd name="connsiteX2" fmla="*/ 7876033 w 7876033"/>
              <a:gd name="connsiteY2" fmla="*/ 6858000 h 6858000"/>
              <a:gd name="connsiteX3" fmla="*/ 0 w 7876033"/>
              <a:gd name="connsiteY3" fmla="*/ 6858000 h 6858000"/>
              <a:gd name="connsiteX4" fmla="*/ 1013709 w 7876033"/>
              <a:gd name="connsiteY4" fmla="*/ 2456730 h 6858000"/>
              <a:gd name="connsiteX5" fmla="*/ 2519005 w 7876033"/>
              <a:gd name="connsiteY5" fmla="*/ 2456730 h 6858000"/>
              <a:gd name="connsiteX6" fmla="*/ 2927016 w 7876033"/>
              <a:gd name="connsiteY6" fmla="*/ 824686 h 6858000"/>
              <a:gd name="connsiteX7" fmla="*/ 1389604 w 7876033"/>
              <a:gd name="connsiteY7" fmla="*/ 824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6033" h="6858000">
                <a:moveTo>
                  <a:pt x="1579547" y="0"/>
                </a:moveTo>
                <a:lnTo>
                  <a:pt x="7876033" y="0"/>
                </a:lnTo>
                <a:lnTo>
                  <a:pt x="7876033" y="6858000"/>
                </a:lnTo>
                <a:lnTo>
                  <a:pt x="0" y="6858000"/>
                </a:lnTo>
                <a:lnTo>
                  <a:pt x="1013709" y="2456730"/>
                </a:lnTo>
                <a:lnTo>
                  <a:pt x="2519005" y="2456730"/>
                </a:lnTo>
                <a:lnTo>
                  <a:pt x="2927016" y="824686"/>
                </a:lnTo>
                <a:lnTo>
                  <a:pt x="1389604" y="824686"/>
                </a:lnTo>
                <a:close/>
              </a:path>
            </a:pathLst>
          </a:custGeom>
          <a:noFill/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B06748B-C20A-8B27-D9C5-DF4E7E65C4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A287BB8-87EF-2FE3-FF25-E07863B4D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517068"/>
              </p:ext>
            </p:extLst>
          </p:nvPr>
        </p:nvGraphicFramePr>
        <p:xfrm>
          <a:off x="7759380" y="1099068"/>
          <a:ext cx="4037761" cy="4665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37761">
                  <a:extLst>
                    <a:ext uri="{9D8B030D-6E8A-4147-A177-3AD203B41FA5}">
                      <a16:colId xmlns:a16="http://schemas.microsoft.com/office/drawing/2014/main" val="4063251632"/>
                    </a:ext>
                  </a:extLst>
                </a:gridCol>
              </a:tblGrid>
              <a:tr h="4665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Tw Cen MT"/>
                        </a:rPr>
                        <a:t>Data needs to be collected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627612"/>
                  </a:ext>
                </a:extLst>
              </a:tr>
              <a:tr h="4665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Tw Cen MT"/>
                        </a:rPr>
                        <a:t>Class beginning 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405775"/>
                  </a:ext>
                </a:extLst>
              </a:tr>
              <a:tr h="4665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Tw Cen MT"/>
                        </a:rPr>
                        <a:t>Class ending 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22118"/>
                  </a:ext>
                </a:extLst>
              </a:tr>
              <a:tr h="4665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Tw Cen MT"/>
                        </a:rPr>
                        <a:t>add/drop 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441756"/>
                  </a:ext>
                </a:extLst>
              </a:tr>
              <a:tr h="4665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Tw Cen MT"/>
                        </a:rPr>
                        <a:t>deadline for 2nd cert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5407"/>
                  </a:ext>
                </a:extLst>
              </a:tr>
              <a:tr h="4665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Tw Cen MT"/>
                        </a:rPr>
                        <a:t>whether is CH33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479357"/>
                  </a:ext>
                </a:extLst>
              </a:tr>
              <a:tr h="4665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Tw Cen MT"/>
                        </a:rPr>
                        <a:t>units was certified 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884400"/>
                  </a:ext>
                </a:extLst>
              </a:tr>
              <a:tr h="4665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Tw Cen MT"/>
                        </a:rPr>
                        <a:t>current units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570031"/>
                  </a:ext>
                </a:extLst>
              </a:tr>
              <a:tr h="4665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Tw Cen MT"/>
                        </a:rPr>
                        <a:t>certification 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6867421"/>
                  </a:ext>
                </a:extLst>
              </a:tr>
              <a:tr h="4665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Tw Cen MT"/>
                        </a:rPr>
                        <a:t>Student last registration 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5531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2345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F0315-0955-0172-65E6-282EA1C91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5B0A5-930E-1FE5-7B94-B67F736D2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1153" y="265256"/>
            <a:ext cx="7292793" cy="1036155"/>
          </a:xfrm>
        </p:spPr>
        <p:txBody>
          <a:bodyPr/>
          <a:lstStyle/>
          <a:p>
            <a:r>
              <a:rPr lang="en-US" sz="3600">
                <a:solidFill>
                  <a:srgbClr val="FFFFFF"/>
                </a:solidFill>
                <a:latin typeface="Bahnschrift"/>
              </a:rPr>
              <a:t>Two (Dual) Certification Requirement</a:t>
            </a: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CD3956-942E-558C-CD90-D1008DF90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6711" y="1482937"/>
            <a:ext cx="8161825" cy="2286177"/>
          </a:xfrm>
        </p:spPr>
        <p:txBody>
          <a:bodyPr>
            <a:noAutofit/>
          </a:bodyPr>
          <a:lstStyle/>
          <a:p>
            <a:pPr algn="l"/>
            <a:r>
              <a:rPr lang="en-US">
                <a:solidFill>
                  <a:srgbClr val="FFFFFF"/>
                </a:solidFill>
                <a:latin typeface="Tw Cen MT"/>
                <a:cs typeface="Arial"/>
              </a:rPr>
              <a:t>Utilize reports that you can generate from EM to make sure you have subsequent enrollment certification for each initial enrollment within 30 days after drop-add period (without penalty as either an academic penalty or a financial penalty, whichever occurs first ). </a:t>
            </a:r>
            <a:endParaRPr lang="en-US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6D13EB3-9942-2323-C4FC-CA26D6789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759" y="3893701"/>
            <a:ext cx="8785929" cy="271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84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43E0C-A1F3-698C-F30D-2F5DFBD6E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8FCEB-9AEE-5E7A-D53C-32B8963867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</p:spPr>
        <p:txBody>
          <a:bodyPr wrap="square" anchor="ctr">
            <a:normAutofit/>
          </a:bodyPr>
          <a:lstStyle/>
          <a:p>
            <a:r>
              <a:rPr lang="en-US"/>
              <a:t>Tips on changing program in 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BA8BF8-8F1C-E11D-E407-62BE251A3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992" y="2770632"/>
            <a:ext cx="4043680" cy="3579905"/>
          </a:xfrm>
        </p:spPr>
        <p:txBody>
          <a:bodyPr>
            <a:normAutofit/>
          </a:bodyPr>
          <a:lstStyle/>
          <a:p>
            <a:r>
              <a:rPr lang="en-US"/>
              <a:t>When you are not able to change the program for a student veteran in EM, there is a workaround to change. </a:t>
            </a:r>
          </a:p>
          <a:p>
            <a:r>
              <a:rPr lang="en-US"/>
              <a:t>Change the benefit to Unknown first. After you change the program, change the benefit back to whichever the student is using. </a:t>
            </a:r>
          </a:p>
          <a:p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0AA08ED-1DB1-51BB-AE0A-3455AB7EDE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9143" r="32000"/>
          <a:stretch/>
        </p:blipFill>
        <p:spPr>
          <a:xfrm>
            <a:off x="2876329" y="10"/>
            <a:ext cx="9707258" cy="6858057"/>
          </a:xfrm>
          <a:custGeom>
            <a:avLst/>
            <a:gdLst>
              <a:gd name="connsiteX0" fmla="*/ 1579547 w 7876033"/>
              <a:gd name="connsiteY0" fmla="*/ 0 h 6858000"/>
              <a:gd name="connsiteX1" fmla="*/ 7876033 w 7876033"/>
              <a:gd name="connsiteY1" fmla="*/ 0 h 6858000"/>
              <a:gd name="connsiteX2" fmla="*/ 7876033 w 7876033"/>
              <a:gd name="connsiteY2" fmla="*/ 6858000 h 6858000"/>
              <a:gd name="connsiteX3" fmla="*/ 0 w 7876033"/>
              <a:gd name="connsiteY3" fmla="*/ 6858000 h 6858000"/>
              <a:gd name="connsiteX4" fmla="*/ 1013709 w 7876033"/>
              <a:gd name="connsiteY4" fmla="*/ 2456730 h 6858000"/>
              <a:gd name="connsiteX5" fmla="*/ 2519005 w 7876033"/>
              <a:gd name="connsiteY5" fmla="*/ 2456730 h 6858000"/>
              <a:gd name="connsiteX6" fmla="*/ 2927016 w 7876033"/>
              <a:gd name="connsiteY6" fmla="*/ 824686 h 6858000"/>
              <a:gd name="connsiteX7" fmla="*/ 1389604 w 7876033"/>
              <a:gd name="connsiteY7" fmla="*/ 824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6033" h="6858000">
                <a:moveTo>
                  <a:pt x="1579547" y="0"/>
                </a:moveTo>
                <a:lnTo>
                  <a:pt x="7876033" y="0"/>
                </a:lnTo>
                <a:lnTo>
                  <a:pt x="7876033" y="6858000"/>
                </a:lnTo>
                <a:lnTo>
                  <a:pt x="0" y="6858000"/>
                </a:lnTo>
                <a:lnTo>
                  <a:pt x="1013709" y="2456730"/>
                </a:lnTo>
                <a:lnTo>
                  <a:pt x="2519005" y="2456730"/>
                </a:lnTo>
                <a:lnTo>
                  <a:pt x="2927016" y="824686"/>
                </a:lnTo>
                <a:lnTo>
                  <a:pt x="1389604" y="824686"/>
                </a:lnTo>
                <a:close/>
              </a:path>
            </a:pathLst>
          </a:custGeom>
          <a:noFill/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F08FF2C-50A8-8683-44C2-FAB5326315E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94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16FD7-D06A-1ED6-AE3E-ED51914F6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64409"/>
            <a:ext cx="10308779" cy="1639937"/>
          </a:xfrm>
        </p:spPr>
        <p:txBody>
          <a:bodyPr/>
          <a:lstStyle/>
          <a:p>
            <a:r>
              <a:rPr lang="en-US"/>
              <a:t>Final tips &amp; takeaways/Q&amp;A Time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47A2F46-CF06-E88E-9AFE-E1363F3949B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07208"/>
            <a:ext cx="2962656" cy="31912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Continue improving</a:t>
            </a:r>
          </a:p>
          <a:p>
            <a:pPr lvl="1"/>
            <a:r>
              <a:rPr lang="en-US" dirty="0"/>
              <a:t>Seek feedback</a:t>
            </a:r>
            <a:r>
              <a:rPr lang="en-US"/>
              <a:t> from your vets</a:t>
            </a:r>
            <a:endParaRPr lang="en-US" dirty="0"/>
          </a:p>
          <a:p>
            <a:pPr lvl="1"/>
            <a:r>
              <a:rPr lang="en-US" dirty="0"/>
              <a:t>Reflect on </a:t>
            </a:r>
            <a:r>
              <a:rPr lang="en-US"/>
              <a:t>your </a:t>
            </a:r>
            <a:r>
              <a:rPr lang="en-US" dirty="0"/>
              <a:t>performance</a:t>
            </a:r>
          </a:p>
          <a:p>
            <a:pPr lvl="1"/>
            <a:r>
              <a:rPr lang="en-US" dirty="0"/>
              <a:t>Explore new techniques</a:t>
            </a:r>
          </a:p>
          <a:p>
            <a:pPr lvl="1"/>
            <a:r>
              <a:rPr lang="en-US" dirty="0"/>
              <a:t>Set personal goals</a:t>
            </a:r>
          </a:p>
          <a:p>
            <a:pPr lvl="1"/>
            <a:r>
              <a:rPr lang="en-US" dirty="0"/>
              <a:t>Adapt</a:t>
            </a:r>
          </a:p>
          <a:p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7C1F62B-D2CC-A382-3650-EDA7B5A547C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26280" y="2807208"/>
            <a:ext cx="5870448" cy="37764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PRACTICE MAKES PERFECT</a:t>
            </a:r>
          </a:p>
          <a:p>
            <a:pPr lvl="1"/>
            <a:r>
              <a:rPr lang="en-US" dirty="0"/>
              <a:t>Consistent rehearsal</a:t>
            </a:r>
          </a:p>
          <a:p>
            <a:pPr marL="283210" lvl="2" indent="-283210"/>
            <a:r>
              <a:rPr lang="en-US" dirty="0"/>
              <a:t>Strengthen your familiarity</a:t>
            </a:r>
          </a:p>
          <a:p>
            <a:pPr lvl="1"/>
            <a:r>
              <a:rPr lang="en-US" dirty="0"/>
              <a:t>Refine delivery style</a:t>
            </a:r>
          </a:p>
          <a:p>
            <a:pPr marL="283210" lvl="2" indent="-283210"/>
            <a:r>
              <a:rPr lang="en-US" dirty="0"/>
              <a:t>Confidence, tone, and emphasis</a:t>
            </a:r>
          </a:p>
          <a:p>
            <a:pPr lvl="1"/>
            <a:endParaRPr lang="en-US" dirty="0"/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CE20E-036C-9032-6F92-19214C09F4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04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Placeholder 86" descr="Close up of the Golden Gate Bridge">
            <a:extLst>
              <a:ext uri="{FF2B5EF4-FFF2-40B4-BE49-F238E27FC236}">
                <a16:creationId xmlns:a16="http://schemas.microsoft.com/office/drawing/2014/main" id="{1A67CB3B-F50E-0C67-E369-D749D8F796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7024688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09B40FD-8703-8858-9649-FEBB48F53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706" y="2456733"/>
            <a:ext cx="8124873" cy="1639939"/>
          </a:xfrm>
        </p:spPr>
        <p:txBody>
          <a:bodyPr/>
          <a:lstStyle/>
          <a:p>
            <a:r>
              <a:rPr lang="en-US"/>
              <a:t>A Day in the life of a School certifying official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522A62-F0E1-C614-F2D9-ED1F8CE5DE68}"/>
              </a:ext>
            </a:extLst>
          </p:cNvPr>
          <p:cNvSpPr txBox="1"/>
          <p:nvPr/>
        </p:nvSpPr>
        <p:spPr>
          <a:xfrm>
            <a:off x="6096000" y="3600878"/>
            <a:ext cx="520365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</a:rPr>
              <a:t>Where's my money?</a:t>
            </a:r>
          </a:p>
        </p:txBody>
      </p:sp>
    </p:spTree>
    <p:extLst>
      <p:ext uri="{BB962C8B-B14F-4D97-AF65-F5344CB8AC3E}">
        <p14:creationId xmlns:p14="http://schemas.microsoft.com/office/powerpoint/2010/main" val="3957554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 descr="Bridge">
            <a:extLst>
              <a:ext uri="{FF2B5EF4-FFF2-40B4-BE49-F238E27FC236}">
                <a16:creationId xmlns:a16="http://schemas.microsoft.com/office/drawing/2014/main" id="{1BFA8449-61BE-6A34-3690-BAEEC5A5A5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175" y="0"/>
            <a:ext cx="8505825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ABFD3A-42D8-AD08-B28B-24BAACB1B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9635"/>
            <a:ext cx="8261729" cy="1639938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10AE0F3-4D02-12DE-AE66-D0E7EEB76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2907792"/>
            <a:ext cx="2952599" cy="294523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Brian Vargas, MSW</a:t>
            </a:r>
          </a:p>
          <a:p>
            <a:r>
              <a:rPr lang="en-US" sz="2400" dirty="0">
                <a:hlinkClick r:id="rId3"/>
              </a:rPr>
              <a:t>Bvargas@ccsf.edu</a:t>
            </a:r>
            <a:endParaRPr lang="en-US" sz="2400" dirty="0"/>
          </a:p>
          <a:p>
            <a:r>
              <a:rPr lang="en-US" sz="2400" dirty="0"/>
              <a:t> </a:t>
            </a:r>
          </a:p>
          <a:p>
            <a:endParaRPr lang="en-US" sz="2400" dirty="0"/>
          </a:p>
          <a:p>
            <a:r>
              <a:rPr lang="en-US" sz="2400" dirty="0"/>
              <a:t>Ray Wen, SCO</a:t>
            </a:r>
          </a:p>
          <a:p>
            <a:r>
              <a:rPr lang="en-US" sz="2400" dirty="0">
                <a:hlinkClick r:id="rId4"/>
              </a:rPr>
              <a:t>Rwen@ccsf.edu</a:t>
            </a:r>
            <a:endParaRPr lang="en-US" sz="3200" dirty="0"/>
          </a:p>
          <a:p>
            <a:endParaRPr lang="en-US" dirty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73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8727DA-84EF-02D3-78CC-2B97CC6B2C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b="1" dirty="0">
                <a:latin typeface="TW Cen MT"/>
              </a:rPr>
              <a:t>Presenters</a:t>
            </a:r>
            <a:endParaRPr lang="en-US" sz="4400"/>
          </a:p>
        </p:txBody>
      </p:sp>
      <p:pic>
        <p:nvPicPr>
          <p:cNvPr id="5" name="Content Placeholder 4" descr="A person with glasses and a white shirt with his arms crossed&#10;&#10;AI-generated content may be incorrect.">
            <a:extLst>
              <a:ext uri="{FF2B5EF4-FFF2-40B4-BE49-F238E27FC236}">
                <a16:creationId xmlns:a16="http://schemas.microsoft.com/office/drawing/2014/main" id="{6580FA0F-6B01-43CD-CFE0-E196BC2A5589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341903" y="2709919"/>
            <a:ext cx="2127686" cy="3191256"/>
          </a:xfrm>
          <a:prstGeom prst="rect">
            <a:avLst/>
          </a:prstGeom>
        </p:spPr>
      </p:pic>
      <p:pic>
        <p:nvPicPr>
          <p:cNvPr id="6" name="Content Placeholder 5" descr="A person with a beard and mustache wearing a grey polo shirt&#10;&#10;AI-generated content may be incorrect.">
            <a:extLst>
              <a:ext uri="{FF2B5EF4-FFF2-40B4-BE49-F238E27FC236}">
                <a16:creationId xmlns:a16="http://schemas.microsoft.com/office/drawing/2014/main" id="{363CA957-5CED-81F6-522F-7EC0F9938BFC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6099748" y="2709919"/>
            <a:ext cx="2127504" cy="3191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706A7F-2DA6-2D5C-24FF-D95BB7ED0185}"/>
              </a:ext>
            </a:extLst>
          </p:cNvPr>
          <p:cNvSpPr txBox="1"/>
          <p:nvPr/>
        </p:nvSpPr>
        <p:spPr>
          <a:xfrm>
            <a:off x="8235435" y="3606114"/>
            <a:ext cx="316367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A3A3A"/>
                </a:solidFill>
                <a:latin typeface="TW Cen MT"/>
              </a:rPr>
              <a:t>Brian Vargas, MSW VRC Manager </a:t>
            </a:r>
            <a:endParaRPr lang="en-US" dirty="0">
              <a:solidFill>
                <a:srgbClr val="000000"/>
              </a:solidFill>
              <a:latin typeface="Tw Cen MT"/>
            </a:endParaRPr>
          </a:p>
          <a:p>
            <a:r>
              <a:rPr lang="en-US" sz="2800" b="1" dirty="0">
                <a:solidFill>
                  <a:srgbClr val="3A3A3A"/>
                </a:solidFill>
                <a:latin typeface="TW Cen MT"/>
              </a:rPr>
              <a:t>(5.5 years)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C2E166-D949-59F8-43DC-4B0E06F77F5F}"/>
              </a:ext>
            </a:extLst>
          </p:cNvPr>
          <p:cNvSpPr txBox="1"/>
          <p:nvPr/>
        </p:nvSpPr>
        <p:spPr>
          <a:xfrm>
            <a:off x="2476918" y="3475589"/>
            <a:ext cx="2132145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A3A3A"/>
                </a:solidFill>
                <a:latin typeface="TW Cen MT"/>
              </a:rPr>
              <a:t>Ray Wen, SCO </a:t>
            </a:r>
            <a:endParaRPr lang="en-US" sz="2800">
              <a:solidFill>
                <a:srgbClr val="000000"/>
              </a:solidFill>
              <a:latin typeface="TW Cen MT"/>
            </a:endParaRPr>
          </a:p>
          <a:p>
            <a:r>
              <a:rPr lang="en-US" sz="2800" b="1" dirty="0">
                <a:solidFill>
                  <a:srgbClr val="3A3A3A"/>
                </a:solidFill>
                <a:latin typeface="TW Cen MT"/>
              </a:rPr>
              <a:t>(4.5 years)</a:t>
            </a:r>
            <a:endParaRPr lang="en-US" sz="2800">
              <a:latin typeface="TW Cen MT"/>
            </a:endParaRPr>
          </a:p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C36BC7-BE9D-88C2-716C-55DA963B49B9}"/>
              </a:ext>
            </a:extLst>
          </p:cNvPr>
          <p:cNvSpPr txBox="1"/>
          <p:nvPr/>
        </p:nvSpPr>
        <p:spPr>
          <a:xfrm>
            <a:off x="-2059" y="6454346"/>
            <a:ext cx="12196118" cy="4035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2325"/>
              </a:lnSpc>
            </a:pPr>
            <a:r>
              <a:rPr lang="en-US" sz="2800" b="1" dirty="0">
                <a:solidFill>
                  <a:srgbClr val="3A3A3A"/>
                </a:solidFill>
                <a:cs typeface="Segoe UI"/>
              </a:rPr>
              <a:t>Target Audience:</a:t>
            </a:r>
            <a:r>
              <a:rPr lang="en-US" sz="2800" dirty="0">
                <a:cs typeface="Segoe UI"/>
              </a:rPr>
              <a:t>​</a:t>
            </a:r>
            <a:r>
              <a:rPr lang="en-US" sz="2800" dirty="0">
                <a:solidFill>
                  <a:srgbClr val="000000"/>
                </a:solidFill>
                <a:cs typeface="Segoe UI"/>
              </a:rPr>
              <a:t> </a:t>
            </a:r>
            <a:r>
              <a:rPr lang="en-US" sz="2800" b="1" dirty="0">
                <a:solidFill>
                  <a:srgbClr val="3A3A3A"/>
                </a:solidFill>
                <a:cs typeface="Segoe UI"/>
              </a:rPr>
              <a:t>New/Beginner (1-3 years) School Certifying Officials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014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FDAFF-BC34-D691-F17A-F5A4A94DF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Close up of top of bridge">
            <a:extLst>
              <a:ext uri="{FF2B5EF4-FFF2-40B4-BE49-F238E27FC236}">
                <a16:creationId xmlns:a16="http://schemas.microsoft.com/office/drawing/2014/main" id="{AFE0FAA8-88C9-62A8-1DA5-A2B6CDDE01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04" y="0"/>
            <a:ext cx="10585637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84D1418-223C-6426-95B1-35D3D48C0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77" y="310634"/>
            <a:ext cx="11222181" cy="1632044"/>
          </a:xfrm>
        </p:spPr>
        <p:txBody>
          <a:bodyPr/>
          <a:lstStyle/>
          <a:p>
            <a:r>
              <a:rPr lang="en-US"/>
              <a:t>Goals &amp; learning objectives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96848C-C859-A9B5-0BB8-29D415A83BBB}"/>
              </a:ext>
            </a:extLst>
          </p:cNvPr>
          <p:cNvSpPr txBox="1"/>
          <p:nvPr/>
        </p:nvSpPr>
        <p:spPr>
          <a:xfrm>
            <a:off x="1272209" y="1934817"/>
            <a:ext cx="9780104" cy="46782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lphaUcPeriod"/>
            </a:pPr>
            <a:r>
              <a:rPr lang="en-US" sz="4000"/>
              <a:t> Gain Confidence</a:t>
            </a:r>
          </a:p>
          <a:p>
            <a:pPr marL="342900" indent="-342900">
              <a:buAutoNum type="alphaUcPeriod"/>
            </a:pPr>
            <a:r>
              <a:rPr lang="en-US" sz="4000"/>
              <a:t> Gain Perspective</a:t>
            </a:r>
          </a:p>
          <a:p>
            <a:pPr marL="342900" indent="-342900">
              <a:buAutoNum type="alphaUcPeriod"/>
            </a:pPr>
            <a:r>
              <a:rPr lang="en-US" sz="4000"/>
              <a:t> Learn how to maximize technology</a:t>
            </a:r>
          </a:p>
          <a:p>
            <a:pPr marL="342900" indent="-342900">
              <a:buAutoNum type="alphaUcPeriod"/>
            </a:pPr>
            <a:r>
              <a:rPr lang="en-US" sz="4000"/>
              <a:t> Learn how to leverage your resources</a:t>
            </a:r>
          </a:p>
          <a:p>
            <a:pPr marL="342900" indent="-342900">
              <a:buAutoNum type="alphaUcPeriod"/>
            </a:pPr>
            <a:r>
              <a:rPr lang="en-US" sz="4000"/>
              <a:t> Create your own network of SCOs and VRC professionals to call on at any time for support</a:t>
            </a:r>
          </a:p>
          <a:p>
            <a:pPr marL="342900" indent="-342900">
              <a:buAutoNum type="alphaU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37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317C2-DB72-9044-85F5-8145812F2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7"/>
            <a:ext cx="10191549" cy="1639937"/>
          </a:xfrm>
        </p:spPr>
        <p:txBody>
          <a:bodyPr wrap="square" anchor="ctr">
            <a:normAutofit/>
          </a:bodyPr>
          <a:lstStyle/>
          <a:p>
            <a:r>
              <a:rPr lang="en-US"/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D24E5D-1B1B-589D-5E61-13DB4FE9275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81771" y="2596649"/>
            <a:ext cx="3739896" cy="375760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sz="1400"/>
              <a:t>Introduction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sz="1400"/>
              <a:t>Building confidence-Know your Stuff: SCO handbook &amp; Title 38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sz="1400"/>
              <a:t>Engaging the Veteran Community-Using tech &amp; ditching paper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sz="1400"/>
              <a:t>Two requirements must be completed to ensure compliance (Technology, ITS &amp; ORP are your friends)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sz="1400"/>
              <a:t>Report changes to enrollment information 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sz="1400"/>
              <a:t>Tips on changing program in EM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US" sz="1400"/>
              <a:t>Final tips &amp; takeaways/Q&amp;A Time</a:t>
            </a:r>
          </a:p>
          <a:p>
            <a:pPr>
              <a:lnSpc>
                <a:spcPct val="90000"/>
              </a:lnSpc>
            </a:pPr>
            <a:endParaRPr lang="en-US" sz="1100"/>
          </a:p>
          <a:p>
            <a:pPr marL="342900" indent="-342900">
              <a:lnSpc>
                <a:spcPct val="90000"/>
              </a:lnSpc>
              <a:buAutoNum type="arabicPeriod"/>
            </a:pPr>
            <a:endParaRPr lang="en-US" sz="1100"/>
          </a:p>
          <a:p>
            <a:pPr marL="342900" indent="-342900">
              <a:lnSpc>
                <a:spcPct val="90000"/>
              </a:lnSpc>
              <a:buAutoNum type="arabicPeriod"/>
            </a:pPr>
            <a:endParaRPr lang="en-US" sz="1100"/>
          </a:p>
          <a:p>
            <a:pPr marL="342900" indent="-342900">
              <a:lnSpc>
                <a:spcPct val="90000"/>
              </a:lnSpc>
              <a:buAutoNum type="arabicPeriod"/>
            </a:pPr>
            <a:endParaRPr lang="en-US" sz="1100"/>
          </a:p>
        </p:txBody>
      </p:sp>
      <p:pic>
        <p:nvPicPr>
          <p:cNvPr id="7" name="Picture 6" descr="A silhouette of a person with words&#10;&#10;AI-generated content may be incorrect.">
            <a:extLst>
              <a:ext uri="{FF2B5EF4-FFF2-40B4-BE49-F238E27FC236}">
                <a16:creationId xmlns:a16="http://schemas.microsoft.com/office/drawing/2014/main" id="{F3C69700-B268-B1F4-0CED-7CC7A0B67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034" y="2606946"/>
            <a:ext cx="3726715" cy="3747310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93673-B52A-9C62-22E6-2E885DA1615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52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AB888-044C-471C-631D-A840EF19E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0" y="824686"/>
            <a:ext cx="7154158" cy="1632045"/>
          </a:xfrm>
        </p:spPr>
        <p:txBody>
          <a:bodyPr wrap="square" anchor="ctr">
            <a:normAutofit/>
          </a:bodyPr>
          <a:lstStyle/>
          <a:p>
            <a:r>
              <a:rPr lang="en-US"/>
              <a:t>INTRODUCTIONS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69BA4-BB93-7DC3-3D1F-4DA4CF5FC2A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955280" y="822960"/>
            <a:ext cx="3447288" cy="163677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/>
              <a:t>Who we are</a:t>
            </a:r>
          </a:p>
          <a:p>
            <a:pPr lvl="1"/>
            <a:r>
              <a:rPr lang="en-US" sz="1500"/>
              <a:t>Brian Vargas, MSW</a:t>
            </a:r>
          </a:p>
          <a:p>
            <a:pPr lvl="2" indent="-347345">
              <a:buFont typeface="Wingdings"/>
              <a:buChar char="§"/>
            </a:pPr>
            <a:r>
              <a:rPr lang="en-US" sz="1500"/>
              <a:t>VRC Manager</a:t>
            </a:r>
          </a:p>
          <a:p>
            <a:pPr lvl="1"/>
            <a:r>
              <a:rPr lang="en-US" sz="1500"/>
              <a:t>Ray Wen</a:t>
            </a:r>
          </a:p>
          <a:p>
            <a:pPr lvl="2" indent="-347345">
              <a:buFont typeface="Wingdings"/>
              <a:buChar char="§"/>
            </a:pPr>
            <a:r>
              <a:rPr lang="en-US" sz="1500"/>
              <a:t>SCO</a:t>
            </a:r>
          </a:p>
          <a:p>
            <a:pPr marL="0" lvl="1" indent="0">
              <a:buNone/>
            </a:pPr>
            <a:endParaRPr lang="en-US" sz="15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3AA15-477D-3A60-F1C0-6FC4F35F24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834640"/>
            <a:ext cx="10963656" cy="336499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/>
              <a:t>Why we care, more IMPORTANTLY why we think you should care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We care because from the top down and from the bottom up we believe our veterans are the future leaders and captions of industry this nation needs</a:t>
            </a:r>
          </a:p>
          <a:p>
            <a:pPr marL="0" lvl="1" indent="0">
              <a:lnSpc>
                <a:spcPct val="90000"/>
              </a:lnSpc>
              <a:buNone/>
            </a:pPr>
            <a:endParaRPr lang="en-US" sz="1700"/>
          </a:p>
          <a:p>
            <a:pPr lvl="1">
              <a:lnSpc>
                <a:spcPct val="90000"/>
              </a:lnSpc>
            </a:pPr>
            <a:r>
              <a:rPr lang="en-US" sz="1700"/>
              <a:t>As the leader of our VRC, I have been through the gambit our DoD and VA have to offer. I knew the resource center I was stepping into had a lot of potential and needed leadership that: a) had lived experience in dealing with the complexities of navigating VA education benefits and b) was willing to try new tactics and be comfortable failing but a tenacity and relance that could earn the trust of the veteran population. </a:t>
            </a:r>
          </a:p>
          <a:p>
            <a:pPr lvl="1">
              <a:lnSpc>
                <a:spcPct val="90000"/>
              </a:lnSpc>
            </a:pPr>
            <a:endParaRPr lang="en-US" sz="1700"/>
          </a:p>
          <a:p>
            <a:pPr lvl="1">
              <a:lnSpc>
                <a:spcPct val="90000"/>
              </a:lnSpc>
            </a:pPr>
            <a:r>
              <a:rPr lang="en-US" sz="1700"/>
              <a:t>I care because, when I sit across from a veteran who is physical and emotionally at their breaking point dealing with the VA, I remember all the Marines who don’t have the opportunity to achieve their academic goals because their gone. </a:t>
            </a:r>
          </a:p>
          <a:p>
            <a:pPr>
              <a:lnSpc>
                <a:spcPct val="90000"/>
              </a:lnSpc>
            </a:pPr>
            <a:endParaRPr lang="en-US" sz="17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BA5A5-6AFB-AB74-5763-67CD0C206F2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44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lose up of tops of buildings">
            <a:extLst>
              <a:ext uri="{FF2B5EF4-FFF2-40B4-BE49-F238E27FC236}">
                <a16:creationId xmlns:a16="http://schemas.microsoft.com/office/drawing/2014/main" id="{1FDC51BF-AA30-B054-C232-5803F7B592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7"/>
          <a:stretch/>
        </p:blipFill>
        <p:spPr>
          <a:xfrm>
            <a:off x="0" y="0"/>
            <a:ext cx="10266363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F9EF13D-AA0D-44CD-DB0F-81D3B7A5A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Bahnschrift"/>
              </a:rPr>
              <a:t>Building confidence-Know your Stuff: SCO handbook &amp; Title 38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BBA72F-BB9D-3A5F-ED17-5C3D1C612E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spc="100"/>
              <a:t>Confidence-building strategies</a:t>
            </a:r>
          </a:p>
        </p:txBody>
      </p:sp>
    </p:spTree>
    <p:extLst>
      <p:ext uri="{BB962C8B-B14F-4D97-AF65-F5344CB8AC3E}">
        <p14:creationId xmlns:p14="http://schemas.microsoft.com/office/powerpoint/2010/main" val="657881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65E584-E9D5-D9AE-675E-04B2896C8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10034"/>
            <a:ext cx="5963915" cy="1654590"/>
          </a:xfrm>
        </p:spPr>
        <p:txBody>
          <a:bodyPr wrap="square" anchor="ctr">
            <a:normAutofit/>
          </a:bodyPr>
          <a:lstStyle/>
          <a:p>
            <a:r>
              <a:rPr lang="en-US"/>
              <a:t>We have the </a:t>
            </a:r>
            <a:r>
              <a:rPr lang="en-US" err="1"/>
              <a:t>va's</a:t>
            </a:r>
            <a:r>
              <a:rPr lang="en-US"/>
              <a:t> playbook...use it!</a:t>
            </a:r>
          </a:p>
        </p:txBody>
      </p:sp>
      <p:pic>
        <p:nvPicPr>
          <p:cNvPr id="7" name="Picture Placeholder 6" descr="A screenshot of a web page&#10;&#10;AI-generated content may be incorrect.">
            <a:extLst>
              <a:ext uri="{FF2B5EF4-FFF2-40B4-BE49-F238E27FC236}">
                <a16:creationId xmlns:a16="http://schemas.microsoft.com/office/drawing/2014/main" id="{1D0F9AEB-F3F4-5B2C-B397-13D56615EF98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rcRect l="7" t="-230" r="674" b="127"/>
          <a:stretch>
            <a:fillRect/>
          </a:stretch>
        </p:blipFill>
        <p:spPr>
          <a:xfrm>
            <a:off x="124949" y="2843784"/>
            <a:ext cx="5842314" cy="3194466"/>
          </a:xfrm>
          <a:noFill/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EC40C425-91E4-471C-9E11-0A85D2B7451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3362" y="140149"/>
            <a:ext cx="5824728" cy="65689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000"/>
              <a:t>Techniques for conveying confidence when working with an upset veteran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b="0"/>
              <a:t>Keep your SCO handbook and CFR as saved tabs on your most used web browser (keep it a click away)</a:t>
            </a:r>
          </a:p>
          <a:p>
            <a:pPr marL="283210" lvl="1" indent="-283210">
              <a:lnSpc>
                <a:spcPct val="90000"/>
              </a:lnSpc>
            </a:pPr>
            <a:r>
              <a:rPr lang="en-US" sz="2000">
                <a:hlinkClick r:id="rId4"/>
              </a:rPr>
              <a:t>School Certifying Official Handbook (On-line)</a:t>
            </a:r>
            <a:r>
              <a:rPr lang="en-US" sz="2000"/>
              <a:t> </a:t>
            </a:r>
          </a:p>
          <a:p>
            <a:pPr marL="283210" lvl="1" indent="-283210">
              <a:lnSpc>
                <a:spcPct val="90000"/>
              </a:lnSpc>
            </a:pPr>
            <a:r>
              <a:rPr lang="en-US" sz="2000">
                <a:hlinkClick r:id="rId5"/>
              </a:rPr>
              <a:t>eCFR :: 38 CFR 21.9590 -- Approved programs of education and courses.</a:t>
            </a:r>
            <a:r>
              <a:rPr lang="en-US" sz="2000"/>
              <a:t> </a:t>
            </a:r>
          </a:p>
          <a:p>
            <a:pPr marL="283210" lvl="1" indent="-283210">
              <a:lnSpc>
                <a:spcPct val="90000"/>
              </a:lnSpc>
            </a:pPr>
            <a:endParaRPr lang="en-US" sz="16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1B8E33-942D-3D11-FCA8-2D54102B3C2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6" name="Picture 5" descr="A person holding a computer&#10;&#10;AI-generated content may be incorrect.">
            <a:extLst>
              <a:ext uri="{FF2B5EF4-FFF2-40B4-BE49-F238E27FC236}">
                <a16:creationId xmlns:a16="http://schemas.microsoft.com/office/drawing/2014/main" id="{5DB3C6C0-EAA7-7012-0470-6048CF96AF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212" t="43533" r="26136" b="11266"/>
          <a:stretch>
            <a:fillRect/>
          </a:stretch>
        </p:blipFill>
        <p:spPr>
          <a:xfrm>
            <a:off x="7266027" y="2844374"/>
            <a:ext cx="3136113" cy="386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32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9ED93-DB99-9A8D-8FB9-92269164F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ECA21-280B-40D5-785A-EB648895A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7"/>
            <a:ext cx="10191549" cy="1639937"/>
          </a:xfrm>
        </p:spPr>
        <p:txBody>
          <a:bodyPr wrap="square" anchor="ctr">
            <a:normAutofit/>
          </a:bodyPr>
          <a:lstStyle/>
          <a:p>
            <a:r>
              <a:rPr lang="en-US" sz="2700"/>
              <a:t>Engaging </a:t>
            </a:r>
            <a:r>
              <a:rPr lang="en-US" sz="2700">
                <a:solidFill>
                  <a:srgbClr val="FFFFFF"/>
                </a:solidFill>
                <a:latin typeface="Bahnschrift"/>
              </a:rPr>
              <a:t>the Veteran Community-Using tech &amp; ditching paper</a:t>
            </a:r>
          </a:p>
        </p:txBody>
      </p:sp>
      <p:pic>
        <p:nvPicPr>
          <p:cNvPr id="4" name="Content Placeholder 3" descr="A close-up of a logo&#10;&#10;AI-generated content may be incorrect.">
            <a:extLst>
              <a:ext uri="{FF2B5EF4-FFF2-40B4-BE49-F238E27FC236}">
                <a16:creationId xmlns:a16="http://schemas.microsoft.com/office/drawing/2014/main" id="{10DF293D-0C6D-616F-7E8C-E0E22AC380DC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1030795" y="3844100"/>
            <a:ext cx="3324225" cy="119062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702351E-E1D5-BEED-2CF4-D0B37EAE309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74920" y="2843784"/>
            <a:ext cx="5824728" cy="31912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/>
              <a:t>Find a way to centralize your data, this will help with MIS reporting as well. We use a digital system that allows all team members to access and collaborate seamlessly. </a:t>
            </a:r>
          </a:p>
          <a:p>
            <a:r>
              <a:rPr lang="en-US" sz="1700"/>
              <a:t>Pro Tip: Get to know your campus Institutional Research Office</a:t>
            </a:r>
          </a:p>
          <a:p>
            <a:pPr marL="342900" indent="-342900">
              <a:buChar char="•"/>
            </a:pPr>
            <a:r>
              <a:rPr lang="en-US" sz="1700"/>
              <a:t>Collect certification requests</a:t>
            </a:r>
          </a:p>
          <a:p>
            <a:pPr marL="342900" indent="-342900">
              <a:buChar char="•"/>
            </a:pPr>
            <a:r>
              <a:rPr lang="en-US" sz="1700"/>
              <a:t>Collect documents </a:t>
            </a:r>
          </a:p>
          <a:p>
            <a:pPr marL="342900" indent="-342900">
              <a:buChar char="•"/>
            </a:pPr>
            <a:r>
              <a:rPr lang="en-US" sz="1700"/>
              <a:t>Allow student veterans to check their own certification status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3128637-C2E4-5D70-659F-401BFA41ADB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61F63-1C87-F705-A372-A3983AE7F03B}"/>
              </a:ext>
            </a:extLst>
          </p:cNvPr>
          <p:cNvSpPr txBox="1"/>
          <p:nvPr/>
        </p:nvSpPr>
        <p:spPr>
          <a:xfrm>
            <a:off x="-2059" y="2510481"/>
            <a:ext cx="508068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700" cap="all" dirty="0">
                <a:solidFill>
                  <a:srgbClr val="C00000"/>
                </a:solidFill>
                <a:latin typeface="Bahnschrift"/>
              </a:rPr>
              <a:t>(at ccsf we use Next Gen Dynamic forms)</a:t>
            </a:r>
            <a:r>
              <a:rPr lang="en-US" sz="2700" dirty="0">
                <a:solidFill>
                  <a:srgbClr val="C00000"/>
                </a:solidFill>
                <a:latin typeface="Bahnschrift"/>
              </a:rPr>
              <a:t>​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9303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reative Red 1">
      <a:dk1>
        <a:srgbClr val="000000"/>
      </a:dk1>
      <a:lt1>
        <a:srgbClr val="FFFFFF"/>
      </a:lt1>
      <a:dk2>
        <a:srgbClr val="3A3A3A"/>
      </a:dk2>
      <a:lt2>
        <a:srgbClr val="E7E6E6"/>
      </a:lt2>
      <a:accent1>
        <a:srgbClr val="632423"/>
      </a:accent1>
      <a:accent2>
        <a:srgbClr val="B51200"/>
      </a:accent2>
      <a:accent3>
        <a:srgbClr val="FD1B17"/>
      </a:accent3>
      <a:accent4>
        <a:srgbClr val="F9EBE5"/>
      </a:accent4>
      <a:accent5>
        <a:srgbClr val="03C9C6"/>
      </a:accent5>
      <a:accent6>
        <a:srgbClr val="01B9D1"/>
      </a:accent6>
      <a:hlink>
        <a:srgbClr val="0563C1"/>
      </a:hlink>
      <a:folHlink>
        <a:srgbClr val="954F72"/>
      </a:folHlink>
    </a:clrScheme>
    <a:fontScheme name="Custom 76">
      <a:majorFont>
        <a:latin typeface="Bahnschrif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580736_win32_kb_v3" id="{D7A3E551-3D61-4CA5-934F-4DAFCF7401BD}" vid="{D7B46FAE-2643-4A5F-85EB-71F421ADCF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A49627-BF3F-409F-AD52-1B30DD7AB3C6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31AE3212-FDDD-4F52-95D5-3CE5C732A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012FD6-30D8-4E7C-9A54-1D40EC16B1C9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20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Custom</vt:lpstr>
      <vt:lpstr>Welcome</vt:lpstr>
      <vt:lpstr>A Day in the life of a School certifying official</vt:lpstr>
      <vt:lpstr>Presenters</vt:lpstr>
      <vt:lpstr>Goals &amp; learning objectives</vt:lpstr>
      <vt:lpstr>Agenda</vt:lpstr>
      <vt:lpstr>INTRODUCTIONS </vt:lpstr>
      <vt:lpstr>Building confidence-Know your Stuff: SCO handbook &amp; Title 38</vt:lpstr>
      <vt:lpstr>We have the va's playbook...use it!</vt:lpstr>
      <vt:lpstr>Engaging the Veteran Community-Using tech &amp; ditching paper</vt:lpstr>
      <vt:lpstr>Softwrae that just works...Barney style your process</vt:lpstr>
      <vt:lpstr>Collect certification requests</vt:lpstr>
      <vt:lpstr>Combine the student responsibility contract with your cert request</vt:lpstr>
      <vt:lpstr>Don’t hold onto physical documents let the students upload a copy for you to store digitally</vt:lpstr>
      <vt:lpstr>Let them have some autonomy- the power to check the status of their Cert</vt:lpstr>
      <vt:lpstr>Two requirements must be completed to ensure compliance</vt:lpstr>
      <vt:lpstr>Report changes to enrollment information</vt:lpstr>
      <vt:lpstr>Two (Dual) Certification Requirement</vt:lpstr>
      <vt:lpstr>Tips on changing program in EM</vt:lpstr>
      <vt:lpstr>Final tips &amp; takeaways/Q&amp;A Time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293</cp:revision>
  <dcterms:created xsi:type="dcterms:W3CDTF">2025-01-31T19:22:05Z</dcterms:created>
  <dcterms:modified xsi:type="dcterms:W3CDTF">2025-07-04T00:34:36Z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etDate">
    <vt:lpwstr>2022-05-03T19:17:58Z</vt:lpwstr>
  </property>
  <property fmtid="{D5CDD505-2E9C-101B-9397-08002B2CF9AE}" pid="5" name="MSIP_Label_f42aa342-8706-4288-bd11-ebb85995028c_Method">
    <vt:lpwstr>Standard</vt:lpwstr>
  </property>
  <property fmtid="{D5CDD505-2E9C-101B-9397-08002B2CF9AE}" pid="6" name="MSIP_Label_f42aa342-8706-4288-bd11-ebb85995028c_Name">
    <vt:lpwstr>Internal</vt:lpwstr>
  </property>
  <property fmtid="{D5CDD505-2E9C-101B-9397-08002B2CF9AE}" pid="7" name="MSIP_Label_f42aa342-8706-4288-bd11-ebb85995028c_SiteId">
    <vt:lpwstr>72f988bf-86f1-41af-91ab-2d7cd011db47</vt:lpwstr>
  </property>
  <property fmtid="{D5CDD505-2E9C-101B-9397-08002B2CF9AE}" pid="8" name="MSIP_Label_f42aa342-8706-4288-bd11-ebb85995028c_ActionId">
    <vt:lpwstr>25d63fd1-0370-4d03-a1c2-b2f22483dbaf</vt:lpwstr>
  </property>
  <property fmtid="{D5CDD505-2E9C-101B-9397-08002B2CF9AE}" pid="9" name="MSIP_Label_f42aa342-8706-4288-bd11-ebb85995028c_ContentBits">
    <vt:lpwstr>0</vt:lpwstr>
  </property>
  <property fmtid="{D5CDD505-2E9C-101B-9397-08002B2CF9AE}" pid="10" name="MediaServiceImageTags">
    <vt:lpwstr/>
  </property>
</Properties>
</file>