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7" r:id="rId4"/>
  </p:sldMasterIdLst>
  <p:notesMasterIdLst>
    <p:notesMasterId r:id="rId22"/>
  </p:notesMasterIdLst>
  <p:handoutMasterIdLst>
    <p:handoutMasterId r:id="rId23"/>
  </p:handoutMasterIdLst>
  <p:sldIdLst>
    <p:sldId id="289" r:id="rId5"/>
    <p:sldId id="288" r:id="rId6"/>
    <p:sldId id="261" r:id="rId7"/>
    <p:sldId id="264" r:id="rId8"/>
    <p:sldId id="265" r:id="rId9"/>
    <p:sldId id="266" r:id="rId10"/>
    <p:sldId id="290" r:id="rId11"/>
    <p:sldId id="291" r:id="rId12"/>
    <p:sldId id="292" r:id="rId13"/>
    <p:sldId id="293" r:id="rId14"/>
    <p:sldId id="294" r:id="rId15"/>
    <p:sldId id="295" r:id="rId16"/>
    <p:sldId id="296" r:id="rId17"/>
    <p:sldId id="297" r:id="rId18"/>
    <p:sldId id="298" r:id="rId19"/>
    <p:sldId id="299"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4" autoAdjust="0"/>
  </p:normalViewPr>
  <p:slideViewPr>
    <p:cSldViewPr snapToGrid="0">
      <p:cViewPr varScale="1">
        <p:scale>
          <a:sx n="105" d="100"/>
          <a:sy n="105" d="100"/>
        </p:scale>
        <p:origin x="83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7/2/2025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E804-2F36-89D4-7913-57E4E97B9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9690B-3762-23FD-3F12-4CB5BEE9D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47BFB-6702-065B-FD14-5224BE8703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B1EC0E-3235-E6F3-4B96-7904B3350AC7}"/>
              </a:ext>
            </a:extLst>
          </p:cNvPr>
          <p:cNvSpPr>
            <a:spLocks noGrp="1"/>
          </p:cNvSpPr>
          <p:nvPr>
            <p:ph type="sldNum" sz="quarter" idx="5"/>
          </p:nvPr>
        </p:nvSpPr>
        <p:spPr/>
        <p:txBody>
          <a:bodyPr/>
          <a:lstStyle/>
          <a:p>
            <a:fld id="{CC5DA344-5FA2-43F7-9D95-CA56C82B080A}" type="slidenum">
              <a:rPr lang="en-US" smtClean="0"/>
              <a:t>10</a:t>
            </a:fld>
            <a:endParaRPr lang="en-US"/>
          </a:p>
        </p:txBody>
      </p:sp>
    </p:spTree>
    <p:extLst>
      <p:ext uri="{BB962C8B-B14F-4D97-AF65-F5344CB8AC3E}">
        <p14:creationId xmlns:p14="http://schemas.microsoft.com/office/powerpoint/2010/main" val="3688399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68034-C9EC-3E81-BEA7-20D592A1A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04E1A-897E-08C7-B9AE-F2EC821B3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9DCAF-B9CE-9198-2396-5D9676A7B7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CFFBF4-5BAE-CE39-5F5F-6E8A5CAEB42E}"/>
              </a:ext>
            </a:extLst>
          </p:cNvPr>
          <p:cNvSpPr>
            <a:spLocks noGrp="1"/>
          </p:cNvSpPr>
          <p:nvPr>
            <p:ph type="sldNum" sz="quarter" idx="5"/>
          </p:nvPr>
        </p:nvSpPr>
        <p:spPr/>
        <p:txBody>
          <a:bodyPr/>
          <a:lstStyle/>
          <a:p>
            <a:fld id="{CC5DA344-5FA2-43F7-9D95-CA56C82B080A}" type="slidenum">
              <a:rPr lang="en-US" smtClean="0"/>
              <a:t>11</a:t>
            </a:fld>
            <a:endParaRPr lang="en-US"/>
          </a:p>
        </p:txBody>
      </p:sp>
    </p:spTree>
    <p:extLst>
      <p:ext uri="{BB962C8B-B14F-4D97-AF65-F5344CB8AC3E}">
        <p14:creationId xmlns:p14="http://schemas.microsoft.com/office/powerpoint/2010/main" val="1746718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85CBC-B5F7-56AB-EADB-6439354EF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5B662-AF2E-1EC3-DFD1-11057CBE6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666E1-F2CE-358C-4298-E6997EACC01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EB3337-4E0D-DB37-181B-DA698D072A80}"/>
              </a:ext>
            </a:extLst>
          </p:cNvPr>
          <p:cNvSpPr>
            <a:spLocks noGrp="1"/>
          </p:cNvSpPr>
          <p:nvPr>
            <p:ph type="sldNum" sz="quarter" idx="5"/>
          </p:nvPr>
        </p:nvSpPr>
        <p:spPr/>
        <p:txBody>
          <a:bodyPr/>
          <a:lstStyle/>
          <a:p>
            <a:fld id="{CC5DA344-5FA2-43F7-9D95-CA56C82B080A}" type="slidenum">
              <a:rPr lang="en-US" smtClean="0"/>
              <a:t>12</a:t>
            </a:fld>
            <a:endParaRPr lang="en-US"/>
          </a:p>
        </p:txBody>
      </p:sp>
    </p:spTree>
    <p:extLst>
      <p:ext uri="{BB962C8B-B14F-4D97-AF65-F5344CB8AC3E}">
        <p14:creationId xmlns:p14="http://schemas.microsoft.com/office/powerpoint/2010/main" val="3787079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FE124-2433-DC09-1130-A267E3E2B9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E7C5E-0C46-97C0-F9A2-76813362E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4EAE4-513D-EB5F-CB96-4D6399959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7615A2-F980-1965-705B-4722E6E8D836}"/>
              </a:ext>
            </a:extLst>
          </p:cNvPr>
          <p:cNvSpPr>
            <a:spLocks noGrp="1"/>
          </p:cNvSpPr>
          <p:nvPr>
            <p:ph type="sldNum" sz="quarter" idx="5"/>
          </p:nvPr>
        </p:nvSpPr>
        <p:spPr/>
        <p:txBody>
          <a:bodyPr/>
          <a:lstStyle/>
          <a:p>
            <a:fld id="{CC5DA344-5FA2-43F7-9D95-CA56C82B080A}" type="slidenum">
              <a:rPr lang="en-US" smtClean="0"/>
              <a:t>13</a:t>
            </a:fld>
            <a:endParaRPr lang="en-US"/>
          </a:p>
        </p:txBody>
      </p:sp>
    </p:spTree>
    <p:extLst>
      <p:ext uri="{BB962C8B-B14F-4D97-AF65-F5344CB8AC3E}">
        <p14:creationId xmlns:p14="http://schemas.microsoft.com/office/powerpoint/2010/main" val="369547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F3EE2-B3B3-5277-433E-0E32D2AE2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CE216-131D-AAC6-CAB5-2BFD4132DC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76ED1-14EE-01DF-71B5-8A1D5F4E7B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924812-F4FA-47B6-1602-45255B0AAF4A}"/>
              </a:ext>
            </a:extLst>
          </p:cNvPr>
          <p:cNvSpPr>
            <a:spLocks noGrp="1"/>
          </p:cNvSpPr>
          <p:nvPr>
            <p:ph type="sldNum" sz="quarter" idx="5"/>
          </p:nvPr>
        </p:nvSpPr>
        <p:spPr/>
        <p:txBody>
          <a:bodyPr/>
          <a:lstStyle/>
          <a:p>
            <a:fld id="{CC5DA344-5FA2-43F7-9D95-CA56C82B080A}" type="slidenum">
              <a:rPr lang="en-US" smtClean="0"/>
              <a:t>14</a:t>
            </a:fld>
            <a:endParaRPr lang="en-US"/>
          </a:p>
        </p:txBody>
      </p:sp>
    </p:spTree>
    <p:extLst>
      <p:ext uri="{BB962C8B-B14F-4D97-AF65-F5344CB8AC3E}">
        <p14:creationId xmlns:p14="http://schemas.microsoft.com/office/powerpoint/2010/main" val="2424117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387F0-078B-9709-1EB1-34D092FF0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587F2-980B-E4DB-5B25-4037FDE75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9CE39-A3DD-44EE-2D31-0F8843FAD2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038811-1AA9-EA92-F37F-AB840EB5366A}"/>
              </a:ext>
            </a:extLst>
          </p:cNvPr>
          <p:cNvSpPr>
            <a:spLocks noGrp="1"/>
          </p:cNvSpPr>
          <p:nvPr>
            <p:ph type="sldNum" sz="quarter" idx="5"/>
          </p:nvPr>
        </p:nvSpPr>
        <p:spPr/>
        <p:txBody>
          <a:bodyPr/>
          <a:lstStyle/>
          <a:p>
            <a:fld id="{CC5DA344-5FA2-43F7-9D95-CA56C82B080A}" type="slidenum">
              <a:rPr lang="en-US" smtClean="0"/>
              <a:t>15</a:t>
            </a:fld>
            <a:endParaRPr lang="en-US"/>
          </a:p>
        </p:txBody>
      </p:sp>
    </p:spTree>
    <p:extLst>
      <p:ext uri="{BB962C8B-B14F-4D97-AF65-F5344CB8AC3E}">
        <p14:creationId xmlns:p14="http://schemas.microsoft.com/office/powerpoint/2010/main" val="3917220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17</a:t>
            </a:fld>
            <a:endParaRPr lang="en-US"/>
          </a:p>
        </p:txBody>
      </p:sp>
    </p:spTree>
    <p:extLst>
      <p:ext uri="{BB962C8B-B14F-4D97-AF65-F5344CB8AC3E}">
        <p14:creationId xmlns:p14="http://schemas.microsoft.com/office/powerpoint/2010/main" val="297441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37276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149579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158876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6</a:t>
            </a:fld>
            <a:endParaRPr lang="en-US"/>
          </a:p>
        </p:txBody>
      </p:sp>
    </p:spTree>
    <p:extLst>
      <p:ext uri="{BB962C8B-B14F-4D97-AF65-F5344CB8AC3E}">
        <p14:creationId xmlns:p14="http://schemas.microsoft.com/office/powerpoint/2010/main" val="272997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B3F57-DE68-EC8E-1608-DF44EF483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51EC9-BAF7-8B4E-8D9E-0865432AB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4DD50-10D8-7060-BE0D-3736228F52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235127-1E02-57B0-E98C-72AE5154DC1D}"/>
              </a:ext>
            </a:extLst>
          </p:cNvPr>
          <p:cNvSpPr>
            <a:spLocks noGrp="1"/>
          </p:cNvSpPr>
          <p:nvPr>
            <p:ph type="sldNum" sz="quarter" idx="5"/>
          </p:nvPr>
        </p:nvSpPr>
        <p:spPr/>
        <p:txBody>
          <a:bodyPr/>
          <a:lstStyle/>
          <a:p>
            <a:fld id="{CC5DA344-5FA2-43F7-9D95-CA56C82B080A}" type="slidenum">
              <a:rPr lang="en-US" smtClean="0"/>
              <a:t>7</a:t>
            </a:fld>
            <a:endParaRPr lang="en-US"/>
          </a:p>
        </p:txBody>
      </p:sp>
    </p:spTree>
    <p:extLst>
      <p:ext uri="{BB962C8B-B14F-4D97-AF65-F5344CB8AC3E}">
        <p14:creationId xmlns:p14="http://schemas.microsoft.com/office/powerpoint/2010/main" val="103195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D2A4B-EC19-F045-B2B6-F48C4837E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A6C85E-2AB1-BF14-5A69-20208A6BC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69CB9-97DD-F07B-F569-66CBC884B8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F04CD4-E4B6-6F89-1B51-533AD1AE3427}"/>
              </a:ext>
            </a:extLst>
          </p:cNvPr>
          <p:cNvSpPr>
            <a:spLocks noGrp="1"/>
          </p:cNvSpPr>
          <p:nvPr>
            <p:ph type="sldNum" sz="quarter" idx="5"/>
          </p:nvPr>
        </p:nvSpPr>
        <p:spPr/>
        <p:txBody>
          <a:bodyPr/>
          <a:lstStyle/>
          <a:p>
            <a:fld id="{CC5DA344-5FA2-43F7-9D95-CA56C82B080A}" type="slidenum">
              <a:rPr lang="en-US" smtClean="0"/>
              <a:t>8</a:t>
            </a:fld>
            <a:endParaRPr lang="en-US"/>
          </a:p>
        </p:txBody>
      </p:sp>
    </p:spTree>
    <p:extLst>
      <p:ext uri="{BB962C8B-B14F-4D97-AF65-F5344CB8AC3E}">
        <p14:creationId xmlns:p14="http://schemas.microsoft.com/office/powerpoint/2010/main" val="399525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ECCAB-05C1-2832-541A-D87AB72BB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1E31F-5D47-DD7A-3149-54F417B64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4C8824-A0BC-9506-B401-2E449E1681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834BBA-3E66-E27C-E4F4-09671428AA4A}"/>
              </a:ext>
            </a:extLst>
          </p:cNvPr>
          <p:cNvSpPr>
            <a:spLocks noGrp="1"/>
          </p:cNvSpPr>
          <p:nvPr>
            <p:ph type="sldNum" sz="quarter" idx="5"/>
          </p:nvPr>
        </p:nvSpPr>
        <p:spPr/>
        <p:txBody>
          <a:bodyPr/>
          <a:lstStyle/>
          <a:p>
            <a:fld id="{CC5DA344-5FA2-43F7-9D95-CA56C82B080A}" type="slidenum">
              <a:rPr lang="en-US" smtClean="0"/>
              <a:t>9</a:t>
            </a:fld>
            <a:endParaRPr lang="en-US"/>
          </a:p>
        </p:txBody>
      </p:sp>
    </p:spTree>
    <p:extLst>
      <p:ext uri="{BB962C8B-B14F-4D97-AF65-F5344CB8AC3E}">
        <p14:creationId xmlns:p14="http://schemas.microsoft.com/office/powerpoint/2010/main" val="171807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10072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250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374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9E49FCE-658C-FF5A-6405-3D10F1AC1B06}"/>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03C516-D418-5E3E-1E4E-1DF8464338F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BF5B15-0E8A-A82C-6E9C-FCF3FBAAD468}"/>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54B33CA-9490-C8E1-FE4F-06367AF2921F}"/>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86824F-3198-FE44-5A4A-70312048DAF9}"/>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58CD71-6E97-B6A9-11B6-867ED408DEE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9FDAA6-BDE8-D6C3-17CD-F87BFB54F54A}"/>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42A0738D-E9A9-14B7-4739-62E402B0C2DF}"/>
              </a:ext>
            </a:extLst>
          </p:cNvPr>
          <p:cNvSpPr>
            <a:spLocks noGrp="1"/>
          </p:cNvSpPr>
          <p:nvPr>
            <p:ph sz="half" idx="14" hasCustomPrompt="1"/>
          </p:nvPr>
        </p:nvSpPr>
        <p:spPr>
          <a:xfrm>
            <a:off x="834961" y="2032663"/>
            <a:ext cx="4463005"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A766D4CB-8BCE-C6EE-EF57-A8A819EBD366}"/>
              </a:ext>
            </a:extLst>
          </p:cNvPr>
          <p:cNvSpPr>
            <a:spLocks noGrp="1"/>
          </p:cNvSpPr>
          <p:nvPr>
            <p:ph sz="half" idx="13" hasCustomPrompt="1"/>
          </p:nvPr>
        </p:nvSpPr>
        <p:spPr>
          <a:xfrm>
            <a:off x="6141720" y="2032663"/>
            <a:ext cx="5212080"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86675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DD9208B-0FD2-A7E3-5202-0F18392AE4F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4010E2-9C6F-C582-1E3A-F5D43D0FFBBC}"/>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3D2B8AF-94DE-C211-EAE7-0971C111BEAD}"/>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47A2AC-F284-077E-9A14-EB7D1DE6274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E91F1F-5151-2442-2B89-CE0AB1178507}"/>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BD82AC-3C5B-819E-E0FF-157D74B840BC}"/>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299648-2E6E-FA0D-85E4-8884BE34A00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07BD0263-5D42-E696-F170-1F9CF5FF2A74}"/>
              </a:ext>
            </a:extLst>
          </p:cNvPr>
          <p:cNvSpPr>
            <a:spLocks noGrp="1"/>
          </p:cNvSpPr>
          <p:nvPr>
            <p:ph sz="half" idx="15" hasCustomPrompt="1"/>
          </p:nvPr>
        </p:nvSpPr>
        <p:spPr>
          <a:xfrm>
            <a:off x="838199" y="2078963"/>
            <a:ext cx="3435628" cy="4067492"/>
          </a:xfrm>
        </p:spPr>
        <p:txBody>
          <a:bodyPr>
            <a:normAutofit/>
          </a:bodyPr>
          <a:lstStyle>
            <a:lvl1pPr marL="457200" indent="-457200">
              <a:spcBef>
                <a:spcPts val="1000"/>
              </a:spcBef>
              <a:spcAft>
                <a:spcPts val="500"/>
              </a:spcAft>
              <a:buFont typeface="+mj-lt"/>
              <a:buAutoNum type="arabicPeriod"/>
              <a:defRPr sz="1800"/>
            </a:lvl1pPr>
            <a:lvl2pPr marL="914400" indent="-457200">
              <a:spcBef>
                <a:spcPts val="1000"/>
              </a:spcBef>
              <a:spcAft>
                <a:spcPts val="500"/>
              </a:spcAft>
              <a:buFont typeface="+mj-lt"/>
              <a:buAutoNum type="alphaLcPeriod"/>
              <a:defRPr sz="1800"/>
            </a:lvl2pPr>
            <a:lvl3pPr marL="1371600" indent="-457200">
              <a:spcBef>
                <a:spcPts val="1000"/>
              </a:spcBef>
              <a:spcAft>
                <a:spcPts val="500"/>
              </a:spcAft>
              <a:buFont typeface="+mj-lt"/>
              <a:buAutoNum type="arabicParenR"/>
              <a:defRPr sz="1800"/>
            </a:lvl3pPr>
            <a:lvl4pPr marL="1828800" indent="-457200">
              <a:spcBef>
                <a:spcPts val="1000"/>
              </a:spcBef>
              <a:spcAft>
                <a:spcPts val="500"/>
              </a:spcAft>
              <a:buFont typeface="+mj-lt"/>
              <a:buAutoNum type="alphaLcParenR"/>
              <a:defRPr sz="1800"/>
            </a:lvl4pPr>
            <a:lvl5pPr marL="2228850" indent="-457200">
              <a:spcBef>
                <a:spcPts val="1000"/>
              </a:spcBef>
              <a:spcAft>
                <a:spcPts val="500"/>
              </a:spcAft>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1BEE7174-135F-6F9F-11B9-3C3F2F9CDEAA}"/>
              </a:ext>
            </a:extLst>
          </p:cNvPr>
          <p:cNvSpPr>
            <a:spLocks noGrp="1"/>
          </p:cNvSpPr>
          <p:nvPr>
            <p:ph sz="half" idx="14" hasCustomPrompt="1"/>
          </p:nvPr>
        </p:nvSpPr>
        <p:spPr>
          <a:xfrm>
            <a:off x="4965539" y="2087315"/>
            <a:ext cx="6007261" cy="4067492"/>
          </a:xfrm>
        </p:spPr>
        <p:txBody>
          <a:bodyPr>
            <a:normAutofit/>
          </a:bodyPr>
          <a:lstStyle>
            <a:lvl1pPr marL="0" indent="0">
              <a:spcBef>
                <a:spcPts val="1000"/>
              </a:spcBef>
              <a:spcAft>
                <a:spcPts val="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52046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49C8ABD-000F-7A94-A7B0-9589F4FEFD54}"/>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C3A554-E5A9-B3CB-913D-45DBFBA79B40}"/>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3A8DF3-F55A-2494-C55D-8FB94BBC6A49}"/>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9DC86E-6F8A-B036-5CB2-AA8A79837F35}"/>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9E0C03-C633-9356-4E28-678BAB7AE02E}"/>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C8A4F7-6C4C-719B-298F-3B81223D178B}"/>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7E5D8B-D6BC-19AE-C0C9-249A5561700F}"/>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5" name="Content Placeholder 3">
            <a:extLst>
              <a:ext uri="{FF2B5EF4-FFF2-40B4-BE49-F238E27FC236}">
                <a16:creationId xmlns:a16="http://schemas.microsoft.com/office/drawing/2014/main" id="{7A6C5266-7ECA-B150-2C0F-8670F43AC82D}"/>
              </a:ext>
            </a:extLst>
          </p:cNvPr>
          <p:cNvSpPr>
            <a:spLocks noGrp="1"/>
          </p:cNvSpPr>
          <p:nvPr>
            <p:ph sz="half" idx="14" hasCustomPrompt="1"/>
          </p:nvPr>
        </p:nvSpPr>
        <p:spPr>
          <a:xfrm>
            <a:off x="838200" y="1987669"/>
            <a:ext cx="6974711" cy="4297679"/>
          </a:xfrm>
        </p:spPr>
        <p:txBody>
          <a:bodyPr>
            <a:normAutofit/>
          </a:bodyPr>
          <a:lstStyle>
            <a:lvl1pPr marL="0" indent="0">
              <a:spcBef>
                <a:spcPts val="1000"/>
              </a:spcBef>
              <a:spcAft>
                <a:spcPts val="0"/>
              </a:spcAft>
              <a:buNone/>
              <a:defRPr sz="1800"/>
            </a:lvl1pPr>
            <a:lvl2pPr>
              <a:spcBef>
                <a:spcPts val="1000"/>
              </a:spcBef>
              <a:spcAft>
                <a:spcPts val="500"/>
              </a:spcAft>
              <a:defRPr sz="1800"/>
            </a:lvl2pPr>
            <a:lvl3pPr>
              <a:spcBef>
                <a:spcPts val="1000"/>
              </a:spcBef>
              <a:spcAft>
                <a:spcPts val="500"/>
              </a:spcAft>
              <a:defRPr sz="1800"/>
            </a:lvl3pPr>
            <a:lvl4pPr>
              <a:spcBef>
                <a:spcPts val="1000"/>
              </a:spcBef>
              <a:spcAft>
                <a:spcPts val="500"/>
              </a:spcAft>
              <a:defRPr sz="1800"/>
            </a:lvl4pPr>
            <a:lvl5pPr>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17085" y="1987670"/>
            <a:ext cx="3436716" cy="4297680"/>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518789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539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7/2/2025</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7/2/2025</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3" r:id="rId14"/>
    <p:sldLayoutId id="2147483685" r:id="rId15"/>
    <p:sldLayoutId id="2147483686" r:id="rId16"/>
    <p:sldLayoutId id="2147483689" r:id="rId17"/>
    <p:sldLayoutId id="2147483691" r:id="rId18"/>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www.law.cornell.edu/cfr/text/38/21.4254" TargetMode="External"/><Relationship Id="rId2" Type="http://schemas.openxmlformats.org/officeDocument/2006/relationships/hyperlink" Target="https://www.law.cornell.edu/cfr/text/38/21.4253" TargetMode="External"/><Relationship Id="rId1" Type="http://schemas.openxmlformats.org/officeDocument/2006/relationships/slideLayout" Target="../slideLayouts/slideLayout1.xml"/><Relationship Id="rId5" Type="http://schemas.openxmlformats.org/officeDocument/2006/relationships/hyperlink" Target="https://www.congress.gov/116/plaws/publ315/PLAW-116publ315.pdf" TargetMode="External"/><Relationship Id="rId4" Type="http://schemas.openxmlformats.org/officeDocument/2006/relationships/hyperlink" Target="https://www.knowva.ebenefits.va.gov/system/templates/selfservice/va_ssnew/help/customer/locale/en-US/portal/554400000001018/content/554400000149088/School-Certifying-Official-Handbook-On-lin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jst.doded.mil/official.html"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hyperlink" Target="https://gcc02.safelinks.protection.outlook.com/?url=https%3A%2F%2Fwww.va.gov%2Fresources%2Fhow-do-i-get-college-credits-for-my-military-service%2F&amp;data=05%7C01%7C%7Cf384a305843a4d4e280708db7effa975%7Ce95f1b23abaf45ee821db7ab251ab3bf%7C0%7C0%7C638243408738856555%7CUnknown%7CTWFpbGZsb3d8eyJWIjoiMC4wLjAwMDAiLCJQIjoiV2luMzIiLCJBTiI6Ik1haWwiLCJXVCI6Mn0%3D%7C3000%7C%7C%7C&amp;sdata=Ul24Yurkxgl5I7mDVIe76oB%2FVQR8o03COqTySoGutFQ%3D&amp;reserved=0" TargetMode="External"/><Relationship Id="rId4" Type="http://schemas.openxmlformats.org/officeDocument/2006/relationships/hyperlink" Target="http://www.airuniversity.af.mil/Barnes/CCAF/Display/Article/803247/"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668416" y="2794571"/>
            <a:ext cx="5427584" cy="2434292"/>
          </a:xfrm>
        </p:spPr>
        <p:txBody>
          <a:bodyPr/>
          <a:lstStyle/>
          <a:p>
            <a:r>
              <a:rPr lang="en-US" dirty="0"/>
              <a:t>Supervisory visits (</a:t>
            </a:r>
            <a:r>
              <a:rPr lang="en-US" dirty="0" err="1"/>
              <a:t>saa</a:t>
            </a:r>
            <a:r>
              <a:rPr lang="en-US" dirty="0"/>
              <a:t> perspective) </a:t>
            </a:r>
            <a:br>
              <a:rPr lang="en-US" dirty="0"/>
            </a:br>
            <a:br>
              <a:rPr lang="en-US" sz="800" dirty="0"/>
            </a:br>
            <a:br>
              <a:rPr lang="en-US" dirty="0"/>
            </a:br>
            <a:r>
              <a:rPr lang="en-US" sz="2000" dirty="0"/>
              <a:t>Curtis Washburn, Director</a:t>
            </a:r>
            <a:br>
              <a:rPr lang="en-US" sz="2000" dirty="0"/>
            </a:br>
            <a:r>
              <a:rPr lang="en-US" sz="2000" dirty="0"/>
              <a:t>Hawaii SAA</a:t>
            </a:r>
            <a:br>
              <a:rPr lang="en-US" sz="2000" dirty="0"/>
            </a:br>
            <a:br>
              <a:rPr lang="en-US" sz="2000" dirty="0"/>
            </a:br>
            <a:r>
              <a:rPr lang="en-US" sz="2000" dirty="0"/>
              <a:t>Kathy </a:t>
            </a:r>
            <a:r>
              <a:rPr lang="en-US" sz="2000" dirty="0" err="1"/>
              <a:t>snyder</a:t>
            </a:r>
            <a:r>
              <a:rPr lang="en-US" sz="2000" dirty="0"/>
              <a:t>, director</a:t>
            </a:r>
            <a:br>
              <a:rPr lang="en-US" sz="2000" dirty="0"/>
            </a:br>
            <a:r>
              <a:rPr lang="en-US" sz="2000" dirty="0"/>
              <a:t>new Mexico </a:t>
            </a:r>
            <a:r>
              <a:rPr lang="en-US" sz="2000" dirty="0" err="1"/>
              <a:t>saa</a:t>
            </a:r>
            <a:br>
              <a:rPr lang="en-US" sz="2000" dirty="0"/>
            </a:br>
            <a:br>
              <a:rPr lang="en-US" sz="2000" dirty="0"/>
            </a:br>
            <a:r>
              <a:rPr lang="en-US" sz="2000" dirty="0"/>
              <a:t>July, 2025</a:t>
            </a:r>
          </a:p>
        </p:txBody>
      </p:sp>
      <p:pic>
        <p:nvPicPr>
          <p:cNvPr id="7" name="Picture Placeholder 6" descr="Looking up view of a city with skyscrapers">
            <a:extLst>
              <a:ext uri="{FF2B5EF4-FFF2-40B4-BE49-F238E27FC236}">
                <a16:creationId xmlns:a16="http://schemas.microsoft.com/office/drawing/2014/main" id="{ED21B7CD-3D69-26B5-8A0B-52A19A6B0A2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2" r="72"/>
          <a:stretch/>
        </p:blipFill>
        <p:spPr/>
      </p:pic>
    </p:spTree>
    <p:extLst>
      <p:ext uri="{BB962C8B-B14F-4D97-AF65-F5344CB8AC3E}">
        <p14:creationId xmlns:p14="http://schemas.microsoft.com/office/powerpoint/2010/main" val="30789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A729C-304A-F9C7-7EEC-9F4B9ED9D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8BF88-17DD-9506-6658-24D901968440}"/>
              </a:ext>
            </a:extLst>
          </p:cNvPr>
          <p:cNvSpPr>
            <a:spLocks noGrp="1"/>
          </p:cNvSpPr>
          <p:nvPr>
            <p:ph type="title"/>
          </p:nvPr>
        </p:nvSpPr>
        <p:spPr>
          <a:xfrm>
            <a:off x="1143000" y="533401"/>
            <a:ext cx="9906000" cy="701039"/>
          </a:xfrm>
          <a:noFill/>
        </p:spPr>
        <p:txBody>
          <a:bodyPr/>
          <a:lstStyle/>
          <a:p>
            <a:r>
              <a:rPr lang="en-US" dirty="0"/>
              <a:t>A little more info</a:t>
            </a:r>
          </a:p>
        </p:txBody>
      </p:sp>
      <p:sp>
        <p:nvSpPr>
          <p:cNvPr id="3" name="Content Placeholder 2">
            <a:extLst>
              <a:ext uri="{FF2B5EF4-FFF2-40B4-BE49-F238E27FC236}">
                <a16:creationId xmlns:a16="http://schemas.microsoft.com/office/drawing/2014/main" id="{C0CA67B7-C225-9784-2E79-A9B91C51E7E1}"/>
              </a:ext>
            </a:extLst>
          </p:cNvPr>
          <p:cNvSpPr>
            <a:spLocks noGrp="1"/>
          </p:cNvSpPr>
          <p:nvPr>
            <p:ph sz="half" idx="14"/>
          </p:nvPr>
        </p:nvSpPr>
        <p:spPr>
          <a:xfrm>
            <a:off x="710184" y="1384165"/>
            <a:ext cx="10564368" cy="4504571"/>
          </a:xfrm>
          <a:noFill/>
        </p:spPr>
        <p:txBody>
          <a:bodyPr vert="horz" lIns="91440" tIns="45720" rIns="91440" bIns="45720" rtlCol="0" anchor="t">
            <a:normAutofit/>
          </a:bodyPr>
          <a:lstStyle/>
          <a:p>
            <a:r>
              <a:rPr lang="en-US" dirty="0"/>
              <a:t>WEAMS (VA 22-1998)</a:t>
            </a:r>
          </a:p>
          <a:p>
            <a:r>
              <a:rPr lang="en-US" dirty="0"/>
              <a:t>How many of you get your WEAMS report when your approval is accepted by the VA…</a:t>
            </a:r>
          </a:p>
          <a:p>
            <a:r>
              <a:rPr lang="en-US" dirty="0">
                <a:highlight>
                  <a:srgbClr val="FFFF00"/>
                </a:highlight>
              </a:rPr>
              <a:t>And then file it away and never look at it again unless there’s a problem!</a:t>
            </a:r>
          </a:p>
          <a:p>
            <a:endParaRPr lang="en-US" dirty="0"/>
          </a:p>
          <a:p>
            <a:r>
              <a:rPr lang="en-US" dirty="0"/>
              <a:t>Been there, done that – I get it.</a:t>
            </a:r>
          </a:p>
          <a:p>
            <a:endParaRPr lang="en-US" dirty="0"/>
          </a:p>
          <a:p>
            <a:r>
              <a:rPr lang="en-US" dirty="0"/>
              <a:t>BUT – it’s </a:t>
            </a:r>
            <a:r>
              <a:rPr lang="en-US" b="1" u="sng" dirty="0"/>
              <a:t>well</a:t>
            </a:r>
            <a:r>
              <a:rPr lang="en-US" dirty="0"/>
              <a:t> </a:t>
            </a:r>
            <a:r>
              <a:rPr lang="en-US" b="1" u="sng" dirty="0"/>
              <a:t>worth</a:t>
            </a:r>
            <a:r>
              <a:rPr lang="en-US" dirty="0"/>
              <a:t> your time to look through </a:t>
            </a:r>
            <a:r>
              <a:rPr lang="en-US" b="1" dirty="0">
                <a:highlight>
                  <a:srgbClr val="FFFF00"/>
                </a:highlight>
              </a:rPr>
              <a:t>every detail </a:t>
            </a:r>
            <a:r>
              <a:rPr lang="en-US" dirty="0"/>
              <a:t>of this and find </a:t>
            </a:r>
            <a:r>
              <a:rPr lang="en-US" b="1" dirty="0">
                <a:highlight>
                  <a:srgbClr val="FFFF00"/>
                </a:highlight>
              </a:rPr>
              <a:t>ANYTHING</a:t>
            </a:r>
            <a:r>
              <a:rPr lang="en-US" dirty="0"/>
              <a:t> that might need editing:</a:t>
            </a:r>
          </a:p>
          <a:p>
            <a:r>
              <a:rPr lang="en-US" dirty="0"/>
              <a:t>E.G. – spelling of program name, correct objective (i.e. BA vs. BS or BED, </a:t>
            </a:r>
            <a:r>
              <a:rPr lang="en-US" dirty="0" err="1"/>
              <a:t>etc</a:t>
            </a:r>
            <a:r>
              <a:rPr lang="en-US" dirty="0"/>
              <a:t>), approved SCOs, extension sites, withdrawn programs, program start dates, missing info, etc. etc. etc.</a:t>
            </a:r>
          </a:p>
          <a:p>
            <a:endParaRPr lang="en-US" dirty="0"/>
          </a:p>
          <a:p>
            <a:r>
              <a:rPr lang="en-US" dirty="0"/>
              <a:t>Get these things corrected </a:t>
            </a:r>
            <a:r>
              <a:rPr lang="en-US" b="1" u="sng" dirty="0"/>
              <a:t>before</a:t>
            </a:r>
            <a:r>
              <a:rPr lang="en-US" dirty="0"/>
              <a:t> they turn into a denied certification (seen it happen!)</a:t>
            </a:r>
          </a:p>
        </p:txBody>
      </p:sp>
    </p:spTree>
    <p:extLst>
      <p:ext uri="{BB962C8B-B14F-4D97-AF65-F5344CB8AC3E}">
        <p14:creationId xmlns:p14="http://schemas.microsoft.com/office/powerpoint/2010/main" val="188024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2A379-DFE1-7CA1-B15C-648F29DFE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68406-0C3C-3C00-FFAB-261BD8C08C5B}"/>
              </a:ext>
            </a:extLst>
          </p:cNvPr>
          <p:cNvSpPr>
            <a:spLocks noGrp="1"/>
          </p:cNvSpPr>
          <p:nvPr>
            <p:ph type="title"/>
          </p:nvPr>
        </p:nvSpPr>
        <p:spPr>
          <a:xfrm>
            <a:off x="1143000" y="533401"/>
            <a:ext cx="9906000" cy="701039"/>
          </a:xfrm>
          <a:noFill/>
        </p:spPr>
        <p:txBody>
          <a:bodyPr/>
          <a:lstStyle/>
          <a:p>
            <a:r>
              <a:rPr lang="en-US" dirty="0"/>
              <a:t>A little more info</a:t>
            </a:r>
          </a:p>
        </p:txBody>
      </p:sp>
      <p:sp>
        <p:nvSpPr>
          <p:cNvPr id="3" name="Content Placeholder 2">
            <a:extLst>
              <a:ext uri="{FF2B5EF4-FFF2-40B4-BE49-F238E27FC236}">
                <a16:creationId xmlns:a16="http://schemas.microsoft.com/office/drawing/2014/main" id="{F0F530AB-5D70-87D1-2971-0A33E068C2AA}"/>
              </a:ext>
            </a:extLst>
          </p:cNvPr>
          <p:cNvSpPr>
            <a:spLocks noGrp="1"/>
          </p:cNvSpPr>
          <p:nvPr>
            <p:ph sz="half" idx="14"/>
          </p:nvPr>
        </p:nvSpPr>
        <p:spPr>
          <a:xfrm>
            <a:off x="710184" y="1384165"/>
            <a:ext cx="10564368" cy="4504571"/>
          </a:xfrm>
          <a:noFill/>
        </p:spPr>
        <p:txBody>
          <a:bodyPr vert="horz" lIns="91440" tIns="45720" rIns="91440" bIns="45720" rtlCol="0" anchor="t">
            <a:normAutofit/>
          </a:bodyPr>
          <a:lstStyle/>
          <a:p>
            <a:r>
              <a:rPr lang="en-US" dirty="0"/>
              <a:t>STUDENT LEDGERS</a:t>
            </a:r>
          </a:p>
          <a:p>
            <a:r>
              <a:rPr lang="en-US" dirty="0"/>
              <a:t>For VA students, it should be clear to us what is being charged to the VA, and what the VA has paid.</a:t>
            </a:r>
          </a:p>
          <a:p>
            <a:r>
              <a:rPr lang="en-US" dirty="0"/>
              <a:t>Many schools have their own codes – we rely on you to help us decipher those!</a:t>
            </a:r>
          </a:p>
          <a:p>
            <a:endParaRPr lang="en-US" dirty="0"/>
          </a:p>
          <a:p>
            <a:r>
              <a:rPr lang="en-US" dirty="0"/>
              <a:t>For Non-VA students, it should be clear that they are being charged the same as VA students.</a:t>
            </a:r>
          </a:p>
          <a:p>
            <a:r>
              <a:rPr lang="en-US" dirty="0"/>
              <a:t>If there are scholarships or other reductions, we need to know that these are available to all students (or at least, to students regardless of VA affiliation).</a:t>
            </a:r>
          </a:p>
          <a:p>
            <a:endParaRPr lang="en-US" dirty="0"/>
          </a:p>
        </p:txBody>
      </p:sp>
    </p:spTree>
    <p:extLst>
      <p:ext uri="{BB962C8B-B14F-4D97-AF65-F5344CB8AC3E}">
        <p14:creationId xmlns:p14="http://schemas.microsoft.com/office/powerpoint/2010/main" val="146943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E55DF-6148-224F-EE78-ABE1F9D3D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033A5-6BA3-55FB-E4C8-D9D830D86A8C}"/>
              </a:ext>
            </a:extLst>
          </p:cNvPr>
          <p:cNvSpPr>
            <a:spLocks noGrp="1"/>
          </p:cNvSpPr>
          <p:nvPr>
            <p:ph type="title"/>
          </p:nvPr>
        </p:nvSpPr>
        <p:spPr>
          <a:xfrm>
            <a:off x="1143000" y="533401"/>
            <a:ext cx="9906000" cy="701039"/>
          </a:xfrm>
          <a:noFill/>
        </p:spPr>
        <p:txBody>
          <a:bodyPr/>
          <a:lstStyle/>
          <a:p>
            <a:r>
              <a:rPr lang="en-US" dirty="0"/>
              <a:t>A little more info</a:t>
            </a:r>
          </a:p>
        </p:txBody>
      </p:sp>
      <p:sp>
        <p:nvSpPr>
          <p:cNvPr id="3" name="Content Placeholder 2">
            <a:extLst>
              <a:ext uri="{FF2B5EF4-FFF2-40B4-BE49-F238E27FC236}">
                <a16:creationId xmlns:a16="http://schemas.microsoft.com/office/drawing/2014/main" id="{BE3BF649-C282-9BF1-EA77-4EC378AE9AED}"/>
              </a:ext>
            </a:extLst>
          </p:cNvPr>
          <p:cNvSpPr>
            <a:spLocks noGrp="1"/>
          </p:cNvSpPr>
          <p:nvPr>
            <p:ph sz="half" idx="14"/>
          </p:nvPr>
        </p:nvSpPr>
        <p:spPr>
          <a:xfrm>
            <a:off x="705612" y="1234441"/>
            <a:ext cx="10780776" cy="4398264"/>
          </a:xfrm>
          <a:noFill/>
        </p:spPr>
        <p:txBody>
          <a:bodyPr vert="horz" lIns="91440" tIns="45720" rIns="91440" bIns="45720" rtlCol="0" anchor="t">
            <a:normAutofit fontScale="85000" lnSpcReduction="20000"/>
          </a:bodyPr>
          <a:lstStyle/>
          <a:p>
            <a:r>
              <a:rPr lang="en-US" dirty="0"/>
              <a:t>30 DAYS</a:t>
            </a:r>
          </a:p>
          <a:p>
            <a:r>
              <a:rPr lang="en-US" sz="1700" dirty="0">
                <a:latin typeface="Arial" panose="020B0604020202020204" pitchFamily="34" charset="0"/>
                <a:cs typeface="Arial" panose="020B0604020202020204" pitchFamily="34" charset="0"/>
              </a:rPr>
              <a:t>From the SCO handbook</a:t>
            </a:r>
          </a:p>
          <a:p>
            <a:r>
              <a:rPr lang="en-US" sz="1700" b="1" dirty="0">
                <a:latin typeface="Arial" panose="020B0604020202020204" pitchFamily="34" charset="0"/>
                <a:cs typeface="Arial" panose="020B0604020202020204" pitchFamily="34" charset="0"/>
              </a:rPr>
              <a:t>Keep VA informed of the enrollment status of Veterans and other eligible persons. Use basic forms to keep VA informed, such as:</a:t>
            </a:r>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Enrollment Certification…to report required enrollment information</a:t>
            </a:r>
          </a:p>
          <a:p>
            <a:r>
              <a:rPr lang="en-US" sz="1700" dirty="0">
                <a:latin typeface="Arial" panose="020B0604020202020204" pitchFamily="34" charset="0"/>
                <a:cs typeface="Arial" panose="020B0604020202020204" pitchFamily="34" charset="0"/>
              </a:rPr>
              <a:t>Notice of Change in Student Status…to report changes to enrollment information</a:t>
            </a:r>
          </a:p>
          <a:p>
            <a:r>
              <a:rPr lang="en-US" sz="1700" dirty="0">
                <a:latin typeface="Arial" panose="020B0604020202020204" pitchFamily="34" charset="0"/>
                <a:cs typeface="Arial" panose="020B0604020202020204" pitchFamily="34" charset="0"/>
              </a:rPr>
              <a:t>Monitor the subjects pursued by a student to certify to VA </a:t>
            </a:r>
            <a:r>
              <a:rPr lang="en-US" sz="1700" b="1" dirty="0">
                <a:latin typeface="Arial" panose="020B0604020202020204" pitchFamily="34" charset="0"/>
                <a:cs typeface="Arial" panose="020B0604020202020204" pitchFamily="34" charset="0"/>
              </a:rPr>
              <a:t>only those subjects that apply to the student’s program</a:t>
            </a:r>
          </a:p>
          <a:p>
            <a:r>
              <a:rPr lang="en-US" sz="1700" dirty="0">
                <a:latin typeface="Arial" panose="020B0604020202020204" pitchFamily="34" charset="0"/>
                <a:cs typeface="Arial" panose="020B0604020202020204" pitchFamily="34" charset="0"/>
              </a:rPr>
              <a:t>Monitor student’s grades to ensure satisfactory progress is being made.</a:t>
            </a:r>
          </a:p>
          <a:p>
            <a:r>
              <a:rPr lang="en-US" sz="1700" dirty="0">
                <a:latin typeface="Arial" panose="020B0604020202020204" pitchFamily="34" charset="0"/>
                <a:cs typeface="Arial" panose="020B0604020202020204" pitchFamily="34" charset="0"/>
              </a:rPr>
              <a:t>Report when a student was terminated due to unsatisfactory progress</a:t>
            </a:r>
          </a:p>
          <a:p>
            <a:r>
              <a:rPr lang="en-US" sz="1700" dirty="0">
                <a:latin typeface="Arial" panose="020B0604020202020204" pitchFamily="34" charset="0"/>
                <a:cs typeface="Arial" panose="020B0604020202020204" pitchFamily="34" charset="0"/>
              </a:rPr>
              <a:t>Monitor student’s conduct and report when student is suspended or dismissed </a:t>
            </a:r>
          </a:p>
          <a:p>
            <a:r>
              <a:rPr lang="en-US" sz="1700" b="1" i="1" dirty="0">
                <a:latin typeface="Arial" panose="020B0604020202020204" pitchFamily="34" charset="0"/>
                <a:cs typeface="Arial" panose="020B0604020202020204" pitchFamily="34" charset="0"/>
              </a:rPr>
              <a:t>NOTE: </a:t>
            </a:r>
            <a:r>
              <a:rPr lang="en-US" sz="1700" i="1" dirty="0">
                <a:latin typeface="Arial" panose="020B0604020202020204" pitchFamily="34" charset="0"/>
                <a:cs typeface="Arial" panose="020B0604020202020204" pitchFamily="34" charset="0"/>
              </a:rPr>
              <a:t>SCOs must submit initial enrollment information no more than 30 days after the beginning of the term. If possible, VA recommends pre-certifying a student’s enrollment before the beginning of the term in order to prevent gaps in benefit payments. SCOs must also report changes in enrollment within 30 days of any change.</a:t>
            </a:r>
            <a:endParaRPr lang="en-US" sz="1700" dirty="0">
              <a:latin typeface="Arial" panose="020B0604020202020204" pitchFamily="34" charset="0"/>
              <a:cs typeface="Arial" panose="020B0604020202020204" pitchFamily="34" charset="0"/>
            </a:endParaRPr>
          </a:p>
          <a:p>
            <a:endParaRPr lang="en-US" dirty="0"/>
          </a:p>
          <a:p>
            <a:r>
              <a:rPr lang="en-US" dirty="0"/>
              <a:t>FYI – we know that some students are not always informing YOU within 30 days that they are using benefits. Try to document this when it occurs. </a:t>
            </a:r>
          </a:p>
          <a:p>
            <a:endParaRPr lang="en-US" dirty="0"/>
          </a:p>
        </p:txBody>
      </p:sp>
    </p:spTree>
    <p:extLst>
      <p:ext uri="{BB962C8B-B14F-4D97-AF65-F5344CB8AC3E}">
        <p14:creationId xmlns:p14="http://schemas.microsoft.com/office/powerpoint/2010/main" val="318568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13CE8-A31E-C30F-FB10-0DF6FC04E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0F892-1668-1501-3C88-FF1496B9A5EE}"/>
              </a:ext>
            </a:extLst>
          </p:cNvPr>
          <p:cNvSpPr>
            <a:spLocks noGrp="1"/>
          </p:cNvSpPr>
          <p:nvPr>
            <p:ph type="title"/>
          </p:nvPr>
        </p:nvSpPr>
        <p:spPr>
          <a:xfrm>
            <a:off x="1143000" y="533401"/>
            <a:ext cx="9906000" cy="701039"/>
          </a:xfrm>
          <a:noFill/>
        </p:spPr>
        <p:txBody>
          <a:bodyPr/>
          <a:lstStyle/>
          <a:p>
            <a:r>
              <a:rPr lang="en-US" dirty="0"/>
              <a:t>A little more info</a:t>
            </a:r>
          </a:p>
        </p:txBody>
      </p:sp>
      <p:sp>
        <p:nvSpPr>
          <p:cNvPr id="3" name="Content Placeholder 2">
            <a:extLst>
              <a:ext uri="{FF2B5EF4-FFF2-40B4-BE49-F238E27FC236}">
                <a16:creationId xmlns:a16="http://schemas.microsoft.com/office/drawing/2014/main" id="{C202D681-5D19-4B05-7F7F-1E44B7AC1159}"/>
              </a:ext>
            </a:extLst>
          </p:cNvPr>
          <p:cNvSpPr>
            <a:spLocks noGrp="1"/>
          </p:cNvSpPr>
          <p:nvPr>
            <p:ph sz="half" idx="14"/>
          </p:nvPr>
        </p:nvSpPr>
        <p:spPr>
          <a:xfrm>
            <a:off x="705612" y="1234441"/>
            <a:ext cx="10780776" cy="4734844"/>
          </a:xfrm>
          <a:noFill/>
        </p:spPr>
        <p:txBody>
          <a:bodyPr vert="horz" lIns="91440" tIns="45720" rIns="91440" bIns="45720" rtlCol="0" anchor="t">
            <a:normAutofit/>
          </a:bodyPr>
          <a:lstStyle/>
          <a:p>
            <a:r>
              <a:rPr lang="en-US" b="1" u="sng" dirty="0"/>
              <a:t>Repeating Courses</a:t>
            </a:r>
            <a:endParaRPr lang="en-US" b="1" dirty="0"/>
          </a:p>
          <a:p>
            <a:r>
              <a:rPr lang="en-US" dirty="0">
                <a:cs typeface="Arial" panose="020B0604020202020204" pitchFamily="34" charset="0"/>
              </a:rPr>
              <a:t>From the SCO handbook</a:t>
            </a:r>
          </a:p>
          <a:p>
            <a:r>
              <a:rPr lang="en-US" dirty="0"/>
              <a:t>Classes that are successfully completed </a:t>
            </a:r>
            <a:r>
              <a:rPr lang="en-US" b="1" dirty="0">
                <a:highlight>
                  <a:srgbClr val="FFFF00"/>
                </a:highlight>
              </a:rPr>
              <a:t>may not be certified again for VA purposes </a:t>
            </a:r>
            <a:r>
              <a:rPr lang="en-US" dirty="0"/>
              <a:t>if they are repeated even if VA didn't pay for the previous attempt. There are exceptions, however. If a course is required for graduation and meets the requirements for one of the 3 exceptions below, a student may repeat the course and be certified for it </a:t>
            </a:r>
            <a:r>
              <a:rPr lang="en-US" b="1" dirty="0"/>
              <a:t>until </a:t>
            </a:r>
            <a:r>
              <a:rPr lang="en-US" dirty="0"/>
              <a:t>it is successfully completed. There is no limit on the number of attempts. No further information needs to be provided to VA regarding those courses.</a:t>
            </a:r>
          </a:p>
          <a:p>
            <a:r>
              <a:rPr lang="en-US" b="1" dirty="0"/>
              <a:t>A student </a:t>
            </a:r>
            <a:r>
              <a:rPr lang="en-US" b="1" dirty="0">
                <a:highlight>
                  <a:srgbClr val="FFFF00"/>
                </a:highlight>
              </a:rPr>
              <a:t>may be </a:t>
            </a:r>
            <a:r>
              <a:rPr lang="en-US" b="1" dirty="0"/>
              <a:t>certified for a repeated course if:</a:t>
            </a:r>
            <a:endParaRPr lang="en-US" dirty="0"/>
          </a:p>
          <a:p>
            <a:r>
              <a:rPr lang="en-US" dirty="0"/>
              <a:t>The student failed the class.</a:t>
            </a:r>
          </a:p>
          <a:p>
            <a:r>
              <a:rPr lang="en-US" dirty="0"/>
              <a:t>If a program requires a higher grade than the one achieved in a particular class for successful completion. </a:t>
            </a:r>
          </a:p>
          <a:p>
            <a:r>
              <a:rPr lang="en-US" dirty="0"/>
              <a:t>Example: if a Nursing program requires a “B” or better in Biology, then that class may be repeated if a “B” or better was not earned. That requirement must be in the school catalog. </a:t>
            </a:r>
          </a:p>
          <a:p>
            <a:r>
              <a:rPr lang="en-US" dirty="0"/>
              <a:t>If a student successfully completed a course so long ago, the school requires it be repeated.</a:t>
            </a:r>
          </a:p>
        </p:txBody>
      </p:sp>
    </p:spTree>
    <p:extLst>
      <p:ext uri="{BB962C8B-B14F-4D97-AF65-F5344CB8AC3E}">
        <p14:creationId xmlns:p14="http://schemas.microsoft.com/office/powerpoint/2010/main" val="395155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D02AB-4482-CA31-57D0-E9118349C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F78AC-B05D-0FA3-784F-BE5559628C11}"/>
              </a:ext>
            </a:extLst>
          </p:cNvPr>
          <p:cNvSpPr>
            <a:spLocks noGrp="1"/>
          </p:cNvSpPr>
          <p:nvPr>
            <p:ph type="title"/>
          </p:nvPr>
        </p:nvSpPr>
        <p:spPr>
          <a:xfrm>
            <a:off x="1143000" y="533401"/>
            <a:ext cx="9906000" cy="701039"/>
          </a:xfrm>
          <a:noFill/>
        </p:spPr>
        <p:txBody>
          <a:bodyPr/>
          <a:lstStyle/>
          <a:p>
            <a:r>
              <a:rPr lang="en-US" dirty="0"/>
              <a:t>A little more info</a:t>
            </a:r>
          </a:p>
        </p:txBody>
      </p:sp>
      <p:sp>
        <p:nvSpPr>
          <p:cNvPr id="3" name="Content Placeholder 2">
            <a:extLst>
              <a:ext uri="{FF2B5EF4-FFF2-40B4-BE49-F238E27FC236}">
                <a16:creationId xmlns:a16="http://schemas.microsoft.com/office/drawing/2014/main" id="{2143EA1E-A320-2D5E-E8B8-AB44F71DB70D}"/>
              </a:ext>
            </a:extLst>
          </p:cNvPr>
          <p:cNvSpPr>
            <a:spLocks noGrp="1"/>
          </p:cNvSpPr>
          <p:nvPr>
            <p:ph sz="half" idx="14"/>
          </p:nvPr>
        </p:nvSpPr>
        <p:spPr>
          <a:xfrm>
            <a:off x="705612" y="1234441"/>
            <a:ext cx="10780776" cy="4398264"/>
          </a:xfrm>
          <a:noFill/>
        </p:spPr>
        <p:txBody>
          <a:bodyPr vert="horz" lIns="91440" tIns="45720" rIns="91440" bIns="45720" rtlCol="0" anchor="t">
            <a:normAutofit fontScale="92500" lnSpcReduction="10000"/>
          </a:bodyPr>
          <a:lstStyle/>
          <a:p>
            <a:r>
              <a:rPr lang="en-US" b="1" u="sng" dirty="0">
                <a:cs typeface="Arial" panose="020B0604020202020204" pitchFamily="34" charset="0"/>
              </a:rPr>
              <a:t>Program Changes</a:t>
            </a:r>
          </a:p>
          <a:p>
            <a:r>
              <a:rPr lang="en-US" dirty="0">
                <a:cs typeface="Arial" panose="020B0604020202020204" pitchFamily="34" charset="0"/>
              </a:rPr>
              <a:t>Certifying a program that has changed, but change not reported to SAA</a:t>
            </a:r>
          </a:p>
          <a:p>
            <a:endParaRPr lang="en-US" dirty="0">
              <a:cs typeface="Arial" panose="020B0604020202020204" pitchFamily="34" charset="0"/>
            </a:endParaRPr>
          </a:p>
          <a:p>
            <a:r>
              <a:rPr lang="en-US" dirty="0">
                <a:cs typeface="Arial" panose="020B0604020202020204" pitchFamily="34" charset="0"/>
              </a:rPr>
              <a:t>Remember that your friendly local SAA approves “programs”, not institutions.</a:t>
            </a:r>
          </a:p>
          <a:p>
            <a:r>
              <a:rPr lang="en-US" dirty="0">
                <a:cs typeface="Arial" panose="020B0604020202020204" pitchFamily="34" charset="0"/>
              </a:rPr>
              <a:t>So, when a program changes (e.g. credits or clock hours) we need to know and approve.</a:t>
            </a:r>
          </a:p>
          <a:p>
            <a:r>
              <a:rPr lang="en-US" dirty="0">
                <a:cs typeface="Arial" panose="020B0604020202020204" pitchFamily="34" charset="0"/>
              </a:rPr>
              <a:t>Other things we need to know:</a:t>
            </a:r>
          </a:p>
          <a:p>
            <a:pPr marL="342900" indent="-342900">
              <a:buAutoNum type="arabicPeriod"/>
            </a:pPr>
            <a:r>
              <a:rPr lang="en-US" dirty="0">
                <a:cs typeface="Arial" panose="020B0604020202020204" pitchFamily="34" charset="0"/>
              </a:rPr>
              <a:t>Change in program requirements.</a:t>
            </a:r>
          </a:p>
          <a:p>
            <a:pPr marL="342900" indent="-342900">
              <a:buAutoNum type="arabicPeriod"/>
            </a:pPr>
            <a:r>
              <a:rPr lang="en-US" dirty="0">
                <a:cs typeface="Arial" panose="020B0604020202020204" pitchFamily="34" charset="0"/>
              </a:rPr>
              <a:t>Change of objective (e.g. AAS is now AS)</a:t>
            </a:r>
          </a:p>
          <a:p>
            <a:pPr marL="342900" indent="-342900">
              <a:buAutoNum type="arabicPeriod"/>
            </a:pPr>
            <a:r>
              <a:rPr lang="en-US" dirty="0">
                <a:cs typeface="Arial" panose="020B0604020202020204" pitchFamily="34" charset="0"/>
              </a:rPr>
              <a:t>Change in name of program (e.g. “Environment Studies” is now “Environmental Science”</a:t>
            </a:r>
          </a:p>
          <a:p>
            <a:r>
              <a:rPr lang="en-US" dirty="0">
                <a:cs typeface="Arial" panose="020B0604020202020204" pitchFamily="34" charset="0"/>
              </a:rPr>
              <a:t>Things I generally don’t need to know regarding a program change</a:t>
            </a:r>
          </a:p>
          <a:p>
            <a:pPr marL="342900" indent="-342900">
              <a:buAutoNum type="arabicPeriod"/>
            </a:pPr>
            <a:r>
              <a:rPr lang="en-US" dirty="0">
                <a:cs typeface="Arial" panose="020B0604020202020204" pitchFamily="34" charset="0"/>
              </a:rPr>
              <a:t>If a course number changes</a:t>
            </a:r>
          </a:p>
          <a:p>
            <a:pPr marL="342900" indent="-342900">
              <a:buAutoNum type="arabicPeriod"/>
            </a:pPr>
            <a:r>
              <a:rPr lang="en-US" dirty="0">
                <a:cs typeface="Arial" panose="020B0604020202020204" pitchFamily="34" charset="0"/>
              </a:rPr>
              <a:t>If the chair of a department changes</a:t>
            </a:r>
          </a:p>
          <a:p>
            <a:pPr marL="342900" indent="-342900">
              <a:buAutoNum type="arabicPeriod"/>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69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96464-8940-43F3-4607-D15F289C3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346F1-0063-4727-48C5-3B091689B07E}"/>
              </a:ext>
            </a:extLst>
          </p:cNvPr>
          <p:cNvSpPr>
            <a:spLocks noGrp="1"/>
          </p:cNvSpPr>
          <p:nvPr>
            <p:ph type="title"/>
          </p:nvPr>
        </p:nvSpPr>
        <p:spPr>
          <a:xfrm>
            <a:off x="1143000" y="533401"/>
            <a:ext cx="9906000" cy="701039"/>
          </a:xfrm>
          <a:noFill/>
        </p:spPr>
        <p:txBody>
          <a:bodyPr/>
          <a:lstStyle/>
          <a:p>
            <a:r>
              <a:rPr lang="en-US" dirty="0"/>
              <a:t>Thank you and aloha!</a:t>
            </a:r>
          </a:p>
        </p:txBody>
      </p:sp>
      <p:sp>
        <p:nvSpPr>
          <p:cNvPr id="3" name="Content Placeholder 2">
            <a:extLst>
              <a:ext uri="{FF2B5EF4-FFF2-40B4-BE49-F238E27FC236}">
                <a16:creationId xmlns:a16="http://schemas.microsoft.com/office/drawing/2014/main" id="{27B07010-BBA0-2272-231C-4EF3535A3A00}"/>
              </a:ext>
            </a:extLst>
          </p:cNvPr>
          <p:cNvSpPr>
            <a:spLocks noGrp="1"/>
          </p:cNvSpPr>
          <p:nvPr>
            <p:ph sz="half" idx="14"/>
          </p:nvPr>
        </p:nvSpPr>
        <p:spPr>
          <a:xfrm>
            <a:off x="978408" y="1234441"/>
            <a:ext cx="10507980" cy="4398264"/>
          </a:xfrm>
          <a:noFill/>
        </p:spPr>
        <p:txBody>
          <a:bodyPr vert="horz" lIns="91440" tIns="45720" rIns="91440" bIns="45720" rtlCol="0" anchor="t">
            <a:normAutofit/>
          </a:bodyPr>
          <a:lstStyle/>
          <a:p>
            <a:endParaRPr lang="en-US" sz="16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3200" dirty="0">
                <a:cs typeface="Arial" panose="020B0604020202020204" pitchFamily="34" charset="0"/>
              </a:rPr>
              <a:t>The best part of our job as SAAs is often working with you, the SCOs.</a:t>
            </a:r>
          </a:p>
          <a:p>
            <a:pPr algn="ctr"/>
            <a:endParaRPr lang="en-US" sz="3200" dirty="0">
              <a:cs typeface="Arial" panose="020B0604020202020204" pitchFamily="34" charset="0"/>
            </a:endParaRPr>
          </a:p>
          <a:p>
            <a:pPr marL="342900" indent="-342900" algn="ctr">
              <a:buFont typeface="Arial" panose="020B0604020202020204" pitchFamily="34" charset="0"/>
              <a:buChar char="•"/>
            </a:pPr>
            <a:r>
              <a:rPr lang="en-US" sz="3200" dirty="0">
                <a:cs typeface="Arial" panose="020B0604020202020204" pitchFamily="34" charset="0"/>
              </a:rPr>
              <a:t>Let’s work together to best serve our Vets</a:t>
            </a:r>
          </a:p>
          <a:p>
            <a:pPr marL="342900" indent="-342900" algn="ctr">
              <a:buFont typeface="Arial" panose="020B0604020202020204" pitchFamily="34" charset="0"/>
              <a:buChar char="•"/>
            </a:pPr>
            <a:endParaRPr lang="en-US" sz="3200" dirty="0">
              <a:cs typeface="Arial" panose="020B0604020202020204" pitchFamily="34" charset="0"/>
            </a:endParaRPr>
          </a:p>
          <a:p>
            <a:pPr marL="342900" indent="-342900" algn="ctr">
              <a:buFont typeface="Arial" panose="020B0604020202020204" pitchFamily="34" charset="0"/>
              <a:buChar char="•"/>
            </a:pPr>
            <a:r>
              <a:rPr lang="en-US" sz="3200" dirty="0">
                <a:cs typeface="Arial" panose="020B0604020202020204" pitchFamily="34" charset="0"/>
              </a:rPr>
              <a:t>Questions? Comments?</a:t>
            </a:r>
          </a:p>
          <a:p>
            <a:pPr marL="342900" indent="-342900">
              <a:buAutoNum type="arabicPeriod"/>
            </a:pPr>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97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FE4A-8233-2A03-6CE2-7E291D996694}"/>
              </a:ext>
            </a:extLst>
          </p:cNvPr>
          <p:cNvSpPr>
            <a:spLocks noGrp="1"/>
          </p:cNvSpPr>
          <p:nvPr>
            <p:ph type="ctrTitle"/>
          </p:nvPr>
        </p:nvSpPr>
        <p:spPr>
          <a:xfrm>
            <a:off x="1524000" y="1122363"/>
            <a:ext cx="9144000" cy="1053909"/>
          </a:xfrm>
        </p:spPr>
        <p:txBody>
          <a:bodyPr/>
          <a:lstStyle/>
          <a:p>
            <a:r>
              <a:rPr lang="en-US" dirty="0"/>
              <a:t>Links</a:t>
            </a:r>
          </a:p>
        </p:txBody>
      </p:sp>
      <p:sp>
        <p:nvSpPr>
          <p:cNvPr id="4" name="TextBox 3">
            <a:extLst>
              <a:ext uri="{FF2B5EF4-FFF2-40B4-BE49-F238E27FC236}">
                <a16:creationId xmlns:a16="http://schemas.microsoft.com/office/drawing/2014/main" id="{F831490E-DF57-E3EE-9503-575275DA40D8}"/>
              </a:ext>
            </a:extLst>
          </p:cNvPr>
          <p:cNvSpPr txBox="1"/>
          <p:nvPr/>
        </p:nvSpPr>
        <p:spPr>
          <a:xfrm>
            <a:off x="1524000" y="2176272"/>
            <a:ext cx="9144000" cy="2862322"/>
          </a:xfrm>
          <a:prstGeom prst="rect">
            <a:avLst/>
          </a:prstGeom>
          <a:noFill/>
        </p:spPr>
        <p:txBody>
          <a:bodyPr wrap="square" rtlCol="0">
            <a:spAutoFit/>
          </a:bodyPr>
          <a:lstStyle/>
          <a:p>
            <a:r>
              <a:rPr lang="en-US" dirty="0">
                <a:hlinkClick r:id="rId2"/>
              </a:rPr>
              <a:t>38 CFR § 21.4253 - Accredited courses. | Electronic Code of Federal Regulations (e-CFR) | US Law | LII / Legal Information Institute</a:t>
            </a:r>
            <a:endParaRPr lang="en-US" dirty="0"/>
          </a:p>
          <a:p>
            <a:endParaRPr lang="en-US" dirty="0"/>
          </a:p>
          <a:p>
            <a:r>
              <a:rPr lang="en-US" dirty="0">
                <a:hlinkClick r:id="rId3"/>
              </a:rPr>
              <a:t>38 CFR § 21.4254 - Nonaccredited courses. | Electronic Code of Federal Regulations (e-CFR) | US Law | LII / Legal Information Institute</a:t>
            </a:r>
            <a:endParaRPr lang="en-US" dirty="0"/>
          </a:p>
          <a:p>
            <a:endParaRPr lang="en-US" dirty="0"/>
          </a:p>
          <a:p>
            <a:r>
              <a:rPr lang="en-US" dirty="0">
                <a:hlinkClick r:id="rId4"/>
              </a:rPr>
              <a:t>School Certifying Official Handbook (On-line)</a:t>
            </a:r>
            <a:endParaRPr lang="en-US" dirty="0"/>
          </a:p>
          <a:p>
            <a:endParaRPr lang="en-US" dirty="0"/>
          </a:p>
          <a:p>
            <a:r>
              <a:rPr lang="en-US" dirty="0">
                <a:hlinkClick r:id="rId5"/>
              </a:rPr>
              <a:t>https://www.congress.gov/116/plaws/publ315/PLAW-116publ315.pdf</a:t>
            </a:r>
            <a:endParaRPr lang="en-US" dirty="0"/>
          </a:p>
          <a:p>
            <a:endParaRPr lang="en-US" dirty="0"/>
          </a:p>
        </p:txBody>
      </p:sp>
    </p:spTree>
    <p:extLst>
      <p:ext uri="{BB962C8B-B14F-4D97-AF65-F5344CB8AC3E}">
        <p14:creationId xmlns:p14="http://schemas.microsoft.com/office/powerpoint/2010/main" val="22881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5" descr="Close-up of a bridge with wires">
            <a:extLst>
              <a:ext uri="{FF2B5EF4-FFF2-40B4-BE49-F238E27FC236}">
                <a16:creationId xmlns:a16="http://schemas.microsoft.com/office/drawing/2014/main" id="{E461669C-A7BA-D639-22CB-B5FBBE698B3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 r="20"/>
          <a:stretch/>
        </p:blipFill>
        <p:spPr>
          <a:noFill/>
        </p:spPr>
      </p:pic>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6096000" y="1694763"/>
            <a:ext cx="4902843" cy="1418307"/>
          </a:xfrm>
          <a:noFill/>
        </p:spPr>
        <p:txBody>
          <a:bodyPr anchor="b"/>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xfrm>
            <a:off x="6096000" y="3592381"/>
            <a:ext cx="4902843" cy="1753221"/>
          </a:xfrm>
          <a:noFill/>
        </p:spPr>
        <p:txBody>
          <a:bodyPr anchor="t">
            <a:normAutofit fontScale="92500" lnSpcReduction="20000"/>
          </a:bodyPr>
          <a:lstStyle/>
          <a:p>
            <a:r>
              <a:rPr lang="en-US" dirty="0"/>
              <a:t>Curtis Washburn, Director</a:t>
            </a:r>
          </a:p>
          <a:p>
            <a:r>
              <a:rPr lang="en-US" dirty="0"/>
              <a:t>Hawaii State Approving Agency</a:t>
            </a:r>
          </a:p>
          <a:p>
            <a:r>
              <a:rPr lang="en-US" dirty="0"/>
              <a:t>And </a:t>
            </a:r>
          </a:p>
          <a:p>
            <a:r>
              <a:rPr lang="en-US" dirty="0"/>
              <a:t>Kathy Snyder, Director</a:t>
            </a:r>
          </a:p>
          <a:p>
            <a:r>
              <a:rPr lang="en-US" dirty="0"/>
              <a:t>New Mexico SAA</a:t>
            </a:r>
          </a:p>
        </p:txBody>
      </p:sp>
    </p:spTree>
    <p:extLst>
      <p:ext uri="{BB962C8B-B14F-4D97-AF65-F5344CB8AC3E}">
        <p14:creationId xmlns:p14="http://schemas.microsoft.com/office/powerpoint/2010/main" val="121080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r>
              <a:rPr lang="en-US" dirty="0"/>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noFill/>
        </p:spPr>
        <p:txBody>
          <a:bodyPr anchor="ctr">
            <a:normAutofit/>
          </a:bodyPr>
          <a:lstStyle/>
          <a:p>
            <a:r>
              <a:rPr lang="en-US" dirty="0"/>
              <a:t>1. A brief look at the types of visits</a:t>
            </a:r>
          </a:p>
          <a:p>
            <a:r>
              <a:rPr lang="en-US" dirty="0"/>
              <a:t>2. What I’ve seen in my work over the last 2 years</a:t>
            </a:r>
          </a:p>
          <a:p>
            <a:r>
              <a:rPr lang="en-US" dirty="0"/>
              <a:t>3. Notes from other SAAs</a:t>
            </a:r>
          </a:p>
          <a:p>
            <a:r>
              <a:rPr lang="en-US" dirty="0"/>
              <a:t>4. A little more info</a:t>
            </a:r>
          </a:p>
          <a:p>
            <a:r>
              <a:rPr lang="en-US" dirty="0"/>
              <a:t>5. Thoughts and questions?</a:t>
            </a:r>
          </a:p>
        </p:txBody>
      </p:sp>
      <p:pic>
        <p:nvPicPr>
          <p:cNvPr id="25" name="Picture Placeholder 6" descr="A city skyline">
            <a:extLst>
              <a:ext uri="{FF2B5EF4-FFF2-40B4-BE49-F238E27FC236}">
                <a16:creationId xmlns:a16="http://schemas.microsoft.com/office/drawing/2014/main" id="{086C9520-C924-5732-CC82-F0C4A533D4E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 r="38"/>
          <a:stretch/>
        </p:blipFill>
        <p:spPr/>
      </p:pic>
    </p:spTree>
    <p:extLst>
      <p:ext uri="{BB962C8B-B14F-4D97-AF65-F5344CB8AC3E}">
        <p14:creationId xmlns:p14="http://schemas.microsoft.com/office/powerpoint/2010/main" val="103835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3650077" y="230915"/>
            <a:ext cx="6930838" cy="939517"/>
          </a:xfrm>
          <a:noFill/>
        </p:spPr>
        <p:txBody>
          <a:bodyPr/>
          <a:lstStyle/>
          <a:p>
            <a:r>
              <a:rPr lang="en-US" dirty="0"/>
              <a:t>Types of visits</a:t>
            </a:r>
          </a:p>
        </p:txBody>
      </p:sp>
      <p:pic>
        <p:nvPicPr>
          <p:cNvPr id="24" name="Picture Placeholder 7" descr="Looking up view of tall building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xfrm>
            <a:off x="3650077" y="1464611"/>
            <a:ext cx="6941703" cy="4297680"/>
          </a:xfrm>
          <a:noFill/>
        </p:spPr>
        <p:txBody>
          <a:bodyPr vert="horz" lIns="91440" tIns="45720" rIns="91440" bIns="45720" rtlCol="0" anchor="t">
            <a:normAutofit/>
          </a:bodyPr>
          <a:lstStyle/>
          <a:p>
            <a:r>
              <a:rPr lang="en-US" dirty="0"/>
              <a:t>Supervisory Visit – Done by the SAA. Designed to assist you in maintaining compliance.</a:t>
            </a:r>
          </a:p>
          <a:p>
            <a:r>
              <a:rPr lang="en-US" dirty="0"/>
              <a:t>Compliance Survey – Done by ECSS (VA or SGC). Routine. SAA not necessarily informed before they occur.</a:t>
            </a:r>
          </a:p>
          <a:p>
            <a:r>
              <a:rPr lang="en-US" dirty="0"/>
              <a:t>Risk Based Survey (RBS) – Done by SAA. Question about a specified “risk factor” noticed by VA.</a:t>
            </a:r>
          </a:p>
          <a:p>
            <a:r>
              <a:rPr lang="en-US" dirty="0"/>
              <a:t>Targeted Risk Based Review (TRBR)– Done by VA. Questions about a specific issue identified by VA. No advance notice given.</a:t>
            </a:r>
          </a:p>
          <a:p>
            <a:r>
              <a:rPr lang="en-US" dirty="0"/>
              <a:t>OIG – Done by the VA. No advance notice. You don’t want this one.</a:t>
            </a:r>
          </a:p>
        </p:txBody>
      </p:sp>
    </p:spTree>
    <p:extLst>
      <p:ext uri="{BB962C8B-B14F-4D97-AF65-F5344CB8AC3E}">
        <p14:creationId xmlns:p14="http://schemas.microsoft.com/office/powerpoint/2010/main" val="366667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1143000" y="533401"/>
            <a:ext cx="9906000" cy="838199"/>
          </a:xfrm>
          <a:noFill/>
        </p:spPr>
        <p:txBody>
          <a:bodyPr/>
          <a:lstStyle/>
          <a:p>
            <a:r>
              <a:rPr lang="en-US" dirty="0"/>
              <a:t>MY GENERAL FINDINGS</a:t>
            </a: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14"/>
          </p:nvPr>
        </p:nvSpPr>
        <p:spPr>
          <a:xfrm>
            <a:off x="834961" y="1548031"/>
            <a:ext cx="9906000" cy="4067492"/>
          </a:xfrm>
          <a:solidFill>
            <a:schemeClr val="bg1"/>
          </a:solidFill>
        </p:spPr>
        <p:txBody>
          <a:bodyPr>
            <a:normAutofit/>
          </a:bodyPr>
          <a:lstStyle/>
          <a:p>
            <a:r>
              <a:rPr lang="en-US" dirty="0"/>
              <a:t>Most important finding:</a:t>
            </a:r>
          </a:p>
          <a:p>
            <a:r>
              <a:rPr lang="en-US" dirty="0"/>
              <a:t>1. Overwhelming majority of you are doing just fine! Stop stressing so much.</a:t>
            </a:r>
          </a:p>
          <a:p>
            <a:pPr lvl="1" indent="0">
              <a:buNone/>
            </a:pPr>
            <a:r>
              <a:rPr lang="en-US" dirty="0"/>
              <a:t>2. Room for improvement</a:t>
            </a:r>
          </a:p>
          <a:p>
            <a:pPr lvl="1" indent="0">
              <a:buNone/>
            </a:pPr>
            <a:r>
              <a:rPr lang="en-US" dirty="0"/>
              <a:t>	a. Evaluation of Prior Credit</a:t>
            </a:r>
          </a:p>
          <a:p>
            <a:pPr lvl="1" indent="0">
              <a:buNone/>
            </a:pPr>
            <a:r>
              <a:rPr lang="en-US" dirty="0"/>
              <a:t>	b. Financial Aid Shopping Sheet</a:t>
            </a:r>
          </a:p>
          <a:p>
            <a:pPr lvl="1" indent="0">
              <a:buNone/>
            </a:pPr>
            <a:r>
              <a:rPr lang="en-US" dirty="0"/>
              <a:t>	c. 35% exemption eligibility</a:t>
            </a:r>
          </a:p>
          <a:p>
            <a:pPr lvl="1" indent="0">
              <a:buNone/>
            </a:pPr>
            <a:r>
              <a:rPr lang="en-US" dirty="0"/>
              <a:t>	d. WEAMS review (details, details!)</a:t>
            </a:r>
          </a:p>
        </p:txBody>
      </p:sp>
    </p:spTree>
    <p:extLst>
      <p:ext uri="{BB962C8B-B14F-4D97-AF65-F5344CB8AC3E}">
        <p14:creationId xmlns:p14="http://schemas.microsoft.com/office/powerpoint/2010/main" val="83740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1143000" y="533401"/>
            <a:ext cx="9906000" cy="755903"/>
          </a:xfrm>
          <a:noFill/>
        </p:spPr>
        <p:txBody>
          <a:bodyPr/>
          <a:lstStyle/>
          <a:p>
            <a:r>
              <a:rPr lang="en-US" dirty="0"/>
              <a:t>What my </a:t>
            </a:r>
            <a:r>
              <a:rPr lang="en-US" dirty="0" err="1"/>
              <a:t>saa</a:t>
            </a:r>
            <a:r>
              <a:rPr lang="en-US" dirty="0"/>
              <a:t> colleagues say</a:t>
            </a:r>
          </a:p>
        </p:txBody>
      </p:sp>
      <p:sp>
        <p:nvSpPr>
          <p:cNvPr id="4" name="Content Placeholder 3">
            <a:extLst>
              <a:ext uri="{FF2B5EF4-FFF2-40B4-BE49-F238E27FC236}">
                <a16:creationId xmlns:a16="http://schemas.microsoft.com/office/drawing/2014/main" id="{83302BFD-960F-CBB3-E984-CDC12813A10C}"/>
              </a:ext>
            </a:extLst>
          </p:cNvPr>
          <p:cNvSpPr>
            <a:spLocks noGrp="1"/>
          </p:cNvSpPr>
          <p:nvPr>
            <p:ph sz="half" idx="15"/>
          </p:nvPr>
        </p:nvSpPr>
        <p:spPr>
          <a:xfrm>
            <a:off x="749807" y="1395254"/>
            <a:ext cx="10299193" cy="3112738"/>
          </a:xfrm>
          <a:noFill/>
        </p:spPr>
        <p:txBody>
          <a:bodyPr>
            <a:normAutofit fontScale="85000" lnSpcReduction="20000"/>
          </a:bodyPr>
          <a:lstStyle/>
          <a:p>
            <a:r>
              <a:rPr lang="en-US" dirty="0"/>
              <a:t>Joint Services Transcripts</a:t>
            </a:r>
          </a:p>
          <a:p>
            <a:r>
              <a:rPr lang="en-US" dirty="0"/>
              <a:t>Student Ledgers - clarity</a:t>
            </a:r>
          </a:p>
          <a:p>
            <a:r>
              <a:rPr lang="en-US" dirty="0"/>
              <a:t>Not certifying within 30 days of term start date. (we know, sometimes it’s the student’s issue)</a:t>
            </a:r>
          </a:p>
          <a:p>
            <a:r>
              <a:rPr lang="en-US" dirty="0"/>
              <a:t>Amendments not certified within 30 days of change.</a:t>
            </a:r>
          </a:p>
          <a:p>
            <a:r>
              <a:rPr lang="en-US" dirty="0"/>
              <a:t>Certifying a program that has changed, but change not reported to SAA</a:t>
            </a:r>
          </a:p>
          <a:p>
            <a:r>
              <a:rPr lang="en-US" dirty="0"/>
              <a:t>Certifying repeat course when minimum grade had been achieved on the first attempt.</a:t>
            </a:r>
          </a:p>
          <a:p>
            <a:r>
              <a:rPr lang="en-US" dirty="0"/>
              <a:t>2</a:t>
            </a:r>
            <a:r>
              <a:rPr lang="en-US" baseline="30000" dirty="0"/>
              <a:t>nd</a:t>
            </a:r>
            <a:r>
              <a:rPr lang="en-US" dirty="0"/>
              <a:t> enrollment certification</a:t>
            </a:r>
          </a:p>
          <a:p>
            <a:r>
              <a:rPr lang="en-US" dirty="0"/>
              <a:t>Showing completion, withdrawal, etc.</a:t>
            </a:r>
          </a:p>
          <a:p>
            <a:endParaRPr lang="en-US" dirty="0"/>
          </a:p>
          <a:p>
            <a:endParaRPr lang="en-US" dirty="0"/>
          </a:p>
        </p:txBody>
      </p:sp>
    </p:spTree>
    <p:extLst>
      <p:ext uri="{BB962C8B-B14F-4D97-AF65-F5344CB8AC3E}">
        <p14:creationId xmlns:p14="http://schemas.microsoft.com/office/powerpoint/2010/main" val="72960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1143000" y="533401"/>
            <a:ext cx="9906000" cy="701039"/>
          </a:xfrm>
          <a:noFill/>
        </p:spPr>
        <p:txBody>
          <a:bodyPr/>
          <a:lstStyle/>
          <a:p>
            <a:r>
              <a:rPr lang="en-US" dirty="0"/>
              <a:t>A little more info</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710184" y="1384165"/>
            <a:ext cx="10564368" cy="4297679"/>
          </a:xfrm>
          <a:noFill/>
        </p:spPr>
        <p:txBody>
          <a:bodyPr vert="horz" lIns="91440" tIns="45720" rIns="91440" bIns="45720" rtlCol="0" anchor="t">
            <a:normAutofit/>
          </a:bodyPr>
          <a:lstStyle/>
          <a:p>
            <a:r>
              <a:rPr lang="en-US" dirty="0"/>
              <a:t>Prior Education and Joint Services Transcripts: (CFR 21.4253(d)(3) and 21.4254(C)(4)</a:t>
            </a:r>
          </a:p>
          <a:p>
            <a:r>
              <a:rPr lang="en-US" dirty="0"/>
              <a:t>From the SCO handbook:</a:t>
            </a:r>
          </a:p>
          <a:p>
            <a:r>
              <a:rPr lang="en-US" dirty="0"/>
              <a:t>Schools should make </a:t>
            </a:r>
            <a:r>
              <a:rPr lang="en-US" b="1" dirty="0"/>
              <a:t>every effort to obtain transcripts </a:t>
            </a:r>
            <a:r>
              <a:rPr lang="en-US" dirty="0"/>
              <a:t>to comply with the requirement to evaluate and grant credit where appropriate. However, if a transcript cannot be obtained, you may continue to certify enrollment as long as the student has matriculated. Reviews of prior credit policies will be conducted during compliance surveys and treated as approval issues if the school is not complying. </a:t>
            </a:r>
          </a:p>
          <a:p>
            <a:r>
              <a:rPr lang="en-US" dirty="0"/>
              <a:t>(My view – “every effort” includes looking at EM to see where they have been certified before, not just accepting a “no prior education” on their admissions form.)</a:t>
            </a:r>
          </a:p>
          <a:p>
            <a:r>
              <a:rPr lang="en-US" dirty="0"/>
              <a:t>Additional note: Is your school part of the National Student Clearinghouse?</a:t>
            </a:r>
          </a:p>
          <a:p>
            <a:endParaRPr lang="en-US" dirty="0"/>
          </a:p>
          <a:p>
            <a:endParaRPr lang="en-US" dirty="0"/>
          </a:p>
          <a:p>
            <a:pPr lvl="1"/>
            <a:endParaRPr lang="en-US" dirty="0"/>
          </a:p>
        </p:txBody>
      </p:sp>
    </p:spTree>
    <p:extLst>
      <p:ext uri="{BB962C8B-B14F-4D97-AF65-F5344CB8AC3E}">
        <p14:creationId xmlns:p14="http://schemas.microsoft.com/office/powerpoint/2010/main" val="64377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9AB7A-1428-3ABE-F07A-C2B71911A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FFD08-CF5C-9355-95E7-826E3349F50B}"/>
              </a:ext>
            </a:extLst>
          </p:cNvPr>
          <p:cNvSpPr>
            <a:spLocks noGrp="1"/>
          </p:cNvSpPr>
          <p:nvPr>
            <p:ph type="title"/>
          </p:nvPr>
        </p:nvSpPr>
        <p:spPr>
          <a:xfrm>
            <a:off x="1143000" y="533401"/>
            <a:ext cx="9906000" cy="701039"/>
          </a:xfrm>
          <a:noFill/>
        </p:spPr>
        <p:txBody>
          <a:bodyPr/>
          <a:lstStyle/>
          <a:p>
            <a:r>
              <a:rPr lang="en-US" dirty="0"/>
              <a:t>A little more info</a:t>
            </a:r>
          </a:p>
        </p:txBody>
      </p:sp>
      <p:sp>
        <p:nvSpPr>
          <p:cNvPr id="3" name="Content Placeholder 2">
            <a:extLst>
              <a:ext uri="{FF2B5EF4-FFF2-40B4-BE49-F238E27FC236}">
                <a16:creationId xmlns:a16="http://schemas.microsoft.com/office/drawing/2014/main" id="{1DB26977-10CC-3018-BFBC-884EF300E1C6}"/>
              </a:ext>
            </a:extLst>
          </p:cNvPr>
          <p:cNvSpPr>
            <a:spLocks noGrp="1"/>
          </p:cNvSpPr>
          <p:nvPr>
            <p:ph sz="half" idx="14"/>
          </p:nvPr>
        </p:nvSpPr>
        <p:spPr>
          <a:xfrm>
            <a:off x="710184" y="1384165"/>
            <a:ext cx="10564368" cy="4297679"/>
          </a:xfrm>
          <a:noFill/>
        </p:spPr>
        <p:txBody>
          <a:bodyPr vert="horz" lIns="91440" tIns="45720" rIns="91440" bIns="45720" rtlCol="0" anchor="t">
            <a:normAutofit/>
          </a:bodyPr>
          <a:lstStyle/>
          <a:p>
            <a:r>
              <a:rPr lang="en-US" dirty="0"/>
              <a:t>Joint Services Transcripts: (CFR 21.4253(d)(3) and 21.4254(C)(4)</a:t>
            </a:r>
          </a:p>
          <a:p>
            <a:r>
              <a:rPr lang="en-US" dirty="0"/>
              <a:t>From the SCO handbook:</a:t>
            </a:r>
          </a:p>
          <a:p>
            <a:r>
              <a:rPr lang="en-US" b="1" u="sng" dirty="0"/>
              <a:t>Military Transcripts</a:t>
            </a:r>
            <a:endParaRPr lang="en-US" b="1" dirty="0"/>
          </a:p>
          <a:p>
            <a:r>
              <a:rPr lang="en-US" dirty="0"/>
              <a:t>Find information about the Military Joint Services Transcripts ( </a:t>
            </a:r>
            <a:r>
              <a:rPr lang="en-US" b="1" u="sng" dirty="0">
                <a:hlinkClick r:id="rId3"/>
              </a:rPr>
              <a:t>https://jst.doded.mil/official.html </a:t>
            </a:r>
            <a:r>
              <a:rPr lang="en-US" dirty="0"/>
              <a:t>) and how transcripts may be requested by current and former members of the Army, Coast Guard, Marine Corps, and Navy at their webpage. Current and former members of the Air Force can request transcripts from the </a:t>
            </a:r>
            <a:r>
              <a:rPr lang="en-US" b="1" u="sng" dirty="0">
                <a:hlinkClick r:id="rId4"/>
              </a:rPr>
              <a:t>Community College of the Air Force (CCAF). </a:t>
            </a:r>
            <a:r>
              <a:rPr lang="en-US" dirty="0"/>
              <a:t>Air Force personnel can obtain their transcript, even if they have not attended classes at the CCAF. More information about military transcripts (</a:t>
            </a:r>
            <a:r>
              <a:rPr lang="en-US" b="1" dirty="0"/>
              <a:t> </a:t>
            </a:r>
            <a:r>
              <a:rPr lang="en-US" b="1" u="sng" dirty="0">
                <a:hlinkClick r:id="rId5"/>
              </a:rPr>
              <a:t>https://www.va.gov/resources/how-do-i-get-college-credits-for-my-military-service/</a:t>
            </a:r>
            <a:r>
              <a:rPr lang="en-US" dirty="0"/>
              <a:t> )  can be found on the vets.gov website.</a:t>
            </a:r>
          </a:p>
          <a:p>
            <a:endParaRPr lang="en-US" dirty="0"/>
          </a:p>
          <a:p>
            <a:pPr lvl="1"/>
            <a:endParaRPr lang="en-US" dirty="0"/>
          </a:p>
        </p:txBody>
      </p:sp>
    </p:spTree>
    <p:extLst>
      <p:ext uri="{BB962C8B-B14F-4D97-AF65-F5344CB8AC3E}">
        <p14:creationId xmlns:p14="http://schemas.microsoft.com/office/powerpoint/2010/main" val="310891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4A047-C7CD-496A-8CD3-81F163AF9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881CF-FDD9-0D05-7A4D-56C35CB24A72}"/>
              </a:ext>
            </a:extLst>
          </p:cNvPr>
          <p:cNvSpPr>
            <a:spLocks noGrp="1"/>
          </p:cNvSpPr>
          <p:nvPr>
            <p:ph type="title"/>
          </p:nvPr>
        </p:nvSpPr>
        <p:spPr>
          <a:xfrm>
            <a:off x="1143000" y="533401"/>
            <a:ext cx="9906000" cy="701039"/>
          </a:xfrm>
          <a:noFill/>
        </p:spPr>
        <p:txBody>
          <a:bodyPr/>
          <a:lstStyle/>
          <a:p>
            <a:r>
              <a:rPr lang="en-US" dirty="0"/>
              <a:t>A little more info</a:t>
            </a:r>
          </a:p>
        </p:txBody>
      </p:sp>
      <p:sp>
        <p:nvSpPr>
          <p:cNvPr id="3" name="Content Placeholder 2">
            <a:extLst>
              <a:ext uri="{FF2B5EF4-FFF2-40B4-BE49-F238E27FC236}">
                <a16:creationId xmlns:a16="http://schemas.microsoft.com/office/drawing/2014/main" id="{450CF477-7077-E437-6812-2DE1E49D7754}"/>
              </a:ext>
            </a:extLst>
          </p:cNvPr>
          <p:cNvSpPr>
            <a:spLocks noGrp="1"/>
          </p:cNvSpPr>
          <p:nvPr>
            <p:ph sz="half" idx="14"/>
          </p:nvPr>
        </p:nvSpPr>
        <p:spPr>
          <a:xfrm>
            <a:off x="710184" y="1384165"/>
            <a:ext cx="10564368" cy="4504571"/>
          </a:xfrm>
          <a:noFill/>
        </p:spPr>
        <p:txBody>
          <a:bodyPr vert="horz" lIns="91440" tIns="45720" rIns="91440" bIns="45720" rtlCol="0" anchor="t">
            <a:normAutofit lnSpcReduction="10000"/>
          </a:bodyPr>
          <a:lstStyle/>
          <a:p>
            <a:r>
              <a:rPr lang="en-US" dirty="0"/>
              <a:t>Financial Aid Shopping Sheet:</a:t>
            </a:r>
          </a:p>
          <a:p>
            <a:r>
              <a:rPr lang="en-US" dirty="0"/>
              <a:t>From the SCO handbook:</a:t>
            </a:r>
          </a:p>
          <a:p>
            <a:r>
              <a:rPr lang="en-US" b="1" u="sng" dirty="0"/>
              <a:t>Section 1018 of Public Law 116-315</a:t>
            </a:r>
            <a:endParaRPr lang="en-US" b="1" dirty="0"/>
          </a:p>
          <a:p>
            <a:r>
              <a:rPr lang="en-US" dirty="0"/>
              <a:t>Schools must provide a covered individual (a student using benefits under chapter 30, 31, 32, 33, or 35 of title 38, U.S.C., or chapter 1606 of title 10, U.S.C.) with a personalized shopping sheet that contains…</a:t>
            </a:r>
          </a:p>
          <a:p>
            <a:r>
              <a:rPr lang="en-US" dirty="0"/>
              <a:t>Personalized shopping sheets must be provided within 15 days after tuition and fees are determined for the academic year if there is a change.</a:t>
            </a:r>
          </a:p>
          <a:p>
            <a:endParaRPr lang="en-US" dirty="0"/>
          </a:p>
          <a:p>
            <a:r>
              <a:rPr lang="en-US" i="1" dirty="0"/>
              <a:t>SAA reminder – remember the evolution of this regulation</a:t>
            </a:r>
            <a:r>
              <a:rPr lang="en-US" dirty="0"/>
              <a:t>. </a:t>
            </a:r>
          </a:p>
          <a:p>
            <a:pPr marL="342900" indent="-342900">
              <a:buAutoNum type="arabicPeriod"/>
            </a:pPr>
            <a:r>
              <a:rPr lang="en-US" dirty="0"/>
              <a:t>Everyone waived for a year.</a:t>
            </a:r>
          </a:p>
          <a:p>
            <a:pPr marL="342900" indent="-342900">
              <a:buAutoNum type="arabicPeriod"/>
            </a:pPr>
            <a:r>
              <a:rPr lang="en-US" dirty="0"/>
              <a:t>Show us you have one</a:t>
            </a:r>
          </a:p>
          <a:p>
            <a:pPr marL="342900" indent="-342900">
              <a:buAutoNum type="arabicPeriod"/>
            </a:pPr>
            <a:r>
              <a:rPr lang="en-US" dirty="0"/>
              <a:t>Show evidence that the student is receiving it.</a:t>
            </a:r>
          </a:p>
          <a:p>
            <a:endParaRPr lang="en-US" dirty="0"/>
          </a:p>
          <a:p>
            <a:pPr lvl="1"/>
            <a:endParaRPr lang="en-US" dirty="0"/>
          </a:p>
        </p:txBody>
      </p:sp>
    </p:spTree>
    <p:extLst>
      <p:ext uri="{BB962C8B-B14F-4D97-AF65-F5344CB8AC3E}">
        <p14:creationId xmlns:p14="http://schemas.microsoft.com/office/powerpoint/2010/main" val="156701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C97B-A339-E478-22F7-B8CD0D874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4E92F-C9E6-8899-AAB8-B5E9B01A86C3}"/>
              </a:ext>
            </a:extLst>
          </p:cNvPr>
          <p:cNvSpPr>
            <a:spLocks noGrp="1"/>
          </p:cNvSpPr>
          <p:nvPr>
            <p:ph type="title"/>
          </p:nvPr>
        </p:nvSpPr>
        <p:spPr>
          <a:xfrm>
            <a:off x="1143000" y="533401"/>
            <a:ext cx="9906000" cy="701039"/>
          </a:xfrm>
          <a:noFill/>
        </p:spPr>
        <p:txBody>
          <a:bodyPr/>
          <a:lstStyle/>
          <a:p>
            <a:r>
              <a:rPr lang="en-US" dirty="0"/>
              <a:t>A little more info</a:t>
            </a:r>
          </a:p>
        </p:txBody>
      </p:sp>
      <p:sp>
        <p:nvSpPr>
          <p:cNvPr id="3" name="Content Placeholder 2">
            <a:extLst>
              <a:ext uri="{FF2B5EF4-FFF2-40B4-BE49-F238E27FC236}">
                <a16:creationId xmlns:a16="http://schemas.microsoft.com/office/drawing/2014/main" id="{17A2E87D-A7B4-9A9D-D0EE-BC96CC7E9378}"/>
              </a:ext>
            </a:extLst>
          </p:cNvPr>
          <p:cNvSpPr>
            <a:spLocks noGrp="1"/>
          </p:cNvSpPr>
          <p:nvPr>
            <p:ph sz="half" idx="14"/>
          </p:nvPr>
        </p:nvSpPr>
        <p:spPr>
          <a:xfrm>
            <a:off x="710184" y="1384165"/>
            <a:ext cx="10564368" cy="4504571"/>
          </a:xfrm>
          <a:noFill/>
        </p:spPr>
        <p:txBody>
          <a:bodyPr vert="horz" lIns="91440" tIns="45720" rIns="91440" bIns="45720" rtlCol="0" anchor="t">
            <a:normAutofit/>
          </a:bodyPr>
          <a:lstStyle/>
          <a:p>
            <a:r>
              <a:rPr lang="en-US" dirty="0"/>
              <a:t>35% Exemption: </a:t>
            </a:r>
          </a:p>
          <a:p>
            <a:r>
              <a:rPr lang="en-US" dirty="0"/>
              <a:t>From the SCO handbook:</a:t>
            </a:r>
          </a:p>
          <a:p>
            <a:r>
              <a:rPr lang="en-US" dirty="0"/>
              <a:t>Personalized shopping sheets must be provided within 15 days after tuition and fees are determined for the academic year if there is a change.</a:t>
            </a:r>
          </a:p>
          <a:p>
            <a:r>
              <a:rPr lang="en-US" b="1" u="sng" dirty="0"/>
              <a:t>What is a 35% Exemption?</a:t>
            </a:r>
            <a:endParaRPr lang="en-US" dirty="0"/>
          </a:p>
          <a:p>
            <a:r>
              <a:rPr lang="en-US" dirty="0"/>
              <a:t>A school may request an exemption from routine 85/15 reporting if the total number of VA beneficiaries enrolled at the school is less than or equal to 35% of the total student enrollment.</a:t>
            </a:r>
          </a:p>
          <a:p>
            <a:r>
              <a:rPr lang="en-US" b="1" dirty="0"/>
              <a:t>Important:</a:t>
            </a:r>
            <a:r>
              <a:rPr lang="en-US" dirty="0"/>
              <a:t> The 35% Exemption is </a:t>
            </a:r>
            <a:r>
              <a:rPr lang="en-US" b="1" i="1" dirty="0">
                <a:highlight>
                  <a:srgbClr val="FFFF00"/>
                </a:highlight>
              </a:rPr>
              <a:t>based on total student enrollment at the school versus enrollment of students receiving VA funding and is calculated without regard to full-time equivalency. </a:t>
            </a:r>
            <a:r>
              <a:rPr lang="en-US" dirty="0"/>
              <a:t>Each student enrolled is counted as one (01) student. This is different than the 85/15 ratio calculation, which is based on supported students versus non-supported students, and which is calculated based on full-time equivalency (FTE). See additional information below for definitions of supported and non-supported students and FTE.</a:t>
            </a:r>
          </a:p>
          <a:p>
            <a:endParaRPr lang="en-US" dirty="0"/>
          </a:p>
          <a:p>
            <a:pPr lvl="1"/>
            <a:endParaRPr lang="en-US" dirty="0"/>
          </a:p>
        </p:txBody>
      </p:sp>
    </p:spTree>
    <p:extLst>
      <p:ext uri="{BB962C8B-B14F-4D97-AF65-F5344CB8AC3E}">
        <p14:creationId xmlns:p14="http://schemas.microsoft.com/office/powerpoint/2010/main" val="516895188"/>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E62E91-3991-445A-ADE0-DB143B39320F}">
  <ds:schemaRefs>
    <ds:schemaRef ds:uri="http://schemas.microsoft.com/sharepoint/v3/contenttype/forms"/>
  </ds:schemaRefs>
</ds:datastoreItem>
</file>

<file path=customXml/itemProps3.xml><?xml version="1.0" encoding="utf-8"?>
<ds:datastoreItem xmlns:ds="http://schemas.openxmlformats.org/officeDocument/2006/customXml" ds:itemID="{3C20BE78-9FDF-401B-B412-3AA10EC5BEA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{449CF73A-A9AD-4134-A8EC-B89FF52A7604}TF020710ce-b2a3-4743-8ec4-0abcd2574951ef9f6aa4_win32-415a623b9e9a</Template>
  <TotalTime>95</TotalTime>
  <Words>1802</Words>
  <Application>Microsoft Office PowerPoint</Application>
  <PresentationFormat>Widescreen</PresentationFormat>
  <Paragraphs>150</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Univers Condensed Light</vt:lpstr>
      <vt:lpstr>Walbaum Display Light</vt:lpstr>
      <vt:lpstr>AngleLinesVTI</vt:lpstr>
      <vt:lpstr>Supervisory visits (saa perspective)    Curtis Washburn, Director Hawaii SAA  Kathy snyder, director new Mexico saa  July, 2025</vt:lpstr>
      <vt:lpstr>AGENDA</vt:lpstr>
      <vt:lpstr>Types of visits</vt:lpstr>
      <vt:lpstr>MY GENERAL FINDINGS</vt:lpstr>
      <vt:lpstr>What my saa colleagues say</vt:lpstr>
      <vt:lpstr>A little more info</vt:lpstr>
      <vt:lpstr>A little more info</vt:lpstr>
      <vt:lpstr>A little more info</vt:lpstr>
      <vt:lpstr>A little more info</vt:lpstr>
      <vt:lpstr>A little more info</vt:lpstr>
      <vt:lpstr>A little more info</vt:lpstr>
      <vt:lpstr>A little more info</vt:lpstr>
      <vt:lpstr>A little more info</vt:lpstr>
      <vt:lpstr>A little more info</vt:lpstr>
      <vt:lpstr>Thank you and aloha!</vt:lpstr>
      <vt:lpstr>Links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Supervisory visits (saa perspective)    Curtis Washburn, Director Hawaii SAA July, 2025</dc:title>
  <dc:creator>Washburn, Curtis</dc:creator>
  <cp:lastModifiedBy>Washburn, Curtis</cp:lastModifiedBy>
  <cp:revision>9</cp:revision>
  <dcterms:created xsi:type="dcterms:W3CDTF">2025-06-24T19:28:50Z</dcterms:created>
  <dcterms:modified xsi:type="dcterms:W3CDTF">2025-07-03T01:07:21Z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