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74" r:id="rId5"/>
    <p:sldId id="1817606150" r:id="rId6"/>
    <p:sldId id="1817606151" r:id="rId7"/>
    <p:sldId id="1817606152" r:id="rId8"/>
    <p:sldId id="1817606153" r:id="rId9"/>
    <p:sldId id="1817606154" r:id="rId10"/>
    <p:sldId id="1817606155" r:id="rId11"/>
    <p:sldId id="1817606156" r:id="rId12"/>
    <p:sldId id="1817606160" r:id="rId13"/>
    <p:sldId id="1817606157" r:id="rId14"/>
    <p:sldId id="1817606158" r:id="rId15"/>
  </p:sldIdLst>
  <p:sldSz cx="12192000" cy="6858000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ttschalk, Kathryn M., VBASLCY" initials="GKMV" lastIdx="6" clrIdx="0">
    <p:extLst>
      <p:ext uri="{19B8F6BF-5375-455C-9EA6-DF929625EA0E}">
        <p15:presenceInfo xmlns:p15="http://schemas.microsoft.com/office/powerpoint/2012/main" userId="S::Kathryn.Gottschalk@va.gov::9d425984-34c7-4857-9699-75186dc3c8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A14F"/>
    <a:srgbClr val="CC0066"/>
    <a:srgbClr val="04077A"/>
    <a:srgbClr val="012C5B"/>
    <a:srgbClr val="002F56"/>
    <a:srgbClr val="003556"/>
    <a:srgbClr val="66FF99"/>
    <a:srgbClr val="B3E175"/>
    <a:srgbClr val="66CCFF"/>
    <a:srgbClr val="3BA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6120" autoAdjust="0"/>
  </p:normalViewPr>
  <p:slideViewPr>
    <p:cSldViewPr snapToGrid="0">
      <p:cViewPr varScale="1">
        <p:scale>
          <a:sx n="106" d="100"/>
          <a:sy n="106" d="100"/>
        </p:scale>
        <p:origin x="95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377BF1-7801-4B9A-95B5-4E81822F46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E11B9-F8D6-4CF5-BA9D-5703FEF4F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7935B-C11A-4312-AF52-EE9656BC6AF5}" type="datetimeFigureOut">
              <a:rPr lang="en-US" smtClean="0"/>
              <a:t>07/01/2025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98597-C27E-4069-A445-63EAECFCF8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B7009-B2EB-4DA5-88D5-AEE11FA951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606C5-A29C-436D-9708-BEC8DA95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8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F6123-5584-4859-9232-7C64D48C60BC}" type="datetimeFigureOut">
              <a:rPr lang="en-US" smtClean="0"/>
              <a:t>07/01/2025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3C7BD-EE4B-42E2-A75C-958D06C6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6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4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6BD5E62-EFBC-4F45-99D2-A48D6ED4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952" y="1083180"/>
            <a:ext cx="6243264" cy="2849563"/>
          </a:xfrm>
        </p:spPr>
        <p:txBody>
          <a:bodyPr>
            <a:noAutofit/>
          </a:bodyPr>
          <a:lstStyle>
            <a:lvl1pPr>
              <a:defRPr sz="5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66106D-F75B-4DE4-A4D2-FF9676F515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62400" y="4800600"/>
            <a:ext cx="7705344" cy="448056"/>
          </a:xfrm>
        </p:spPr>
        <p:txBody>
          <a:bodyPr/>
          <a:lstStyle>
            <a:lvl1pPr marL="0" indent="0" algn="r">
              <a:buFontTx/>
              <a:buNone/>
              <a:defRPr sz="2000">
                <a:latin typeface="+mj-lt"/>
              </a:defRPr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714248" y="1694039"/>
            <a:ext cx="2957096" cy="1558035"/>
            <a:chOff x="966536" y="1694131"/>
            <a:chExt cx="2217822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 userDrawn="1"/>
        </p:nvSpPr>
        <p:spPr>
          <a:xfrm>
            <a:off x="0" y="5376955"/>
            <a:ext cx="12192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552" y="5644912"/>
            <a:ext cx="4064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r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951DA1A-BE46-4B09-836B-99A8658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6428BB-B02B-4F65-BF9B-E59A64BC57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200" y="838200"/>
            <a:ext cx="65024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717C34-26A6-4BF5-B3A5-413886FBC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1201" y="1409700"/>
            <a:ext cx="10910956" cy="4038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Edit Master text  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8276DFC5-27F8-4DED-965B-3CBC6A7A72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86400" y="1752600"/>
            <a:ext cx="4775200" cy="3352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Cen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8543BB-2D0B-415A-B1ED-A52B7E588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34692E4-D0A6-4F50-9631-722CE1FB00B0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2540000" y="1676400"/>
            <a:ext cx="6908800" cy="23622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80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6989027-B0A2-4901-8832-B1EB66E340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82400" y="6400233"/>
            <a:ext cx="512840" cy="365125"/>
          </a:xfrm>
        </p:spPr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2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88962A-1806-486F-BC71-D81BBC5FD510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7379FB-8B62-4FEA-8913-2A0DD54C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6B5569-2124-4863-9C89-B99374C57A0B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3287E17-E862-4812-9496-0C95DB7FC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A20E12-3F25-43B2-B6EF-90D423A20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756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142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6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857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6056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AE1E9DD-1B4A-468F-81C2-D6806365A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B5DECD-EBFB-4924-BAEE-F6C3A1AF3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2370"/>
            <a:ext cx="10972800" cy="3874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0697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1147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7757C5-7CD3-4A12-BD0C-01F14A798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2370"/>
            <a:ext cx="10972800" cy="3874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96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376862"/>
            <a:ext cx="12192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B8CA788-CF29-4498-9895-F59CC1C2B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520"/>
            <a:ext cx="10363200" cy="1470025"/>
          </a:xfrm>
        </p:spPr>
        <p:txBody>
          <a:bodyPr>
            <a:normAutofit/>
          </a:bodyPr>
          <a:lstStyle/>
          <a:p>
            <a:endParaRPr lang="en-US" sz="3600" b="1"/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366430F6-DA1D-4071-921F-855F6862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200" y="3429000"/>
            <a:ext cx="10607584" cy="1066800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endParaRPr lang="en-US" sz="28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57C18AA3-587D-42DA-8A11-9E61AD4676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62400" y="4800600"/>
            <a:ext cx="7705344" cy="448056"/>
          </a:xfrm>
        </p:spPr>
        <p:txBody>
          <a:bodyPr/>
          <a:lstStyle>
            <a:lvl1pPr marL="0" indent="0" algn="r">
              <a:buFontTx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DE95A4AD-7BED-4A52-9F5B-B3199DB1391F}"/>
              </a:ext>
            </a:extLst>
          </p:cNvPr>
          <p:cNvSpPr txBox="1">
            <a:spLocks/>
          </p:cNvSpPr>
          <p:nvPr userDrawn="1"/>
        </p:nvSpPr>
        <p:spPr>
          <a:xfrm>
            <a:off x="153290" y="5696712"/>
            <a:ext cx="1777111" cy="3657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>
                <a:solidFill>
                  <a:schemeClr val="bg1"/>
                </a:solidFill>
                <a:latin typeface="+mj-lt"/>
              </a:rPr>
              <a:t>Briefed by: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E963D3A-9232-4D54-A283-616D7712F3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27201" y="5696712"/>
            <a:ext cx="5101167" cy="36576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ubtitle 3">
            <a:extLst>
              <a:ext uri="{FF2B5EF4-FFF2-40B4-BE49-F238E27FC236}">
                <a16:creationId xmlns:a16="http://schemas.microsoft.com/office/drawing/2014/main" id="{8C1DDB0D-223E-4AAA-9A10-A018FB827EA7}"/>
              </a:ext>
            </a:extLst>
          </p:cNvPr>
          <p:cNvSpPr txBox="1">
            <a:spLocks/>
          </p:cNvSpPr>
          <p:nvPr userDrawn="1"/>
        </p:nvSpPr>
        <p:spPr>
          <a:xfrm>
            <a:off x="158497" y="6076325"/>
            <a:ext cx="1777111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>
                <a:solidFill>
                  <a:schemeClr val="bg1"/>
                </a:solidFill>
                <a:latin typeface="+mj-lt"/>
              </a:rPr>
              <a:t>Name/Title: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D16A68F-F134-47D0-86A1-9B7556A0C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9234" y="6080760"/>
            <a:ext cx="5101167" cy="36576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8" name="Picture 4" descr="dvaseal">
            <a:extLst>
              <a:ext uri="{FF2B5EF4-FFF2-40B4-BE49-F238E27FC236}">
                <a16:creationId xmlns:a16="http://schemas.microsoft.com/office/drawing/2014/main" id="{27B8CD43-030B-4E92-B392-DADBD0188B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838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552" y="5644912"/>
            <a:ext cx="4064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5596653-A993-43E0-8610-CDBDAA5D4BC6}"/>
              </a:ext>
            </a:extLst>
          </p:cNvPr>
          <p:cNvSpPr/>
          <p:nvPr userDrawn="1"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(s)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F04C61-4CBF-47C2-B87E-42E7B1F56EBF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E9C03B-0565-4945-877F-7865DA2F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Graphic 10" descr="List Icon  ">
            <a:extLst>
              <a:ext uri="{FF2B5EF4-FFF2-40B4-BE49-F238E27FC236}">
                <a16:creationId xmlns:a16="http://schemas.microsoft.com/office/drawing/2014/main" id="{3191AB6E-825B-4109-9D95-996F93B94F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1" y="797942"/>
            <a:ext cx="6317673" cy="473825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740E7-9003-401C-B355-CF7A157EF56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09600" y="1321804"/>
            <a:ext cx="8128000" cy="3647502"/>
          </a:xfrm>
          <a:solidFill>
            <a:schemeClr val="bg2">
              <a:alpha val="77000"/>
            </a:schemeClr>
          </a:solidFill>
        </p:spPr>
        <p:txBody>
          <a:bodyPr>
            <a:normAutofit/>
          </a:bodyPr>
          <a:lstStyle>
            <a:lvl1pPr>
              <a:defRPr sz="18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Explain….</a:t>
            </a:r>
          </a:p>
          <a:p>
            <a:pPr lvl="0"/>
            <a:r>
              <a:rPr lang="en-US"/>
              <a:t>Summarize….</a:t>
            </a:r>
          </a:p>
          <a:p>
            <a:pPr lvl="0"/>
            <a:r>
              <a:rPr lang="en-US"/>
              <a:t>(Note: This text box is adjustable)</a:t>
            </a:r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F04C61-4CBF-47C2-B87E-42E7B1F56EBF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884A74-8A45-4802-99B6-D3217C17C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0341B9-7914-4171-813B-A813E2E27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710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CF6E81F-0650-4E10-B545-BC24E7FBF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271A28-272B-4AC7-BB34-2A12AED1E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1295400"/>
            <a:ext cx="8128000" cy="3689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ADCB00-D3CA-4A8A-9002-14C2023A13A2}"/>
              </a:ext>
            </a:extLst>
          </p:cNvPr>
          <p:cNvSpPr txBox="1"/>
          <p:nvPr userDrawn="1"/>
        </p:nvSpPr>
        <p:spPr>
          <a:xfrm>
            <a:off x="5181600" y="4984750"/>
            <a:ext cx="5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i="1"/>
              <a:t>(Courtesy of </a:t>
            </a:r>
            <a:r>
              <a:rPr lang="en-US" sz="1800" i="1" err="1"/>
              <a:t>Pixabay</a:t>
            </a:r>
            <a:r>
              <a:rPr lang="en-US" sz="1800" i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511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3C996D-2CB6-4441-9C10-FBBA1949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76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Jusfit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954BFC4-5727-4341-9D67-CF9A69B5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6428BB-B02B-4F65-BF9B-E59A64BC57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200" y="838200"/>
            <a:ext cx="65024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717C34-26A6-4BF5-B3A5-413886FBC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371600"/>
            <a:ext cx="5892800" cy="4572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Edit Master text 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086B31-FDE6-451A-8B97-7904F778283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07200" y="1600200"/>
            <a:ext cx="4673600" cy="3352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7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F036F6-2387-4C4D-818B-11787283E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6428BB-B02B-4F65-BF9B-E59A64BC57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200" y="838200"/>
            <a:ext cx="65024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086B31-FDE6-451A-8B97-7904F778283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6000" y="1676400"/>
            <a:ext cx="4775200" cy="33528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717C34-26A6-4BF5-B3A5-413886FBC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0121" y="1409700"/>
            <a:ext cx="5292035" cy="4038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Edit Master text  </a:t>
            </a:r>
          </a:p>
        </p:txBody>
      </p:sp>
    </p:spTree>
    <p:extLst>
      <p:ext uri="{BB962C8B-B14F-4D97-AF65-F5344CB8AC3E}">
        <p14:creationId xmlns:p14="http://schemas.microsoft.com/office/powerpoint/2010/main" val="10261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CBE8E2-9D2D-4477-A96E-08E876601FED}"/>
              </a:ext>
            </a:extLst>
          </p:cNvPr>
          <p:cNvSpPr/>
          <p:nvPr userDrawn="1"/>
        </p:nvSpPr>
        <p:spPr>
          <a:xfrm>
            <a:off x="-1" y="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31A0F8-1FA5-4389-8B52-463936A3A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152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6428BB-B02B-4F65-BF9B-E59A64BC57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200" y="838200"/>
            <a:ext cx="65024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717C34-26A6-4BF5-B3A5-413886FBC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1201" y="1409700"/>
            <a:ext cx="10910956" cy="4038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Edit Master text  </a:t>
            </a:r>
          </a:p>
        </p:txBody>
      </p:sp>
    </p:spTree>
    <p:extLst>
      <p:ext uri="{BB962C8B-B14F-4D97-AF65-F5344CB8AC3E}">
        <p14:creationId xmlns:p14="http://schemas.microsoft.com/office/powerpoint/2010/main" val="306862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9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Blue banner with Choose VA logo and U.S. Department of Veterans Affairs Log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63" r:id="rId3"/>
    <p:sldLayoutId id="2147483696" r:id="rId4"/>
    <p:sldLayoutId id="2147483662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697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82" r:id="rId1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epartment of Veterans Affairs Logo in color">
            <a:extLst>
              <a:ext uri="{FF2B5EF4-FFF2-40B4-BE49-F238E27FC236}">
                <a16:creationId xmlns:a16="http://schemas.microsoft.com/office/drawing/2014/main" id="{EC23CA31-984C-4C0E-876B-338CB8780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751" y="830904"/>
            <a:ext cx="2200275" cy="1857375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60EAD9CB-D008-4102-8E3D-5FDEE3B7377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60488" y="2897829"/>
            <a:ext cx="9034943" cy="85870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u="none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>
                <a:solidFill>
                  <a:schemeClr val="tx1"/>
                </a:solidFill>
              </a:rPr>
              <a:t>U.S. Department of Veterans Affairs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F2EC132-C2A6-4A05-F64D-65D0FF28FB56}"/>
              </a:ext>
            </a:extLst>
          </p:cNvPr>
          <p:cNvSpPr txBox="1">
            <a:spLocks/>
          </p:cNvSpPr>
          <p:nvPr/>
        </p:nvSpPr>
        <p:spPr>
          <a:xfrm>
            <a:off x="2529840" y="3710359"/>
            <a:ext cx="7370064" cy="1368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Veteran Readiness &amp; Employment 101</a:t>
            </a:r>
          </a:p>
          <a:p>
            <a:pPr algn="ctr"/>
            <a:endParaRPr lang="en-US" dirty="0"/>
          </a:p>
        </p:txBody>
      </p:sp>
      <p:sp>
        <p:nvSpPr>
          <p:cNvPr id="15" name="Subtitle 13">
            <a:extLst>
              <a:ext uri="{FF2B5EF4-FFF2-40B4-BE49-F238E27FC236}">
                <a16:creationId xmlns:a16="http://schemas.microsoft.com/office/drawing/2014/main" id="{379CF25E-DA37-4D31-A916-A829D03F3746}"/>
              </a:ext>
            </a:extLst>
          </p:cNvPr>
          <p:cNvSpPr txBox="1">
            <a:spLocks/>
          </p:cNvSpPr>
          <p:nvPr/>
        </p:nvSpPr>
        <p:spPr>
          <a:xfrm>
            <a:off x="1633056" y="5090032"/>
            <a:ext cx="6165619" cy="858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Briefed by: </a:t>
            </a:r>
            <a:r>
              <a:rPr lang="en-US" sz="2000" dirty="0">
                <a:latin typeface="+mj-lt"/>
              </a:rPr>
              <a:t>Nick Pamperin, Executive Director</a:t>
            </a:r>
          </a:p>
          <a:p>
            <a:pPr marL="0" indent="0">
              <a:buNone/>
            </a:pPr>
            <a:r>
              <a:rPr lang="en-US" sz="2000" dirty="0"/>
              <a:t>Date: July 9,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A9693A-8D9A-EEF9-C49B-CF5AA6C37229}"/>
              </a:ext>
            </a:extLst>
          </p:cNvPr>
          <p:cNvSpPr txBox="1"/>
          <p:nvPr/>
        </p:nvSpPr>
        <p:spPr>
          <a:xfrm>
            <a:off x="4541988" y="6306426"/>
            <a:ext cx="2497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Pre-Decisional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74687C-764B-4950-9562-D453318B31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1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31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F36744-D0C1-BB6B-76A0-0AF9589A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8AFD78-AEC0-A6BD-7D60-B6B34F3E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On-Campus Assistance through VSOC</a:t>
            </a:r>
          </a:p>
        </p:txBody>
      </p:sp>
      <p:pic>
        <p:nvPicPr>
          <p:cNvPr id="6" name="Picture 5" descr="This is an image of a person dressed half as a military Service member and half as a college student. ">
            <a:extLst>
              <a:ext uri="{FF2B5EF4-FFF2-40B4-BE49-F238E27FC236}">
                <a16:creationId xmlns:a16="http://schemas.microsoft.com/office/drawing/2014/main" id="{E7ABBBFD-C577-7496-CE42-A5F6A50FE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44" y="991245"/>
            <a:ext cx="4738382" cy="468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AF562A-387D-0833-9F47-4F9942152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926" y="1005745"/>
            <a:ext cx="6846293" cy="530036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VSOC Counselors provide: </a:t>
            </a:r>
            <a:endParaRPr lang="en-US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800" dirty="0">
              <a:solidFill>
                <a:srgbClr val="002060"/>
              </a:solidFill>
            </a:endParaRPr>
          </a:p>
          <a:p>
            <a:pPr marL="517525" lvl="1" indent="-2317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Adjustment counseling to resolve problems interfering with completion of education programs and entrance into employment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517525" lvl="1" indent="-2317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Vocational testing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517525" lvl="1" indent="-2317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Personalized Career Planning &amp; Guidance (PCPG), formerly known as Educational and Career Counseling, or Chapter 36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517525" lvl="1" indent="-2317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Expedited Veteran Readiness &amp; Employment  services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517525" lvl="1" indent="-2317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Support and assistance to all Veterans with VA benefits regardless of entitlement, benefit usage, or enrollment status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0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A0C0E5-E08C-1CC2-2BC7-F0A6584D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80AA16-5847-6892-36D9-FC6CCBCC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Disability Evaluation System (IDES)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8DA7A01-BD66-7585-2388-C9CC1CC32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603" y="1076847"/>
            <a:ext cx="11382233" cy="40586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21970"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cs typeface="Calibri"/>
              </a:rPr>
              <a:t>IDES VRCs help wounded, ill, or injured Service members smoothly transition from the military to civilian life.</a:t>
            </a:r>
            <a:endParaRPr lang="en-US" sz="28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521970"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cs typeface="Calibri"/>
              </a:rPr>
              <a:t>IDES assists Service members to enroll in VA and apply for benefits. </a:t>
            </a:r>
          </a:p>
          <a:p>
            <a:pPr marL="521970"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cs typeface="Calibri"/>
              </a:rPr>
              <a:t>IDES VRCs guide Service members to education or training and viable post-military careers. </a:t>
            </a:r>
          </a:p>
          <a:p>
            <a:pPr marL="521970"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cs typeface="Calibri"/>
              </a:rPr>
              <a:t>Sec. 1631(b) of the NDAA (PL 110-181) established VR&amp;E eligibility and automatic entitlement for individuals going through IDES before a VA rating is issued. This became a permanent law on September 30, 2018.</a:t>
            </a:r>
          </a:p>
          <a:p>
            <a:pPr marL="521970"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cs typeface="Calibri"/>
              </a:rPr>
              <a:t>In FY 2024, IDES VRCs interacted with 19,078 Service members going through the IDES process</a:t>
            </a:r>
            <a:r>
              <a:rPr lang="en-US" sz="2800" dirty="0">
                <a:latin typeface="Calibri"/>
                <a:cs typeface="Calibri"/>
              </a:rPr>
              <a:t>.</a:t>
            </a:r>
            <a:endParaRPr lang="en-US" sz="2800" dirty="0">
              <a:cs typeface="Calibri"/>
            </a:endParaRPr>
          </a:p>
          <a:p>
            <a:endParaRPr lang="en-US" sz="2600" dirty="0">
              <a:latin typeface="Calibri (Body)"/>
              <a:cs typeface="Arial" panose="020B0604020202020204" pitchFamily="34" charset="0"/>
            </a:endParaRPr>
          </a:p>
          <a:p>
            <a:pPr marL="521970" lvl="1"/>
            <a:endParaRPr lang="en-US" dirty="0">
              <a:latin typeface="Calibri (Body)"/>
              <a:cs typeface="Arial" panose="020B0604020202020204" pitchFamily="34" charset="0"/>
            </a:endParaRPr>
          </a:p>
          <a:p>
            <a:pPr marL="521970" lvl="1"/>
            <a:endParaRPr lang="en-US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28328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6DFCF7B-ABB2-7C64-C394-373B533822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73152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VR&amp;E Mission and Vision</a:t>
            </a:r>
            <a:r>
              <a:rPr lang="en-US" dirty="0"/>
              <a:t>	</a:t>
            </a:r>
          </a:p>
        </p:txBody>
      </p:sp>
      <p:sp>
        <p:nvSpPr>
          <p:cNvPr id="2" name="Slide Number Placeholder 1" descr="Bright blue banner with the Choose VA logo and the US Department of Veterans Affairs logo running along the bottom of the slide which also includes the page number">
            <a:extLst>
              <a:ext uri="{FF2B5EF4-FFF2-40B4-BE49-F238E27FC236}">
                <a16:creationId xmlns:a16="http://schemas.microsoft.com/office/drawing/2014/main" id="{19483811-CE1A-44EF-9A37-46D614CA35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802083" y="6223758"/>
            <a:ext cx="266700" cy="731520"/>
          </a:xfrm>
        </p:spPr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7BCD00D-D015-ED2D-C9DE-ABA33E113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31" y="1018189"/>
            <a:ext cx="10909738" cy="482162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3100" b="1" dirty="0"/>
              <a:t>Mission: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</a:rPr>
              <a:t>Assist Service members and Veterans with service-connected disabilities and an employment handicap prepare for, find, and maintain suitable careers, or maintain a life of independence.</a:t>
            </a:r>
          </a:p>
          <a:p>
            <a:pPr lvl="1"/>
            <a:endParaRPr lang="en-US" dirty="0"/>
          </a:p>
          <a:p>
            <a:pPr algn="l"/>
            <a:r>
              <a:rPr lang="en-US" sz="3100" b="1" dirty="0"/>
              <a:t>Vision:</a:t>
            </a:r>
            <a:endParaRPr lang="en-US" sz="3100" b="1" dirty="0"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</a:rPr>
              <a:t>Provide personalized world-class services empowering Veterans to achieve meaningful employment and independence.</a:t>
            </a:r>
            <a:endParaRPr lang="en-US" sz="2600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002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022A95-070E-DAF9-2483-9C144B8C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6433B1-6403-DBFF-813A-709D73501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VR&amp;E Modernization</a:t>
            </a:r>
          </a:p>
        </p:txBody>
      </p:sp>
      <p:pic>
        <p:nvPicPr>
          <p:cNvPr id="5" name="Picture 4" descr="This is a visual display of VR&amp;E's 6-point plan with a hexagon depicting each point - RES, e-VA, VSOC, VRC, ES, and QRT. ">
            <a:extLst>
              <a:ext uri="{FF2B5EF4-FFF2-40B4-BE49-F238E27FC236}">
                <a16:creationId xmlns:a16="http://schemas.microsoft.com/office/drawing/2014/main" id="{4DA71D65-DC42-6F07-E3CD-138A4789E1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642"/>
          <a:stretch/>
        </p:blipFill>
        <p:spPr>
          <a:xfrm>
            <a:off x="7641125" y="744245"/>
            <a:ext cx="3775295" cy="3347922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5A6D6506-8F17-0F14-98C4-1970920E7FC5}"/>
              </a:ext>
            </a:extLst>
          </p:cNvPr>
          <p:cNvSpPr/>
          <p:nvPr/>
        </p:nvSpPr>
        <p:spPr>
          <a:xfrm>
            <a:off x="9071572" y="4209860"/>
            <a:ext cx="1033131" cy="947671"/>
          </a:xfrm>
          <a:prstGeom prst="downArrow">
            <a:avLst>
              <a:gd name="adj1" fmla="val 50000"/>
              <a:gd name="adj2" fmla="val 52138"/>
            </a:avLst>
          </a:prstGeom>
          <a:solidFill>
            <a:schemeClr val="tx2"/>
          </a:solidFill>
          <a:ln w="12700" cap="flat" cmpd="sng" algn="ctr">
            <a:solidFill>
              <a:srgbClr val="0083BE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phic 5" descr="Map with pin with solid fill">
            <a:extLst>
              <a:ext uri="{FF2B5EF4-FFF2-40B4-BE49-F238E27FC236}">
                <a16:creationId xmlns:a16="http://schemas.microsoft.com/office/drawing/2014/main" id="{CD456E5F-0A9A-22CE-3799-9B7C36818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05118" y="5048390"/>
            <a:ext cx="1307191" cy="5284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68AA17B-ECD2-BF4B-87E2-93A2449EAC27}"/>
              </a:ext>
            </a:extLst>
          </p:cNvPr>
          <p:cNvSpPr txBox="1"/>
          <p:nvPr/>
        </p:nvSpPr>
        <p:spPr>
          <a:xfrm>
            <a:off x="8238653" y="5544696"/>
            <a:ext cx="2778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VR&amp;E 5-Year</a:t>
            </a:r>
          </a:p>
          <a:p>
            <a:pPr algn="ctr"/>
            <a:r>
              <a:rPr lang="en-US" sz="1600" dirty="0"/>
              <a:t>Strategic Roadmap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F846471-ECD5-191F-BE2E-C3BD6BEF301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2425" y="871538"/>
            <a:ext cx="8440738" cy="356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Readiness and Employment System (RES)</a:t>
            </a:r>
          </a:p>
          <a:p>
            <a:r>
              <a:rPr lang="en-US" sz="2400" dirty="0">
                <a:solidFill>
                  <a:srgbClr val="002060"/>
                </a:solidFill>
              </a:rPr>
              <a:t>Electronic Virtual Assistant (e-VA)</a:t>
            </a:r>
          </a:p>
          <a:p>
            <a:r>
              <a:rPr lang="en-US" sz="2400" dirty="0">
                <a:solidFill>
                  <a:srgbClr val="002060"/>
                </a:solidFill>
              </a:rPr>
              <a:t>Quality Review Teams (QRT)</a:t>
            </a:r>
          </a:p>
          <a:p>
            <a:r>
              <a:rPr lang="en-US" sz="2400" dirty="0">
                <a:solidFill>
                  <a:srgbClr val="002060"/>
                </a:solidFill>
              </a:rPr>
              <a:t>Employment Services (ES)</a:t>
            </a:r>
          </a:p>
          <a:p>
            <a:r>
              <a:rPr lang="en-US" sz="2400" dirty="0">
                <a:solidFill>
                  <a:srgbClr val="002060"/>
                </a:solidFill>
              </a:rPr>
              <a:t>VRC/VRS</a:t>
            </a:r>
          </a:p>
          <a:p>
            <a:r>
              <a:rPr lang="en-US" sz="2400" dirty="0">
                <a:solidFill>
                  <a:srgbClr val="002060"/>
                </a:solidFill>
              </a:rPr>
              <a:t>VSOC</a:t>
            </a:r>
          </a:p>
          <a:p>
            <a:r>
              <a:rPr lang="en-US" sz="2400" dirty="0">
                <a:solidFill>
                  <a:srgbClr val="002060"/>
                </a:solidFill>
              </a:rPr>
              <a:t>Training Modernization</a:t>
            </a:r>
          </a:p>
          <a:p>
            <a:r>
              <a:rPr lang="en-US" sz="2400" dirty="0">
                <a:solidFill>
                  <a:srgbClr val="002060"/>
                </a:solidFill>
              </a:rPr>
              <a:t>Strategic Roadmap</a:t>
            </a:r>
          </a:p>
        </p:txBody>
      </p:sp>
    </p:spTree>
    <p:extLst>
      <p:ext uri="{BB962C8B-B14F-4D97-AF65-F5344CB8AC3E}">
        <p14:creationId xmlns:p14="http://schemas.microsoft.com/office/powerpoint/2010/main" val="424816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78FD89-4D7A-CB49-EEEB-5B8F88FB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1AE06E-EEA0-0413-46A2-3A7F77EF3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VR&amp;E 6-Point Plan Overview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FA4B53D-A12F-6505-9E11-EF2E955DAC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610026"/>
              </p:ext>
            </p:extLst>
          </p:nvPr>
        </p:nvGraphicFramePr>
        <p:xfrm>
          <a:off x="254758" y="868680"/>
          <a:ext cx="11682484" cy="5120640"/>
        </p:xfrm>
        <a:graphic>
          <a:graphicData uri="http://schemas.openxmlformats.org/drawingml/2006/table">
            <a:tbl>
              <a:tblPr firstRow="1" bandRow="1"/>
              <a:tblGrid>
                <a:gridCol w="3488067">
                  <a:extLst>
                    <a:ext uri="{9D8B030D-6E8A-4147-A177-3AD203B41FA5}">
                      <a16:colId xmlns:a16="http://schemas.microsoft.com/office/drawing/2014/main" val="682526940"/>
                    </a:ext>
                  </a:extLst>
                </a:gridCol>
                <a:gridCol w="8194417">
                  <a:extLst>
                    <a:ext uri="{9D8B030D-6E8A-4147-A177-3AD203B41FA5}">
                      <a16:colId xmlns:a16="http://schemas.microsoft.com/office/drawing/2014/main" val="2992229363"/>
                    </a:ext>
                  </a:extLst>
                </a:gridCol>
              </a:tblGrid>
              <a:tr h="281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400"/>
                        <a:t>Project/Initiative 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400" dirty="0"/>
                        <a:t>Overview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0562"/>
                  </a:ext>
                </a:extLst>
              </a:tr>
              <a:tr h="398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>
                          <a:solidFill>
                            <a:srgbClr val="002060"/>
                          </a:solidFill>
                          <a:latin typeface="+mn-lt"/>
                        </a:rPr>
                        <a:t>Readiness &amp; Employment System (RES)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>
                          <a:solidFill>
                            <a:srgbClr val="002060"/>
                          </a:solidFill>
                          <a:latin typeface="+mn-lt"/>
                        </a:rPr>
                        <a:t>RES integrates modernization improvements, reengineers processes to support a digital and paperless environment, and allows for streamlined case management.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491641"/>
                  </a:ext>
                </a:extLst>
              </a:tr>
              <a:tr h="398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+mn-lt"/>
                        </a:rPr>
                        <a:t>Electronic Virtual Assistant (e-VA)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latin typeface="+mn-lt"/>
                          <a:ea typeface="Calibri" panose="020F0502020204030204" pitchFamily="34" charset="0"/>
                        </a:rPr>
                        <a:t>National Program and Implementation Team (NPIT) proposed a new workflow process to leverage e-VA for automation of Chapter 31 letters and forms.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72060"/>
                  </a:ext>
                </a:extLst>
              </a:tr>
              <a:tr h="5632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b="0" i="0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VetSuccess on Campus (VSOC)</a:t>
                      </a:r>
                      <a:endParaRPr lang="en-US" sz="18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>
                          <a:solidFill>
                            <a:srgbClr val="002060"/>
                          </a:solidFill>
                          <a:latin typeface="+mn-lt"/>
                        </a:rPr>
                        <a:t>Transition the VSOC Counselor role, allowing the VSOC Specialists to spend more time performing adjustment counseling, benefits coaching, educational/career counseling, and outreach activities to include events and referrals.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91283"/>
                  </a:ext>
                </a:extLst>
              </a:tr>
              <a:tr h="398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US" sz="180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Vocational Rehabilitation Counselor (VRC) Recruitment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US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VR&amp;E has worked to develop a comprehensive approach to VRC recruitment and retention.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33731"/>
                  </a:ext>
                </a:extLst>
              </a:tr>
              <a:tr h="1896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latin typeface="+mn-lt"/>
                        </a:rPr>
                        <a:t>Employment Services (ES) 2.0​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VR&amp;E developed a new and consistent means of delivering employment services at each regional office. The pilot aims to ensure consistent roles and responsibilities of employment coordinators and increase employment opportunities for Veterans. 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B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31892"/>
                  </a:ext>
                </a:extLst>
              </a:tr>
              <a:tr h="6079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b="0" i="0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Quality Review Team (QRT)</a:t>
                      </a:r>
                      <a:endParaRPr lang="en-US" sz="18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rgbClr val="002060"/>
                          </a:solidFill>
                          <a:latin typeface="+mn-lt"/>
                        </a:rPr>
                        <a:t>VR&amp;E’s new Internal Review Team and Quality Review Team will improve consistency and error trend analysis to deliver targeted training for VRCs by using dedicated Quality Review Specialists. 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99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50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8BF768-9D00-C732-DC68-C7913883F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530CD1-CB5E-9E7E-6C01-03F779BC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Veteran Readiness and Employment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124CE1-C850-6C9F-6435-0CD0736AFD1A}"/>
              </a:ext>
            </a:extLst>
          </p:cNvPr>
          <p:cNvSpPr txBox="1">
            <a:spLocks/>
          </p:cNvSpPr>
          <p:nvPr/>
        </p:nvSpPr>
        <p:spPr>
          <a:xfrm>
            <a:off x="555421" y="1013353"/>
            <a:ext cx="10898875" cy="1293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84"/>
              </a:spcBef>
              <a:spcAft>
                <a:spcPts val="600"/>
              </a:spcAft>
              <a:buFont typeface="Arial"/>
              <a:buNone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The Veteran Readiness &amp; Employment program, Chapter 31, helps Service members and Veterans with service-connected disabilities and a barrier to employment prepare for, find, and maintain suitable jobs through counseling and case management.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ADAF0D-AC0D-97BB-0D0F-15CDC9055165}"/>
              </a:ext>
            </a:extLst>
          </p:cNvPr>
          <p:cNvSpPr/>
          <p:nvPr/>
        </p:nvSpPr>
        <p:spPr>
          <a:xfrm>
            <a:off x="800100" y="2241810"/>
            <a:ext cx="10591800" cy="29080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t"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2298D5"/>
                </a:solidFill>
              </a:rPr>
              <a:t>For Veterans and Service members who meet the criteria for entitlement to services, VR&amp;E provides: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Interest and aptitude testing, and career counseling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Job training, job-seeking skills, resume development, and work-readiness assistance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Special employer incentives, on-the-job-training, and non-paid work experiences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Post-secondary training at a college, vocational, technical or business school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Independent living services for individuals who are not currently able to work because of the effects of service-connected disabilities and who require intensive and frequent rehabilitation support to become more independent in their homes and communities</a:t>
            </a:r>
            <a:endParaRPr lang="en-US" dirty="0">
              <a:solidFill>
                <a:srgbClr val="002060"/>
              </a:solidFill>
              <a:cs typeface="Calibri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B35F1C-364E-FC41-3B20-033BC12B5DA5}"/>
              </a:ext>
            </a:extLst>
          </p:cNvPr>
          <p:cNvSpPr/>
          <p:nvPr/>
        </p:nvSpPr>
        <p:spPr>
          <a:xfrm>
            <a:off x="800100" y="5085102"/>
            <a:ext cx="10591800" cy="728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t"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1">
                <a:solidFill>
                  <a:srgbClr val="2298D5"/>
                </a:solidFill>
              </a:rPr>
              <a:t>Service members with disabilities participating in the Integrated Disability Evaluation System (IDES) under the National Defense Authorization Act (NDAA) receive automatic VR&amp;E entitlement.</a:t>
            </a:r>
          </a:p>
        </p:txBody>
      </p:sp>
    </p:spTree>
    <p:extLst>
      <p:ext uri="{BB962C8B-B14F-4D97-AF65-F5344CB8AC3E}">
        <p14:creationId xmlns:p14="http://schemas.microsoft.com/office/powerpoint/2010/main" val="209946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5292A-A44B-5118-7696-9BA28FE3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A3C7AD4-501A-7CF4-D474-1D039C25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rial" panose="020B0604020202020204" pitchFamily="34" charset="0"/>
              </a:rPr>
              <a:t>Key Services Provided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CEEEFFD-252A-9430-8536-9DABC6D93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Over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1,100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professional VRCs and over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2,000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employees serve Veterans through a network of nearly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350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office locations to deliver over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$2.0B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annually to over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174,000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Veterans.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The service delivery model works to support Veterans where they are located and includes operations at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56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regional offices, the National Capital Region Benefits Office, approximately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142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out-based offices, </a:t>
            </a:r>
            <a:r>
              <a:rPr lang="en-US" altLang="en-US" sz="2400" b="1" dirty="0">
                <a:solidFill>
                  <a:srgbClr val="2298D5"/>
                </a:solidFill>
                <a:latin typeface="Calibri (Body)"/>
                <a:cs typeface="Arial"/>
              </a:rPr>
              <a:t>70</a:t>
            </a:r>
            <a:r>
              <a:rPr lang="en-US" altLang="en-US" sz="2400" dirty="0">
                <a:latin typeface="Calibri (Body)"/>
                <a:cs typeface="Arial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IDES installations, and </a:t>
            </a:r>
            <a:r>
              <a:rPr lang="en-US" sz="2400" b="1" dirty="0">
                <a:solidFill>
                  <a:srgbClr val="2298D5"/>
                </a:solidFill>
                <a:latin typeface="Calibri"/>
                <a:cs typeface="Calibri"/>
              </a:rPr>
              <a:t>104</a:t>
            </a:r>
            <a:r>
              <a:rPr lang="en-US" altLang="en-US" sz="2400" dirty="0">
                <a:latin typeface="Calibri (Body)"/>
                <a:cs typeface="Arial"/>
              </a:rPr>
              <a:t> </a:t>
            </a:r>
            <a:r>
              <a:rPr lang="en-US" altLang="en-US" sz="2400" dirty="0">
                <a:solidFill>
                  <a:srgbClr val="002060"/>
                </a:solidFill>
                <a:latin typeface="Calibri (Body)"/>
                <a:cs typeface="Arial"/>
              </a:rPr>
              <a:t>VSOC schools/sites.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latin typeface="Calibri (Body)"/>
                <a:cs typeface="Arial"/>
              </a:rPr>
              <a:t>VSOC</a:t>
            </a:r>
          </a:p>
          <a:p>
            <a:pPr marL="620395" lvl="2" indent="-3429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200" dirty="0">
                <a:solidFill>
                  <a:srgbClr val="002060"/>
                </a:solidFill>
                <a:latin typeface="Calibri (Body)"/>
                <a:cs typeface="Arial"/>
              </a:rPr>
              <a:t>The program collaborates with </a:t>
            </a:r>
            <a:r>
              <a:rPr lang="en-US" altLang="en-US" sz="2200" b="1" dirty="0">
                <a:solidFill>
                  <a:srgbClr val="2298D5"/>
                </a:solidFill>
                <a:latin typeface="Calibri (Body)"/>
                <a:cs typeface="Arial"/>
              </a:rPr>
              <a:t>104 </a:t>
            </a:r>
            <a:r>
              <a:rPr lang="en-US" altLang="en-US" sz="2200" dirty="0">
                <a:solidFill>
                  <a:srgbClr val="002060"/>
                </a:solidFill>
                <a:latin typeface="Calibri (Body)"/>
                <a:cs typeface="Arial"/>
              </a:rPr>
              <a:t>schools across the country to provide educational/vocational counseling and other on-site services to an available population of nearly 86,000 student Veterans on campus.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latin typeface="Calibri (Body)"/>
                <a:cs typeface="Arial"/>
              </a:rPr>
              <a:t>IDES</a:t>
            </a:r>
          </a:p>
          <a:p>
            <a:pPr marL="620395" lvl="2" indent="-3429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200" dirty="0">
                <a:solidFill>
                  <a:srgbClr val="002060"/>
                </a:solidFill>
                <a:latin typeface="Calibri (Body)"/>
                <a:cs typeface="Arial"/>
              </a:rPr>
              <a:t>The program expanded early intervention counseling and other available services for wounded, ill, injured, and other transitioning Service members at </a:t>
            </a:r>
            <a:r>
              <a:rPr lang="en-US" altLang="en-US" sz="2200" b="1" dirty="0">
                <a:solidFill>
                  <a:srgbClr val="2298D5"/>
                </a:solidFill>
                <a:latin typeface="Calibri (Body)"/>
                <a:cs typeface="Arial"/>
              </a:rPr>
              <a:t>70</a:t>
            </a:r>
            <a:r>
              <a:rPr lang="en-US" altLang="en-US" sz="2200" dirty="0">
                <a:solidFill>
                  <a:schemeClr val="tx1"/>
                </a:solidFill>
                <a:latin typeface="Calibri (Body)"/>
                <a:cs typeface="Arial"/>
              </a:rPr>
              <a:t> </a:t>
            </a:r>
            <a:r>
              <a:rPr lang="en-US" altLang="en-US" sz="2200" dirty="0">
                <a:solidFill>
                  <a:srgbClr val="002060"/>
                </a:solidFill>
                <a:latin typeface="Calibri (Body)"/>
                <a:cs typeface="Arial"/>
              </a:rPr>
              <a:t>military installations.</a:t>
            </a:r>
          </a:p>
        </p:txBody>
      </p:sp>
    </p:spTree>
    <p:extLst>
      <p:ext uri="{BB962C8B-B14F-4D97-AF65-F5344CB8AC3E}">
        <p14:creationId xmlns:p14="http://schemas.microsoft.com/office/powerpoint/2010/main" val="25417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D44535-891F-397E-78A8-3E4E9353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C20F84-E41E-FD5E-A289-E2D2961E6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Five Tracks to Employment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A5E39A-23FD-9122-BD05-EA4947AC10AE}"/>
              </a:ext>
            </a:extLst>
          </p:cNvPr>
          <p:cNvSpPr txBox="1"/>
          <p:nvPr/>
        </p:nvSpPr>
        <p:spPr>
          <a:xfrm>
            <a:off x="150126" y="855980"/>
            <a:ext cx="7779223" cy="503394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800"/>
              </a:spcAft>
            </a:pPr>
            <a:r>
              <a:rPr lang="en-US" sz="2800" dirty="0">
                <a:solidFill>
                  <a:srgbClr val="002060"/>
                </a:solidFill>
                <a:effectLst/>
                <a:ea typeface="Yu Mincho"/>
                <a:cs typeface="Times New Roman"/>
              </a:rPr>
              <a:t>Program participants receive services through one of the Five Tracks to Employment, which include:</a:t>
            </a:r>
            <a:r>
              <a:rPr lang="en-US" sz="2800" dirty="0">
                <a:solidFill>
                  <a:srgbClr val="002060"/>
                </a:solidFill>
                <a:ea typeface="Yu Mincho"/>
                <a:cs typeface="Times New Roman"/>
              </a:rPr>
              <a:t> </a:t>
            </a:r>
            <a:endParaRPr lang="en-US" sz="2800" dirty="0">
              <a:solidFill>
                <a:srgbClr val="002060"/>
              </a:solidFill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ea typeface="Yu Mincho"/>
                <a:cs typeface="Times New Roman"/>
              </a:rPr>
              <a:t>Track 1: Re-Employment</a:t>
            </a:r>
            <a:r>
              <a:rPr lang="en-US" sz="2400" dirty="0">
                <a:solidFill>
                  <a:srgbClr val="002060"/>
                </a:solidFill>
                <a:ea typeface="Yu Mincho"/>
                <a:cs typeface="Times New Roman"/>
              </a:rPr>
              <a:t> </a:t>
            </a:r>
          </a:p>
          <a:p>
            <a:pPr marL="742950" lvl="1" indent="-285750">
              <a:lnSpc>
                <a:spcPct val="115000"/>
              </a:lnSpc>
              <a:spcBef>
                <a:spcPts val="5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effectLst/>
                <a:ea typeface="Yu Mincho"/>
                <a:cs typeface="Times New Roman"/>
              </a:rPr>
              <a:t>194 participants</a:t>
            </a: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ea typeface="Yu Mincho"/>
                <a:cs typeface="Times New Roman"/>
              </a:rPr>
              <a:t>Track 2: Rapid Access to Employment</a:t>
            </a:r>
            <a:endParaRPr lang="en-US" sz="2400" dirty="0">
              <a:solidFill>
                <a:srgbClr val="002060"/>
              </a:solidFill>
              <a:ea typeface="Yu Mincho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effectLst/>
                <a:ea typeface="Yu Mincho"/>
                <a:cs typeface="Times New Roman"/>
              </a:rPr>
              <a:t>2,972 participants</a:t>
            </a: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ea typeface="Yu Mincho"/>
                <a:cs typeface="Times New Roman"/>
              </a:rPr>
              <a:t>Track 3: Self-Employment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ea typeface="Yu Mincho"/>
                <a:cs typeface="Times New Roman"/>
              </a:rPr>
              <a:t>367 participants </a:t>
            </a: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ea typeface="Yu Mincho"/>
                <a:cs typeface="Times New Roman"/>
              </a:rPr>
              <a:t>Track 4: Employment through Long-Term Services</a:t>
            </a:r>
            <a:r>
              <a:rPr lang="en-US" sz="2400" dirty="0">
                <a:solidFill>
                  <a:srgbClr val="002060"/>
                </a:solidFill>
                <a:ea typeface="Yu Mincho"/>
                <a:cs typeface="Times New Roman"/>
              </a:rPr>
              <a:t> 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effectLst/>
                <a:ea typeface="Yu Mincho"/>
                <a:cs typeface="Times New Roman"/>
              </a:rPr>
              <a:t>110,233 participants</a:t>
            </a: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ea typeface="Yu Mincho"/>
                <a:cs typeface="Times New Roman"/>
              </a:rPr>
              <a:t>Track 5: Independent Living Services</a:t>
            </a:r>
            <a:r>
              <a:rPr lang="en-US" sz="2400" dirty="0">
                <a:solidFill>
                  <a:srgbClr val="002060"/>
                </a:solidFill>
                <a:ea typeface="Yu Mincho"/>
                <a:cs typeface="Times New Roman"/>
              </a:rPr>
              <a:t> 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effectLst/>
                <a:ea typeface="Yu Mincho"/>
                <a:cs typeface="Times New Roman"/>
              </a:rPr>
              <a:t>575 participants</a:t>
            </a: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</p:txBody>
      </p:sp>
      <p:pic>
        <p:nvPicPr>
          <p:cNvPr id="7" name="Picture 6" descr="Infographic showing Five VR&amp;E Tracks to Employment Provided Services. 1) Re-Employment, 2) Rapid Access to Employment, 3) Self-Employment, 4) Employment through Long Term Services and 5) Independent Living Services. ">
            <a:extLst>
              <a:ext uri="{FF2B5EF4-FFF2-40B4-BE49-F238E27FC236}">
                <a16:creationId xmlns:a16="http://schemas.microsoft.com/office/drawing/2014/main" id="{7F44CC29-C694-DD66-1391-7C70782270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5"/>
          <a:stretch/>
        </p:blipFill>
        <p:spPr bwMode="auto">
          <a:xfrm>
            <a:off x="8081149" y="855980"/>
            <a:ext cx="3841750" cy="5146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264C4C-BC56-05E3-4E87-DD4B9478B9E4}"/>
              </a:ext>
            </a:extLst>
          </p:cNvPr>
          <p:cNvSpPr txBox="1"/>
          <p:nvPr/>
        </p:nvSpPr>
        <p:spPr>
          <a:xfrm>
            <a:off x="609600" y="5705256"/>
            <a:ext cx="1621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Data from July 1, 2025.</a:t>
            </a:r>
          </a:p>
        </p:txBody>
      </p:sp>
    </p:spTree>
    <p:extLst>
      <p:ext uri="{BB962C8B-B14F-4D97-AF65-F5344CB8AC3E}">
        <p14:creationId xmlns:p14="http://schemas.microsoft.com/office/powerpoint/2010/main" val="223037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3AA624-92D9-2931-43F1-33A9624E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0F57C5-067F-557C-E35E-9BCB18E0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31 Eligibility and Entitlement – Veterans 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CEC1FA-B6A6-D95C-8901-8235493C6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4525963"/>
          </a:xfrm>
        </p:spPr>
        <p:txBody>
          <a:bodyPr>
            <a:normAutofit fontScale="77500" lnSpcReduction="20000"/>
          </a:bodyPr>
          <a:lstStyle/>
          <a:p>
            <a:pPr marL="285750" indent="0">
              <a:buNone/>
            </a:pPr>
            <a:r>
              <a:rPr lang="en-US" sz="3800" u="sng" dirty="0"/>
              <a:t>Eligibility: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</a:rPr>
              <a:t>Honorable or other than dishonorable discharge.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</a:rPr>
              <a:t>Department of Veterans Affairs (VA) service-connected disability rating of at least 10% or a memo rating of 20%.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</a:rPr>
              <a:t>Apply for </a:t>
            </a:r>
            <a:r>
              <a:rPr lang="en-US" sz="3600" dirty="0">
                <a:solidFill>
                  <a:srgbClr val="002060"/>
                </a:solidFill>
                <a:cs typeface="Calibri"/>
              </a:rPr>
              <a:t>VR&amp;E </a:t>
            </a:r>
            <a:r>
              <a:rPr lang="en-US" sz="3600" dirty="0">
                <a:solidFill>
                  <a:srgbClr val="002060"/>
                </a:solidFill>
              </a:rPr>
              <a:t>services.</a:t>
            </a:r>
          </a:p>
          <a:p>
            <a:pPr marL="287338" lvl="1" indent="0">
              <a:buNone/>
            </a:pPr>
            <a:endParaRPr lang="en-US" sz="3600" u="sng" dirty="0">
              <a:solidFill>
                <a:srgbClr val="002060"/>
              </a:solidFill>
            </a:endParaRPr>
          </a:p>
          <a:p>
            <a:pPr marL="287338" lvl="1" indent="0">
              <a:buNone/>
            </a:pPr>
            <a:r>
              <a:rPr lang="en-US" sz="3800" u="sng" dirty="0"/>
              <a:t>Entitlement: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</a:rPr>
              <a:t>Entitlement based on establishment of employment handicap resulting from a service-connected disability.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</a:rPr>
              <a:t>Serious employment handicap needed to establish entitlement for Veterans rated 10%.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0057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3A35FC-060B-2A0E-4845-B21EE8EB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FE17408-DC59-3864-3F90-30764BEC3F72}"/>
              </a:ext>
            </a:extLst>
          </p:cNvPr>
          <p:cNvSpPr txBox="1">
            <a:spLocks/>
          </p:cNvSpPr>
          <p:nvPr/>
        </p:nvSpPr>
        <p:spPr>
          <a:xfrm>
            <a:off x="-2764220" y="0"/>
            <a:ext cx="17321048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u="none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95"/>
            <a:r>
              <a:rPr lang="en-US" dirty="0"/>
              <a:t>Chapter 31 Eligibility and Entitlement – Service members</a:t>
            </a:r>
            <a:endParaRPr lang="en-US" dirty="0">
              <a:cs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ED39E33-3EE3-68FF-F1E2-B25E3C5C1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702" y="1079576"/>
            <a:ext cx="11600596" cy="485594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285750" indent="0">
              <a:lnSpc>
                <a:spcPct val="100000"/>
              </a:lnSpc>
              <a:buNone/>
            </a:pPr>
            <a:r>
              <a:rPr lang="en-US" sz="3500" u="sng" dirty="0"/>
              <a:t>Eligibility:</a:t>
            </a:r>
            <a:endParaRPr lang="en-US" sz="3500" u="sng" dirty="0">
              <a:cs typeface="Calibri"/>
            </a:endParaRPr>
          </a:p>
          <a:p>
            <a:pPr marL="521970"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060"/>
                </a:solidFill>
              </a:rPr>
              <a:t>Expect to receive an honorable discharge upon separation from active duty.</a:t>
            </a:r>
            <a:endParaRPr lang="en-US" sz="3000" dirty="0">
              <a:solidFill>
                <a:srgbClr val="002060"/>
              </a:solidFill>
              <a:cs typeface="Calibri"/>
            </a:endParaRPr>
          </a:p>
          <a:p>
            <a:pPr marL="521970"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060"/>
                </a:solidFill>
              </a:rPr>
              <a:t>Apply for </a:t>
            </a:r>
            <a:r>
              <a:rPr lang="en-US" sz="3000" dirty="0">
                <a:solidFill>
                  <a:srgbClr val="002060"/>
                </a:solidFill>
                <a:latin typeface="Calibri"/>
                <a:cs typeface="Calibri"/>
              </a:rPr>
              <a:t>VR&amp;E </a:t>
            </a:r>
            <a:r>
              <a:rPr lang="en-US" sz="3000" dirty="0">
                <a:solidFill>
                  <a:srgbClr val="002060"/>
                </a:solidFill>
              </a:rPr>
              <a:t>services.</a:t>
            </a:r>
            <a:endParaRPr lang="en-US" sz="3000" dirty="0">
              <a:solidFill>
                <a:srgbClr val="002060"/>
              </a:solidFill>
              <a:cs typeface="Calibri"/>
            </a:endParaRPr>
          </a:p>
          <a:p>
            <a:pPr marL="521970"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060"/>
                </a:solidFill>
              </a:rPr>
              <a:t>Obtain a memorandum rating of 20% or a proposed IDES rating from VA.</a:t>
            </a:r>
            <a:endParaRPr lang="en-US" sz="3000" dirty="0">
              <a:solidFill>
                <a:srgbClr val="002060"/>
              </a:solidFill>
              <a:cs typeface="Calibri" panose="020F0502020204030204"/>
            </a:endParaRPr>
          </a:p>
          <a:p>
            <a:pPr marL="287020" lvl="1" indent="0">
              <a:lnSpc>
                <a:spcPct val="100000"/>
              </a:lnSpc>
              <a:buNone/>
            </a:pPr>
            <a:endParaRPr lang="en-US" sz="900" u="sng" dirty="0">
              <a:solidFill>
                <a:srgbClr val="002060"/>
              </a:solidFill>
            </a:endParaRPr>
          </a:p>
          <a:p>
            <a:pPr marL="287020" lvl="1" indent="0">
              <a:lnSpc>
                <a:spcPct val="100000"/>
              </a:lnSpc>
              <a:buNone/>
            </a:pPr>
            <a:r>
              <a:rPr lang="en-US" sz="3500" u="sng" dirty="0"/>
              <a:t>Automatic Entitlement:</a:t>
            </a:r>
            <a:endParaRPr lang="en-US" sz="3500" u="sng" dirty="0">
              <a:cs typeface="Calibri"/>
            </a:endParaRPr>
          </a:p>
          <a:p>
            <a:pPr marL="521970"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060"/>
                </a:solidFill>
              </a:rPr>
              <a:t>Service members who meet eligibility have automatic entitlement.</a:t>
            </a:r>
            <a:endParaRPr lang="en-US" sz="3000" dirty="0">
              <a:solidFill>
                <a:srgbClr val="002060"/>
              </a:solidFill>
              <a:cs typeface="Calibri"/>
            </a:endParaRPr>
          </a:p>
          <a:p>
            <a:pPr marL="521970"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060"/>
                </a:solidFill>
              </a:rPr>
              <a:t>Sec. 1631(b) of the NDAA (PL 110-181) established </a:t>
            </a:r>
            <a:r>
              <a:rPr lang="en-US" sz="3000" dirty="0">
                <a:solidFill>
                  <a:srgbClr val="002060"/>
                </a:solidFill>
                <a:cs typeface="Calibri"/>
              </a:rPr>
              <a:t>VR&amp;E</a:t>
            </a:r>
            <a:r>
              <a:rPr lang="en-US" sz="3000" dirty="0">
                <a:solidFill>
                  <a:srgbClr val="002060"/>
                </a:solidFill>
              </a:rPr>
              <a:t> eligibility and automatic entitlement for severely injured active-duty individuals before a VA rating is issued. This became a permanent law on September 30, 2018.</a:t>
            </a:r>
            <a:endParaRPr lang="en-US" sz="3000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224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57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0_Office Theme">
  <a:themeElements>
    <a:clrScheme name="Custom 1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FFFFFF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iki Page" ma:contentTypeID="0x01010800BE34BDCC4AA68F43AD60CB06E5D69106" ma:contentTypeVersion="0" ma:contentTypeDescription="Create a new wiki page." ma:contentTypeScope="" ma:versionID="cf9f2b1ae3d753bf4868841d77fc063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9f003db0dd5f41166429b883948d67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Wiki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ikiField" ma:index="7" nillable="true" ma:displayName="Wiki Content" ma:internalName="WikiField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WikiEditForm</Display>
  <Edit>WikiEditForm</Edit>
  <New>WikiEditForm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ikiField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E305874-2372-4324-B8A3-A786D1A92AD6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1CEFF0-6D89-42E7-B0A9-4352C3A400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93FA49-FC48-493C-94A2-B5BE0B839CF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3081</TotalTime>
  <Words>1075</Words>
  <Application>Microsoft Office PowerPoint</Application>
  <PresentationFormat>Widescreen</PresentationFormat>
  <Paragraphs>111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Yu Mincho</vt:lpstr>
      <vt:lpstr>Arial</vt:lpstr>
      <vt:lpstr>Calibri</vt:lpstr>
      <vt:lpstr>Calibri (Body)</vt:lpstr>
      <vt:lpstr>Myriad Pro</vt:lpstr>
      <vt:lpstr>Wingdings</vt:lpstr>
      <vt:lpstr>10_Office Theme</vt:lpstr>
      <vt:lpstr>U.S. Department of Veterans Affairs</vt:lpstr>
      <vt:lpstr>VR&amp;E Mission and Vision </vt:lpstr>
      <vt:lpstr>VR&amp;E Modernization</vt:lpstr>
      <vt:lpstr>VR&amp;E 6-Point Plan Overview</vt:lpstr>
      <vt:lpstr>Veteran Readiness and Employment</vt:lpstr>
      <vt:lpstr>Key Services Provided</vt:lpstr>
      <vt:lpstr>Five Tracks to Employment</vt:lpstr>
      <vt:lpstr>Chapter 31 Eligibility and Entitlement – Veterans </vt:lpstr>
      <vt:lpstr>PowerPoint Presentation</vt:lpstr>
      <vt:lpstr>On-Campus Assistance through VSOC</vt:lpstr>
      <vt:lpstr>Integrated Disability Evaluation System (IDES)</vt:lpstr>
    </vt:vector>
  </TitlesOfParts>
  <Company>Department of 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VA Template</dc:title>
  <dc:creator>Department of Veterans Affairs</dc:creator>
  <cp:lastModifiedBy>Hodge, Bettye L., VBAVACO</cp:lastModifiedBy>
  <cp:revision>296</cp:revision>
  <cp:lastPrinted>2025-07-01T14:16:37Z</cp:lastPrinted>
  <dcterms:created xsi:type="dcterms:W3CDTF">2017-12-21T16:13:31Z</dcterms:created>
  <dcterms:modified xsi:type="dcterms:W3CDTF">2025-07-01T19:25:35Z</dcterms:modified>
  <cp:category>Power Point Slide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0x01010800BE34BDCC4AA68F43AD60CB06E5D69106</vt:lpwstr>
  </property>
  <property fmtid="{D5CDD505-2E9C-101B-9397-08002B2CF9AE}" pid="3" name="_ReviewCycleID">
    <vt:i4>323709581</vt:i4>
  </property>
  <property fmtid="{D5CDD505-2E9C-101B-9397-08002B2CF9AE}" pid="4" name="_NewReviewCycle">
    <vt:lpwstr/>
  </property>
</Properties>
</file>