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8" r:id="rId2"/>
    <p:sldMasterId id="2147483679" r:id="rId3"/>
    <p:sldMasterId id="2147483699" r:id="rId4"/>
  </p:sldMasterIdLst>
  <p:notesMasterIdLst>
    <p:notesMasterId r:id="rId18"/>
  </p:notesMasterIdLst>
  <p:handoutMasterIdLst>
    <p:handoutMasterId r:id="rId19"/>
  </p:handoutMasterIdLst>
  <p:sldIdLst>
    <p:sldId id="3398" r:id="rId5"/>
    <p:sldId id="3406" r:id="rId6"/>
    <p:sldId id="3403" r:id="rId7"/>
    <p:sldId id="3404" r:id="rId8"/>
    <p:sldId id="3413" r:id="rId9"/>
    <p:sldId id="3416" r:id="rId10"/>
    <p:sldId id="410" r:id="rId11"/>
    <p:sldId id="3410" r:id="rId12"/>
    <p:sldId id="3412" r:id="rId13"/>
    <p:sldId id="405" r:id="rId14"/>
    <p:sldId id="3401" r:id="rId15"/>
    <p:sldId id="3417" r:id="rId16"/>
    <p:sldId id="174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s, Victoria B., VBAVACO" initials="EVBV" lastIdx="16" clrIdx="0">
    <p:extLst>
      <p:ext uri="{19B8F6BF-5375-455C-9EA6-DF929625EA0E}">
        <p15:presenceInfo xmlns:p15="http://schemas.microsoft.com/office/powerpoint/2012/main" userId="S::Victoria.Evans@va.gov::0c8b734a-236e-4594-abc1-d8a1a8ec9d28" providerId="AD"/>
      </p:ext>
    </p:extLst>
  </p:cmAuthor>
  <p:cmAuthor id="2" name="Stewart, Kendra R., VBAMUSK" initials="SKRV" lastIdx="1" clrIdx="1">
    <p:extLst>
      <p:ext uri="{19B8F6BF-5375-455C-9EA6-DF929625EA0E}">
        <p15:presenceInfo xmlns:p15="http://schemas.microsoft.com/office/powerpoint/2012/main" userId="S::kendra.stewart1@va.gov::2b8926c9-1146-46c2-9487-37c1404f5e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53" autoAdjust="0"/>
    <p:restoredTop sz="75815" autoAdjust="0"/>
  </p:normalViewPr>
  <p:slideViewPr>
    <p:cSldViewPr snapToGrid="0">
      <p:cViewPr varScale="1">
        <p:scale>
          <a:sx n="100" d="100"/>
          <a:sy n="100" d="100"/>
        </p:scale>
        <p:origin x="432"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wart, Kendra R., VBAMUSK" userId="2b8926c9-1146-46c2-9487-37c1404f5ecc" providerId="ADAL" clId="{E3F4097C-4F5F-4125-9932-8CCEAB854F86}"/>
    <pc:docChg chg="custSel modSld">
      <pc:chgData name="Stewart, Kendra R., VBAMUSK" userId="2b8926c9-1146-46c2-9487-37c1404f5ecc" providerId="ADAL" clId="{E3F4097C-4F5F-4125-9932-8CCEAB854F86}" dt="2024-07-12T21:41:02.106" v="129" actId="20577"/>
      <pc:docMkLst>
        <pc:docMk/>
      </pc:docMkLst>
      <pc:sldChg chg="modNotesTx">
        <pc:chgData name="Stewart, Kendra R., VBAMUSK" userId="2b8926c9-1146-46c2-9487-37c1404f5ecc" providerId="ADAL" clId="{E3F4097C-4F5F-4125-9932-8CCEAB854F86}" dt="2024-07-12T21:41:02.106" v="129" actId="20577"/>
        <pc:sldMkLst>
          <pc:docMk/>
          <pc:sldMk cId="2848385867" sldId="340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dirty="0">
                <a:solidFill>
                  <a:schemeClr val="tx1"/>
                </a:solidFill>
              </a:rPr>
              <a:t>Incoming – Original Claims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FY23</c:v>
                </c:pt>
              </c:strCache>
            </c:strRef>
          </c:tx>
          <c:spPr>
            <a:solidFill>
              <a:schemeClr val="tx2"/>
            </a:solidFill>
            <a:ln>
              <a:noFill/>
            </a:ln>
            <a:effectLst/>
          </c:spPr>
          <c:invertIfNegative val="0"/>
          <c:cat>
            <c:strRef>
              <c:f>Sheet1!$A$2:$A$10</c:f>
              <c:strCache>
                <c:ptCount val="9"/>
                <c:pt idx="0">
                  <c:v>Oct</c:v>
                </c:pt>
                <c:pt idx="1">
                  <c:v>Nov</c:v>
                </c:pt>
                <c:pt idx="2">
                  <c:v>Dec</c:v>
                </c:pt>
                <c:pt idx="3">
                  <c:v>Jan</c:v>
                </c:pt>
                <c:pt idx="4">
                  <c:v>Feb</c:v>
                </c:pt>
                <c:pt idx="5">
                  <c:v>Mar</c:v>
                </c:pt>
                <c:pt idx="6">
                  <c:v>Apr</c:v>
                </c:pt>
                <c:pt idx="7">
                  <c:v>May</c:v>
                </c:pt>
                <c:pt idx="8">
                  <c:v>June</c:v>
                </c:pt>
              </c:strCache>
            </c:strRef>
          </c:cat>
          <c:val>
            <c:numRef>
              <c:f>Sheet1!$B$2:$B$10</c:f>
              <c:numCache>
                <c:formatCode>General</c:formatCode>
                <c:ptCount val="9"/>
                <c:pt idx="0">
                  <c:v>12997</c:v>
                </c:pt>
                <c:pt idx="1">
                  <c:v>17752</c:v>
                </c:pt>
                <c:pt idx="2">
                  <c:v>12426</c:v>
                </c:pt>
                <c:pt idx="3">
                  <c:v>19075</c:v>
                </c:pt>
                <c:pt idx="4">
                  <c:v>13906</c:v>
                </c:pt>
                <c:pt idx="5">
                  <c:v>18010</c:v>
                </c:pt>
                <c:pt idx="6">
                  <c:v>15266</c:v>
                </c:pt>
                <c:pt idx="7">
                  <c:v>17023</c:v>
                </c:pt>
                <c:pt idx="8">
                  <c:v>17940</c:v>
                </c:pt>
              </c:numCache>
            </c:numRef>
          </c:val>
          <c:extLst>
            <c:ext xmlns:c16="http://schemas.microsoft.com/office/drawing/2014/chart" uri="{C3380CC4-5D6E-409C-BE32-E72D297353CC}">
              <c16:uniqueId val="{00000000-D5E7-4B69-B254-D26EFDA5D694}"/>
            </c:ext>
          </c:extLst>
        </c:ser>
        <c:ser>
          <c:idx val="1"/>
          <c:order val="1"/>
          <c:tx>
            <c:strRef>
              <c:f>Sheet1!$C$1</c:f>
              <c:strCache>
                <c:ptCount val="1"/>
                <c:pt idx="0">
                  <c:v>FY24</c:v>
                </c:pt>
              </c:strCache>
            </c:strRef>
          </c:tx>
          <c:spPr>
            <a:solidFill>
              <a:schemeClr val="accent1"/>
            </a:solidFill>
            <a:ln>
              <a:noFill/>
            </a:ln>
            <a:effectLst/>
          </c:spPr>
          <c:invertIfNegative val="0"/>
          <c:cat>
            <c:strRef>
              <c:f>Sheet1!$A$2:$A$10</c:f>
              <c:strCache>
                <c:ptCount val="9"/>
                <c:pt idx="0">
                  <c:v>Oct</c:v>
                </c:pt>
                <c:pt idx="1">
                  <c:v>Nov</c:v>
                </c:pt>
                <c:pt idx="2">
                  <c:v>Dec</c:v>
                </c:pt>
                <c:pt idx="3">
                  <c:v>Jan</c:v>
                </c:pt>
                <c:pt idx="4">
                  <c:v>Feb</c:v>
                </c:pt>
                <c:pt idx="5">
                  <c:v>Mar</c:v>
                </c:pt>
                <c:pt idx="6">
                  <c:v>Apr</c:v>
                </c:pt>
                <c:pt idx="7">
                  <c:v>May</c:v>
                </c:pt>
                <c:pt idx="8">
                  <c:v>June</c:v>
                </c:pt>
              </c:strCache>
            </c:strRef>
          </c:cat>
          <c:val>
            <c:numRef>
              <c:f>Sheet1!$C$2:$C$10</c:f>
              <c:numCache>
                <c:formatCode>General</c:formatCode>
                <c:ptCount val="9"/>
                <c:pt idx="0">
                  <c:v>14629</c:v>
                </c:pt>
                <c:pt idx="1">
                  <c:v>15866</c:v>
                </c:pt>
                <c:pt idx="2">
                  <c:v>15555</c:v>
                </c:pt>
                <c:pt idx="3">
                  <c:v>18980</c:v>
                </c:pt>
                <c:pt idx="4">
                  <c:v>17269</c:v>
                </c:pt>
                <c:pt idx="5">
                  <c:v>16582</c:v>
                </c:pt>
                <c:pt idx="6">
                  <c:v>21849</c:v>
                </c:pt>
                <c:pt idx="7">
                  <c:v>24391</c:v>
                </c:pt>
                <c:pt idx="8">
                  <c:v>16888</c:v>
                </c:pt>
              </c:numCache>
            </c:numRef>
          </c:val>
          <c:extLst>
            <c:ext xmlns:c16="http://schemas.microsoft.com/office/drawing/2014/chart" uri="{C3380CC4-5D6E-409C-BE32-E72D297353CC}">
              <c16:uniqueId val="{00000001-D5E7-4B69-B254-D26EFDA5D694}"/>
            </c:ext>
          </c:extLst>
        </c:ser>
        <c:dLbls>
          <c:showLegendKey val="0"/>
          <c:showVal val="0"/>
          <c:showCatName val="0"/>
          <c:showSerName val="0"/>
          <c:showPercent val="0"/>
          <c:showBubbleSize val="0"/>
        </c:dLbls>
        <c:gapWidth val="219"/>
        <c:overlap val="-27"/>
        <c:axId val="1214748464"/>
        <c:axId val="1214751088"/>
      </c:barChart>
      <c:catAx>
        <c:axId val="121474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14751088"/>
        <c:crosses val="autoZero"/>
        <c:auto val="1"/>
        <c:lblAlgn val="ctr"/>
        <c:lblOffset val="100"/>
        <c:noMultiLvlLbl val="0"/>
      </c:catAx>
      <c:valAx>
        <c:axId val="121475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1474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53494858604286"/>
          <c:y val="4.8826262417872052E-2"/>
          <c:w val="0.72622361111925804"/>
          <c:h val="0.5397589474937724"/>
        </c:manualLayout>
      </c:layout>
      <c:barChart>
        <c:barDir val="col"/>
        <c:grouping val="clustered"/>
        <c:varyColors val="0"/>
        <c:ser>
          <c:idx val="1"/>
          <c:order val="1"/>
          <c:tx>
            <c:strRef>
              <c:f>Sheet1!$C$1</c:f>
              <c:strCache>
                <c:ptCount val="1"/>
                <c:pt idx="0">
                  <c:v>ADC</c:v>
                </c:pt>
              </c:strCache>
            </c:strRef>
          </c:tx>
          <c:spPr>
            <a:solidFill>
              <a:schemeClr val="accent2"/>
            </a:solidFill>
            <a:ln>
              <a:noFill/>
            </a:ln>
            <a:effectLst/>
          </c:spPr>
          <c:invertIfNegative val="0"/>
          <c:dLbls>
            <c:dLbl>
              <c:idx val="4"/>
              <c:layout>
                <c:manualLayout>
                  <c:x val="4.7892720306513406E-3"/>
                  <c:y val="-6.14781675052547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98-439A-B337-8F62EB0E328E}"/>
                </c:ext>
              </c:extLst>
            </c:dLbl>
            <c:numFmt formatCode="#,##0.0" sourceLinked="0"/>
            <c:spPr>
              <a:noFill/>
              <a:ln>
                <a:noFill/>
              </a:ln>
              <a:effectLst/>
            </c:spPr>
            <c:txPr>
              <a:bodyPr rot="0" spcFirstLastPara="1" vertOverflow="overflow" horzOverflow="overflow"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Sheet1!$C$2:$C$13</c:f>
              <c:numCache>
                <c:formatCode>#,##0</c:formatCode>
                <c:ptCount val="12"/>
                <c:pt idx="0">
                  <c:v>6.4</c:v>
                </c:pt>
                <c:pt idx="1">
                  <c:v>4.2</c:v>
                </c:pt>
                <c:pt idx="2">
                  <c:v>5.4</c:v>
                </c:pt>
                <c:pt idx="3">
                  <c:v>6.5</c:v>
                </c:pt>
                <c:pt idx="4">
                  <c:v>6.08</c:v>
                </c:pt>
                <c:pt idx="5">
                  <c:v>4.2</c:v>
                </c:pt>
                <c:pt idx="6">
                  <c:v>4.9000000000000004</c:v>
                </c:pt>
                <c:pt idx="7">
                  <c:v>5.7</c:v>
                </c:pt>
                <c:pt idx="8">
                  <c:v>5.4</c:v>
                </c:pt>
              </c:numCache>
            </c:numRef>
          </c:val>
          <c:extLst>
            <c:ext xmlns:c16="http://schemas.microsoft.com/office/drawing/2014/chart" uri="{C3380CC4-5D6E-409C-BE32-E72D297353CC}">
              <c16:uniqueId val="{00000001-7498-439A-B337-8F62EB0E328E}"/>
            </c:ext>
          </c:extLst>
        </c:ser>
        <c:dLbls>
          <c:showLegendKey val="0"/>
          <c:showVal val="0"/>
          <c:showCatName val="0"/>
          <c:showSerName val="0"/>
          <c:showPercent val="0"/>
          <c:showBubbleSize val="0"/>
        </c:dLbls>
        <c:gapWidth val="75"/>
        <c:axId val="431702152"/>
        <c:axId val="615635272"/>
      </c:barChart>
      <c:lineChart>
        <c:grouping val="standard"/>
        <c:varyColors val="0"/>
        <c:ser>
          <c:idx val="0"/>
          <c:order val="0"/>
          <c:tx>
            <c:strRef>
              <c:f>Sheet1!$B$1</c:f>
              <c:strCache>
                <c:ptCount val="1"/>
                <c:pt idx="0">
                  <c:v>Completed</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Sheet1!$B$2:$B$13</c:f>
              <c:numCache>
                <c:formatCode>#,##0</c:formatCode>
                <c:ptCount val="12"/>
                <c:pt idx="0">
                  <c:v>782</c:v>
                </c:pt>
                <c:pt idx="1">
                  <c:v>377</c:v>
                </c:pt>
                <c:pt idx="2">
                  <c:v>739</c:v>
                </c:pt>
                <c:pt idx="3">
                  <c:v>1757</c:v>
                </c:pt>
                <c:pt idx="4">
                  <c:v>1051</c:v>
                </c:pt>
                <c:pt idx="5">
                  <c:v>522</c:v>
                </c:pt>
                <c:pt idx="6">
                  <c:v>487</c:v>
                </c:pt>
                <c:pt idx="7">
                  <c:v>723</c:v>
                </c:pt>
                <c:pt idx="8">
                  <c:v>626</c:v>
                </c:pt>
              </c:numCache>
            </c:numRef>
          </c:val>
          <c:smooth val="0"/>
          <c:extLst>
            <c:ext xmlns:c16="http://schemas.microsoft.com/office/drawing/2014/chart" uri="{C3380CC4-5D6E-409C-BE32-E72D297353CC}">
              <c16:uniqueId val="{00000002-7498-439A-B337-8F62EB0E328E}"/>
            </c:ext>
          </c:extLst>
        </c:ser>
        <c:dLbls>
          <c:showLegendKey val="0"/>
          <c:showVal val="0"/>
          <c:showCatName val="0"/>
          <c:showSerName val="0"/>
          <c:showPercent val="0"/>
          <c:showBubbleSize val="0"/>
        </c:dLbls>
        <c:marker val="1"/>
        <c:smooth val="0"/>
        <c:axId val="577630056"/>
        <c:axId val="322987616"/>
      </c:lineChart>
      <c:catAx>
        <c:axId val="57763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987616"/>
        <c:crosses val="autoZero"/>
        <c:auto val="1"/>
        <c:lblAlgn val="ctr"/>
        <c:lblOffset val="100"/>
        <c:noMultiLvlLbl val="0"/>
      </c:catAx>
      <c:valAx>
        <c:axId val="322987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7630056"/>
        <c:crosses val="autoZero"/>
        <c:crossBetween val="between"/>
      </c:valAx>
      <c:valAx>
        <c:axId val="61563527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1702152"/>
        <c:crosses val="max"/>
        <c:crossBetween val="between"/>
      </c:valAx>
      <c:catAx>
        <c:axId val="431702152"/>
        <c:scaling>
          <c:orientation val="minMax"/>
        </c:scaling>
        <c:delete val="1"/>
        <c:axPos val="b"/>
        <c:numFmt formatCode="General" sourceLinked="1"/>
        <c:majorTickMark val="out"/>
        <c:minorTickMark val="none"/>
        <c:tickLblPos val="nextTo"/>
        <c:crossAx val="615635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79206263010228"/>
          <c:y val="4.9351967503686478E-2"/>
          <c:w val="0.64249479590913194"/>
          <c:h val="0.5387864306550475"/>
        </c:manualLayout>
      </c:layout>
      <c:barChart>
        <c:barDir val="col"/>
        <c:grouping val="clustered"/>
        <c:varyColors val="0"/>
        <c:ser>
          <c:idx val="1"/>
          <c:order val="1"/>
          <c:tx>
            <c:strRef>
              <c:f>Sheet1!$C$1</c:f>
              <c:strCache>
                <c:ptCount val="1"/>
                <c:pt idx="0">
                  <c:v>ADC</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Sheet1!$C$2:$C$13</c:f>
              <c:numCache>
                <c:formatCode>#,##0</c:formatCode>
                <c:ptCount val="12"/>
                <c:pt idx="0">
                  <c:v>5.8</c:v>
                </c:pt>
                <c:pt idx="1">
                  <c:v>3.7</c:v>
                </c:pt>
                <c:pt idx="2">
                  <c:v>4.9000000000000004</c:v>
                </c:pt>
                <c:pt idx="3">
                  <c:v>5.6</c:v>
                </c:pt>
                <c:pt idx="4">
                  <c:v>5.4</c:v>
                </c:pt>
                <c:pt idx="5">
                  <c:v>3.8</c:v>
                </c:pt>
                <c:pt idx="6">
                  <c:v>4.4000000000000004</c:v>
                </c:pt>
                <c:pt idx="7">
                  <c:v>4.9000000000000004</c:v>
                </c:pt>
                <c:pt idx="8">
                  <c:v>4.2</c:v>
                </c:pt>
              </c:numCache>
            </c:numRef>
          </c:val>
          <c:extLst>
            <c:ext xmlns:c16="http://schemas.microsoft.com/office/drawing/2014/chart" uri="{C3380CC4-5D6E-409C-BE32-E72D297353CC}">
              <c16:uniqueId val="{00000000-56EE-4F0E-8DB7-178957C3570A}"/>
            </c:ext>
          </c:extLst>
        </c:ser>
        <c:dLbls>
          <c:showLegendKey val="0"/>
          <c:showVal val="0"/>
          <c:showCatName val="0"/>
          <c:showSerName val="0"/>
          <c:showPercent val="0"/>
          <c:showBubbleSize val="0"/>
        </c:dLbls>
        <c:gapWidth val="75"/>
        <c:axId val="431702152"/>
        <c:axId val="615635272"/>
      </c:barChart>
      <c:lineChart>
        <c:grouping val="standard"/>
        <c:varyColors val="0"/>
        <c:ser>
          <c:idx val="0"/>
          <c:order val="0"/>
          <c:tx>
            <c:strRef>
              <c:f>Sheet1!$B$1</c:f>
              <c:strCache>
                <c:ptCount val="1"/>
                <c:pt idx="0">
                  <c:v>Completed</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Sheet1!$B$2:$B$13</c:f>
              <c:numCache>
                <c:formatCode>#,##0</c:formatCode>
                <c:ptCount val="12"/>
                <c:pt idx="0">
                  <c:v>7514</c:v>
                </c:pt>
                <c:pt idx="1">
                  <c:v>6688</c:v>
                </c:pt>
                <c:pt idx="2">
                  <c:v>6436</c:v>
                </c:pt>
                <c:pt idx="3">
                  <c:v>3249</c:v>
                </c:pt>
                <c:pt idx="4">
                  <c:v>6252</c:v>
                </c:pt>
                <c:pt idx="5">
                  <c:v>6878</c:v>
                </c:pt>
                <c:pt idx="6">
                  <c:v>7227</c:v>
                </c:pt>
                <c:pt idx="7">
                  <c:v>7272</c:v>
                </c:pt>
                <c:pt idx="8">
                  <c:v>4394</c:v>
                </c:pt>
              </c:numCache>
            </c:numRef>
          </c:val>
          <c:smooth val="0"/>
          <c:extLst>
            <c:ext xmlns:c16="http://schemas.microsoft.com/office/drawing/2014/chart" uri="{C3380CC4-5D6E-409C-BE32-E72D297353CC}">
              <c16:uniqueId val="{00000001-56EE-4F0E-8DB7-178957C3570A}"/>
            </c:ext>
          </c:extLst>
        </c:ser>
        <c:dLbls>
          <c:showLegendKey val="0"/>
          <c:showVal val="0"/>
          <c:showCatName val="0"/>
          <c:showSerName val="0"/>
          <c:showPercent val="0"/>
          <c:showBubbleSize val="0"/>
        </c:dLbls>
        <c:marker val="1"/>
        <c:smooth val="0"/>
        <c:axId val="577630056"/>
        <c:axId val="322987616"/>
      </c:lineChart>
      <c:catAx>
        <c:axId val="57763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987616"/>
        <c:crosses val="autoZero"/>
        <c:auto val="1"/>
        <c:lblAlgn val="ctr"/>
        <c:lblOffset val="100"/>
        <c:noMultiLvlLbl val="0"/>
      </c:catAx>
      <c:valAx>
        <c:axId val="322987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7630056"/>
        <c:crosses val="autoZero"/>
        <c:crossBetween val="between"/>
      </c:valAx>
      <c:valAx>
        <c:axId val="615635272"/>
        <c:scaling>
          <c:orientation val="minMax"/>
          <c:min val="2"/>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1702152"/>
        <c:crosses val="max"/>
        <c:crossBetween val="between"/>
      </c:valAx>
      <c:catAx>
        <c:axId val="431702152"/>
        <c:scaling>
          <c:orientation val="minMax"/>
        </c:scaling>
        <c:delete val="1"/>
        <c:axPos val="b"/>
        <c:numFmt formatCode="General" sourceLinked="1"/>
        <c:majorTickMark val="out"/>
        <c:minorTickMark val="none"/>
        <c:tickLblPos val="nextTo"/>
        <c:crossAx val="615635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86525175732344"/>
          <c:y val="6.3353493654194501E-2"/>
          <c:w val="0.68626949648535307"/>
          <c:h val="0.58517146599773262"/>
        </c:manualLayout>
      </c:layout>
      <c:barChart>
        <c:barDir val="col"/>
        <c:grouping val="clustered"/>
        <c:varyColors val="0"/>
        <c:ser>
          <c:idx val="1"/>
          <c:order val="1"/>
          <c:tx>
            <c:strRef>
              <c:f>Sheet1!$C$1</c:f>
              <c:strCache>
                <c:ptCount val="1"/>
                <c:pt idx="0">
                  <c:v>ADC</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Sheet1!$C$2:$C$13</c:f>
              <c:numCache>
                <c:formatCode>#,##0</c:formatCode>
                <c:ptCount val="12"/>
                <c:pt idx="0">
                  <c:v>5.8</c:v>
                </c:pt>
                <c:pt idx="1">
                  <c:v>3.8</c:v>
                </c:pt>
                <c:pt idx="2">
                  <c:v>6.3</c:v>
                </c:pt>
                <c:pt idx="3">
                  <c:v>6.2</c:v>
                </c:pt>
                <c:pt idx="4">
                  <c:v>7.7</c:v>
                </c:pt>
                <c:pt idx="5">
                  <c:v>5.2</c:v>
                </c:pt>
                <c:pt idx="6">
                  <c:v>4.5</c:v>
                </c:pt>
                <c:pt idx="7">
                  <c:v>6</c:v>
                </c:pt>
                <c:pt idx="8">
                  <c:v>4.8</c:v>
                </c:pt>
              </c:numCache>
            </c:numRef>
          </c:val>
          <c:extLst>
            <c:ext xmlns:c16="http://schemas.microsoft.com/office/drawing/2014/chart" uri="{C3380CC4-5D6E-409C-BE32-E72D297353CC}">
              <c16:uniqueId val="{00000000-2A0A-4395-BBC4-836FD1E8AF01}"/>
            </c:ext>
          </c:extLst>
        </c:ser>
        <c:dLbls>
          <c:showLegendKey val="0"/>
          <c:showVal val="0"/>
          <c:showCatName val="0"/>
          <c:showSerName val="0"/>
          <c:showPercent val="0"/>
          <c:showBubbleSize val="0"/>
        </c:dLbls>
        <c:gapWidth val="75"/>
        <c:axId val="431702152"/>
        <c:axId val="615635272"/>
      </c:barChart>
      <c:lineChart>
        <c:grouping val="standard"/>
        <c:varyColors val="0"/>
        <c:ser>
          <c:idx val="0"/>
          <c:order val="0"/>
          <c:tx>
            <c:strRef>
              <c:f>Sheet1!$B$1</c:f>
              <c:strCache>
                <c:ptCount val="1"/>
                <c:pt idx="0">
                  <c:v>Completed</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Sheet1!$B$2:$B$13</c:f>
              <c:numCache>
                <c:formatCode>#,##0</c:formatCode>
                <c:ptCount val="12"/>
                <c:pt idx="0">
                  <c:v>201</c:v>
                </c:pt>
                <c:pt idx="1">
                  <c:v>606</c:v>
                </c:pt>
                <c:pt idx="2">
                  <c:v>2626</c:v>
                </c:pt>
                <c:pt idx="3">
                  <c:v>2063</c:v>
                </c:pt>
                <c:pt idx="4">
                  <c:v>511</c:v>
                </c:pt>
                <c:pt idx="5">
                  <c:v>551</c:v>
                </c:pt>
                <c:pt idx="6">
                  <c:v>887</c:v>
                </c:pt>
                <c:pt idx="7">
                  <c:v>1996</c:v>
                </c:pt>
                <c:pt idx="8">
                  <c:v>891</c:v>
                </c:pt>
              </c:numCache>
            </c:numRef>
          </c:val>
          <c:smooth val="0"/>
          <c:extLst>
            <c:ext xmlns:c16="http://schemas.microsoft.com/office/drawing/2014/chart" uri="{C3380CC4-5D6E-409C-BE32-E72D297353CC}">
              <c16:uniqueId val="{00000001-2A0A-4395-BBC4-836FD1E8AF01}"/>
            </c:ext>
          </c:extLst>
        </c:ser>
        <c:dLbls>
          <c:showLegendKey val="0"/>
          <c:showVal val="0"/>
          <c:showCatName val="0"/>
          <c:showSerName val="0"/>
          <c:showPercent val="0"/>
          <c:showBubbleSize val="0"/>
        </c:dLbls>
        <c:marker val="1"/>
        <c:smooth val="0"/>
        <c:axId val="577630056"/>
        <c:axId val="322987616"/>
      </c:lineChart>
      <c:catAx>
        <c:axId val="57763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987616"/>
        <c:crosses val="autoZero"/>
        <c:auto val="1"/>
        <c:lblAlgn val="ctr"/>
        <c:lblOffset val="100"/>
        <c:noMultiLvlLbl val="0"/>
      </c:catAx>
      <c:valAx>
        <c:axId val="322987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7630056"/>
        <c:crosses val="autoZero"/>
        <c:crossBetween val="between"/>
      </c:valAx>
      <c:valAx>
        <c:axId val="61563527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1702152"/>
        <c:crosses val="max"/>
        <c:crossBetween val="between"/>
      </c:valAx>
      <c:catAx>
        <c:axId val="431702152"/>
        <c:scaling>
          <c:orientation val="minMax"/>
        </c:scaling>
        <c:delete val="1"/>
        <c:axPos val="b"/>
        <c:numFmt formatCode="General" sourceLinked="1"/>
        <c:majorTickMark val="out"/>
        <c:minorTickMark val="none"/>
        <c:tickLblPos val="nextTo"/>
        <c:crossAx val="615635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baseline="0" dirty="0">
                <a:solidFill>
                  <a:schemeClr val="tx1"/>
                </a:solidFill>
              </a:rPr>
              <a:t>Incoming – Supplemental Claims</a:t>
            </a:r>
            <a:endParaRPr lang="en-US" sz="2400" b="1" dirty="0">
              <a:solidFill>
                <a:schemeClr val="tx1"/>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562171916010501"/>
          <c:y val="0.1363784154384548"/>
          <c:w val="0.84629379009915429"/>
          <c:h val="0.67793403829329024"/>
        </c:manualLayout>
      </c:layout>
      <c:barChart>
        <c:barDir val="col"/>
        <c:grouping val="clustered"/>
        <c:varyColors val="0"/>
        <c:ser>
          <c:idx val="0"/>
          <c:order val="0"/>
          <c:tx>
            <c:strRef>
              <c:f>Sheet1!$B$1</c:f>
              <c:strCache>
                <c:ptCount val="1"/>
                <c:pt idx="0">
                  <c:v>FY23</c:v>
                </c:pt>
              </c:strCache>
            </c:strRef>
          </c:tx>
          <c:spPr>
            <a:solidFill>
              <a:schemeClr val="tx2"/>
            </a:solidFill>
            <a:ln>
              <a:noFill/>
            </a:ln>
            <a:effectLst/>
          </c:spPr>
          <c:invertIfNegative val="0"/>
          <c:cat>
            <c:strRef>
              <c:f>Sheet1!$A$2:$A$10</c:f>
              <c:strCache>
                <c:ptCount val="9"/>
                <c:pt idx="0">
                  <c:v>Oct</c:v>
                </c:pt>
                <c:pt idx="1">
                  <c:v>Nov</c:v>
                </c:pt>
                <c:pt idx="2">
                  <c:v>Dec</c:v>
                </c:pt>
                <c:pt idx="3">
                  <c:v>Jan</c:v>
                </c:pt>
                <c:pt idx="4">
                  <c:v>Feb</c:v>
                </c:pt>
                <c:pt idx="5">
                  <c:v>Mar</c:v>
                </c:pt>
                <c:pt idx="6">
                  <c:v>Apr</c:v>
                </c:pt>
                <c:pt idx="7">
                  <c:v>May</c:v>
                </c:pt>
                <c:pt idx="8">
                  <c:v>June</c:v>
                </c:pt>
              </c:strCache>
            </c:strRef>
          </c:cat>
          <c:val>
            <c:numRef>
              <c:f>Sheet1!$B$2:$B$10</c:f>
              <c:numCache>
                <c:formatCode>General</c:formatCode>
                <c:ptCount val="9"/>
                <c:pt idx="0" formatCode="#,##0">
                  <c:v>212123</c:v>
                </c:pt>
                <c:pt idx="1">
                  <c:v>155946</c:v>
                </c:pt>
                <c:pt idx="2">
                  <c:v>177855</c:v>
                </c:pt>
                <c:pt idx="3">
                  <c:v>265736</c:v>
                </c:pt>
                <c:pt idx="4">
                  <c:v>292147</c:v>
                </c:pt>
                <c:pt idx="5">
                  <c:v>165481</c:v>
                </c:pt>
                <c:pt idx="6">
                  <c:v>155918</c:v>
                </c:pt>
                <c:pt idx="7">
                  <c:v>182494</c:v>
                </c:pt>
                <c:pt idx="8">
                  <c:v>201535</c:v>
                </c:pt>
              </c:numCache>
            </c:numRef>
          </c:val>
          <c:extLst>
            <c:ext xmlns:c16="http://schemas.microsoft.com/office/drawing/2014/chart" uri="{C3380CC4-5D6E-409C-BE32-E72D297353CC}">
              <c16:uniqueId val="{00000000-1DBB-4375-88BD-5619504102CE}"/>
            </c:ext>
          </c:extLst>
        </c:ser>
        <c:ser>
          <c:idx val="1"/>
          <c:order val="1"/>
          <c:tx>
            <c:strRef>
              <c:f>Sheet1!$C$1</c:f>
              <c:strCache>
                <c:ptCount val="1"/>
                <c:pt idx="0">
                  <c:v>FY24</c:v>
                </c:pt>
              </c:strCache>
            </c:strRef>
          </c:tx>
          <c:spPr>
            <a:solidFill>
              <a:schemeClr val="accent1"/>
            </a:solidFill>
            <a:ln>
              <a:noFill/>
            </a:ln>
            <a:effectLst/>
          </c:spPr>
          <c:invertIfNegative val="0"/>
          <c:cat>
            <c:strRef>
              <c:f>Sheet1!$A$2:$A$10</c:f>
              <c:strCache>
                <c:ptCount val="9"/>
                <c:pt idx="0">
                  <c:v>Oct</c:v>
                </c:pt>
                <c:pt idx="1">
                  <c:v>Nov</c:v>
                </c:pt>
                <c:pt idx="2">
                  <c:v>Dec</c:v>
                </c:pt>
                <c:pt idx="3">
                  <c:v>Jan</c:v>
                </c:pt>
                <c:pt idx="4">
                  <c:v>Feb</c:v>
                </c:pt>
                <c:pt idx="5">
                  <c:v>Mar</c:v>
                </c:pt>
                <c:pt idx="6">
                  <c:v>Apr</c:v>
                </c:pt>
                <c:pt idx="7">
                  <c:v>May</c:v>
                </c:pt>
                <c:pt idx="8">
                  <c:v>June</c:v>
                </c:pt>
              </c:strCache>
            </c:strRef>
          </c:cat>
          <c:val>
            <c:numRef>
              <c:f>Sheet1!$C$2:$C$10</c:f>
              <c:numCache>
                <c:formatCode>General</c:formatCode>
                <c:ptCount val="9"/>
                <c:pt idx="0">
                  <c:v>239210</c:v>
                </c:pt>
                <c:pt idx="1">
                  <c:v>180296</c:v>
                </c:pt>
                <c:pt idx="2">
                  <c:v>177748</c:v>
                </c:pt>
                <c:pt idx="3">
                  <c:v>325292</c:v>
                </c:pt>
                <c:pt idx="4">
                  <c:v>266590</c:v>
                </c:pt>
                <c:pt idx="5">
                  <c:v>193998</c:v>
                </c:pt>
                <c:pt idx="6">
                  <c:v>203066</c:v>
                </c:pt>
                <c:pt idx="7">
                  <c:v>225371</c:v>
                </c:pt>
                <c:pt idx="8">
                  <c:v>321954</c:v>
                </c:pt>
              </c:numCache>
            </c:numRef>
          </c:val>
          <c:extLst>
            <c:ext xmlns:c16="http://schemas.microsoft.com/office/drawing/2014/chart" uri="{C3380CC4-5D6E-409C-BE32-E72D297353CC}">
              <c16:uniqueId val="{00000001-1DBB-4375-88BD-5619504102CE}"/>
            </c:ext>
          </c:extLst>
        </c:ser>
        <c:dLbls>
          <c:showLegendKey val="0"/>
          <c:showVal val="0"/>
          <c:showCatName val="0"/>
          <c:showSerName val="0"/>
          <c:showPercent val="0"/>
          <c:showBubbleSize val="0"/>
        </c:dLbls>
        <c:gapWidth val="219"/>
        <c:overlap val="-27"/>
        <c:axId val="1214539776"/>
        <c:axId val="1214538792"/>
      </c:barChart>
      <c:catAx>
        <c:axId val="121453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14538792"/>
        <c:crosses val="autoZero"/>
        <c:auto val="1"/>
        <c:lblAlgn val="ctr"/>
        <c:lblOffset val="100"/>
        <c:noMultiLvlLbl val="0"/>
      </c:catAx>
      <c:valAx>
        <c:axId val="1214538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1453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rPr>
              <a:t>Original Claims Processed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3-EE85-41BF-8605-E03DD170DC4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5-EE85-41BF-8605-E03DD170DC4C}"/>
              </c:ext>
            </c:extLst>
          </c:dPt>
          <c:dPt>
            <c:idx val="3"/>
            <c:invertIfNegative val="0"/>
            <c:bubble3D val="0"/>
            <c:spPr>
              <a:solidFill>
                <a:schemeClr val="tx2"/>
              </a:solidFill>
              <a:ln>
                <a:noFill/>
              </a:ln>
              <a:effectLst/>
            </c:spPr>
            <c:extLst>
              <c:ext xmlns:c16="http://schemas.microsoft.com/office/drawing/2014/chart" uri="{C3380CC4-5D6E-409C-BE32-E72D297353CC}">
                <c16:uniqueId val="{00000004-EE85-41BF-8605-E03DD170DC4C}"/>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6-EE85-41BF-8605-E03DD170DC4C}"/>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EE85-41BF-8605-E03DD170DC4C}"/>
              </c:ext>
            </c:extLst>
          </c:dPt>
          <c:cat>
            <c:strRef>
              <c:f>Sheet1!$A$2:$A$7</c:f>
              <c:strCache>
                <c:ptCount val="6"/>
                <c:pt idx="0">
                  <c:v>FY22</c:v>
                </c:pt>
                <c:pt idx="1">
                  <c:v>FY23 </c:v>
                </c:pt>
                <c:pt idx="3">
                  <c:v>FY22 FYTD</c:v>
                </c:pt>
                <c:pt idx="4">
                  <c:v>FY23 FYTD</c:v>
                </c:pt>
                <c:pt idx="5">
                  <c:v>FY24 FYTD</c:v>
                </c:pt>
              </c:strCache>
            </c:strRef>
          </c:cat>
          <c:val>
            <c:numRef>
              <c:f>Sheet1!$B$2:$B$7</c:f>
              <c:numCache>
                <c:formatCode>General</c:formatCode>
                <c:ptCount val="6"/>
                <c:pt idx="0">
                  <c:v>181435</c:v>
                </c:pt>
                <c:pt idx="1">
                  <c:v>182149</c:v>
                </c:pt>
                <c:pt idx="3">
                  <c:v>181435</c:v>
                </c:pt>
                <c:pt idx="4">
                  <c:v>198432</c:v>
                </c:pt>
                <c:pt idx="5">
                  <c:v>147514</c:v>
                </c:pt>
              </c:numCache>
            </c:numRef>
          </c:val>
          <c:extLst>
            <c:ext xmlns:c16="http://schemas.microsoft.com/office/drawing/2014/chart" uri="{C3380CC4-5D6E-409C-BE32-E72D297353CC}">
              <c16:uniqueId val="{00000000-EE85-41BF-8605-E03DD170DC4C}"/>
            </c:ext>
          </c:extLst>
        </c:ser>
        <c:dLbls>
          <c:showLegendKey val="0"/>
          <c:showVal val="0"/>
          <c:showCatName val="0"/>
          <c:showSerName val="0"/>
          <c:showPercent val="0"/>
          <c:showBubbleSize val="0"/>
        </c:dLbls>
        <c:gapWidth val="219"/>
        <c:overlap val="-27"/>
        <c:axId val="1252746008"/>
        <c:axId val="1252742728"/>
      </c:barChart>
      <c:catAx>
        <c:axId val="1252746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52742728"/>
        <c:crosses val="autoZero"/>
        <c:auto val="1"/>
        <c:lblAlgn val="ctr"/>
        <c:lblOffset val="100"/>
        <c:noMultiLvlLbl val="0"/>
      </c:catAx>
      <c:valAx>
        <c:axId val="1252742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52746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Supplemental</a:t>
            </a:r>
            <a:r>
              <a:rPr lang="en-US" sz="2000" b="1" baseline="0" dirty="0">
                <a:solidFill>
                  <a:schemeClr val="tx1"/>
                </a:solidFill>
              </a:rPr>
              <a:t> Claims Processed</a:t>
            </a:r>
            <a:endParaRPr lang="en-US" sz="2000" b="1" dirty="0">
              <a:solidFill>
                <a:schemeClr val="tx1"/>
              </a:solidFill>
            </a:endParaRPr>
          </a:p>
        </c:rich>
      </c:tx>
      <c:layout>
        <c:manualLayout>
          <c:xMode val="edge"/>
          <c:yMode val="edge"/>
          <c:x val="0.31970693897637797"/>
          <c:y val="7.0312495674674236E-3"/>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3-F4FA-4FD4-ACA5-E624997692B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5-F4FA-4FD4-ACA5-E624997692BB}"/>
              </c:ext>
            </c:extLst>
          </c:dPt>
          <c:dPt>
            <c:idx val="3"/>
            <c:invertIfNegative val="0"/>
            <c:bubble3D val="0"/>
            <c:spPr>
              <a:solidFill>
                <a:schemeClr val="tx2"/>
              </a:solidFill>
              <a:ln>
                <a:noFill/>
              </a:ln>
              <a:effectLst/>
            </c:spPr>
            <c:extLst>
              <c:ext xmlns:c16="http://schemas.microsoft.com/office/drawing/2014/chart" uri="{C3380CC4-5D6E-409C-BE32-E72D297353CC}">
                <c16:uniqueId val="{00000004-F4FA-4FD4-ACA5-E624997692BB}"/>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6-F4FA-4FD4-ACA5-E624997692BB}"/>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F4FA-4FD4-ACA5-E624997692BB}"/>
              </c:ext>
            </c:extLst>
          </c:dPt>
          <c:cat>
            <c:strRef>
              <c:f>Sheet1!$A$2:$A$7</c:f>
              <c:strCache>
                <c:ptCount val="6"/>
                <c:pt idx="0">
                  <c:v>FY22</c:v>
                </c:pt>
                <c:pt idx="1">
                  <c:v>FY23</c:v>
                </c:pt>
                <c:pt idx="3">
                  <c:v>FY22 FYTD</c:v>
                </c:pt>
                <c:pt idx="4">
                  <c:v>FY23 FYTD</c:v>
                </c:pt>
                <c:pt idx="5">
                  <c:v>FY24 FYTD</c:v>
                </c:pt>
              </c:strCache>
            </c:strRef>
          </c:cat>
          <c:val>
            <c:numRef>
              <c:f>Sheet1!$B$2:$B$7</c:f>
              <c:numCache>
                <c:formatCode>General</c:formatCode>
                <c:ptCount val="6"/>
                <c:pt idx="0">
                  <c:v>1028607</c:v>
                </c:pt>
                <c:pt idx="1">
                  <c:v>1020143</c:v>
                </c:pt>
                <c:pt idx="3">
                  <c:v>1712592</c:v>
                </c:pt>
                <c:pt idx="4">
                  <c:v>1815190</c:v>
                </c:pt>
                <c:pt idx="5">
                  <c:v>1412361</c:v>
                </c:pt>
              </c:numCache>
            </c:numRef>
          </c:val>
          <c:extLst>
            <c:ext xmlns:c16="http://schemas.microsoft.com/office/drawing/2014/chart" uri="{C3380CC4-5D6E-409C-BE32-E72D297353CC}">
              <c16:uniqueId val="{00000000-F4FA-4FD4-ACA5-E624997692BB}"/>
            </c:ext>
          </c:extLst>
        </c:ser>
        <c:dLbls>
          <c:showLegendKey val="0"/>
          <c:showVal val="0"/>
          <c:showCatName val="0"/>
          <c:showSerName val="0"/>
          <c:showPercent val="0"/>
          <c:showBubbleSize val="0"/>
        </c:dLbls>
        <c:gapWidth val="219"/>
        <c:overlap val="-27"/>
        <c:axId val="1031318768"/>
        <c:axId val="1031317128"/>
      </c:barChart>
      <c:catAx>
        <c:axId val="103131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1317128"/>
        <c:crosses val="autoZero"/>
        <c:auto val="1"/>
        <c:lblAlgn val="ctr"/>
        <c:lblOffset val="100"/>
        <c:noMultiLvlLbl val="0"/>
      </c:catAx>
      <c:valAx>
        <c:axId val="1031317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1318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Actual</c:v>
                </c:pt>
              </c:strCache>
            </c:strRef>
          </c:tx>
          <c:spPr>
            <a:solidFill>
              <a:srgbClr val="009900"/>
            </a:solidFill>
            <a:ln>
              <a:noFill/>
            </a:ln>
            <a:effectLst/>
          </c:spPr>
          <c:invertIfNegative val="0"/>
          <c:dPt>
            <c:idx val="0"/>
            <c:invertIfNegative val="0"/>
            <c:bubble3D val="0"/>
            <c:spPr>
              <a:solidFill>
                <a:srgbClr val="009900"/>
              </a:solidFill>
              <a:ln>
                <a:noFill/>
              </a:ln>
              <a:effectLst/>
            </c:spPr>
            <c:extLst>
              <c:ext xmlns:c16="http://schemas.microsoft.com/office/drawing/2014/chart" uri="{C3380CC4-5D6E-409C-BE32-E72D297353CC}">
                <c16:uniqueId val="{00000004-F565-42F1-AC0A-7D348EA308D3}"/>
              </c:ext>
            </c:extLst>
          </c:dPt>
          <c:dPt>
            <c:idx val="1"/>
            <c:invertIfNegative val="0"/>
            <c:bubble3D val="0"/>
            <c:spPr>
              <a:solidFill>
                <a:srgbClr val="009900"/>
              </a:solidFill>
              <a:ln>
                <a:noFill/>
              </a:ln>
              <a:effectLst/>
            </c:spPr>
            <c:extLst>
              <c:ext xmlns:c16="http://schemas.microsoft.com/office/drawing/2014/chart" uri="{C3380CC4-5D6E-409C-BE32-E72D297353CC}">
                <c16:uniqueId val="{00000005-F565-42F1-AC0A-7D348EA308D3}"/>
              </c:ext>
            </c:extLst>
          </c:dPt>
          <c:dPt>
            <c:idx val="2"/>
            <c:invertIfNegative val="0"/>
            <c:bubble3D val="0"/>
            <c:spPr>
              <a:solidFill>
                <a:srgbClr val="009900"/>
              </a:solidFill>
              <a:ln>
                <a:noFill/>
              </a:ln>
              <a:effectLst/>
            </c:spPr>
            <c:extLst>
              <c:ext xmlns:c16="http://schemas.microsoft.com/office/drawing/2014/chart" uri="{C3380CC4-5D6E-409C-BE32-E72D297353CC}">
                <c16:uniqueId val="{00000006-F565-42F1-AC0A-7D348EA308D3}"/>
              </c:ext>
            </c:extLst>
          </c:dPt>
          <c:dPt>
            <c:idx val="3"/>
            <c:invertIfNegative val="0"/>
            <c:bubble3D val="0"/>
            <c:spPr>
              <a:solidFill>
                <a:srgbClr val="009900"/>
              </a:solidFill>
              <a:ln>
                <a:noFill/>
              </a:ln>
              <a:effectLst/>
            </c:spPr>
            <c:extLst>
              <c:ext xmlns:c16="http://schemas.microsoft.com/office/drawing/2014/chart" uri="{C3380CC4-5D6E-409C-BE32-E72D297353CC}">
                <c16:uniqueId val="{00000008-EEB3-484A-8F71-4D29539DCA71}"/>
              </c:ext>
            </c:extLst>
          </c:dPt>
          <c:dPt>
            <c:idx val="4"/>
            <c:invertIfNegative val="0"/>
            <c:bubble3D val="0"/>
            <c:spPr>
              <a:solidFill>
                <a:srgbClr val="009900"/>
              </a:solidFill>
              <a:ln>
                <a:noFill/>
              </a:ln>
              <a:effectLst/>
            </c:spPr>
            <c:extLst>
              <c:ext xmlns:c16="http://schemas.microsoft.com/office/drawing/2014/chart" uri="{C3380CC4-5D6E-409C-BE32-E72D297353CC}">
                <c16:uniqueId val="{00000009-EEB3-484A-8F71-4D29539DCA71}"/>
              </c:ext>
            </c:extLst>
          </c:dPt>
          <c:dPt>
            <c:idx val="5"/>
            <c:invertIfNegative val="0"/>
            <c:bubble3D val="0"/>
            <c:spPr>
              <a:solidFill>
                <a:srgbClr val="009900"/>
              </a:solidFill>
              <a:ln>
                <a:noFill/>
              </a:ln>
              <a:effectLst/>
            </c:spPr>
            <c:extLst>
              <c:ext xmlns:c16="http://schemas.microsoft.com/office/drawing/2014/chart" uri="{C3380CC4-5D6E-409C-BE32-E72D297353CC}">
                <c16:uniqueId val="{00000007-F565-42F1-AC0A-7D348EA308D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Sheet1!$B$2:$B$13</c:f>
              <c:numCache>
                <c:formatCode>#,##0.0</c:formatCode>
                <c:ptCount val="12"/>
                <c:pt idx="0">
                  <c:v>14.1</c:v>
                </c:pt>
                <c:pt idx="1">
                  <c:v>9.6</c:v>
                </c:pt>
                <c:pt idx="2">
                  <c:v>10.5</c:v>
                </c:pt>
                <c:pt idx="3">
                  <c:v>11.8</c:v>
                </c:pt>
                <c:pt idx="4">
                  <c:v>10.199999999999999</c:v>
                </c:pt>
                <c:pt idx="5">
                  <c:v>13</c:v>
                </c:pt>
                <c:pt idx="6">
                  <c:v>10.7</c:v>
                </c:pt>
                <c:pt idx="7">
                  <c:v>10.1</c:v>
                </c:pt>
                <c:pt idx="8">
                  <c:v>11.8</c:v>
                </c:pt>
              </c:numCache>
            </c:numRef>
          </c:val>
          <c:extLst>
            <c:ext xmlns:c16="http://schemas.microsoft.com/office/drawing/2014/chart" uri="{C3380CC4-5D6E-409C-BE32-E72D297353CC}">
              <c16:uniqueId val="{00000001-F565-42F1-AC0A-7D348EA308D3}"/>
            </c:ext>
          </c:extLst>
        </c:ser>
        <c:dLbls>
          <c:showLegendKey val="0"/>
          <c:showVal val="0"/>
          <c:showCatName val="0"/>
          <c:showSerName val="0"/>
          <c:showPercent val="0"/>
          <c:showBubbleSize val="0"/>
        </c:dLbls>
        <c:gapWidth val="150"/>
        <c:axId val="417731560"/>
        <c:axId val="417731232"/>
      </c:barChart>
      <c:lineChart>
        <c:grouping val="standard"/>
        <c:varyColors val="0"/>
        <c:ser>
          <c:idx val="1"/>
          <c:order val="1"/>
          <c:tx>
            <c:strRef>
              <c:f>Sheet1!$C$1</c:f>
              <c:strCache>
                <c:ptCount val="1"/>
                <c:pt idx="0">
                  <c:v>Target</c:v>
                </c:pt>
              </c:strCache>
            </c:strRef>
          </c:tx>
          <c:spPr>
            <a:ln w="28575" cap="rnd">
              <a:solidFill>
                <a:schemeClr val="accent2"/>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F9-41CC-8B17-D9A1756F838C}"/>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C2A-4D5A-8098-8F91AF38C8D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Sheet1!$C$2:$C$13</c:f>
              <c:numCache>
                <c:formatCode>#,##0.0</c:formatCode>
                <c:ptCount val="12"/>
                <c:pt idx="0">
                  <c:v>20</c:v>
                </c:pt>
                <c:pt idx="1">
                  <c:v>20</c:v>
                </c:pt>
                <c:pt idx="2">
                  <c:v>20</c:v>
                </c:pt>
                <c:pt idx="3">
                  <c:v>20</c:v>
                </c:pt>
                <c:pt idx="4">
                  <c:v>20</c:v>
                </c:pt>
                <c:pt idx="5">
                  <c:v>20</c:v>
                </c:pt>
                <c:pt idx="6">
                  <c:v>20</c:v>
                </c:pt>
                <c:pt idx="7">
                  <c:v>20</c:v>
                </c:pt>
                <c:pt idx="8">
                  <c:v>20</c:v>
                </c:pt>
                <c:pt idx="9">
                  <c:v>20</c:v>
                </c:pt>
                <c:pt idx="10">
                  <c:v>20</c:v>
                </c:pt>
                <c:pt idx="11">
                  <c:v>20</c:v>
                </c:pt>
              </c:numCache>
            </c:numRef>
          </c:val>
          <c:smooth val="0"/>
          <c:extLst>
            <c:ext xmlns:c16="http://schemas.microsoft.com/office/drawing/2014/chart" uri="{C3380CC4-5D6E-409C-BE32-E72D297353CC}">
              <c16:uniqueId val="{00000000-F565-42F1-AC0A-7D348EA308D3}"/>
            </c:ext>
          </c:extLst>
        </c:ser>
        <c:dLbls>
          <c:showLegendKey val="0"/>
          <c:showVal val="0"/>
          <c:showCatName val="0"/>
          <c:showSerName val="0"/>
          <c:showPercent val="0"/>
          <c:showBubbleSize val="0"/>
        </c:dLbls>
        <c:marker val="1"/>
        <c:smooth val="0"/>
        <c:axId val="417731560"/>
        <c:axId val="417731232"/>
      </c:lineChart>
      <c:catAx>
        <c:axId val="417731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7731232"/>
        <c:crosses val="autoZero"/>
        <c:auto val="1"/>
        <c:lblAlgn val="ctr"/>
        <c:lblOffset val="100"/>
        <c:noMultiLvlLbl val="0"/>
      </c:catAx>
      <c:valAx>
        <c:axId val="417731232"/>
        <c:scaling>
          <c:orientation val="minMax"/>
        </c:scaling>
        <c:delete val="1"/>
        <c:axPos val="l"/>
        <c:numFmt formatCode="#,##0.0" sourceLinked="1"/>
        <c:majorTickMark val="none"/>
        <c:minorTickMark val="none"/>
        <c:tickLblPos val="nextTo"/>
        <c:crossAx val="417731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93837738511843E-2"/>
          <c:y val="0"/>
          <c:w val="0.93527406130014346"/>
          <c:h val="0.75940800961841237"/>
        </c:manualLayout>
      </c:layout>
      <c:barChart>
        <c:barDir val="col"/>
        <c:grouping val="clustered"/>
        <c:varyColors val="0"/>
        <c:ser>
          <c:idx val="0"/>
          <c:order val="0"/>
          <c:tx>
            <c:strRef>
              <c:f>Sheet1!$B$1</c:f>
              <c:strCache>
                <c:ptCount val="1"/>
                <c:pt idx="0">
                  <c:v>Actual</c:v>
                </c:pt>
              </c:strCache>
            </c:strRef>
          </c:tx>
          <c:spPr>
            <a:solidFill>
              <a:srgbClr val="00B05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2282-4B5C-9EA6-2BFDAAD41F1C}"/>
              </c:ext>
            </c:extLst>
          </c:dPt>
          <c:dPt>
            <c:idx val="1"/>
            <c:invertIfNegative val="0"/>
            <c:bubble3D val="0"/>
            <c:spPr>
              <a:solidFill>
                <a:srgbClr val="00B050"/>
              </a:solidFill>
              <a:ln>
                <a:noFill/>
              </a:ln>
              <a:effectLst/>
            </c:spPr>
            <c:extLst>
              <c:ext xmlns:c16="http://schemas.microsoft.com/office/drawing/2014/chart" uri="{C3380CC4-5D6E-409C-BE32-E72D297353CC}">
                <c16:uniqueId val="{00000003-2282-4B5C-9EA6-2BFDAAD41F1C}"/>
              </c:ext>
            </c:extLst>
          </c:dPt>
          <c:dPt>
            <c:idx val="2"/>
            <c:invertIfNegative val="0"/>
            <c:bubble3D val="0"/>
            <c:spPr>
              <a:solidFill>
                <a:srgbClr val="00B050"/>
              </a:solidFill>
              <a:ln>
                <a:noFill/>
              </a:ln>
              <a:effectLst/>
            </c:spPr>
            <c:extLst>
              <c:ext xmlns:c16="http://schemas.microsoft.com/office/drawing/2014/chart" uri="{C3380CC4-5D6E-409C-BE32-E72D297353CC}">
                <c16:uniqueId val="{00000005-2282-4B5C-9EA6-2BFDAAD41F1C}"/>
              </c:ext>
            </c:extLst>
          </c:dPt>
          <c:dPt>
            <c:idx val="3"/>
            <c:invertIfNegative val="0"/>
            <c:bubble3D val="0"/>
            <c:spPr>
              <a:solidFill>
                <a:srgbClr val="00B050"/>
              </a:solidFill>
              <a:ln>
                <a:noFill/>
              </a:ln>
              <a:effectLst/>
            </c:spPr>
            <c:extLst>
              <c:ext xmlns:c16="http://schemas.microsoft.com/office/drawing/2014/chart" uri="{C3380CC4-5D6E-409C-BE32-E72D297353CC}">
                <c16:uniqueId val="{00000007-2282-4B5C-9EA6-2BFDAAD41F1C}"/>
              </c:ext>
            </c:extLst>
          </c:dPt>
          <c:dPt>
            <c:idx val="4"/>
            <c:invertIfNegative val="0"/>
            <c:bubble3D val="0"/>
            <c:spPr>
              <a:solidFill>
                <a:srgbClr val="00B050"/>
              </a:solidFill>
              <a:ln>
                <a:noFill/>
              </a:ln>
              <a:effectLst/>
            </c:spPr>
            <c:extLst>
              <c:ext xmlns:c16="http://schemas.microsoft.com/office/drawing/2014/chart" uri="{C3380CC4-5D6E-409C-BE32-E72D297353CC}">
                <c16:uniqueId val="{00000009-2282-4B5C-9EA6-2BFDAAD41F1C}"/>
              </c:ext>
            </c:extLst>
          </c:dPt>
          <c:dPt>
            <c:idx val="5"/>
            <c:invertIfNegative val="0"/>
            <c:bubble3D val="0"/>
            <c:spPr>
              <a:solidFill>
                <a:srgbClr val="00B050"/>
              </a:solidFill>
              <a:ln>
                <a:noFill/>
              </a:ln>
              <a:effectLst/>
            </c:spPr>
            <c:extLst>
              <c:ext xmlns:c16="http://schemas.microsoft.com/office/drawing/2014/chart" uri="{C3380CC4-5D6E-409C-BE32-E72D297353CC}">
                <c16:uniqueId val="{0000000B-2282-4B5C-9EA6-2BFDAAD41F1C}"/>
              </c:ext>
            </c:extLst>
          </c:dPt>
          <c:dPt>
            <c:idx val="11"/>
            <c:invertIfNegative val="0"/>
            <c:bubble3D val="0"/>
            <c:spPr>
              <a:solidFill>
                <a:srgbClr val="00B050"/>
              </a:solidFill>
              <a:ln>
                <a:noFill/>
              </a:ln>
              <a:effectLst/>
            </c:spPr>
            <c:extLst>
              <c:ext xmlns:c16="http://schemas.microsoft.com/office/drawing/2014/chart" uri="{C3380CC4-5D6E-409C-BE32-E72D297353CC}">
                <c16:uniqueId val="{0000000D-9D97-49E4-8F07-0D08B972518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Sheet1!$B$2:$B$13</c:f>
              <c:numCache>
                <c:formatCode>#,##0.0</c:formatCode>
                <c:ptCount val="12"/>
                <c:pt idx="0">
                  <c:v>9.8000000000000007</c:v>
                </c:pt>
                <c:pt idx="1">
                  <c:v>4.5</c:v>
                </c:pt>
                <c:pt idx="2">
                  <c:v>8.6999999999999993</c:v>
                </c:pt>
                <c:pt idx="3">
                  <c:v>5.7</c:v>
                </c:pt>
                <c:pt idx="4">
                  <c:v>5.6</c:v>
                </c:pt>
                <c:pt idx="5">
                  <c:v>9.3000000000000007</c:v>
                </c:pt>
                <c:pt idx="6">
                  <c:v>5.2</c:v>
                </c:pt>
                <c:pt idx="7">
                  <c:v>5.2</c:v>
                </c:pt>
                <c:pt idx="8">
                  <c:v>7.2</c:v>
                </c:pt>
              </c:numCache>
            </c:numRef>
          </c:val>
          <c:extLst>
            <c:ext xmlns:c16="http://schemas.microsoft.com/office/drawing/2014/chart" uri="{C3380CC4-5D6E-409C-BE32-E72D297353CC}">
              <c16:uniqueId val="{0000000C-2282-4B5C-9EA6-2BFDAAD41F1C}"/>
            </c:ext>
          </c:extLst>
        </c:ser>
        <c:dLbls>
          <c:showLegendKey val="0"/>
          <c:showVal val="0"/>
          <c:showCatName val="0"/>
          <c:showSerName val="0"/>
          <c:showPercent val="0"/>
          <c:showBubbleSize val="0"/>
        </c:dLbls>
        <c:gapWidth val="150"/>
        <c:axId val="417731560"/>
        <c:axId val="417731232"/>
      </c:barChart>
      <c:lineChart>
        <c:grouping val="standard"/>
        <c:varyColors val="0"/>
        <c:ser>
          <c:idx val="1"/>
          <c:order val="1"/>
          <c:tx>
            <c:strRef>
              <c:f>Sheet1!$C$1</c:f>
              <c:strCache>
                <c:ptCount val="1"/>
                <c:pt idx="0">
                  <c:v>Target</c:v>
                </c:pt>
              </c:strCache>
            </c:strRef>
          </c:tx>
          <c:spPr>
            <a:ln w="28575" cap="rnd">
              <a:solidFill>
                <a:schemeClr val="accent2"/>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282-4B5C-9EA6-2BFDAAD41F1C}"/>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282-4B5C-9EA6-2BFDAAD41F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Sheet1!$C$2:$C$13</c:f>
              <c:numCache>
                <c:formatCode>#,##0.0</c:formatCode>
                <c:ptCount val="12"/>
                <c:pt idx="0">
                  <c:v>20</c:v>
                </c:pt>
                <c:pt idx="1">
                  <c:v>20</c:v>
                </c:pt>
                <c:pt idx="2">
                  <c:v>20</c:v>
                </c:pt>
                <c:pt idx="3">
                  <c:v>20</c:v>
                </c:pt>
                <c:pt idx="4">
                  <c:v>20</c:v>
                </c:pt>
                <c:pt idx="5">
                  <c:v>20</c:v>
                </c:pt>
                <c:pt idx="6">
                  <c:v>20</c:v>
                </c:pt>
                <c:pt idx="7">
                  <c:v>20</c:v>
                </c:pt>
                <c:pt idx="8">
                  <c:v>20</c:v>
                </c:pt>
                <c:pt idx="9">
                  <c:v>20</c:v>
                </c:pt>
                <c:pt idx="10">
                  <c:v>20</c:v>
                </c:pt>
                <c:pt idx="11">
                  <c:v>20</c:v>
                </c:pt>
              </c:numCache>
            </c:numRef>
          </c:val>
          <c:smooth val="0"/>
          <c:extLst>
            <c:ext xmlns:c16="http://schemas.microsoft.com/office/drawing/2014/chart" uri="{C3380CC4-5D6E-409C-BE32-E72D297353CC}">
              <c16:uniqueId val="{0000000F-2282-4B5C-9EA6-2BFDAAD41F1C}"/>
            </c:ext>
          </c:extLst>
        </c:ser>
        <c:dLbls>
          <c:showLegendKey val="0"/>
          <c:showVal val="0"/>
          <c:showCatName val="0"/>
          <c:showSerName val="0"/>
          <c:showPercent val="0"/>
          <c:showBubbleSize val="0"/>
        </c:dLbls>
        <c:marker val="1"/>
        <c:smooth val="0"/>
        <c:axId val="417731560"/>
        <c:axId val="417731232"/>
      </c:lineChart>
      <c:catAx>
        <c:axId val="417731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7731232"/>
        <c:crosses val="autoZero"/>
        <c:auto val="1"/>
        <c:lblAlgn val="ctr"/>
        <c:lblOffset val="100"/>
        <c:noMultiLvlLbl val="0"/>
      </c:catAx>
      <c:valAx>
        <c:axId val="417731232"/>
        <c:scaling>
          <c:orientation val="minMax"/>
        </c:scaling>
        <c:delete val="1"/>
        <c:axPos val="l"/>
        <c:numFmt formatCode="#,##0.0" sourceLinked="1"/>
        <c:majorTickMark val="none"/>
        <c:minorTickMark val="none"/>
        <c:tickLblPos val="nextTo"/>
        <c:crossAx val="417731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Actual</c:v>
                </c:pt>
              </c:strCache>
            </c:strRef>
          </c:tx>
          <c:spPr>
            <a:solidFill>
              <a:srgbClr val="009900"/>
            </a:solidFill>
            <a:ln>
              <a:noFill/>
            </a:ln>
            <a:effectLst/>
          </c:spPr>
          <c:invertIfNegative val="0"/>
          <c:dPt>
            <c:idx val="0"/>
            <c:invertIfNegative val="0"/>
            <c:bubble3D val="0"/>
            <c:spPr>
              <a:solidFill>
                <a:srgbClr val="009900"/>
              </a:solidFill>
              <a:ln>
                <a:noFill/>
              </a:ln>
              <a:effectLst/>
            </c:spPr>
            <c:extLst>
              <c:ext xmlns:c16="http://schemas.microsoft.com/office/drawing/2014/chart" uri="{C3380CC4-5D6E-409C-BE32-E72D297353CC}">
                <c16:uniqueId val="{00000001-B4C5-435C-96D3-3FF254CE001D}"/>
              </c:ext>
            </c:extLst>
          </c:dPt>
          <c:dPt>
            <c:idx val="1"/>
            <c:invertIfNegative val="0"/>
            <c:bubble3D val="0"/>
            <c:spPr>
              <a:solidFill>
                <a:srgbClr val="009900"/>
              </a:solidFill>
              <a:ln>
                <a:noFill/>
              </a:ln>
              <a:effectLst/>
            </c:spPr>
            <c:extLst>
              <c:ext xmlns:c16="http://schemas.microsoft.com/office/drawing/2014/chart" uri="{C3380CC4-5D6E-409C-BE32-E72D297353CC}">
                <c16:uniqueId val="{00000003-B4C5-435C-96D3-3FF254CE001D}"/>
              </c:ext>
            </c:extLst>
          </c:dPt>
          <c:dPt>
            <c:idx val="2"/>
            <c:invertIfNegative val="0"/>
            <c:bubble3D val="0"/>
            <c:spPr>
              <a:solidFill>
                <a:srgbClr val="009900"/>
              </a:solidFill>
              <a:ln>
                <a:noFill/>
              </a:ln>
              <a:effectLst/>
            </c:spPr>
            <c:extLst>
              <c:ext xmlns:c16="http://schemas.microsoft.com/office/drawing/2014/chart" uri="{C3380CC4-5D6E-409C-BE32-E72D297353CC}">
                <c16:uniqueId val="{00000005-B4C5-435C-96D3-3FF254CE001D}"/>
              </c:ext>
            </c:extLst>
          </c:dPt>
          <c:dPt>
            <c:idx val="3"/>
            <c:invertIfNegative val="0"/>
            <c:bubble3D val="0"/>
            <c:spPr>
              <a:solidFill>
                <a:srgbClr val="009900"/>
              </a:solidFill>
              <a:ln>
                <a:noFill/>
              </a:ln>
              <a:effectLst/>
            </c:spPr>
            <c:extLst>
              <c:ext xmlns:c16="http://schemas.microsoft.com/office/drawing/2014/chart" uri="{C3380CC4-5D6E-409C-BE32-E72D297353CC}">
                <c16:uniqueId val="{00000007-B4C5-435C-96D3-3FF254CE001D}"/>
              </c:ext>
            </c:extLst>
          </c:dPt>
          <c:dPt>
            <c:idx val="4"/>
            <c:invertIfNegative val="0"/>
            <c:bubble3D val="0"/>
            <c:spPr>
              <a:solidFill>
                <a:srgbClr val="009900"/>
              </a:solidFill>
              <a:ln>
                <a:noFill/>
              </a:ln>
              <a:effectLst/>
            </c:spPr>
            <c:extLst>
              <c:ext xmlns:c16="http://schemas.microsoft.com/office/drawing/2014/chart" uri="{C3380CC4-5D6E-409C-BE32-E72D297353CC}">
                <c16:uniqueId val="{00000009-B4C5-435C-96D3-3FF254CE001D}"/>
              </c:ext>
            </c:extLst>
          </c:dPt>
          <c:dPt>
            <c:idx val="5"/>
            <c:invertIfNegative val="0"/>
            <c:bubble3D val="0"/>
            <c:spPr>
              <a:solidFill>
                <a:srgbClr val="009900"/>
              </a:solidFill>
              <a:ln>
                <a:noFill/>
              </a:ln>
              <a:effectLst/>
            </c:spPr>
            <c:extLst>
              <c:ext xmlns:c16="http://schemas.microsoft.com/office/drawing/2014/chart" uri="{C3380CC4-5D6E-409C-BE32-E72D297353CC}">
                <c16:uniqueId val="{0000000B-B4C5-435C-96D3-3FF254CE0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Sheet1!$B$2:$B$13</c:f>
              <c:numCache>
                <c:formatCode>#,##0.0</c:formatCode>
                <c:ptCount val="12"/>
                <c:pt idx="0">
                  <c:v>16.3</c:v>
                </c:pt>
                <c:pt idx="1">
                  <c:v>12.5</c:v>
                </c:pt>
                <c:pt idx="2">
                  <c:v>8.8000000000000007</c:v>
                </c:pt>
                <c:pt idx="3">
                  <c:v>11.9</c:v>
                </c:pt>
                <c:pt idx="4">
                  <c:v>14.9</c:v>
                </c:pt>
                <c:pt idx="5">
                  <c:v>11.4</c:v>
                </c:pt>
                <c:pt idx="6">
                  <c:v>10.6</c:v>
                </c:pt>
                <c:pt idx="7">
                  <c:v>10</c:v>
                </c:pt>
                <c:pt idx="8">
                  <c:v>12.2</c:v>
                </c:pt>
              </c:numCache>
            </c:numRef>
          </c:val>
          <c:extLst>
            <c:ext xmlns:c16="http://schemas.microsoft.com/office/drawing/2014/chart" uri="{C3380CC4-5D6E-409C-BE32-E72D297353CC}">
              <c16:uniqueId val="{0000000C-B4C5-435C-96D3-3FF254CE001D}"/>
            </c:ext>
          </c:extLst>
        </c:ser>
        <c:dLbls>
          <c:showLegendKey val="0"/>
          <c:showVal val="0"/>
          <c:showCatName val="0"/>
          <c:showSerName val="0"/>
          <c:showPercent val="0"/>
          <c:showBubbleSize val="0"/>
        </c:dLbls>
        <c:gapWidth val="150"/>
        <c:axId val="538178896"/>
        <c:axId val="542895080"/>
      </c:barChart>
      <c:lineChart>
        <c:grouping val="standard"/>
        <c:varyColors val="0"/>
        <c:ser>
          <c:idx val="1"/>
          <c:order val="1"/>
          <c:tx>
            <c:strRef>
              <c:f>Sheet1!$C$1</c:f>
              <c:strCache>
                <c:ptCount val="1"/>
                <c:pt idx="0">
                  <c:v>Target</c:v>
                </c:pt>
              </c:strCache>
            </c:strRef>
          </c:tx>
          <c:spPr>
            <a:ln w="28575" cap="rnd">
              <a:solidFill>
                <a:schemeClr val="accent2"/>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C5-435C-96D3-3FF254CE001D}"/>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C5-435C-96D3-3FF254CE00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Sheet1!$C$2:$C$13</c:f>
              <c:numCache>
                <c:formatCode>#,##0.0</c:formatCode>
                <c:ptCount val="12"/>
                <c:pt idx="0">
                  <c:v>24</c:v>
                </c:pt>
                <c:pt idx="1">
                  <c:v>24</c:v>
                </c:pt>
                <c:pt idx="2">
                  <c:v>24</c:v>
                </c:pt>
                <c:pt idx="3">
                  <c:v>24</c:v>
                </c:pt>
                <c:pt idx="4">
                  <c:v>24</c:v>
                </c:pt>
                <c:pt idx="5">
                  <c:v>24</c:v>
                </c:pt>
                <c:pt idx="6">
                  <c:v>24</c:v>
                </c:pt>
                <c:pt idx="7">
                  <c:v>24</c:v>
                </c:pt>
                <c:pt idx="8">
                  <c:v>24</c:v>
                </c:pt>
                <c:pt idx="9">
                  <c:v>24</c:v>
                </c:pt>
                <c:pt idx="10">
                  <c:v>24</c:v>
                </c:pt>
                <c:pt idx="11">
                  <c:v>24</c:v>
                </c:pt>
              </c:numCache>
            </c:numRef>
          </c:val>
          <c:smooth val="0"/>
          <c:extLst>
            <c:ext xmlns:c16="http://schemas.microsoft.com/office/drawing/2014/chart" uri="{C3380CC4-5D6E-409C-BE32-E72D297353CC}">
              <c16:uniqueId val="{0000000F-B4C5-435C-96D3-3FF254CE001D}"/>
            </c:ext>
          </c:extLst>
        </c:ser>
        <c:dLbls>
          <c:showLegendKey val="0"/>
          <c:showVal val="0"/>
          <c:showCatName val="0"/>
          <c:showSerName val="0"/>
          <c:showPercent val="0"/>
          <c:showBubbleSize val="0"/>
        </c:dLbls>
        <c:marker val="1"/>
        <c:smooth val="0"/>
        <c:axId val="417731560"/>
        <c:axId val="417731232"/>
      </c:lineChart>
      <c:catAx>
        <c:axId val="417731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7731232"/>
        <c:crosses val="autoZero"/>
        <c:auto val="1"/>
        <c:lblAlgn val="ctr"/>
        <c:lblOffset val="100"/>
        <c:noMultiLvlLbl val="0"/>
      </c:catAx>
      <c:valAx>
        <c:axId val="417731232"/>
        <c:scaling>
          <c:orientation val="minMax"/>
          <c:max val="24"/>
          <c:min val="0"/>
        </c:scaling>
        <c:delete val="1"/>
        <c:axPos val="l"/>
        <c:numFmt formatCode="#,##0.0" sourceLinked="1"/>
        <c:majorTickMark val="out"/>
        <c:minorTickMark val="none"/>
        <c:tickLblPos val="nextTo"/>
        <c:crossAx val="417731560"/>
        <c:crossesAt val="1"/>
        <c:crossBetween val="between"/>
      </c:valAx>
      <c:valAx>
        <c:axId val="542895080"/>
        <c:scaling>
          <c:orientation val="minMax"/>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8178896"/>
        <c:crosses val="max"/>
        <c:crossBetween val="between"/>
      </c:valAx>
      <c:catAx>
        <c:axId val="538178896"/>
        <c:scaling>
          <c:orientation val="minMax"/>
        </c:scaling>
        <c:delete val="1"/>
        <c:axPos val="b"/>
        <c:numFmt formatCode="General" sourceLinked="1"/>
        <c:majorTickMark val="out"/>
        <c:minorTickMark val="none"/>
        <c:tickLblPos val="nextTo"/>
        <c:crossAx val="542895080"/>
        <c:crosses val="autoZero"/>
        <c:auto val="1"/>
        <c:lblAlgn val="ctr"/>
        <c:lblOffset val="100"/>
        <c:noMultiLvlLbl val="0"/>
      </c:catAx>
      <c:spPr>
        <a:noFill/>
        <a:ln>
          <a:noFill/>
        </a:ln>
        <a:effectLst>
          <a:softEdge rad="127000"/>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Actual</c:v>
                </c:pt>
              </c:strCache>
            </c:strRef>
          </c:tx>
          <c:spPr>
            <a:solidFill>
              <a:srgbClr val="009900"/>
            </a:solidFill>
            <a:ln>
              <a:solidFill>
                <a:srgbClr val="009900"/>
              </a:solidFill>
            </a:ln>
            <a:effectLst/>
          </c:spPr>
          <c:invertIfNegative val="0"/>
          <c:dPt>
            <c:idx val="0"/>
            <c:invertIfNegative val="0"/>
            <c:bubble3D val="0"/>
            <c:spPr>
              <a:solidFill>
                <a:srgbClr val="C00000"/>
              </a:solidFill>
              <a:ln>
                <a:solidFill>
                  <a:srgbClr val="C00000"/>
                </a:solidFill>
              </a:ln>
              <a:effectLst/>
            </c:spPr>
            <c:extLst>
              <c:ext xmlns:c16="http://schemas.microsoft.com/office/drawing/2014/chart" uri="{C3380CC4-5D6E-409C-BE32-E72D297353CC}">
                <c16:uniqueId val="{00000001-F5C9-4D5B-8314-6058D840DC62}"/>
              </c:ext>
            </c:extLst>
          </c:dPt>
          <c:dPt>
            <c:idx val="1"/>
            <c:invertIfNegative val="0"/>
            <c:bubble3D val="0"/>
            <c:spPr>
              <a:solidFill>
                <a:srgbClr val="009900"/>
              </a:solidFill>
              <a:ln>
                <a:solidFill>
                  <a:srgbClr val="009900"/>
                </a:solidFill>
              </a:ln>
              <a:effectLst/>
            </c:spPr>
            <c:extLst>
              <c:ext xmlns:c16="http://schemas.microsoft.com/office/drawing/2014/chart" uri="{C3380CC4-5D6E-409C-BE32-E72D297353CC}">
                <c16:uniqueId val="{00000003-F5C9-4D5B-8314-6058D840DC62}"/>
              </c:ext>
            </c:extLst>
          </c:dPt>
          <c:dPt>
            <c:idx val="2"/>
            <c:invertIfNegative val="0"/>
            <c:bubble3D val="0"/>
            <c:spPr>
              <a:solidFill>
                <a:srgbClr val="009900"/>
              </a:solidFill>
              <a:ln>
                <a:solidFill>
                  <a:srgbClr val="009900"/>
                </a:solidFill>
              </a:ln>
              <a:effectLst/>
            </c:spPr>
            <c:extLst>
              <c:ext xmlns:c16="http://schemas.microsoft.com/office/drawing/2014/chart" uri="{C3380CC4-5D6E-409C-BE32-E72D297353CC}">
                <c16:uniqueId val="{00000005-F5C9-4D5B-8314-6058D840DC62}"/>
              </c:ext>
            </c:extLst>
          </c:dPt>
          <c:dPt>
            <c:idx val="3"/>
            <c:invertIfNegative val="0"/>
            <c:bubble3D val="0"/>
            <c:spPr>
              <a:solidFill>
                <a:srgbClr val="009900"/>
              </a:solidFill>
              <a:ln>
                <a:solidFill>
                  <a:srgbClr val="009900"/>
                </a:solidFill>
              </a:ln>
              <a:effectLst/>
            </c:spPr>
            <c:extLst>
              <c:ext xmlns:c16="http://schemas.microsoft.com/office/drawing/2014/chart" uri="{C3380CC4-5D6E-409C-BE32-E72D297353CC}">
                <c16:uniqueId val="{00000007-F5C9-4D5B-8314-6058D840DC62}"/>
              </c:ext>
            </c:extLst>
          </c:dPt>
          <c:dPt>
            <c:idx val="4"/>
            <c:invertIfNegative val="0"/>
            <c:bubble3D val="0"/>
            <c:spPr>
              <a:solidFill>
                <a:srgbClr val="009900"/>
              </a:solidFill>
              <a:ln>
                <a:solidFill>
                  <a:srgbClr val="009900"/>
                </a:solidFill>
              </a:ln>
              <a:effectLst/>
            </c:spPr>
            <c:extLst>
              <c:ext xmlns:c16="http://schemas.microsoft.com/office/drawing/2014/chart" uri="{C3380CC4-5D6E-409C-BE32-E72D297353CC}">
                <c16:uniqueId val="{00000009-F5C9-4D5B-8314-6058D840DC62}"/>
              </c:ext>
            </c:extLst>
          </c:dPt>
          <c:dPt>
            <c:idx val="5"/>
            <c:invertIfNegative val="0"/>
            <c:bubble3D val="0"/>
            <c:spPr>
              <a:solidFill>
                <a:srgbClr val="009900"/>
              </a:solidFill>
              <a:ln>
                <a:solidFill>
                  <a:srgbClr val="009900"/>
                </a:solidFill>
              </a:ln>
              <a:effectLst/>
            </c:spPr>
            <c:extLst>
              <c:ext xmlns:c16="http://schemas.microsoft.com/office/drawing/2014/chart" uri="{C3380CC4-5D6E-409C-BE32-E72D297353CC}">
                <c16:uniqueId val="{0000000B-F5C9-4D5B-8314-6058D840DC62}"/>
              </c:ext>
            </c:extLst>
          </c:dPt>
          <c:dPt>
            <c:idx val="11"/>
            <c:invertIfNegative val="0"/>
            <c:bubble3D val="0"/>
            <c:spPr>
              <a:solidFill>
                <a:srgbClr val="009900"/>
              </a:solidFill>
              <a:ln>
                <a:solidFill>
                  <a:srgbClr val="009900"/>
                </a:solidFill>
              </a:ln>
              <a:effectLst/>
            </c:spPr>
            <c:extLst>
              <c:ext xmlns:c16="http://schemas.microsoft.com/office/drawing/2014/chart" uri="{C3380CC4-5D6E-409C-BE32-E72D297353CC}">
                <c16:uniqueId val="{0000000D-5696-4E29-A129-D898CF8ECE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Sheet1!$B$2:$B$13</c:f>
              <c:numCache>
                <c:formatCode>#,##0.0</c:formatCode>
                <c:ptCount val="12"/>
                <c:pt idx="0">
                  <c:v>12.9</c:v>
                </c:pt>
                <c:pt idx="1">
                  <c:v>6.6</c:v>
                </c:pt>
                <c:pt idx="2">
                  <c:v>6.1</c:v>
                </c:pt>
                <c:pt idx="3">
                  <c:v>8.5</c:v>
                </c:pt>
                <c:pt idx="4">
                  <c:v>10.199999999999999</c:v>
                </c:pt>
                <c:pt idx="5">
                  <c:v>5.5</c:v>
                </c:pt>
                <c:pt idx="6">
                  <c:v>5.8</c:v>
                </c:pt>
                <c:pt idx="7">
                  <c:v>4.8</c:v>
                </c:pt>
                <c:pt idx="8">
                  <c:v>7</c:v>
                </c:pt>
              </c:numCache>
            </c:numRef>
          </c:val>
          <c:extLst>
            <c:ext xmlns:c16="http://schemas.microsoft.com/office/drawing/2014/chart" uri="{C3380CC4-5D6E-409C-BE32-E72D297353CC}">
              <c16:uniqueId val="{0000000C-F5C9-4D5B-8314-6058D840DC62}"/>
            </c:ext>
          </c:extLst>
        </c:ser>
        <c:dLbls>
          <c:showLegendKey val="0"/>
          <c:showVal val="0"/>
          <c:showCatName val="0"/>
          <c:showSerName val="0"/>
          <c:showPercent val="0"/>
          <c:showBubbleSize val="0"/>
        </c:dLbls>
        <c:gapWidth val="150"/>
        <c:axId val="417731560"/>
        <c:axId val="417731232"/>
      </c:barChart>
      <c:lineChart>
        <c:grouping val="standard"/>
        <c:varyColors val="0"/>
        <c:ser>
          <c:idx val="1"/>
          <c:order val="1"/>
          <c:tx>
            <c:strRef>
              <c:f>Sheet1!$C$1</c:f>
              <c:strCache>
                <c:ptCount val="1"/>
                <c:pt idx="0">
                  <c:v>Target</c:v>
                </c:pt>
              </c:strCache>
            </c:strRef>
          </c:tx>
          <c:spPr>
            <a:ln w="28575" cap="rnd">
              <a:solidFill>
                <a:schemeClr val="accent2"/>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5C9-4D5B-8314-6058D840DC62}"/>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5C9-4D5B-8314-6058D840DC6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Sheet1!$C$2:$C$13</c:f>
              <c:numCache>
                <c:formatCode>#,##0.0</c:formatCode>
                <c:ptCount val="12"/>
                <c:pt idx="0">
                  <c:v>12</c:v>
                </c:pt>
                <c:pt idx="1">
                  <c:v>12</c:v>
                </c:pt>
                <c:pt idx="2">
                  <c:v>12</c:v>
                </c:pt>
                <c:pt idx="3">
                  <c:v>12</c:v>
                </c:pt>
                <c:pt idx="4">
                  <c:v>12</c:v>
                </c:pt>
                <c:pt idx="5">
                  <c:v>12</c:v>
                </c:pt>
                <c:pt idx="6">
                  <c:v>12</c:v>
                </c:pt>
                <c:pt idx="7">
                  <c:v>12</c:v>
                </c:pt>
                <c:pt idx="8">
                  <c:v>12</c:v>
                </c:pt>
                <c:pt idx="9">
                  <c:v>12</c:v>
                </c:pt>
                <c:pt idx="10">
                  <c:v>12</c:v>
                </c:pt>
                <c:pt idx="11">
                  <c:v>12</c:v>
                </c:pt>
              </c:numCache>
            </c:numRef>
          </c:val>
          <c:smooth val="0"/>
          <c:extLst>
            <c:ext xmlns:c16="http://schemas.microsoft.com/office/drawing/2014/chart" uri="{C3380CC4-5D6E-409C-BE32-E72D297353CC}">
              <c16:uniqueId val="{0000000F-F5C9-4D5B-8314-6058D840DC62}"/>
            </c:ext>
          </c:extLst>
        </c:ser>
        <c:dLbls>
          <c:showLegendKey val="0"/>
          <c:showVal val="0"/>
          <c:showCatName val="0"/>
          <c:showSerName val="0"/>
          <c:showPercent val="0"/>
          <c:showBubbleSize val="0"/>
        </c:dLbls>
        <c:marker val="1"/>
        <c:smooth val="0"/>
        <c:axId val="417731560"/>
        <c:axId val="417731232"/>
      </c:lineChart>
      <c:catAx>
        <c:axId val="417731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7731232"/>
        <c:crosses val="autoZero"/>
        <c:auto val="1"/>
        <c:lblAlgn val="ctr"/>
        <c:lblOffset val="100"/>
        <c:noMultiLvlLbl val="0"/>
      </c:catAx>
      <c:valAx>
        <c:axId val="417731232"/>
        <c:scaling>
          <c:orientation val="minMax"/>
          <c:max val="14"/>
          <c:min val="0"/>
        </c:scaling>
        <c:delete val="1"/>
        <c:axPos val="l"/>
        <c:numFmt formatCode="#,##0.0" sourceLinked="1"/>
        <c:majorTickMark val="out"/>
        <c:minorTickMark val="none"/>
        <c:tickLblPos val="nextTo"/>
        <c:crossAx val="417731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53155306356083"/>
          <c:y val="5.1217671378694533E-2"/>
          <c:w val="0.82946232970304812"/>
          <c:h val="0.69909024981498968"/>
        </c:manualLayout>
      </c:layout>
      <c:barChart>
        <c:barDir val="col"/>
        <c:grouping val="clustered"/>
        <c:varyColors val="0"/>
        <c:ser>
          <c:idx val="0"/>
          <c:order val="0"/>
          <c:tx>
            <c:strRef>
              <c:f>Sheet1!$L$7</c:f>
              <c:strCache>
                <c:ptCount val="1"/>
                <c:pt idx="0">
                  <c:v>FY23 Received</c:v>
                </c:pt>
              </c:strCache>
            </c:strRef>
          </c:tx>
          <c:spPr>
            <a:solidFill>
              <a:srgbClr val="0083BE"/>
            </a:solidFill>
            <a:ln>
              <a:noFill/>
            </a:ln>
            <a:effectLst/>
          </c:spPr>
          <c:invertIfNegative val="0"/>
          <c:cat>
            <c:strRef>
              <c:f>Sheet1!$K$8:$K$19</c:f>
              <c:strCache>
                <c:ptCount val="12"/>
                <c:pt idx="0">
                  <c:v>Oct</c:v>
                </c:pt>
                <c:pt idx="1">
                  <c:v>Nov</c:v>
                </c:pt>
                <c:pt idx="2">
                  <c:v>Dec</c:v>
                </c:pt>
                <c:pt idx="3">
                  <c:v>Jan</c:v>
                </c:pt>
                <c:pt idx="4">
                  <c:v>Feb</c:v>
                </c:pt>
                <c:pt idx="5">
                  <c:v>Mar</c:v>
                </c:pt>
                <c:pt idx="6">
                  <c:v>Apr</c:v>
                </c:pt>
                <c:pt idx="7">
                  <c:v>May</c:v>
                </c:pt>
                <c:pt idx="8">
                  <c:v>Jun</c:v>
                </c:pt>
                <c:pt idx="9">
                  <c:v>July</c:v>
                </c:pt>
                <c:pt idx="10">
                  <c:v>Aug</c:v>
                </c:pt>
                <c:pt idx="11">
                  <c:v>Sept</c:v>
                </c:pt>
              </c:strCache>
            </c:strRef>
          </c:cat>
          <c:val>
            <c:numRef>
              <c:f>Sheet1!$L$8:$L$19</c:f>
              <c:numCache>
                <c:formatCode>#,##0</c:formatCode>
                <c:ptCount val="12"/>
                <c:pt idx="0">
                  <c:v>4648</c:v>
                </c:pt>
                <c:pt idx="1">
                  <c:v>5433</c:v>
                </c:pt>
                <c:pt idx="2">
                  <c:v>5439</c:v>
                </c:pt>
                <c:pt idx="3">
                  <c:v>6467</c:v>
                </c:pt>
                <c:pt idx="4">
                  <c:v>5700</c:v>
                </c:pt>
                <c:pt idx="5">
                  <c:v>6808</c:v>
                </c:pt>
                <c:pt idx="6">
                  <c:v>5788</c:v>
                </c:pt>
                <c:pt idx="7">
                  <c:v>6648</c:v>
                </c:pt>
                <c:pt idx="8">
                  <c:v>6886</c:v>
                </c:pt>
                <c:pt idx="9">
                  <c:v>6052</c:v>
                </c:pt>
                <c:pt idx="10">
                  <c:v>7552</c:v>
                </c:pt>
                <c:pt idx="11">
                  <c:v>6784</c:v>
                </c:pt>
              </c:numCache>
            </c:numRef>
          </c:val>
          <c:extLst>
            <c:ext xmlns:c16="http://schemas.microsoft.com/office/drawing/2014/chart" uri="{C3380CC4-5D6E-409C-BE32-E72D297353CC}">
              <c16:uniqueId val="{00000000-4D64-4B13-89C5-C46AE491248A}"/>
            </c:ext>
          </c:extLst>
        </c:ser>
        <c:ser>
          <c:idx val="1"/>
          <c:order val="1"/>
          <c:tx>
            <c:strRef>
              <c:f>Sheet1!$M$7</c:f>
              <c:strCache>
                <c:ptCount val="1"/>
                <c:pt idx="0">
                  <c:v>FY24 Received </c:v>
                </c:pt>
              </c:strCache>
            </c:strRef>
          </c:tx>
          <c:spPr>
            <a:solidFill>
              <a:srgbClr val="F59B17"/>
            </a:solidFill>
            <a:ln>
              <a:noFill/>
            </a:ln>
            <a:effectLst/>
          </c:spPr>
          <c:invertIfNegative val="0"/>
          <c:cat>
            <c:strRef>
              <c:f>Sheet1!$K$8:$K$19</c:f>
              <c:strCache>
                <c:ptCount val="12"/>
                <c:pt idx="0">
                  <c:v>Oct</c:v>
                </c:pt>
                <c:pt idx="1">
                  <c:v>Nov</c:v>
                </c:pt>
                <c:pt idx="2">
                  <c:v>Dec</c:v>
                </c:pt>
                <c:pt idx="3">
                  <c:v>Jan</c:v>
                </c:pt>
                <c:pt idx="4">
                  <c:v>Feb</c:v>
                </c:pt>
                <c:pt idx="5">
                  <c:v>Mar</c:v>
                </c:pt>
                <c:pt idx="6">
                  <c:v>Apr</c:v>
                </c:pt>
                <c:pt idx="7">
                  <c:v>May</c:v>
                </c:pt>
                <c:pt idx="8">
                  <c:v>Jun</c:v>
                </c:pt>
                <c:pt idx="9">
                  <c:v>July</c:v>
                </c:pt>
                <c:pt idx="10">
                  <c:v>Aug</c:v>
                </c:pt>
                <c:pt idx="11">
                  <c:v>Sept</c:v>
                </c:pt>
              </c:strCache>
            </c:strRef>
          </c:cat>
          <c:val>
            <c:numRef>
              <c:f>Sheet1!$M$8:$M$19</c:f>
              <c:numCache>
                <c:formatCode>#,##0</c:formatCode>
                <c:ptCount val="12"/>
                <c:pt idx="0">
                  <c:v>6037</c:v>
                </c:pt>
                <c:pt idx="1">
                  <c:v>5081</c:v>
                </c:pt>
                <c:pt idx="2">
                  <c:v>4948</c:v>
                </c:pt>
                <c:pt idx="3">
                  <c:v>6932</c:v>
                </c:pt>
                <c:pt idx="4">
                  <c:v>6330</c:v>
                </c:pt>
                <c:pt idx="5">
                  <c:v>5879</c:v>
                </c:pt>
                <c:pt idx="6">
                  <c:v>6209</c:v>
                </c:pt>
                <c:pt idx="7">
                  <c:v>6435</c:v>
                </c:pt>
                <c:pt idx="8">
                  <c:v>6004</c:v>
                </c:pt>
              </c:numCache>
            </c:numRef>
          </c:val>
          <c:extLst>
            <c:ext xmlns:c16="http://schemas.microsoft.com/office/drawing/2014/chart" uri="{C3380CC4-5D6E-409C-BE32-E72D297353CC}">
              <c16:uniqueId val="{00000001-4D64-4B13-89C5-C46AE491248A}"/>
            </c:ext>
          </c:extLst>
        </c:ser>
        <c:ser>
          <c:idx val="2"/>
          <c:order val="2"/>
          <c:tx>
            <c:strRef>
              <c:f>Sheet1!$N$7</c:f>
              <c:strCache>
                <c:ptCount val="1"/>
                <c:pt idx="0">
                  <c:v>FY24 Pending</c:v>
                </c:pt>
              </c:strCache>
            </c:strRef>
          </c:tx>
          <c:spPr>
            <a:solidFill>
              <a:srgbClr val="C62630">
                <a:lumMod val="50000"/>
              </a:srgbClr>
            </a:solidFill>
            <a:ln>
              <a:noFill/>
            </a:ln>
            <a:effectLst/>
          </c:spPr>
          <c:invertIfNegative val="0"/>
          <c:cat>
            <c:strRef>
              <c:f>Sheet1!$K$8:$K$19</c:f>
              <c:strCache>
                <c:ptCount val="12"/>
                <c:pt idx="0">
                  <c:v>Oct</c:v>
                </c:pt>
                <c:pt idx="1">
                  <c:v>Nov</c:v>
                </c:pt>
                <c:pt idx="2">
                  <c:v>Dec</c:v>
                </c:pt>
                <c:pt idx="3">
                  <c:v>Jan</c:v>
                </c:pt>
                <c:pt idx="4">
                  <c:v>Feb</c:v>
                </c:pt>
                <c:pt idx="5">
                  <c:v>Mar</c:v>
                </c:pt>
                <c:pt idx="6">
                  <c:v>Apr</c:v>
                </c:pt>
                <c:pt idx="7">
                  <c:v>May</c:v>
                </c:pt>
                <c:pt idx="8">
                  <c:v>Jun</c:v>
                </c:pt>
                <c:pt idx="9">
                  <c:v>July</c:v>
                </c:pt>
                <c:pt idx="10">
                  <c:v>Aug</c:v>
                </c:pt>
                <c:pt idx="11">
                  <c:v>Sept</c:v>
                </c:pt>
              </c:strCache>
            </c:strRef>
          </c:cat>
          <c:val>
            <c:numRef>
              <c:f>Sheet1!$N$8:$N$19</c:f>
              <c:numCache>
                <c:formatCode>#,##0</c:formatCode>
                <c:ptCount val="12"/>
                <c:pt idx="0">
                  <c:v>11</c:v>
                </c:pt>
                <c:pt idx="1">
                  <c:v>5</c:v>
                </c:pt>
                <c:pt idx="2">
                  <c:v>6</c:v>
                </c:pt>
                <c:pt idx="3">
                  <c:v>34</c:v>
                </c:pt>
                <c:pt idx="4">
                  <c:v>17</c:v>
                </c:pt>
                <c:pt idx="5">
                  <c:v>23</c:v>
                </c:pt>
                <c:pt idx="6">
                  <c:v>29</c:v>
                </c:pt>
                <c:pt idx="7">
                  <c:v>17</c:v>
                </c:pt>
                <c:pt idx="8">
                  <c:v>729</c:v>
                </c:pt>
              </c:numCache>
            </c:numRef>
          </c:val>
          <c:extLst>
            <c:ext xmlns:c16="http://schemas.microsoft.com/office/drawing/2014/chart" uri="{C3380CC4-5D6E-409C-BE32-E72D297353CC}">
              <c16:uniqueId val="{00000002-4D64-4B13-89C5-C46AE491248A}"/>
            </c:ext>
          </c:extLst>
        </c:ser>
        <c:dLbls>
          <c:showLegendKey val="0"/>
          <c:showVal val="0"/>
          <c:showCatName val="0"/>
          <c:showSerName val="0"/>
          <c:showPercent val="0"/>
          <c:showBubbleSize val="0"/>
        </c:dLbls>
        <c:gapWidth val="219"/>
        <c:axId val="568250656"/>
        <c:axId val="568250328"/>
      </c:barChart>
      <c:lineChart>
        <c:grouping val="stacked"/>
        <c:varyColors val="0"/>
        <c:ser>
          <c:idx val="3"/>
          <c:order val="3"/>
          <c:tx>
            <c:strRef>
              <c:f>Sheet1!$O$7</c:f>
              <c:strCache>
                <c:ptCount val="1"/>
                <c:pt idx="0">
                  <c:v>ADC</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Sheet1!$K$8:$K$19</c:f>
              <c:strCache>
                <c:ptCount val="12"/>
                <c:pt idx="0">
                  <c:v>Oct</c:v>
                </c:pt>
                <c:pt idx="1">
                  <c:v>Nov</c:v>
                </c:pt>
                <c:pt idx="2">
                  <c:v>Dec</c:v>
                </c:pt>
                <c:pt idx="3">
                  <c:v>Jan</c:v>
                </c:pt>
                <c:pt idx="4">
                  <c:v>Feb</c:v>
                </c:pt>
                <c:pt idx="5">
                  <c:v>Mar</c:v>
                </c:pt>
                <c:pt idx="6">
                  <c:v>Apr</c:v>
                </c:pt>
                <c:pt idx="7">
                  <c:v>May</c:v>
                </c:pt>
                <c:pt idx="8">
                  <c:v>Jun</c:v>
                </c:pt>
                <c:pt idx="9">
                  <c:v>July</c:v>
                </c:pt>
                <c:pt idx="10">
                  <c:v>Aug</c:v>
                </c:pt>
                <c:pt idx="11">
                  <c:v>Sept</c:v>
                </c:pt>
              </c:strCache>
            </c:strRef>
          </c:cat>
          <c:val>
            <c:numRef>
              <c:f>Sheet1!$O$8:$O$19</c:f>
              <c:numCache>
                <c:formatCode>0.0</c:formatCode>
                <c:ptCount val="12"/>
                <c:pt idx="0">
                  <c:v>2.2000000000000002</c:v>
                </c:pt>
                <c:pt idx="1">
                  <c:v>1.2</c:v>
                </c:pt>
                <c:pt idx="2">
                  <c:v>1.2</c:v>
                </c:pt>
                <c:pt idx="3">
                  <c:v>1.7</c:v>
                </c:pt>
                <c:pt idx="4">
                  <c:v>2.2000000000000002</c:v>
                </c:pt>
                <c:pt idx="5">
                  <c:v>1.8</c:v>
                </c:pt>
                <c:pt idx="6">
                  <c:v>1.2</c:v>
                </c:pt>
                <c:pt idx="7">
                  <c:v>1.8</c:v>
                </c:pt>
                <c:pt idx="8">
                  <c:v>2</c:v>
                </c:pt>
              </c:numCache>
            </c:numRef>
          </c:val>
          <c:smooth val="0"/>
          <c:extLst>
            <c:ext xmlns:c16="http://schemas.microsoft.com/office/drawing/2014/chart" uri="{C3380CC4-5D6E-409C-BE32-E72D297353CC}">
              <c16:uniqueId val="{00000003-4D64-4B13-89C5-C46AE491248A}"/>
            </c:ext>
          </c:extLst>
        </c:ser>
        <c:dLbls>
          <c:showLegendKey val="0"/>
          <c:showVal val="0"/>
          <c:showCatName val="0"/>
          <c:showSerName val="0"/>
          <c:showPercent val="0"/>
          <c:showBubbleSize val="0"/>
        </c:dLbls>
        <c:marker val="1"/>
        <c:smooth val="0"/>
        <c:axId val="824672552"/>
        <c:axId val="824673208"/>
      </c:lineChart>
      <c:catAx>
        <c:axId val="56825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250328"/>
        <c:crosses val="autoZero"/>
        <c:auto val="1"/>
        <c:lblAlgn val="ctr"/>
        <c:lblOffset val="100"/>
        <c:noMultiLvlLbl val="0"/>
      </c:catAx>
      <c:valAx>
        <c:axId val="568250328"/>
        <c:scaling>
          <c:orientation val="minMax"/>
          <c:max val="95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250656"/>
        <c:crosses val="autoZero"/>
        <c:crossBetween val="between"/>
      </c:valAx>
      <c:valAx>
        <c:axId val="824673208"/>
        <c:scaling>
          <c:orientation val="minMax"/>
          <c:max val="5"/>
          <c:min val="1"/>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4672552"/>
        <c:crosses val="max"/>
        <c:crossBetween val="between"/>
      </c:valAx>
      <c:catAx>
        <c:axId val="824672552"/>
        <c:scaling>
          <c:orientation val="minMax"/>
        </c:scaling>
        <c:delete val="1"/>
        <c:axPos val="b"/>
        <c:numFmt formatCode="General" sourceLinked="1"/>
        <c:majorTickMark val="out"/>
        <c:minorTickMark val="none"/>
        <c:tickLblPos val="nextTo"/>
        <c:crossAx val="824673208"/>
        <c:crosses val="autoZero"/>
        <c:auto val="1"/>
        <c:lblAlgn val="ctr"/>
        <c:lblOffset val="100"/>
        <c:noMultiLvlLbl val="0"/>
      </c:catAx>
      <c:spPr>
        <a:noFill/>
        <a:ln>
          <a:noFill/>
        </a:ln>
        <a:effectLst/>
      </c:spPr>
    </c:plotArea>
    <c:legend>
      <c:legendPos val="b"/>
      <c:layout>
        <c:manualLayout>
          <c:xMode val="edge"/>
          <c:yMode val="edge"/>
          <c:x val="5.9330528974955908E-2"/>
          <c:y val="0.86335496578931259"/>
          <c:w val="0.8813387264297301"/>
          <c:h val="0.108294584714342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3935-0112-41E2-A2B9-12FBB0F2F8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1952C1-0F89-4C8A-AA98-46BB8A441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FAA345-CFCE-42D8-9C63-A9602016D5C4}" type="datetimeFigureOut">
              <a:rPr lang="en-US" smtClean="0"/>
              <a:t>07/12/2024</a:t>
            </a:fld>
            <a:endParaRPr lang="en-US"/>
          </a:p>
        </p:txBody>
      </p:sp>
      <p:sp>
        <p:nvSpPr>
          <p:cNvPr id="4" name="Footer Placeholder 3">
            <a:extLst>
              <a:ext uri="{FF2B5EF4-FFF2-40B4-BE49-F238E27FC236}">
                <a16:creationId xmlns:a16="http://schemas.microsoft.com/office/drawing/2014/main" id="{01D589D6-F478-446A-90BB-E85902DE4D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D031E7-93C0-43F7-ABDF-9943FAF294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9F8103-B0C3-4396-88A3-BC6966A7D80C}" type="slidenum">
              <a:rPr lang="en-US" smtClean="0"/>
              <a:t>‹#›</a:t>
            </a:fld>
            <a:endParaRPr lang="en-US"/>
          </a:p>
        </p:txBody>
      </p:sp>
    </p:spTree>
    <p:extLst>
      <p:ext uri="{BB962C8B-B14F-4D97-AF65-F5344CB8AC3E}">
        <p14:creationId xmlns:p14="http://schemas.microsoft.com/office/powerpoint/2010/main" val="2672189781"/>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16:01:09.156"/>
    </inkml:context>
    <inkml:brush xml:id="br0">
      <inkml:brushProperty name="width" value="0.1" units="cm"/>
      <inkml:brushProperty name="height" value="0.1" units="cm"/>
      <inkml:brushProperty name="color" value="#FFFFFF"/>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16:01:25.179"/>
    </inkml:context>
    <inkml:brush xml:id="br0">
      <inkml:brushProperty name="width" value="0.1" units="cm"/>
      <inkml:brushProperty name="height" value="0.1" units="cm"/>
      <inkml:brushProperty name="color" value="#FFFFFF"/>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B10C1-A76B-4C07-8229-D71D0442F40C}" type="datetimeFigureOut">
              <a:rPr lang="en-US" smtClean="0"/>
              <a:t>07/12/2024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DB5EA-4F38-4339-A96F-859E72D601E3}" type="slidenum">
              <a:rPr lang="en-US" smtClean="0"/>
              <a:t>‹#›</a:t>
            </a:fld>
            <a:endParaRPr lang="en-US"/>
          </a:p>
        </p:txBody>
      </p:sp>
    </p:spTree>
    <p:extLst>
      <p:ext uri="{BB962C8B-B14F-4D97-AF65-F5344CB8AC3E}">
        <p14:creationId xmlns:p14="http://schemas.microsoft.com/office/powerpoint/2010/main" val="12500398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a:t>
            </a:r>
            <a:endParaRPr lang="en-US" dirty="0"/>
          </a:p>
        </p:txBody>
      </p:sp>
    </p:spTree>
    <p:extLst>
      <p:ext uri="{BB962C8B-B14F-4D97-AF65-F5344CB8AC3E}">
        <p14:creationId xmlns:p14="http://schemas.microsoft.com/office/powerpoint/2010/main" val="396003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VA replaced the Ask a Question portal in October of 2021.    Ask VA continues to be a useful and reliable resource in that claimants can send and receive timely  responses relating to their Education questions.  Currently this fiscal year, Muskogee has received a total of </a:t>
            </a:r>
            <a:r>
              <a:rPr lang="en-US" b="1" u="sng" dirty="0"/>
              <a:t>53,895</a:t>
            </a:r>
            <a:r>
              <a:rPr lang="en-US" dirty="0"/>
              <a:t> inquiries relating to GI Bill Education benefits. On average submitters can expect to receive a response within 24 to 48 hours– and our average response time for this fiscal year is currently 1.7 days.   Keep in mind this response time does vary depending on workload volume.  </a:t>
            </a:r>
          </a:p>
          <a:p>
            <a:endParaRPr lang="en-US" dirty="0"/>
          </a:p>
          <a:p>
            <a:r>
              <a:rPr lang="en-US" dirty="0"/>
              <a:t>EM-  Ask VA does not have the ability to assist with Enrollment Manager issues.   Please make sure you are using the SCO Matrix or contacting the ECC SCO line if you have issues relating to that.    Ask VA can assist with specific questions as it relates to the enrollment itself, but not the EM platform. </a:t>
            </a:r>
          </a:p>
          <a:p>
            <a:endParaRPr lang="en-US" dirty="0"/>
          </a:p>
          <a:p>
            <a:r>
              <a:rPr lang="en-US" dirty="0"/>
              <a:t>VA Hotline inquiries-  This FY, Education has received 209 inquiries relating to Ch33 and Non33 benefit questions.   Response time averages 5 to 7 business.   Reminder to direct students to ECC and or Ask VA for Education related questions.    Claimants may be able to  get quicker responses through these avenues. </a:t>
            </a:r>
          </a:p>
          <a:p>
            <a:endParaRPr lang="en-US" dirty="0"/>
          </a:p>
          <a:p>
            <a:r>
              <a:rPr lang="en-US" dirty="0"/>
              <a:t>We continue to review Ask VA to improve customer experience.   In the near future, submitters can expect to see fewer required fields to complete when submitting an inquiry.    As a reminder–  a submitter must be </a:t>
            </a:r>
            <a:r>
              <a:rPr lang="en-US" b="1" dirty="0"/>
              <a:t>authenticated</a:t>
            </a:r>
            <a:r>
              <a:rPr lang="en-US" dirty="0"/>
              <a:t> in order to submit and receive a response when selecting the Education category.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770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period October – June of this fiscal year, WS has processed a total of 73,375 claims (applications, extensions, and time records).    We currently have 1,524 active work sites and roughly around 8700 students participating in the VA Work Study program.      </a:t>
            </a:r>
          </a:p>
          <a:p>
            <a:endParaRPr lang="en-US" dirty="0"/>
          </a:p>
          <a:p>
            <a:r>
              <a:rPr lang="en-US" dirty="0"/>
              <a:t>FYTD- VA has paid a total of $36,759,751.29 in Work Study benefits. </a:t>
            </a:r>
          </a:p>
          <a:p>
            <a:endParaRPr lang="en-US" dirty="0"/>
          </a:p>
          <a:p>
            <a:r>
              <a:rPr lang="en-US" dirty="0"/>
              <a:t>The graphs provide a view at the work load completed each month and the average days it took to complete.    </a:t>
            </a:r>
          </a:p>
          <a:p>
            <a:r>
              <a:rPr lang="en-US" dirty="0"/>
              <a:t>Work Study’s timeliness requirement is 7 days to process applications and contract extensions and 5 days for processing time records.    As illustrated, our timeliness goals for this fiscal year are under the 7- and 5-day requirement.</a:t>
            </a:r>
          </a:p>
          <a:p>
            <a:endParaRPr lang="en-US" dirty="0"/>
          </a:p>
        </p:txBody>
      </p:sp>
    </p:spTree>
    <p:extLst>
      <p:ext uri="{BB962C8B-B14F-4D97-AF65-F5344CB8AC3E}">
        <p14:creationId xmlns:p14="http://schemas.microsoft.com/office/powerpoint/2010/main" val="2192563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incoming calls for FY24 to date (through May 31) is </a:t>
            </a:r>
            <a:r>
              <a:rPr lang="en-US" b="1" i="0" dirty="0"/>
              <a:t>1,627,607 calls </a:t>
            </a:r>
            <a:r>
              <a:rPr lang="en-US" b="0" i="0" dirty="0"/>
              <a:t>with a 97% answer rate</a:t>
            </a:r>
            <a:r>
              <a:rPr lang="en-US" b="1" i="0" dirty="0"/>
              <a:t>.</a:t>
            </a:r>
            <a:endParaRPr lang="en-US" dirty="0"/>
          </a:p>
          <a:p>
            <a:endParaRPr lang="en-US" dirty="0"/>
          </a:p>
          <a:p>
            <a:endParaRPr lang="en-US" dirty="0"/>
          </a:p>
          <a:p>
            <a:r>
              <a:rPr lang="en-US" dirty="0"/>
              <a:t>Current average quality through May is  97.2%.    Our goal is 96%  or higher.</a:t>
            </a:r>
          </a:p>
          <a:p>
            <a:endParaRPr lang="en-US" dirty="0"/>
          </a:p>
        </p:txBody>
      </p:sp>
    </p:spTree>
    <p:extLst>
      <p:ext uri="{BB962C8B-B14F-4D97-AF65-F5344CB8AC3E}">
        <p14:creationId xmlns:p14="http://schemas.microsoft.com/office/powerpoint/2010/main" val="3825827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759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ceiling of 567 for the RPO and </a:t>
            </a:r>
            <a:r>
              <a:rPr lang="en-US" b="0" u="none" dirty="0">
                <a:solidFill>
                  <a:schemeClr val="accent2"/>
                </a:solidFill>
                <a:highlight>
                  <a:srgbClr val="FFFF00"/>
                </a:highlight>
              </a:rPr>
              <a:t>384</a:t>
            </a:r>
            <a:r>
              <a:rPr lang="en-US" dirty="0"/>
              <a:t> for the ECC.  EDU and ECC have a total of 876 with a ceiling of 951.</a:t>
            </a:r>
          </a:p>
        </p:txBody>
      </p:sp>
    </p:spTree>
    <p:extLst>
      <p:ext uri="{BB962C8B-B14F-4D97-AF65-F5344CB8AC3E}">
        <p14:creationId xmlns:p14="http://schemas.microsoft.com/office/powerpoint/2010/main" val="222130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FY24 period October 23- May 24, we see a 12% increase with original claims.</a:t>
            </a:r>
            <a:endParaRPr lang="en-US" dirty="0">
              <a:solidFill>
                <a:schemeClr val="accent1"/>
              </a:solidFill>
            </a:endParaRPr>
          </a:p>
          <a:p>
            <a:endParaRPr lang="en-US" dirty="0"/>
          </a:p>
          <a:p>
            <a:endParaRPr lang="en-US" dirty="0"/>
          </a:p>
        </p:txBody>
      </p:sp>
    </p:spTree>
    <p:extLst>
      <p:ext uri="{BB962C8B-B14F-4D97-AF65-F5344CB8AC3E}">
        <p14:creationId xmlns:p14="http://schemas.microsoft.com/office/powerpoint/2010/main" val="44399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numbers do include automation.  This FY, we’ve advanced to see almost a 16% increase </a:t>
            </a:r>
            <a:r>
              <a:rPr lang="en-US"/>
              <a:t>in automation.  </a:t>
            </a:r>
            <a:endParaRPr lang="en-US" dirty="0"/>
          </a:p>
        </p:txBody>
      </p:sp>
    </p:spTree>
    <p:extLst>
      <p:ext uri="{BB962C8B-B14F-4D97-AF65-F5344CB8AC3E}">
        <p14:creationId xmlns:p14="http://schemas.microsoft.com/office/powerpoint/2010/main" val="221626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FYTD data includes automation numbers.    </a:t>
            </a:r>
          </a:p>
          <a:p>
            <a:endParaRPr lang="en-US" dirty="0"/>
          </a:p>
          <a:p>
            <a:r>
              <a:rPr lang="en-US" dirty="0"/>
              <a:t>We do not see a significant change from FY22 to FY23 (.39% increase).  However, automation (to process those claims with very basic service data) of Original claims processing began in FY23.   We can see that during FY23, automation handled about 8% of original claims.  All claims automated were manually reviewed for accuracy.    So far this FY, automation efforts have increased to 16% as we advance the DGI rules as to what can / can’t be automated. VA is continuing to review 100% of all automated originals.   </a:t>
            </a:r>
          </a:p>
        </p:txBody>
      </p:sp>
    </p:spTree>
    <p:extLst>
      <p:ext uri="{BB962C8B-B14F-4D97-AF65-F5344CB8AC3E}">
        <p14:creationId xmlns:p14="http://schemas.microsoft.com/office/powerpoint/2010/main" val="3951203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continue to increase our output year over year, and we are currently outpacing our totals from prior years, with the help of automation.</a:t>
            </a:r>
          </a:p>
        </p:txBody>
      </p:sp>
    </p:spTree>
    <p:extLst>
      <p:ext uri="{BB962C8B-B14F-4D97-AF65-F5344CB8AC3E}">
        <p14:creationId xmlns:p14="http://schemas.microsoft.com/office/powerpoint/2010/main" val="392774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does not include automation. </a:t>
            </a:r>
          </a:p>
          <a:p>
            <a:r>
              <a:rPr lang="en-US" dirty="0"/>
              <a:t>Over 30 and over 60 days are minimal.</a:t>
            </a:r>
          </a:p>
        </p:txBody>
      </p:sp>
      <p:sp>
        <p:nvSpPr>
          <p:cNvPr id="4" name="Slide Number Placeholder 3"/>
          <p:cNvSpPr>
            <a:spLocks noGrp="1"/>
          </p:cNvSpPr>
          <p:nvPr>
            <p:ph type="sldNum" sz="quarter" idx="5"/>
          </p:nvPr>
        </p:nvSpPr>
        <p:spPr/>
        <p:txBody>
          <a:bodyPr/>
          <a:lstStyle/>
          <a:p>
            <a:fld id="{A263C7BD-EE4B-42E2-A75C-958D06C60C46}" type="slidenum">
              <a:rPr lang="en-US" smtClean="0"/>
              <a:t>7</a:t>
            </a:fld>
            <a:endParaRPr lang="en-US" dirty="0"/>
          </a:p>
        </p:txBody>
      </p:sp>
    </p:spTree>
    <p:extLst>
      <p:ext uri="{BB962C8B-B14F-4D97-AF65-F5344CB8AC3E}">
        <p14:creationId xmlns:p14="http://schemas.microsoft.com/office/powerpoint/2010/main" val="3935417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Muskogee does weekly team training to keep us apprised of all policy and procedural changes, and any trends that are identified on the processing floor and in the ECC.</a:t>
            </a:r>
          </a:p>
        </p:txBody>
      </p:sp>
    </p:spTree>
    <p:extLst>
      <p:ext uri="{BB962C8B-B14F-4D97-AF65-F5344CB8AC3E}">
        <p14:creationId xmlns:p14="http://schemas.microsoft.com/office/powerpoint/2010/main" val="44174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681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a:prstGeom prst="rect">
            <a:avLst/>
          </a:prstGeom>
        </p:spPr>
        <p:txBody>
          <a:bodyPr/>
          <a:lstStyle>
            <a:lvl1pPr>
              <a:defRPr>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bg1">
                    <a:lumMod val="75000"/>
                  </a:schemeClr>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0077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65"/>
            <a:fld id="{D983F1FA-211D-3044-9E35-958DFBC26156}" type="slidenum">
              <a:rPr lang="en-US" smtClean="0">
                <a:solidFill>
                  <a:prstClr val="white"/>
                </a:solidFill>
              </a:rPr>
              <a:pPr defTabSz="561565"/>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9" rIns="112316" bIns="56159" rtlCol="0" anchor="ctr"/>
          <a:lstStyle/>
          <a:p>
            <a:pPr algn="ctr" defTabSz="561565"/>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276416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5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6" y="3886201"/>
            <a:ext cx="8534401" cy="1752600"/>
          </a:xfrm>
        </p:spPr>
        <p:txBody>
          <a:bodyPr/>
          <a:lstStyle>
            <a:lvl1pPr marL="0" indent="0" algn="ctr">
              <a:buNone/>
              <a:defRPr>
                <a:solidFill>
                  <a:schemeClr val="tx1">
                    <a:tint val="75000"/>
                  </a:schemeClr>
                </a:solidFill>
              </a:defRPr>
            </a:lvl1pPr>
            <a:lvl2pPr marL="561565" indent="0" algn="ctr">
              <a:buNone/>
              <a:defRPr>
                <a:solidFill>
                  <a:schemeClr val="tx1">
                    <a:tint val="75000"/>
                  </a:schemeClr>
                </a:solidFill>
              </a:defRPr>
            </a:lvl2pPr>
            <a:lvl3pPr marL="1123131" indent="0" algn="ctr">
              <a:buNone/>
              <a:defRPr>
                <a:solidFill>
                  <a:schemeClr val="tx1">
                    <a:tint val="75000"/>
                  </a:schemeClr>
                </a:solidFill>
              </a:defRPr>
            </a:lvl3pPr>
            <a:lvl4pPr marL="1684694" indent="0" algn="ctr">
              <a:buNone/>
              <a:defRPr>
                <a:solidFill>
                  <a:schemeClr val="tx1">
                    <a:tint val="75000"/>
                  </a:schemeClr>
                </a:solidFill>
              </a:defRPr>
            </a:lvl4pPr>
            <a:lvl5pPr marL="2246259" indent="0" algn="ctr">
              <a:buNone/>
              <a:defRPr>
                <a:solidFill>
                  <a:schemeClr val="tx1">
                    <a:tint val="75000"/>
                  </a:schemeClr>
                </a:solidFill>
              </a:defRPr>
            </a:lvl5pPr>
            <a:lvl6pPr marL="2807824" indent="0" algn="ctr">
              <a:buNone/>
              <a:defRPr>
                <a:solidFill>
                  <a:schemeClr val="tx1">
                    <a:tint val="75000"/>
                  </a:schemeClr>
                </a:solidFill>
              </a:defRPr>
            </a:lvl6pPr>
            <a:lvl7pPr marL="3369389" indent="0" algn="ctr">
              <a:buNone/>
              <a:defRPr>
                <a:solidFill>
                  <a:schemeClr val="tx1">
                    <a:tint val="75000"/>
                  </a:schemeClr>
                </a:solidFill>
              </a:defRPr>
            </a:lvl7pPr>
            <a:lvl8pPr marL="3930952" indent="0" algn="ctr">
              <a:buNone/>
              <a:defRPr>
                <a:solidFill>
                  <a:schemeClr val="tx1">
                    <a:tint val="75000"/>
                  </a:schemeClr>
                </a:solidFill>
              </a:defRPr>
            </a:lvl8pPr>
            <a:lvl9pPr marL="4492518"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3" y="6400246"/>
            <a:ext cx="2844800" cy="365125"/>
          </a:xfrm>
          <a:prstGeom prst="rect">
            <a:avLst/>
          </a:prstGeom>
        </p:spPr>
        <p:txBody>
          <a:bodyPr vert="horz" lIns="112316" tIns="56159" rIns="112316" bIns="56159"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3327765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9" y="990613"/>
            <a:ext cx="10972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9" rIns="112316" bIns="56159" rtlCol="0" anchor="ctr"/>
          <a:lstStyle/>
          <a:p>
            <a:pPr algn="ctr" defTabSz="561565"/>
            <a:endParaRPr lang="en-US" sz="1800" dirty="0">
              <a:solidFill>
                <a:prstClr val="white"/>
              </a:solidFill>
            </a:endParaRPr>
          </a:p>
        </p:txBody>
      </p:sp>
      <p:sp>
        <p:nvSpPr>
          <p:cNvPr id="7"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3931840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9" rIns="112316" bIns="56159" rtlCol="0" anchor="ctr"/>
          <a:lstStyle/>
          <a:p>
            <a:pPr algn="ctr" defTabSz="561565"/>
            <a:endParaRPr lang="en-US" sz="1800" dirty="0">
              <a:solidFill>
                <a:prstClr val="white"/>
              </a:solidFill>
            </a:endParaRPr>
          </a:p>
        </p:txBody>
      </p:sp>
      <p:sp>
        <p:nvSpPr>
          <p:cNvPr id="6"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312444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155"/>
            <a:ext cx="4011084" cy="116205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859" y="273068"/>
            <a:ext cx="6815668" cy="5853113"/>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1" y="1435113"/>
            <a:ext cx="4011084" cy="4691063"/>
          </a:xfrm>
        </p:spPr>
        <p:txBody>
          <a:bodyPr/>
          <a:lstStyle>
            <a:lvl1pPr marL="0" indent="0">
              <a:buNone/>
              <a:defRPr sz="1700"/>
            </a:lvl1pPr>
            <a:lvl2pPr marL="561565" indent="0">
              <a:buNone/>
              <a:defRPr sz="1500"/>
            </a:lvl2pPr>
            <a:lvl3pPr marL="1123131" indent="0">
              <a:buNone/>
              <a:defRPr sz="1200"/>
            </a:lvl3pPr>
            <a:lvl4pPr marL="1684694" indent="0">
              <a:buNone/>
              <a:defRPr sz="1100"/>
            </a:lvl4pPr>
            <a:lvl5pPr marL="2246259" indent="0">
              <a:buNone/>
              <a:defRPr sz="1100"/>
            </a:lvl5pPr>
            <a:lvl6pPr marL="2807824" indent="0">
              <a:buNone/>
              <a:defRPr sz="1100"/>
            </a:lvl6pPr>
            <a:lvl7pPr marL="3369389" indent="0">
              <a:buNone/>
              <a:defRPr sz="1100"/>
            </a:lvl7pPr>
            <a:lvl8pPr marL="3930952" indent="0">
              <a:buNone/>
              <a:defRPr sz="1100"/>
            </a:lvl8pPr>
            <a:lvl9pPr marL="4492518" indent="0">
              <a:buNone/>
              <a:defRPr sz="11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2082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32080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2130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561565"/>
            <a:fld id="{D983F1FA-211D-3044-9E35-958DFBC26156}" type="slidenum">
              <a:rPr lang="en-US" smtClean="0">
                <a:solidFill>
                  <a:prstClr val="white"/>
                </a:solidFill>
              </a:rPr>
              <a:pPr defTabSz="561565"/>
              <a:t>‹#›</a:t>
            </a:fld>
            <a:endParaRPr lang="en-US" dirty="0">
              <a:solidFill>
                <a:prstClr val="white"/>
              </a:solidFill>
            </a:endParaRPr>
          </a:p>
        </p:txBody>
      </p:sp>
    </p:spTree>
    <p:extLst>
      <p:ext uri="{BB962C8B-B14F-4D97-AF65-F5344CB8AC3E}">
        <p14:creationId xmlns:p14="http://schemas.microsoft.com/office/powerpoint/2010/main" val="348390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Left | Img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7751880" y="1181101"/>
            <a:ext cx="3944820" cy="509421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5" name="Text Placeholder 3">
            <a:extLst>
              <a:ext uri="{FF2B5EF4-FFF2-40B4-BE49-F238E27FC236}">
                <a16:creationId xmlns:a16="http://schemas.microsoft.com/office/drawing/2014/main" id="{A87F2F83-E360-42EB-A0CA-76C0F15F1685}"/>
              </a:ext>
            </a:extLst>
          </p:cNvPr>
          <p:cNvSpPr>
            <a:spLocks noGrp="1"/>
          </p:cNvSpPr>
          <p:nvPr>
            <p:ph type="body" sz="quarter" idx="11"/>
          </p:nvPr>
        </p:nvSpPr>
        <p:spPr>
          <a:xfrm>
            <a:off x="495300" y="1181100"/>
            <a:ext cx="6859587" cy="509421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rallelogram 6">
            <a:extLst>
              <a:ext uri="{FF2B5EF4-FFF2-40B4-BE49-F238E27FC236}">
                <a16:creationId xmlns:a16="http://schemas.microsoft.com/office/drawing/2014/main" id="{5AE13B91-0E59-4D00-A527-4289B2E26184}"/>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0" name="Rectangle 9">
            <a:extLst>
              <a:ext uri="{FF2B5EF4-FFF2-40B4-BE49-F238E27FC236}">
                <a16:creationId xmlns:a16="http://schemas.microsoft.com/office/drawing/2014/main" id="{65C1CA76-B660-45E9-9CF0-5394AFD5445D}"/>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1564978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odule Over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9806362" y="1181100"/>
            <a:ext cx="1375988" cy="5094211"/>
          </a:xfrm>
          <a:prstGeom prst="rect">
            <a:avLst/>
          </a:prstGeom>
          <a:effectLst/>
        </p:spPr>
        <p:txBody>
          <a:bodyPr/>
          <a:lstStyle/>
          <a:p>
            <a:endParaRPr lang="en-US" dirty="0"/>
          </a:p>
        </p:txBody>
      </p:sp>
      <p:sp>
        <p:nvSpPr>
          <p:cNvPr id="4" name="Text Placeholder 3">
            <a:extLst>
              <a:ext uri="{FF2B5EF4-FFF2-40B4-BE49-F238E27FC236}">
                <a16:creationId xmlns:a16="http://schemas.microsoft.com/office/drawing/2014/main" id="{C2ED8EBE-5170-413B-BE9B-D417095E7CD3}"/>
              </a:ext>
            </a:extLst>
          </p:cNvPr>
          <p:cNvSpPr>
            <a:spLocks noGrp="1"/>
          </p:cNvSpPr>
          <p:nvPr>
            <p:ph type="body" sz="quarter" idx="11"/>
          </p:nvPr>
        </p:nvSpPr>
        <p:spPr>
          <a:xfrm>
            <a:off x="500568" y="1181099"/>
            <a:ext cx="8943975" cy="5094211"/>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arallelogram 10">
            <a:extLst>
              <a:ext uri="{FF2B5EF4-FFF2-40B4-BE49-F238E27FC236}">
                <a16:creationId xmlns:a16="http://schemas.microsoft.com/office/drawing/2014/main" id="{B39A5100-5BCC-4BB0-849A-8B1E235AFF45}"/>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2" name="Rectangle 11">
            <a:extLst>
              <a:ext uri="{FF2B5EF4-FFF2-40B4-BE49-F238E27FC236}">
                <a16:creationId xmlns:a16="http://schemas.microsoft.com/office/drawing/2014/main" id="{1BA03C82-2FBE-4E0E-BA0B-5C494344085F}"/>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77494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endParaRPr lang="en-US">
              <a:solidFill>
                <a:prstClr val="white"/>
              </a:solidFill>
              <a:latin typeface="Calibri"/>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prstClr val="white"/>
              </a:solidFill>
              <a:latin typeface="Calibri"/>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a:defRPr/>
            </a:pPr>
            <a:fld id="{B5D49A97-9B22-D549-B192-48BA620B0C07}" type="slidenum">
              <a:rPr lang="en-US">
                <a:solidFill>
                  <a:prstClr val="white"/>
                </a:solidFill>
                <a:latin typeface="Calibri"/>
              </a:rPr>
              <a:pPr>
                <a:defRPr/>
              </a:pPr>
              <a:t>‹#›</a:t>
            </a:fld>
            <a:endParaRPr lang="en-US">
              <a:solidFill>
                <a:prstClr val="white"/>
              </a:solidFill>
              <a:latin typeface="Calibri"/>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361867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mg Left |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495300" y="1192290"/>
            <a:ext cx="3944820" cy="509421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6" name="Text Placeholder 3">
            <a:extLst>
              <a:ext uri="{FF2B5EF4-FFF2-40B4-BE49-F238E27FC236}">
                <a16:creationId xmlns:a16="http://schemas.microsoft.com/office/drawing/2014/main" id="{3197991A-B475-4B35-BD8D-6203892F0FFF}"/>
              </a:ext>
            </a:extLst>
          </p:cNvPr>
          <p:cNvSpPr>
            <a:spLocks noGrp="1"/>
          </p:cNvSpPr>
          <p:nvPr>
            <p:ph type="body" sz="quarter" idx="11"/>
          </p:nvPr>
        </p:nvSpPr>
        <p:spPr>
          <a:xfrm>
            <a:off x="4837113" y="1181100"/>
            <a:ext cx="6859587" cy="509421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arallelogram 9">
            <a:extLst>
              <a:ext uri="{FF2B5EF4-FFF2-40B4-BE49-F238E27FC236}">
                <a16:creationId xmlns:a16="http://schemas.microsoft.com/office/drawing/2014/main" id="{EA1CD02C-EABE-491D-ADED-E7302814E89B}"/>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1" name="Rectangle 10">
            <a:extLst>
              <a:ext uri="{FF2B5EF4-FFF2-40B4-BE49-F238E27FC236}">
                <a16:creationId xmlns:a16="http://schemas.microsoft.com/office/drawing/2014/main" id="{DE9D2D1E-9D2B-4811-A7A8-23B6A8455E63}"/>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1916005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endParaRPr lang="en-US" dirty="0">
              <a:solidFill>
                <a:prstClr val="white"/>
              </a:solidFill>
              <a:latin typeface="Calibri"/>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latin typeface="Calibri"/>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a:defRPr/>
            </a:pPr>
            <a:fld id="{B5D49A97-9B22-D549-B192-48BA620B0C07}" type="slidenum">
              <a:rPr lang="en-US">
                <a:solidFill>
                  <a:prstClr val="white"/>
                </a:solidFill>
                <a:latin typeface="Calibri"/>
              </a:rPr>
              <a:pPr>
                <a:defRPr/>
              </a:pPr>
              <a:t>‹#›</a:t>
            </a:fld>
            <a:endParaRPr lang="en-US" dirty="0">
              <a:solidFill>
                <a:prstClr val="white"/>
              </a:solidFill>
              <a:latin typeface="Calibri"/>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36135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Summary</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7751880" y="1181101"/>
            <a:ext cx="3944820" cy="509421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5" name="Text Placeholder 3">
            <a:extLst>
              <a:ext uri="{FF2B5EF4-FFF2-40B4-BE49-F238E27FC236}">
                <a16:creationId xmlns:a16="http://schemas.microsoft.com/office/drawing/2014/main" id="{E1E3FD30-27A1-431C-96FC-8F08C4D73E26}"/>
              </a:ext>
            </a:extLst>
          </p:cNvPr>
          <p:cNvSpPr>
            <a:spLocks noGrp="1"/>
          </p:cNvSpPr>
          <p:nvPr>
            <p:ph type="body" sz="quarter" idx="11"/>
          </p:nvPr>
        </p:nvSpPr>
        <p:spPr>
          <a:xfrm>
            <a:off x="495300" y="1181100"/>
            <a:ext cx="6859587" cy="509421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rallelogram 6">
            <a:extLst>
              <a:ext uri="{FF2B5EF4-FFF2-40B4-BE49-F238E27FC236}">
                <a16:creationId xmlns:a16="http://schemas.microsoft.com/office/drawing/2014/main" id="{D74AD370-136E-4463-B7F5-48FC71969CE3}"/>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0" name="Rectangle 9">
            <a:extLst>
              <a:ext uri="{FF2B5EF4-FFF2-40B4-BE49-F238E27FC236}">
                <a16:creationId xmlns:a16="http://schemas.microsoft.com/office/drawing/2014/main" id="{F2F6B6B6-A37B-4BAC-9BFD-AE27E098447E}"/>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403080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gratulation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98EF5CE-6795-4128-BBA9-B81029A9B1DE}"/>
              </a:ext>
            </a:extLst>
          </p:cNvPr>
          <p:cNvSpPr>
            <a:spLocks noGrp="1"/>
          </p:cNvSpPr>
          <p:nvPr>
            <p:ph type="title" hasCustomPrompt="1"/>
          </p:nvPr>
        </p:nvSpPr>
        <p:spPr>
          <a:xfrm>
            <a:off x="549728" y="571500"/>
            <a:ext cx="11092543" cy="315912"/>
          </a:xfrm>
          <a:prstGeom prst="rect">
            <a:avLst/>
          </a:prstGeom>
        </p:spPr>
        <p:txBody>
          <a:bodyPr vert="horz" lIns="91440" tIns="45720" rIns="91440" bIns="45720" rtlCol="0" anchor="ctr">
            <a:noAutofit/>
          </a:bodyPr>
          <a:lstStyle>
            <a:lvl1pPr>
              <a:defRPr/>
            </a:lvl1pPr>
          </a:lstStyle>
          <a:p>
            <a:r>
              <a:rPr lang="en-US" dirty="0"/>
              <a:t>Congratulations</a:t>
            </a:r>
          </a:p>
        </p:txBody>
      </p:sp>
      <p:sp>
        <p:nvSpPr>
          <p:cNvPr id="3" name="Text Placeholder 2">
            <a:extLst>
              <a:ext uri="{FF2B5EF4-FFF2-40B4-BE49-F238E27FC236}">
                <a16:creationId xmlns:a16="http://schemas.microsoft.com/office/drawing/2014/main" id="{BB9DCA7A-B56E-4066-BD32-13668ECA71FA}"/>
              </a:ext>
            </a:extLst>
          </p:cNvPr>
          <p:cNvSpPr>
            <a:spLocks noGrp="1"/>
          </p:cNvSpPr>
          <p:nvPr>
            <p:ph type="body" sz="quarter" idx="10"/>
          </p:nvPr>
        </p:nvSpPr>
        <p:spPr>
          <a:xfrm>
            <a:off x="496888" y="1181100"/>
            <a:ext cx="11199812" cy="510540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arallelogram 7">
            <a:extLst>
              <a:ext uri="{FF2B5EF4-FFF2-40B4-BE49-F238E27FC236}">
                <a16:creationId xmlns:a16="http://schemas.microsoft.com/office/drawing/2014/main" id="{084946A5-D1B8-40C5-96AC-05ADC3E0D65E}"/>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9" name="Rectangle 8">
            <a:extLst>
              <a:ext uri="{FF2B5EF4-FFF2-40B4-BE49-F238E27FC236}">
                <a16:creationId xmlns:a16="http://schemas.microsoft.com/office/drawing/2014/main" id="{D1695522-5EA2-4979-B9A6-0E9DD0AA2D65}"/>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872037546"/>
      </p:ext>
    </p:extLst>
  </p:cSld>
  <p:clrMapOvr>
    <a:masterClrMapping/>
  </p:clrMapOvr>
  <p:extLst>
    <p:ext uri="{DCECCB84-F9BA-43D5-87BE-67443E8EF086}">
      <p15:sldGuideLst xmlns:p15="http://schemas.microsoft.com/office/powerpoint/2012/main">
        <p15:guide id="1" orient="horz" pos="360">
          <p15:clr>
            <a:srgbClr val="FBAE40"/>
          </p15:clr>
        </p15:guide>
        <p15:guide id="2" pos="312">
          <p15:clr>
            <a:srgbClr val="FBAE40"/>
          </p15:clr>
        </p15:guide>
        <p15:guide id="3" pos="7368">
          <p15:clr>
            <a:srgbClr val="FBAE40"/>
          </p15:clr>
        </p15:guide>
        <p15:guide id="4" orient="horz" pos="39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a:solidFill>
                <a:prstClr val="white"/>
              </a:solidFill>
            </a:endParaRPr>
          </a:p>
        </p:txBody>
      </p:sp>
      <p:sp>
        <p:nvSpPr>
          <p:cNvPr id="4" name="Rectangle 3"/>
          <p:cNvSpPr/>
          <p:nvPr userDrawn="1"/>
        </p:nvSpPr>
        <p:spPr>
          <a:xfrm>
            <a:off x="3" y="5376958"/>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a:endParaRPr lang="en-US" sz="1800">
              <a:solidFill>
                <a:prstClr val="white"/>
              </a:solidFill>
            </a:endParaRPr>
          </a:p>
        </p:txBody>
      </p:sp>
      <p:grpSp>
        <p:nvGrpSpPr>
          <p:cNvPr id="12" name="Group 11"/>
          <p:cNvGrpSpPr/>
          <p:nvPr userDrawn="1"/>
        </p:nvGrpSpPr>
        <p:grpSpPr>
          <a:xfrm>
            <a:off x="1688370" y="1595759"/>
            <a:ext cx="10285095" cy="2211539"/>
            <a:chOff x="966536" y="1694131"/>
            <a:chExt cx="7713821" cy="2211539"/>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4100" b="1" spc="-123">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03766" y="2598661"/>
              <a:ext cx="5376591"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6600" b="1">
                  <a:solidFill>
                    <a:srgbClr val="00B0F0"/>
                  </a:solidFill>
                  <a:latin typeface="Arial" panose="020B0604020202020204" pitchFamily="34" charset="0"/>
                  <a:cs typeface="Arial" panose="020B0604020202020204" pitchFamily="34" charset="0"/>
                </a:rPr>
                <a:t>Veterans Benefits Administration</a:t>
              </a:r>
            </a:p>
            <a:p>
              <a:pPr marL="0" marR="0" lvl="0" indent="0" algn="l" defTabSz="914400" rtl="0" eaLnBrk="1" fontAlgn="auto" latinLnBrk="0" hangingPunct="1">
                <a:lnSpc>
                  <a:spcPct val="80000"/>
                </a:lnSpc>
                <a:spcBef>
                  <a:spcPts val="0"/>
                </a:spcBef>
                <a:spcAft>
                  <a:spcPts val="0"/>
                </a:spcAft>
                <a:buClrTx/>
                <a:buSzTx/>
                <a:buFontTx/>
                <a:buNone/>
                <a:tabLst/>
                <a:defRPr/>
              </a:pPr>
              <a:r>
                <a:rPr lang="en-US" sz="6000" b="1">
                  <a:solidFill>
                    <a:schemeClr val="tx1"/>
                  </a:solidFill>
                  <a:latin typeface="Arial" panose="020B0604020202020204" pitchFamily="34" charset="0"/>
                  <a:cs typeface="Arial" panose="020B0604020202020204" pitchFamily="34" charset="0"/>
                </a:rPr>
                <a:t>Education Service</a:t>
              </a:r>
            </a:p>
            <a:p>
              <a:pPr>
                <a:lnSpc>
                  <a:spcPct val="80000"/>
                </a:lnSpc>
              </a:pPr>
              <a:br>
                <a:rPr lang="en-US" sz="6600" b="1">
                  <a:solidFill>
                    <a:srgbClr val="00B0F0"/>
                  </a:solidFill>
                  <a:latin typeface="Arial" panose="020B0604020202020204" pitchFamily="34" charset="0"/>
                  <a:cs typeface="Arial" panose="020B0604020202020204" pitchFamily="34" charset="0"/>
                </a:rPr>
              </a:br>
              <a:endParaRPr lang="en-US" sz="6600" b="1">
                <a:solidFill>
                  <a:srgbClr val="00B0F0"/>
                </a:solidFill>
                <a:latin typeface="Arial" panose="020B0604020202020204" pitchFamily="34" charset="0"/>
                <a:cs typeface="Arial" panose="020B0604020202020204" pitchFamily="34" charset="0"/>
              </a:endParaRP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3"/>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810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a:solidFill>
                <a:prstClr val="white"/>
              </a:solidFill>
            </a:endParaRPr>
          </a:p>
        </p:txBody>
      </p:sp>
      <p:sp>
        <p:nvSpPr>
          <p:cNvPr id="4" name="Rectangle 3"/>
          <p:cNvSpPr/>
          <p:nvPr userDrawn="1"/>
        </p:nvSpPr>
        <p:spPr>
          <a:xfrm>
            <a:off x="3" y="5376958"/>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a:endParaRPr lang="en-US" sz="1800">
              <a:solidFill>
                <a:prstClr val="white"/>
              </a:solidFill>
            </a:endParaRPr>
          </a:p>
        </p:txBody>
      </p:sp>
      <p:grpSp>
        <p:nvGrpSpPr>
          <p:cNvPr id="12" name="Group 11"/>
          <p:cNvGrpSpPr/>
          <p:nvPr userDrawn="1"/>
        </p:nvGrpSpPr>
        <p:grpSpPr>
          <a:xfrm>
            <a:off x="1688370" y="1595759"/>
            <a:ext cx="10285095" cy="2211539"/>
            <a:chOff x="966536" y="1694131"/>
            <a:chExt cx="7713821" cy="2211539"/>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4100" b="1" spc="-123">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03766" y="2598661"/>
              <a:ext cx="5376591"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6600" b="1">
                  <a:solidFill>
                    <a:srgbClr val="00B0F0"/>
                  </a:solidFill>
                  <a:latin typeface="Arial" panose="020B0604020202020204" pitchFamily="34" charset="0"/>
                  <a:cs typeface="Arial" panose="020B0604020202020204" pitchFamily="34" charset="0"/>
                </a:rPr>
                <a:t>Veterans Benefits Administration</a:t>
              </a:r>
            </a:p>
            <a:p>
              <a:pPr marL="0" marR="0" lvl="0" indent="0" algn="l" defTabSz="914400" rtl="0" eaLnBrk="1" fontAlgn="auto" latinLnBrk="0" hangingPunct="1">
                <a:lnSpc>
                  <a:spcPct val="80000"/>
                </a:lnSpc>
                <a:spcBef>
                  <a:spcPts val="0"/>
                </a:spcBef>
                <a:spcAft>
                  <a:spcPts val="0"/>
                </a:spcAft>
                <a:buClrTx/>
                <a:buSzTx/>
                <a:buFontTx/>
                <a:buNone/>
                <a:tabLst/>
                <a:defRPr/>
              </a:pPr>
              <a:r>
                <a:rPr lang="en-US" sz="5200" b="1">
                  <a:solidFill>
                    <a:schemeClr val="tx1"/>
                  </a:solidFill>
                  <a:latin typeface="Arial" panose="020B0604020202020204" pitchFamily="34" charset="0"/>
                  <a:cs typeface="Arial" panose="020B0604020202020204" pitchFamily="34" charset="0"/>
                </a:rPr>
                <a:t>Education Service</a:t>
              </a:r>
            </a:p>
            <a:p>
              <a:pPr>
                <a:lnSpc>
                  <a:spcPct val="80000"/>
                </a:lnSpc>
              </a:pPr>
              <a:br>
                <a:rPr lang="en-US" sz="6600" b="1">
                  <a:solidFill>
                    <a:srgbClr val="00B0F0"/>
                  </a:solidFill>
                  <a:latin typeface="Arial" panose="020B0604020202020204" pitchFamily="34" charset="0"/>
                  <a:cs typeface="Arial" panose="020B0604020202020204" pitchFamily="34" charset="0"/>
                </a:rPr>
              </a:br>
              <a:endParaRPr lang="en-US" sz="6600" b="1">
                <a:solidFill>
                  <a:srgbClr val="00B0F0"/>
                </a:solidFill>
                <a:latin typeface="Arial" panose="020B0604020202020204" pitchFamily="34" charset="0"/>
                <a:cs typeface="Arial" panose="020B0604020202020204" pitchFamily="34" charset="0"/>
              </a:endParaRP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3"/>
            <a:ext cx="4064000" cy="8207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FEC5C3-D190-4CE2-8679-235959570631}"/>
              </a:ext>
            </a:extLst>
          </p:cNvPr>
          <p:cNvSpPr txBox="1"/>
          <p:nvPr userDrawn="1"/>
        </p:nvSpPr>
        <p:spPr>
          <a:xfrm>
            <a:off x="2070100" y="3807298"/>
            <a:ext cx="7778414" cy="1569660"/>
          </a:xfrm>
          <a:prstGeom prst="rect">
            <a:avLst/>
          </a:prstGeom>
          <a:noFill/>
        </p:spPr>
        <p:txBody>
          <a:bodyPr wrap="square" rtlCol="0">
            <a:spAutoFit/>
          </a:bodyPr>
          <a:lstStyle/>
          <a:p>
            <a:pPr algn="ctr"/>
            <a:r>
              <a:rPr lang="en-US" sz="2800" b="1">
                <a:solidFill>
                  <a:schemeClr val="tx1"/>
                </a:solidFill>
                <a:latin typeface="Arial" panose="020B0604020202020204" pitchFamily="34" charset="0"/>
                <a:cs typeface="Arial" panose="020B0604020202020204" pitchFamily="34" charset="0"/>
              </a:rPr>
              <a:t>NASPA Presentation</a:t>
            </a:r>
          </a:p>
          <a:p>
            <a:pPr algn="ctr"/>
            <a:r>
              <a:rPr lang="en-US" sz="2400">
                <a:latin typeface="Arial" panose="020B0604020202020204" pitchFamily="34" charset="0"/>
                <a:cs typeface="Arial" panose="020B0604020202020204" pitchFamily="34" charset="0"/>
              </a:rPr>
              <a:t>Charmain Bogue, Executive Director, Education Service Veterans Benefits Administration </a:t>
            </a:r>
          </a:p>
          <a:p>
            <a:pPr algn="ctr"/>
            <a:r>
              <a:rPr lang="en-US" sz="2000" b="1">
                <a:solidFill>
                  <a:schemeClr val="tx1"/>
                </a:solidFill>
                <a:latin typeface="Arial" panose="020B0604020202020204" pitchFamily="34" charset="0"/>
                <a:cs typeface="Arial" panose="020B0604020202020204" pitchFamily="34" charset="0"/>
              </a:rPr>
              <a:t>February 3, 2020</a:t>
            </a:r>
            <a:endParaRPr lang="en-US" sz="18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895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a:t>Agenda</a:t>
            </a:r>
            <a:endParaRPr lang="en-US" sz="4400" u="sng"/>
          </a:p>
        </p:txBody>
      </p:sp>
      <p:sp>
        <p:nvSpPr>
          <p:cNvPr id="6" name="TextBox 5"/>
          <p:cNvSpPr txBox="1"/>
          <p:nvPr userDrawn="1"/>
        </p:nvSpPr>
        <p:spPr>
          <a:xfrm>
            <a:off x="441832" y="1659468"/>
            <a:ext cx="11308337" cy="390412"/>
          </a:xfrm>
          <a:prstGeom prst="rect">
            <a:avLst/>
          </a:prstGeom>
          <a:solidFill>
            <a:srgbClr val="00B0F0"/>
          </a:solidFill>
        </p:spPr>
        <p:txBody>
          <a:bodyPr wrap="square" lIns="112316" tIns="56158" rIns="112316" bIns="56158" rtlCol="0">
            <a:spAutoFit/>
          </a:bodyPr>
          <a:lstStyle/>
          <a:p>
            <a:endParaRPr lang="en-US" sz="1800">
              <a:solidFill>
                <a:srgbClr val="000000"/>
              </a:solidFill>
            </a:endParaRPr>
          </a:p>
        </p:txBody>
      </p:sp>
      <p:sp>
        <p:nvSpPr>
          <p:cNvPr id="7" name="TextBox 6"/>
          <p:cNvSpPr txBox="1"/>
          <p:nvPr userDrawn="1"/>
        </p:nvSpPr>
        <p:spPr>
          <a:xfrm>
            <a:off x="863591" y="2643181"/>
            <a:ext cx="10522964" cy="1075215"/>
          </a:xfrm>
          <a:prstGeom prst="rect">
            <a:avLst/>
          </a:prstGeom>
          <a:noFill/>
        </p:spPr>
        <p:txBody>
          <a:bodyPr wrap="square" lIns="112316" tIns="56158" rIns="112316" bIns="56158" rtlCol="0" anchor="ctr">
            <a:spAutoFit/>
          </a:bodyPr>
          <a:lstStyle/>
          <a:p>
            <a:pPr marL="0" lvl="1" indent="-421184">
              <a:spcBef>
                <a:spcPts val="1474"/>
              </a:spcBef>
              <a:buFont typeface="+mj-lt"/>
              <a:buAutoNum type="arabicPeriod"/>
            </a:pPr>
            <a:r>
              <a:rPr lang="en-US" sz="2500" b="1">
                <a:solidFill>
                  <a:srgbClr val="000000"/>
                </a:solidFill>
              </a:rPr>
              <a:t>Good News Story</a:t>
            </a:r>
          </a:p>
          <a:p>
            <a:pPr marL="0" lvl="1">
              <a:spcBef>
                <a:spcPts val="1474"/>
              </a:spcBef>
            </a:pPr>
            <a:endParaRPr lang="en-US" sz="2500" b="1">
              <a:solidFill>
                <a:srgbClr val="000000"/>
              </a:solidFill>
            </a:endParaRPr>
          </a:p>
        </p:txBody>
      </p:sp>
    </p:spTree>
    <p:extLst>
      <p:ext uri="{BB962C8B-B14F-4D97-AF65-F5344CB8AC3E}">
        <p14:creationId xmlns:p14="http://schemas.microsoft.com/office/powerpoint/2010/main" val="4169570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a:t>Click to edit Slide Maser Style</a:t>
            </a:r>
            <a:endParaRPr lang="en-US" sz="4400" u="sng"/>
          </a:p>
        </p:txBody>
      </p:sp>
    </p:spTree>
    <p:extLst>
      <p:ext uri="{BB962C8B-B14F-4D97-AF65-F5344CB8AC3E}">
        <p14:creationId xmlns:p14="http://schemas.microsoft.com/office/powerpoint/2010/main" val="4060248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52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1" cy="1752600"/>
          </a:xfrm>
        </p:spPr>
        <p:txBody>
          <a:bodyPr/>
          <a:lstStyle>
            <a:lvl1pPr marL="0" indent="0" algn="ctr">
              <a:buNone/>
              <a:defRPr>
                <a:solidFill>
                  <a:schemeClr val="tx1">
                    <a:tint val="75000"/>
                  </a:schemeClr>
                </a:solidFill>
              </a:defRPr>
            </a:lvl1pPr>
            <a:lvl2pPr marL="561579" indent="0" algn="ctr">
              <a:buNone/>
              <a:defRPr>
                <a:solidFill>
                  <a:schemeClr val="tx1">
                    <a:tint val="75000"/>
                  </a:schemeClr>
                </a:solidFill>
              </a:defRPr>
            </a:lvl2pPr>
            <a:lvl3pPr marL="1123158" indent="0" algn="ctr">
              <a:buNone/>
              <a:defRPr>
                <a:solidFill>
                  <a:schemeClr val="tx1">
                    <a:tint val="75000"/>
                  </a:schemeClr>
                </a:solidFill>
              </a:defRPr>
            </a:lvl3pPr>
            <a:lvl4pPr marL="1684736" indent="0" algn="ctr">
              <a:buNone/>
              <a:defRPr>
                <a:solidFill>
                  <a:schemeClr val="tx1">
                    <a:tint val="75000"/>
                  </a:schemeClr>
                </a:solidFill>
              </a:defRPr>
            </a:lvl4pPr>
            <a:lvl5pPr marL="2246315" indent="0" algn="ctr">
              <a:buNone/>
              <a:defRPr>
                <a:solidFill>
                  <a:schemeClr val="tx1">
                    <a:tint val="75000"/>
                  </a:schemeClr>
                </a:solidFill>
              </a:defRPr>
            </a:lvl5pPr>
            <a:lvl6pPr marL="2807894" indent="0" algn="ctr">
              <a:buNone/>
              <a:defRPr>
                <a:solidFill>
                  <a:schemeClr val="tx1">
                    <a:tint val="75000"/>
                  </a:schemeClr>
                </a:solidFill>
              </a:defRPr>
            </a:lvl6pPr>
            <a:lvl7pPr marL="3369473" indent="0" algn="ctr">
              <a:buNone/>
              <a:defRPr>
                <a:solidFill>
                  <a:schemeClr val="tx1">
                    <a:tint val="75000"/>
                  </a:schemeClr>
                </a:solidFill>
              </a:defRPr>
            </a:lvl7pPr>
            <a:lvl8pPr marL="3931051" indent="0" algn="ctr">
              <a:buNone/>
              <a:defRPr>
                <a:solidFill>
                  <a:schemeClr val="tx1">
                    <a:tint val="75000"/>
                  </a:schemeClr>
                </a:solidFill>
              </a:defRPr>
            </a:lvl8pPr>
            <a:lvl9pPr marL="449263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10918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990603"/>
            <a:ext cx="10972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a:solidFill>
                <a:prstClr val="white"/>
              </a:solidFill>
            </a:endParaRPr>
          </a:p>
        </p:txBody>
      </p:sp>
      <p:sp>
        <p:nvSpPr>
          <p:cNvPr id="7"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a:t>Click to edit Slide Maser Style</a:t>
            </a:r>
            <a:endParaRPr lang="en-US" sz="4400" u="sng"/>
          </a:p>
        </p:txBody>
      </p:sp>
    </p:spTree>
    <p:extLst>
      <p:ext uri="{BB962C8B-B14F-4D97-AF65-F5344CB8AC3E}">
        <p14:creationId xmlns:p14="http://schemas.microsoft.com/office/powerpoint/2010/main" val="246121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9600" y="1219210"/>
            <a:ext cx="10972800" cy="3047999"/>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0"/>
          </p:nvPr>
        </p:nvSpPr>
        <p:spPr>
          <a:xfrm>
            <a:off x="609600" y="6553200"/>
            <a:ext cx="2844800" cy="304800"/>
          </a:xfrm>
        </p:spPr>
        <p:txBody>
          <a:bodyPr/>
          <a:lstStyle>
            <a:lvl1pPr>
              <a:defRPr/>
            </a:lvl1pPr>
          </a:lstStyle>
          <a:p>
            <a:pPr>
              <a:defRPr/>
            </a:pPr>
            <a:endParaRPr lang="en-US">
              <a:solidFill>
                <a:prstClr val="white"/>
              </a:solidFill>
              <a:latin typeface="Calibri"/>
            </a:endParaRPr>
          </a:p>
        </p:txBody>
      </p:sp>
      <p:sp>
        <p:nvSpPr>
          <p:cNvPr id="10" name="Footer Placeholder 9"/>
          <p:cNvSpPr>
            <a:spLocks noGrp="1"/>
          </p:cNvSpPr>
          <p:nvPr>
            <p:ph type="ftr" sz="quarter" idx="11"/>
          </p:nvPr>
        </p:nvSpPr>
        <p:spPr>
          <a:xfrm>
            <a:off x="3962400" y="6553200"/>
            <a:ext cx="5181600" cy="304800"/>
          </a:xfrm>
        </p:spPr>
        <p:txBody>
          <a:bodyPr/>
          <a:lstStyle>
            <a:lvl1pPr>
              <a:defRPr/>
            </a:lvl1pPr>
          </a:lstStyle>
          <a:p>
            <a:pPr>
              <a:defRPr/>
            </a:pPr>
            <a:endParaRPr lang="en-US">
              <a:solidFill>
                <a:prstClr val="white"/>
              </a:solidFill>
              <a:latin typeface="Calibri"/>
            </a:endParaRPr>
          </a:p>
        </p:txBody>
      </p:sp>
      <p:sp>
        <p:nvSpPr>
          <p:cNvPr id="11" name="Slide Number Placeholder 10"/>
          <p:cNvSpPr>
            <a:spLocks noGrp="1"/>
          </p:cNvSpPr>
          <p:nvPr>
            <p:ph type="sldNum" sz="quarter" idx="12"/>
          </p:nvPr>
        </p:nvSpPr>
        <p:spPr>
          <a:xfrm>
            <a:off x="8737600" y="6553200"/>
            <a:ext cx="2844800" cy="304800"/>
          </a:xfrm>
        </p:spPr>
        <p:txBody>
          <a:bodyPr/>
          <a:lstStyle>
            <a:lvl1pPr>
              <a:defRPr/>
            </a:lvl1pPr>
          </a:lstStyle>
          <a:p>
            <a:pPr>
              <a:defRPr/>
            </a:pPr>
            <a:fld id="{B5D49A97-9B22-D549-B192-48BA620B0C07}" type="slidenum">
              <a:rPr lang="en-US">
                <a:solidFill>
                  <a:prstClr val="white"/>
                </a:solidFill>
                <a:latin typeface="Calibri"/>
              </a:rPr>
              <a:pPr>
                <a:defRPr/>
              </a:pPr>
              <a:t>‹#›</a:t>
            </a:fld>
            <a:endParaRPr lang="en-US">
              <a:solidFill>
                <a:prstClr val="white"/>
              </a:solidFill>
              <a:latin typeface="Calibri"/>
            </a:endParaRPr>
          </a:p>
        </p:txBody>
      </p:sp>
      <p:sp>
        <p:nvSpPr>
          <p:cNvPr id="12" name="Content Placeholder 2"/>
          <p:cNvSpPr>
            <a:spLocks noGrp="1"/>
          </p:cNvSpPr>
          <p:nvPr>
            <p:ph idx="13"/>
          </p:nvPr>
        </p:nvSpPr>
        <p:spPr>
          <a:xfrm>
            <a:off x="609600" y="4495809"/>
            <a:ext cx="10972800" cy="1630363"/>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3385750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a:solidFill>
                <a:prstClr val="white"/>
              </a:solidFill>
            </a:endParaRPr>
          </a:p>
        </p:txBody>
      </p:sp>
      <p:sp>
        <p:nvSpPr>
          <p:cNvPr id="6"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a:t>Click to edit Slide Maser Style</a:t>
            </a:r>
            <a:endParaRPr lang="en-US" sz="4400" u="sng"/>
          </a:p>
        </p:txBody>
      </p:sp>
    </p:spTree>
    <p:extLst>
      <p:ext uri="{BB962C8B-B14F-4D97-AF65-F5344CB8AC3E}">
        <p14:creationId xmlns:p14="http://schemas.microsoft.com/office/powerpoint/2010/main" val="532587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145"/>
            <a:ext cx="4011084" cy="116205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859" y="273058"/>
            <a:ext cx="6815668" cy="5853113"/>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9"/>
            <a:ext cx="4011084" cy="4691063"/>
          </a:xfrm>
        </p:spPr>
        <p:txBody>
          <a:bodyPr/>
          <a:lstStyle>
            <a:lvl1pPr marL="0" indent="0">
              <a:buNone/>
              <a:defRPr sz="1700"/>
            </a:lvl1pPr>
            <a:lvl2pPr marL="561579" indent="0">
              <a:buNone/>
              <a:defRPr sz="1500"/>
            </a:lvl2pPr>
            <a:lvl3pPr marL="1123158" indent="0">
              <a:buNone/>
              <a:defRPr sz="1200"/>
            </a:lvl3pPr>
            <a:lvl4pPr marL="1684736" indent="0">
              <a:buNone/>
              <a:defRPr sz="1100"/>
            </a:lvl4pPr>
            <a:lvl5pPr marL="2246315" indent="0">
              <a:buNone/>
              <a:defRPr sz="1100"/>
            </a:lvl5pPr>
            <a:lvl6pPr marL="2807894" indent="0">
              <a:buNone/>
              <a:defRPr sz="1100"/>
            </a:lvl6pPr>
            <a:lvl7pPr marL="3369473" indent="0">
              <a:buNone/>
              <a:defRPr sz="1100"/>
            </a:lvl7pPr>
            <a:lvl8pPr marL="3931051" indent="0">
              <a:buNone/>
              <a:defRPr sz="1100"/>
            </a:lvl8pPr>
            <a:lvl9pPr marL="4492630" indent="0">
              <a:buNone/>
              <a:defRPr sz="11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24757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53445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55807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a:solidFill>
                <a:prstClr val="white"/>
              </a:solidFill>
            </a:endParaRPr>
          </a:p>
        </p:txBody>
      </p:sp>
    </p:spTree>
    <p:extLst>
      <p:ext uri="{BB962C8B-B14F-4D97-AF65-F5344CB8AC3E}">
        <p14:creationId xmlns:p14="http://schemas.microsoft.com/office/powerpoint/2010/main" val="3516304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8" y="1435947"/>
            <a:ext cx="11491383" cy="4603517"/>
          </a:xfrm>
        </p:spPr>
        <p:txBody>
          <a:bodyPr vert="horz" lIns="0" tIns="0" rIns="0" bIns="0" rtlCol="0">
            <a:noAutofit/>
          </a:bodyPr>
          <a:lstStyle>
            <a:lvl1pPr>
              <a:defRPr lang="en-US" dirty="0" smtClean="0"/>
            </a:lvl1pPr>
            <a:lvl2pPr marL="0" indent="0">
              <a:buNone/>
              <a:defRPr lang="en-US" dirty="0" smtClean="0"/>
            </a:lvl2pPr>
            <a:lvl3pPr marL="201079" indent="-20107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2889764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5376955"/>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a:solidFill>
                <a:prstClr val="white"/>
              </a:solidFill>
            </a:endParaRPr>
          </a:p>
        </p:txBody>
      </p:sp>
      <p:sp>
        <p:nvSpPr>
          <p:cNvPr id="6" name="Title 1"/>
          <p:cNvSpPr txBox="1">
            <a:spLocks/>
          </p:cNvSpPr>
          <p:nvPr userDrawn="1"/>
        </p:nvSpPr>
        <p:spPr>
          <a:xfrm>
            <a:off x="3895120" y="4803734"/>
            <a:ext cx="7700433"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a:solidFill>
                  <a:srgbClr val="000000"/>
                </a:solidFill>
              </a:rPr>
              <a:t>August 30, 2017</a:t>
            </a:r>
          </a:p>
        </p:txBody>
      </p:sp>
      <p:grpSp>
        <p:nvGrpSpPr>
          <p:cNvPr id="12" name="Group 11"/>
          <p:cNvGrpSpPr/>
          <p:nvPr userDrawn="1"/>
        </p:nvGrpSpPr>
        <p:grpSpPr>
          <a:xfrm>
            <a:off x="1714248" y="1694039"/>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a:solidFill>
                    <a:srgbClr val="00B0F0"/>
                  </a:solidFill>
                  <a:latin typeface="Arial" panose="020B0604020202020204" pitchFamily="34" charset="0"/>
                  <a:cs typeface="Arial" panose="020B0604020202020204" pitchFamily="34" charset="0"/>
                </a:rPr>
                <a:t>Key Leaders </a:t>
              </a:r>
              <a:br>
                <a:rPr lang="en-US" sz="5400" b="1">
                  <a:solidFill>
                    <a:srgbClr val="00B0F0"/>
                  </a:solidFill>
                  <a:latin typeface="Arial" panose="020B0604020202020204" pitchFamily="34" charset="0"/>
                  <a:cs typeface="Arial" panose="020B0604020202020204" pitchFamily="34" charset="0"/>
                </a:rPr>
              </a:br>
              <a:r>
                <a:rPr lang="en-US" sz="5400" b="1">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975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5" name="Title 1"/>
          <p:cNvSpPr>
            <a:spLocks noGrp="1"/>
          </p:cNvSpPr>
          <p:nvPr>
            <p:ph type="title" hasCustomPrompt="1"/>
          </p:nvPr>
        </p:nvSpPr>
        <p:spPr>
          <a:xfrm>
            <a:off x="29072" y="985808"/>
            <a:ext cx="12192000" cy="731520"/>
          </a:xfrm>
        </p:spPr>
        <p:txBody>
          <a:bodyPr>
            <a:normAutofit/>
          </a:bodyPr>
          <a:lstStyle>
            <a:lvl1pPr>
              <a:defRPr b="1" baseline="0">
                <a:solidFill>
                  <a:schemeClr val="bg1"/>
                </a:solidFill>
              </a:defRPr>
            </a:lvl1pPr>
          </a:lstStyle>
          <a:p>
            <a:r>
              <a:rPr lang="en-US" sz="3600"/>
              <a:t>Agenda</a:t>
            </a:r>
            <a:endParaRPr lang="en-US" sz="3600" u="sng"/>
          </a:p>
        </p:txBody>
      </p:sp>
      <p:sp>
        <p:nvSpPr>
          <p:cNvPr id="6" name="TextBox 5"/>
          <p:cNvSpPr txBox="1"/>
          <p:nvPr userDrawn="1"/>
        </p:nvSpPr>
        <p:spPr>
          <a:xfrm>
            <a:off x="441832" y="1659466"/>
            <a:ext cx="11308337" cy="369332"/>
          </a:xfrm>
          <a:prstGeom prst="rect">
            <a:avLst/>
          </a:prstGeom>
          <a:solidFill>
            <a:srgbClr val="00B0F0"/>
          </a:solidFill>
        </p:spPr>
        <p:txBody>
          <a:bodyPr wrap="square" lIns="91440" tIns="45720" rIns="91440" bIns="45720" rtlCol="0">
            <a:spAutoFit/>
          </a:bodyPr>
          <a:lstStyle/>
          <a:p>
            <a:endParaRPr lang="en-US" sz="1800">
              <a:solidFill>
                <a:srgbClr val="000000"/>
              </a:solidFill>
            </a:endParaRPr>
          </a:p>
        </p:txBody>
      </p:sp>
      <p:sp>
        <p:nvSpPr>
          <p:cNvPr id="7" name="TextBox 6"/>
          <p:cNvSpPr txBox="1"/>
          <p:nvPr userDrawn="1"/>
        </p:nvSpPr>
        <p:spPr>
          <a:xfrm>
            <a:off x="863591" y="2749897"/>
            <a:ext cx="10522964"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a:solidFill>
                  <a:srgbClr val="000000"/>
                </a:solidFill>
              </a:rPr>
              <a:t>Good News Story</a:t>
            </a:r>
          </a:p>
          <a:p>
            <a:pPr marL="0" lvl="1">
              <a:spcBef>
                <a:spcPts val="1200"/>
              </a:spcBef>
            </a:pPr>
            <a:endParaRPr lang="en-US" sz="2000" b="1">
              <a:solidFill>
                <a:srgbClr val="000000"/>
              </a:solidFill>
            </a:endParaRPr>
          </a:p>
        </p:txBody>
      </p:sp>
    </p:spTree>
    <p:extLst>
      <p:ext uri="{BB962C8B-B14F-4D97-AF65-F5344CB8AC3E}">
        <p14:creationId xmlns:p14="http://schemas.microsoft.com/office/powerpoint/2010/main" val="2521995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591665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a:solidFill>
                <a:prstClr val="white"/>
              </a:solidFill>
            </a:endParaRPr>
          </a:p>
        </p:txBody>
      </p:sp>
    </p:spTree>
    <p:extLst>
      <p:ext uri="{BB962C8B-B14F-4D97-AF65-F5344CB8AC3E}">
        <p14:creationId xmlns:p14="http://schemas.microsoft.com/office/powerpoint/2010/main" val="282932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prstClr val="white"/>
              </a:solidFill>
              <a:latin typeface="Calibri"/>
            </a:endParaRPr>
          </a:p>
        </p:txBody>
      </p:sp>
      <p:sp>
        <p:nvSpPr>
          <p:cNvPr id="4" name="Footer Placeholder 3"/>
          <p:cNvSpPr>
            <a:spLocks noGrp="1"/>
          </p:cNvSpPr>
          <p:nvPr>
            <p:ph type="ftr" sz="quarter" idx="11"/>
          </p:nvPr>
        </p:nvSpPr>
        <p:spPr/>
        <p:txBody>
          <a:bodyPr/>
          <a:lstStyle/>
          <a:p>
            <a:pPr>
              <a:defRPr/>
            </a:pPr>
            <a:endParaRPr lang="en-US">
              <a:solidFill>
                <a:prstClr val="white"/>
              </a:solidFill>
              <a:latin typeface="Calibri"/>
            </a:endParaRPr>
          </a:p>
        </p:txBody>
      </p:sp>
      <p:sp>
        <p:nvSpPr>
          <p:cNvPr id="5" name="Slide Number Placeholder 4"/>
          <p:cNvSpPr>
            <a:spLocks noGrp="1"/>
          </p:cNvSpPr>
          <p:nvPr>
            <p:ph type="sldNum" sz="quarter" idx="12"/>
          </p:nvPr>
        </p:nvSpPr>
        <p:spPr/>
        <p:txBody>
          <a:bodyPr/>
          <a:lstStyle/>
          <a:p>
            <a:pPr>
              <a:defRPr/>
            </a:pPr>
            <a:fld id="{3CB68590-EDB1-A04A-B20D-709416CFE8EF}" type="slidenum">
              <a:rPr lang="en-US" smtClean="0">
                <a:solidFill>
                  <a:prstClr val="white"/>
                </a:solidFill>
                <a:latin typeface="Calibri"/>
              </a:rPr>
              <a:pPr>
                <a:defRPr/>
              </a:pPr>
              <a:t>‹#›</a:t>
            </a:fld>
            <a:endParaRPr lang="en-US">
              <a:solidFill>
                <a:prstClr val="white"/>
              </a:solidFill>
              <a:latin typeface="Calibri"/>
            </a:endParaRPr>
          </a:p>
        </p:txBody>
      </p:sp>
      <p:sp>
        <p:nvSpPr>
          <p:cNvPr id="6"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12335538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
        <p:nvSpPr>
          <p:cNvPr id="8" name="TextBox 7"/>
          <p:cNvSpPr txBox="1"/>
          <p:nvPr userDrawn="1"/>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INTERAL USE ONLY</a:t>
            </a:r>
          </a:p>
        </p:txBody>
      </p:sp>
    </p:spTree>
    <p:extLst>
      <p:ext uri="{BB962C8B-B14F-4D97-AF65-F5344CB8AC3E}">
        <p14:creationId xmlns:p14="http://schemas.microsoft.com/office/powerpoint/2010/main" val="937371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
        <p:nvSpPr>
          <p:cNvPr id="7" name="TextBox 6"/>
          <p:cNvSpPr txBox="1"/>
          <p:nvPr userDrawn="1"/>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INTERAL USE ONLY</a:t>
            </a:r>
          </a:p>
        </p:txBody>
      </p:sp>
    </p:spTree>
    <p:extLst>
      <p:ext uri="{BB962C8B-B14F-4D97-AF65-F5344CB8AC3E}">
        <p14:creationId xmlns:p14="http://schemas.microsoft.com/office/powerpoint/2010/main" val="22768727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6" name="TextBox 5"/>
          <p:cNvSpPr txBox="1"/>
          <p:nvPr userDrawn="1"/>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INTERAL USE ONLY</a:t>
            </a:r>
          </a:p>
        </p:txBody>
      </p:sp>
    </p:spTree>
    <p:extLst>
      <p:ext uri="{BB962C8B-B14F-4D97-AF65-F5344CB8AC3E}">
        <p14:creationId xmlns:p14="http://schemas.microsoft.com/office/powerpoint/2010/main" val="110695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TextBox 2"/>
          <p:cNvSpPr txBox="1"/>
          <p:nvPr userDrawn="1"/>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INTERAL USE ONLY</a:t>
            </a:r>
          </a:p>
        </p:txBody>
      </p:sp>
    </p:spTree>
    <p:extLst>
      <p:ext uri="{BB962C8B-B14F-4D97-AF65-F5344CB8AC3E}">
        <p14:creationId xmlns:p14="http://schemas.microsoft.com/office/powerpoint/2010/main" val="20974326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7" name="TextBox 6"/>
          <p:cNvSpPr txBox="1"/>
          <p:nvPr userDrawn="1"/>
        </p:nvSpPr>
        <p:spPr>
          <a:xfrm>
            <a:off x="3962400" y="6324600"/>
            <a:ext cx="3962400" cy="369332"/>
          </a:xfrm>
          <a:prstGeom prst="rect">
            <a:avLst/>
          </a:prstGeom>
          <a:noFill/>
        </p:spPr>
        <p:txBody>
          <a:bodyPr wrap="square" rtlCol="0">
            <a:spAutoFit/>
          </a:bodyPr>
          <a:lstStyle/>
          <a:p>
            <a:pPr algn="ctr"/>
            <a:r>
              <a:rPr lang="en-US" sz="1800" b="1">
                <a:solidFill>
                  <a:srgbClr val="C00000"/>
                </a:solidFill>
              </a:rPr>
              <a:t>FOR VA INTERAL USE ONLY</a:t>
            </a:r>
          </a:p>
        </p:txBody>
      </p:sp>
    </p:spTree>
    <p:extLst>
      <p:ext uri="{BB962C8B-B14F-4D97-AF65-F5344CB8AC3E}">
        <p14:creationId xmlns:p14="http://schemas.microsoft.com/office/powerpoint/2010/main" val="489676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358434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914400" y="2130434"/>
            <a:ext cx="10363200" cy="1470025"/>
          </a:xfrm>
          <a:prstGeom prst="rect">
            <a:avLst/>
          </a:prstGeom>
        </p:spPr>
        <p:txBody>
          <a:bodyPr anchor="ctr" anchorCtr="0"/>
          <a:lstStyle>
            <a:lvl1pPr algn="ctr">
              <a:defRPr>
                <a:solidFill>
                  <a:schemeClr val="bg1"/>
                </a:solidFill>
                <a:latin typeface="Georgia"/>
              </a:defRPr>
            </a:lvl1pPr>
          </a:lstStyle>
          <a:p>
            <a:r>
              <a:rPr lang="en-US"/>
              <a:t>Click to edit Master title style</a:t>
            </a:r>
          </a:p>
        </p:txBody>
      </p:sp>
    </p:spTree>
    <p:extLst>
      <p:ext uri="{BB962C8B-B14F-4D97-AF65-F5344CB8AC3E}">
        <p14:creationId xmlns:p14="http://schemas.microsoft.com/office/powerpoint/2010/main" val="57792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914400" y="2130434"/>
            <a:ext cx="10363200" cy="1470025"/>
          </a:xfrm>
          <a:prstGeom prst="rect">
            <a:avLst/>
          </a:prstGeom>
        </p:spPr>
        <p:txBody>
          <a:bodyPr anchor="ctr" anchorCtr="0"/>
          <a:lstStyle>
            <a:lvl1pPr algn="ctr">
              <a:defRPr>
                <a:solidFill>
                  <a:schemeClr val="bg1"/>
                </a:solidFill>
                <a:latin typeface="Georgia"/>
              </a:defRPr>
            </a:lvl1pPr>
          </a:lstStyle>
          <a:p>
            <a:r>
              <a:rPr lang="en-US"/>
              <a:t>Click to edit Master title style</a:t>
            </a:r>
          </a:p>
        </p:txBody>
      </p:sp>
    </p:spTree>
    <p:extLst>
      <p:ext uri="{BB962C8B-B14F-4D97-AF65-F5344CB8AC3E}">
        <p14:creationId xmlns:p14="http://schemas.microsoft.com/office/powerpoint/2010/main" val="102959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914400" y="2130434"/>
            <a:ext cx="10363200" cy="1470025"/>
          </a:xfrm>
          <a:prstGeom prst="rect">
            <a:avLst/>
          </a:prstGeom>
        </p:spPr>
        <p:txBody>
          <a:bodyPr anchor="ctr" anchorCtr="0"/>
          <a:lstStyle>
            <a:lvl1pPr algn="ctr">
              <a:defRPr>
                <a:solidFill>
                  <a:schemeClr val="bg1"/>
                </a:solidFill>
                <a:latin typeface="Georgia"/>
              </a:defRPr>
            </a:lvl1pPr>
          </a:lstStyle>
          <a:p>
            <a:r>
              <a:rPr lang="en-US"/>
              <a:t>Click to edit Master title style</a:t>
            </a:r>
          </a:p>
        </p:txBody>
      </p:sp>
    </p:spTree>
    <p:extLst>
      <p:ext uri="{BB962C8B-B14F-4D97-AF65-F5344CB8AC3E}">
        <p14:creationId xmlns:p14="http://schemas.microsoft.com/office/powerpoint/2010/main" val="366259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65"/>
            <a:fld id="{D983F1FA-211D-3044-9E35-958DFBC26156}" type="slidenum">
              <a:rPr lang="en-US" smtClean="0">
                <a:solidFill>
                  <a:prstClr val="white"/>
                </a:solidFill>
              </a:rPr>
              <a:pPr defTabSz="561565"/>
              <a:t>‹#›</a:t>
            </a:fld>
            <a:endParaRPr lang="en-US" dirty="0">
              <a:solidFill>
                <a:prstClr val="white"/>
              </a:solidFill>
            </a:endParaRPr>
          </a:p>
        </p:txBody>
      </p:sp>
      <p:sp>
        <p:nvSpPr>
          <p:cNvPr id="4" name="Rectangle 3"/>
          <p:cNvSpPr/>
          <p:nvPr userDrawn="1"/>
        </p:nvSpPr>
        <p:spPr>
          <a:xfrm>
            <a:off x="3" y="5376968"/>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9" rIns="112316" bIns="56159" rtlCol="0" anchor="ctr"/>
          <a:lstStyle/>
          <a:p>
            <a:pPr algn="ctr"/>
            <a:endParaRPr lang="en-US" sz="1800" dirty="0">
              <a:solidFill>
                <a:prstClr val="white"/>
              </a:solidFill>
            </a:endParaRPr>
          </a:p>
        </p:txBody>
      </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8227" y="5459964"/>
            <a:ext cx="4064000" cy="10886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049EB610-D082-4E5B-AAE1-245D36287C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3272" y="1257426"/>
            <a:ext cx="2747628" cy="2750558"/>
          </a:xfrm>
          <a:prstGeom prst="rect">
            <a:avLst/>
          </a:prstGeom>
        </p:spPr>
      </p:pic>
      <p:cxnSp>
        <p:nvCxnSpPr>
          <p:cNvPr id="8" name="Straight Connector 7">
            <a:extLst>
              <a:ext uri="{FF2B5EF4-FFF2-40B4-BE49-F238E27FC236}">
                <a16:creationId xmlns:a16="http://schemas.microsoft.com/office/drawing/2014/main" id="{ADEE9BBE-6C6B-46BF-8F85-9AA15C94C02C}"/>
              </a:ext>
            </a:extLst>
          </p:cNvPr>
          <p:cNvCxnSpPr>
            <a:cxnSpLocks/>
          </p:cNvCxnSpPr>
          <p:nvPr userDrawn="1"/>
        </p:nvCxnSpPr>
        <p:spPr>
          <a:xfrm>
            <a:off x="4210050" y="1594543"/>
            <a:ext cx="0" cy="2076324"/>
          </a:xfrm>
          <a:prstGeom prst="line">
            <a:avLst/>
          </a:prstGeom>
          <a:ln w="38100">
            <a:solidFill>
              <a:srgbClr val="00206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0200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65"/>
            <a:fld id="{D983F1FA-211D-3044-9E35-958DFBC26156}" type="slidenum">
              <a:rPr lang="en-US" smtClean="0">
                <a:solidFill>
                  <a:prstClr val="white"/>
                </a:solidFill>
              </a:rPr>
              <a:pPr defTabSz="561565"/>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9" rIns="112316" bIns="56159" rtlCol="0" anchor="ctr"/>
          <a:lstStyle/>
          <a:p>
            <a:pPr algn="ctr" defTabSz="561565"/>
            <a:endParaRPr lang="en-US" sz="1800" dirty="0">
              <a:solidFill>
                <a:prstClr val="white"/>
              </a:solidFill>
            </a:endParaRPr>
          </a:p>
        </p:txBody>
      </p:sp>
      <p:sp>
        <p:nvSpPr>
          <p:cNvPr id="5" name="Title 1"/>
          <p:cNvSpPr>
            <a:spLocks noGrp="1"/>
          </p:cNvSpPr>
          <p:nvPr>
            <p:ph type="title"/>
          </p:nvPr>
        </p:nvSpPr>
        <p:spPr>
          <a:xfrm>
            <a:off x="3" y="-76200"/>
            <a:ext cx="12192000" cy="731520"/>
          </a:xfrm>
        </p:spPr>
        <p:txBody>
          <a:bodyPr>
            <a:normAutofit/>
          </a:bodyPr>
          <a:lstStyle>
            <a:lvl1pPr>
              <a:defRPr b="1" baseline="0">
                <a:solidFill>
                  <a:schemeClr val="bg1"/>
                </a:solidFill>
              </a:defRPr>
            </a:lvl1pPr>
          </a:lstStyle>
          <a:p>
            <a:endParaRPr lang="en-US" sz="4400" u="sng" dirty="0"/>
          </a:p>
        </p:txBody>
      </p:sp>
      <p:pic>
        <p:nvPicPr>
          <p:cNvPr id="8" name="Picture 7" descr="Logo&#10;&#10;Description automatically generated">
            <a:extLst>
              <a:ext uri="{FF2B5EF4-FFF2-40B4-BE49-F238E27FC236}">
                <a16:creationId xmlns:a16="http://schemas.microsoft.com/office/drawing/2014/main" id="{FC84DE87-6D9C-41F9-A347-1FE900D1E1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2730" y="4886324"/>
            <a:ext cx="1132268" cy="1133475"/>
          </a:xfrm>
          <a:prstGeom prst="rect">
            <a:avLst/>
          </a:prstGeom>
        </p:spPr>
      </p:pic>
    </p:spTree>
    <p:extLst>
      <p:ext uri="{BB962C8B-B14F-4D97-AF65-F5344CB8AC3E}">
        <p14:creationId xmlns:p14="http://schemas.microsoft.com/office/powerpoint/2010/main" val="170865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5.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609600" y="6553200"/>
            <a:ext cx="2844800" cy="304800"/>
          </a:xfrm>
          <a:prstGeom prst="rect">
            <a:avLst/>
          </a:prstGeom>
        </p:spPr>
        <p:txBody>
          <a:bodyPr vert="horz" wrap="square" lIns="91440" tIns="45720" rIns="91440" bIns="45720" numCol="1" anchor="ctr" anchorCtr="0" compatLnSpc="1">
            <a:prstTxWarp prst="textNoShape">
              <a:avLst/>
            </a:prstTxWarp>
          </a:bodyPr>
          <a:lstStyle>
            <a:lvl1pPr>
              <a:defRPr sz="750" b="0">
                <a:solidFill>
                  <a:schemeClr val="bg1"/>
                </a:solidFill>
                <a:latin typeface="+mn-lt"/>
                <a:ea typeface="ヒラギノ角ゴ Pro W3" charset="0"/>
                <a:cs typeface="ヒラギノ角ゴ Pro W3" charset="0"/>
              </a:defRPr>
            </a:lvl1pPr>
          </a:lstStyle>
          <a:p>
            <a:pPr fontAlgn="base">
              <a:spcBef>
                <a:spcPct val="0"/>
              </a:spcBef>
              <a:spcAft>
                <a:spcPct val="0"/>
              </a:spcAft>
              <a:defRPr/>
            </a:pPr>
            <a:endParaRPr lang="en-US">
              <a:solidFill>
                <a:prstClr val="white"/>
              </a:solidFill>
            </a:endParaRPr>
          </a:p>
        </p:txBody>
      </p:sp>
      <p:sp>
        <p:nvSpPr>
          <p:cNvPr id="8" name="Footer Placeholder 9"/>
          <p:cNvSpPr>
            <a:spLocks noGrp="1"/>
          </p:cNvSpPr>
          <p:nvPr>
            <p:ph type="ftr" sz="quarter" idx="3"/>
          </p:nvPr>
        </p:nvSpPr>
        <p:spPr>
          <a:xfrm>
            <a:off x="3962400" y="6553200"/>
            <a:ext cx="5181600" cy="304800"/>
          </a:xfrm>
          <a:prstGeom prst="rect">
            <a:avLst/>
          </a:prstGeom>
        </p:spPr>
        <p:txBody>
          <a:bodyPr vert="horz" wrap="square" lIns="91440" tIns="45720" rIns="91440" bIns="45720" numCol="1" anchor="ctr" anchorCtr="0" compatLnSpc="1">
            <a:prstTxWarp prst="textNoShape">
              <a:avLst/>
            </a:prstTxWarp>
          </a:bodyPr>
          <a:lstStyle>
            <a:lvl1pPr algn="ctr">
              <a:defRPr sz="750" b="0">
                <a:solidFill>
                  <a:schemeClr val="bg1"/>
                </a:solidFill>
                <a:latin typeface="+mn-lt"/>
                <a:ea typeface="ヒラギノ角ゴ Pro W3" charset="-128"/>
                <a:cs typeface="ヒラギノ角ゴ Pro W3" charset="-128"/>
              </a:defRPr>
            </a:lvl1pPr>
          </a:lstStyle>
          <a:p>
            <a:pPr fontAlgn="base">
              <a:spcBef>
                <a:spcPct val="0"/>
              </a:spcBef>
              <a:spcAft>
                <a:spcPct val="0"/>
              </a:spcAft>
              <a:defRPr/>
            </a:pPr>
            <a:endParaRPr lang="en-US">
              <a:solidFill>
                <a:prstClr val="white"/>
              </a:solidFill>
            </a:endParaRPr>
          </a:p>
        </p:txBody>
      </p:sp>
      <p:sp>
        <p:nvSpPr>
          <p:cNvPr id="9" name="Slide Number Placeholder 10"/>
          <p:cNvSpPr>
            <a:spLocks noGrp="1"/>
          </p:cNvSpPr>
          <p:nvPr>
            <p:ph type="sldNum" sz="quarter" idx="4"/>
          </p:nvPr>
        </p:nvSpPr>
        <p:spPr>
          <a:xfrm>
            <a:off x="8737600" y="6553200"/>
            <a:ext cx="2844800" cy="304800"/>
          </a:xfrm>
          <a:prstGeom prst="rect">
            <a:avLst/>
          </a:prstGeom>
        </p:spPr>
        <p:txBody>
          <a:bodyPr vert="horz" wrap="square" lIns="91440" tIns="45720" rIns="91440" bIns="45720" numCol="1" anchor="ctr" anchorCtr="0" compatLnSpc="1">
            <a:prstTxWarp prst="textNoShape">
              <a:avLst/>
            </a:prstTxWarp>
          </a:bodyPr>
          <a:lstStyle>
            <a:lvl1pPr algn="r">
              <a:defRPr sz="750" b="0">
                <a:solidFill>
                  <a:schemeClr val="bg1"/>
                </a:solidFill>
                <a:latin typeface="+mn-lt"/>
              </a:defRPr>
            </a:lvl1pPr>
          </a:lstStyle>
          <a:p>
            <a:pPr fontAlgn="base">
              <a:spcBef>
                <a:spcPct val="0"/>
              </a:spcBef>
              <a:spcAft>
                <a:spcPct val="0"/>
              </a:spcAft>
              <a:defRPr/>
            </a:pPr>
            <a:fld id="{3CB68590-EDB1-A04A-B20D-709416CFE8EF}" type="slidenum">
              <a:rPr lang="en-US" smtClean="0">
                <a:solidFill>
                  <a:prstClr val="white"/>
                </a:solidFill>
              </a:rPr>
              <a:pPr fontAlgn="base">
                <a:spcBef>
                  <a:spcPct val="0"/>
                </a:spcBef>
                <a:spcAft>
                  <a:spcPct val="0"/>
                </a:spcAft>
                <a:defRPr/>
              </a:pPr>
              <a:t>‹#›</a:t>
            </a:fld>
            <a:endParaRPr lang="en-US">
              <a:solidFill>
                <a:prstClr val="white"/>
              </a:solidFill>
            </a:endParaRPr>
          </a:p>
        </p:txBody>
      </p:sp>
    </p:spTree>
    <p:extLst>
      <p:ext uri="{BB962C8B-B14F-4D97-AF65-F5344CB8AC3E}">
        <p14:creationId xmlns:p14="http://schemas.microsoft.com/office/powerpoint/2010/main" val="1760225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ヒラギノ角ゴ Pro W3" charset="-128"/>
          <a:cs typeface="ヒラギノ角ゴ Pro W3" charset="-128"/>
        </a:defRPr>
      </a:lvl1pPr>
      <a:lvl2pPr algn="ctr" defTabSz="342900" rtl="0" eaLnBrk="0" fontAlgn="base" hangingPunct="0">
        <a:spcBef>
          <a:spcPct val="0"/>
        </a:spcBef>
        <a:spcAft>
          <a:spcPct val="0"/>
        </a:spcAft>
        <a:defRPr sz="3300">
          <a:solidFill>
            <a:schemeClr val="tx1"/>
          </a:solidFill>
          <a:latin typeface="Calibri" pitchFamily="34" charset="0"/>
          <a:ea typeface="ヒラギノ角ゴ Pro W3" charset="-128"/>
          <a:cs typeface="ヒラギノ角ゴ Pro W3" charset="-128"/>
        </a:defRPr>
      </a:lvl2pPr>
      <a:lvl3pPr algn="ctr" defTabSz="342900" rtl="0" eaLnBrk="0" fontAlgn="base" hangingPunct="0">
        <a:spcBef>
          <a:spcPct val="0"/>
        </a:spcBef>
        <a:spcAft>
          <a:spcPct val="0"/>
        </a:spcAft>
        <a:defRPr sz="3300">
          <a:solidFill>
            <a:schemeClr val="tx1"/>
          </a:solidFill>
          <a:latin typeface="Calibri" pitchFamily="34" charset="0"/>
          <a:ea typeface="ヒラギノ角ゴ Pro W3" charset="-128"/>
          <a:cs typeface="ヒラギノ角ゴ Pro W3" charset="-128"/>
        </a:defRPr>
      </a:lvl3pPr>
      <a:lvl4pPr algn="ctr" defTabSz="342900" rtl="0" eaLnBrk="0" fontAlgn="base" hangingPunct="0">
        <a:spcBef>
          <a:spcPct val="0"/>
        </a:spcBef>
        <a:spcAft>
          <a:spcPct val="0"/>
        </a:spcAft>
        <a:defRPr sz="3300">
          <a:solidFill>
            <a:schemeClr val="tx1"/>
          </a:solidFill>
          <a:latin typeface="Calibri" pitchFamily="34" charset="0"/>
          <a:ea typeface="ヒラギノ角ゴ Pro W3" charset="-128"/>
          <a:cs typeface="ヒラギノ角ゴ Pro W3" charset="-128"/>
        </a:defRPr>
      </a:lvl4pPr>
      <a:lvl5pPr algn="ctr" defTabSz="342900" rtl="0" eaLnBrk="0" fontAlgn="base" hangingPunct="0">
        <a:spcBef>
          <a:spcPct val="0"/>
        </a:spcBef>
        <a:spcAft>
          <a:spcPct val="0"/>
        </a:spcAft>
        <a:defRPr sz="3300">
          <a:solidFill>
            <a:schemeClr val="tx1"/>
          </a:solidFill>
          <a:latin typeface="Calibri" pitchFamily="34" charset="0"/>
          <a:ea typeface="ヒラギノ角ゴ Pro W3" charset="-128"/>
          <a:cs typeface="ヒラギノ角ゴ Pro W3" charset="-128"/>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ヒラギノ角ゴ Pro W3" charset="-128"/>
          <a:cs typeface="ヒラギノ角ゴ Pro W3" charset="0"/>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MS PGothic" pitchFamily="34" charset="-128"/>
          <a:cs typeface="MS PGothic" charset="0"/>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S PGothic" charset="0"/>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9" y="274637"/>
            <a:ext cx="10972801" cy="1143000"/>
          </a:xfrm>
          <a:prstGeom prst="rect">
            <a:avLst/>
          </a:prstGeom>
        </p:spPr>
        <p:txBody>
          <a:bodyPr vert="horz" lIns="112316" tIns="56158" rIns="112316" bIns="56158" rtlCol="0" anchor="ctr">
            <a:normAutofit/>
          </a:bodyPr>
          <a:lstStyle/>
          <a:p>
            <a:r>
              <a:rPr lang="en-US"/>
              <a:t>Click to edit Master title style</a:t>
            </a:r>
          </a:p>
        </p:txBody>
      </p:sp>
      <p:sp>
        <p:nvSpPr>
          <p:cNvPr id="3" name="Text Placeholder 2"/>
          <p:cNvSpPr>
            <a:spLocks noGrp="1"/>
          </p:cNvSpPr>
          <p:nvPr>
            <p:ph type="body" idx="1"/>
          </p:nvPr>
        </p:nvSpPr>
        <p:spPr>
          <a:xfrm>
            <a:off x="609609" y="1600295"/>
            <a:ext cx="10972801" cy="4525963"/>
          </a:xfrm>
          <a:prstGeom prst="rect">
            <a:avLst/>
          </a:prstGeom>
        </p:spPr>
        <p:txBody>
          <a:bodyPr vert="horz" lIns="112316" tIns="56158" rIns="112316" bIns="561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3" y="6140694"/>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9" rIns="112316" bIns="56159" rtlCol="0" anchor="ctr"/>
          <a:lstStyle/>
          <a:p>
            <a:pPr algn="ctr" defTabSz="561565"/>
            <a:endParaRPr lang="en-US" sz="1800" dirty="0">
              <a:solidFill>
                <a:prstClr val="white"/>
              </a:solidFill>
            </a:endParaRPr>
          </a:p>
        </p:txBody>
      </p:sp>
      <p:sp>
        <p:nvSpPr>
          <p:cNvPr id="6" name="Slide Number Placeholder 5"/>
          <p:cNvSpPr>
            <a:spLocks noGrp="1"/>
          </p:cNvSpPr>
          <p:nvPr>
            <p:ph type="sldNum" sz="quarter" idx="4"/>
          </p:nvPr>
        </p:nvSpPr>
        <p:spPr>
          <a:xfrm>
            <a:off x="11582400" y="6400246"/>
            <a:ext cx="512840" cy="365125"/>
          </a:xfrm>
          <a:prstGeom prst="rect">
            <a:avLst/>
          </a:prstGeom>
        </p:spPr>
        <p:txBody>
          <a:bodyPr vert="horz" lIns="112316" tIns="56158" rIns="112316" bIns="56158" rtlCol="0" anchor="ctr"/>
          <a:lstStyle>
            <a:lvl1pPr algn="r">
              <a:defRPr sz="1500">
                <a:solidFill>
                  <a:schemeClr val="bg1"/>
                </a:solidFill>
              </a:defRPr>
            </a:lvl1pPr>
          </a:lstStyle>
          <a:p>
            <a:pPr defTabSz="561565"/>
            <a:fld id="{D983F1FA-211D-3044-9E35-958DFBC26156}" type="slidenum">
              <a:rPr lang="en-US" smtClean="0">
                <a:solidFill>
                  <a:prstClr val="white"/>
                </a:solidFill>
              </a:rPr>
              <a:pPr defTabSz="561565"/>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03203"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266555" y="6184206"/>
            <a:ext cx="3417455" cy="641708"/>
          </a:xfrm>
          <a:prstGeom prst="rect">
            <a:avLst/>
          </a:prstGeom>
        </p:spPr>
      </p:pic>
    </p:spTree>
    <p:extLst>
      <p:ext uri="{BB962C8B-B14F-4D97-AF65-F5344CB8AC3E}">
        <p14:creationId xmlns:p14="http://schemas.microsoft.com/office/powerpoint/2010/main" val="343480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92" r:id="rId11"/>
    <p:sldLayoutId id="2147483693" r:id="rId12"/>
    <p:sldLayoutId id="2147483694" r:id="rId13"/>
    <p:sldLayoutId id="2147483696" r:id="rId14"/>
    <p:sldLayoutId id="2147483697" r:id="rId15"/>
    <p:sldLayoutId id="2147483698" r:id="rId16"/>
  </p:sldLayoutIdLst>
  <p:hf hdr="0" ftr="0" dt="0"/>
  <p:txStyles>
    <p:titleStyle>
      <a:lvl1pPr algn="ctr" defTabSz="561565" rtl="0" eaLnBrk="1" latinLnBrk="0" hangingPunct="1">
        <a:spcBef>
          <a:spcPct val="0"/>
        </a:spcBef>
        <a:buNone/>
        <a:defRPr sz="5400" kern="1200">
          <a:solidFill>
            <a:schemeClr val="tx1"/>
          </a:solidFill>
          <a:latin typeface="+mj-lt"/>
          <a:ea typeface="+mj-ea"/>
          <a:cs typeface="+mj-cs"/>
        </a:defRPr>
      </a:lvl1pPr>
    </p:titleStyle>
    <p:bodyStyle>
      <a:lvl1pPr marL="421173" indent="-421173" algn="l" defTabSz="561565" rtl="0" eaLnBrk="1" latinLnBrk="0" hangingPunct="1">
        <a:spcBef>
          <a:spcPct val="20000"/>
        </a:spcBef>
        <a:buFont typeface="Arial"/>
        <a:buChar char="•"/>
        <a:defRPr sz="3900" kern="1200">
          <a:solidFill>
            <a:schemeClr val="tx1"/>
          </a:solidFill>
          <a:latin typeface="+mn-lt"/>
          <a:ea typeface="+mn-ea"/>
          <a:cs typeface="+mn-cs"/>
        </a:defRPr>
      </a:lvl1pPr>
      <a:lvl2pPr marL="912543" indent="-350978" algn="l" defTabSz="561565" rtl="0" eaLnBrk="1" latinLnBrk="0" hangingPunct="1">
        <a:spcBef>
          <a:spcPct val="20000"/>
        </a:spcBef>
        <a:buFont typeface="Arial"/>
        <a:buChar char="–"/>
        <a:defRPr sz="3400" kern="1200">
          <a:solidFill>
            <a:schemeClr val="tx1"/>
          </a:solidFill>
          <a:latin typeface="+mn-lt"/>
          <a:ea typeface="+mn-ea"/>
          <a:cs typeface="+mn-cs"/>
        </a:defRPr>
      </a:lvl2pPr>
      <a:lvl3pPr marL="1403912" indent="-280782" algn="l" defTabSz="561565" rtl="0" eaLnBrk="1" latinLnBrk="0" hangingPunct="1">
        <a:spcBef>
          <a:spcPct val="20000"/>
        </a:spcBef>
        <a:buFont typeface="Arial"/>
        <a:buChar char="•"/>
        <a:defRPr sz="2900" kern="1200">
          <a:solidFill>
            <a:schemeClr val="tx1"/>
          </a:solidFill>
          <a:latin typeface="+mn-lt"/>
          <a:ea typeface="+mn-ea"/>
          <a:cs typeface="+mn-cs"/>
        </a:defRPr>
      </a:lvl3pPr>
      <a:lvl4pPr marL="1965478" indent="-280782" algn="l" defTabSz="561565" rtl="0" eaLnBrk="1" latinLnBrk="0" hangingPunct="1">
        <a:spcBef>
          <a:spcPct val="20000"/>
        </a:spcBef>
        <a:buFont typeface="Arial"/>
        <a:buChar char="–"/>
        <a:defRPr sz="2500" kern="1200">
          <a:solidFill>
            <a:schemeClr val="tx1"/>
          </a:solidFill>
          <a:latin typeface="+mn-lt"/>
          <a:ea typeface="+mn-ea"/>
          <a:cs typeface="+mn-cs"/>
        </a:defRPr>
      </a:lvl4pPr>
      <a:lvl5pPr marL="2527041" indent="-280782" algn="l" defTabSz="561565" rtl="0" eaLnBrk="1" latinLnBrk="0" hangingPunct="1">
        <a:spcBef>
          <a:spcPct val="20000"/>
        </a:spcBef>
        <a:buFont typeface="Arial"/>
        <a:buChar char="»"/>
        <a:defRPr sz="2500" kern="1200">
          <a:solidFill>
            <a:schemeClr val="tx1"/>
          </a:solidFill>
          <a:latin typeface="+mn-lt"/>
          <a:ea typeface="+mn-ea"/>
          <a:cs typeface="+mn-cs"/>
        </a:defRPr>
      </a:lvl5pPr>
      <a:lvl6pPr marL="3088605" indent="-280782" algn="l" defTabSz="561565" rtl="0" eaLnBrk="1" latinLnBrk="0" hangingPunct="1">
        <a:spcBef>
          <a:spcPct val="20000"/>
        </a:spcBef>
        <a:buFont typeface="Arial"/>
        <a:buChar char="•"/>
        <a:defRPr sz="2500" kern="1200">
          <a:solidFill>
            <a:schemeClr val="tx1"/>
          </a:solidFill>
          <a:latin typeface="+mn-lt"/>
          <a:ea typeface="+mn-ea"/>
          <a:cs typeface="+mn-cs"/>
        </a:defRPr>
      </a:lvl6pPr>
      <a:lvl7pPr marL="3650171" indent="-280782" algn="l" defTabSz="561565" rtl="0" eaLnBrk="1" latinLnBrk="0" hangingPunct="1">
        <a:spcBef>
          <a:spcPct val="20000"/>
        </a:spcBef>
        <a:buFont typeface="Arial"/>
        <a:buChar char="•"/>
        <a:defRPr sz="2500" kern="1200">
          <a:solidFill>
            <a:schemeClr val="tx1"/>
          </a:solidFill>
          <a:latin typeface="+mn-lt"/>
          <a:ea typeface="+mn-ea"/>
          <a:cs typeface="+mn-cs"/>
        </a:defRPr>
      </a:lvl7pPr>
      <a:lvl8pPr marL="4211736" indent="-280782" algn="l" defTabSz="561565" rtl="0" eaLnBrk="1" latinLnBrk="0" hangingPunct="1">
        <a:spcBef>
          <a:spcPct val="20000"/>
        </a:spcBef>
        <a:buFont typeface="Arial"/>
        <a:buChar char="•"/>
        <a:defRPr sz="2500" kern="1200">
          <a:solidFill>
            <a:schemeClr val="tx1"/>
          </a:solidFill>
          <a:latin typeface="+mn-lt"/>
          <a:ea typeface="+mn-ea"/>
          <a:cs typeface="+mn-cs"/>
        </a:defRPr>
      </a:lvl8pPr>
      <a:lvl9pPr marL="4773299" indent="-280782" algn="l" defTabSz="561565"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61565" rtl="0" eaLnBrk="1" latinLnBrk="0" hangingPunct="1">
        <a:defRPr sz="2200" kern="1200">
          <a:solidFill>
            <a:schemeClr val="tx1"/>
          </a:solidFill>
          <a:latin typeface="+mn-lt"/>
          <a:ea typeface="+mn-ea"/>
          <a:cs typeface="+mn-cs"/>
        </a:defRPr>
      </a:lvl1pPr>
      <a:lvl2pPr marL="561565" algn="l" defTabSz="561565" rtl="0" eaLnBrk="1" latinLnBrk="0" hangingPunct="1">
        <a:defRPr sz="2200" kern="1200">
          <a:solidFill>
            <a:schemeClr val="tx1"/>
          </a:solidFill>
          <a:latin typeface="+mn-lt"/>
          <a:ea typeface="+mn-ea"/>
          <a:cs typeface="+mn-cs"/>
        </a:defRPr>
      </a:lvl2pPr>
      <a:lvl3pPr marL="1123131" algn="l" defTabSz="561565" rtl="0" eaLnBrk="1" latinLnBrk="0" hangingPunct="1">
        <a:defRPr sz="2200" kern="1200">
          <a:solidFill>
            <a:schemeClr val="tx1"/>
          </a:solidFill>
          <a:latin typeface="+mn-lt"/>
          <a:ea typeface="+mn-ea"/>
          <a:cs typeface="+mn-cs"/>
        </a:defRPr>
      </a:lvl3pPr>
      <a:lvl4pPr marL="1684694" algn="l" defTabSz="561565" rtl="0" eaLnBrk="1" latinLnBrk="0" hangingPunct="1">
        <a:defRPr sz="2200" kern="1200">
          <a:solidFill>
            <a:schemeClr val="tx1"/>
          </a:solidFill>
          <a:latin typeface="+mn-lt"/>
          <a:ea typeface="+mn-ea"/>
          <a:cs typeface="+mn-cs"/>
        </a:defRPr>
      </a:lvl4pPr>
      <a:lvl5pPr marL="2246259" algn="l" defTabSz="561565" rtl="0" eaLnBrk="1" latinLnBrk="0" hangingPunct="1">
        <a:defRPr sz="2200" kern="1200">
          <a:solidFill>
            <a:schemeClr val="tx1"/>
          </a:solidFill>
          <a:latin typeface="+mn-lt"/>
          <a:ea typeface="+mn-ea"/>
          <a:cs typeface="+mn-cs"/>
        </a:defRPr>
      </a:lvl5pPr>
      <a:lvl6pPr marL="2807824" algn="l" defTabSz="561565" rtl="0" eaLnBrk="1" latinLnBrk="0" hangingPunct="1">
        <a:defRPr sz="2200" kern="1200">
          <a:solidFill>
            <a:schemeClr val="tx1"/>
          </a:solidFill>
          <a:latin typeface="+mn-lt"/>
          <a:ea typeface="+mn-ea"/>
          <a:cs typeface="+mn-cs"/>
        </a:defRPr>
      </a:lvl6pPr>
      <a:lvl7pPr marL="3369389" algn="l" defTabSz="561565" rtl="0" eaLnBrk="1" latinLnBrk="0" hangingPunct="1">
        <a:defRPr sz="2200" kern="1200">
          <a:solidFill>
            <a:schemeClr val="tx1"/>
          </a:solidFill>
          <a:latin typeface="+mn-lt"/>
          <a:ea typeface="+mn-ea"/>
          <a:cs typeface="+mn-cs"/>
        </a:defRPr>
      </a:lvl7pPr>
      <a:lvl8pPr marL="3930952" algn="l" defTabSz="561565" rtl="0" eaLnBrk="1" latinLnBrk="0" hangingPunct="1">
        <a:defRPr sz="2200" kern="1200">
          <a:solidFill>
            <a:schemeClr val="tx1"/>
          </a:solidFill>
          <a:latin typeface="+mn-lt"/>
          <a:ea typeface="+mn-ea"/>
          <a:cs typeface="+mn-cs"/>
        </a:defRPr>
      </a:lvl8pPr>
      <a:lvl9pPr marL="4492518" algn="l" defTabSz="561565"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7"/>
            <a:ext cx="10972801" cy="1143000"/>
          </a:xfrm>
          <a:prstGeom prst="rect">
            <a:avLst/>
          </a:prstGeom>
        </p:spPr>
        <p:txBody>
          <a:bodyPr vert="horz" lIns="112316" tIns="56158" rIns="112316" bIns="56158" rtlCol="0" anchor="ctr">
            <a:normAutofit/>
          </a:bodyPr>
          <a:lstStyle/>
          <a:p>
            <a:r>
              <a:rPr lang="en-US"/>
              <a:t>Click to edit Master title style</a:t>
            </a:r>
          </a:p>
        </p:txBody>
      </p:sp>
      <p:sp>
        <p:nvSpPr>
          <p:cNvPr id="3" name="Text Placeholder 2"/>
          <p:cNvSpPr>
            <a:spLocks noGrp="1"/>
          </p:cNvSpPr>
          <p:nvPr>
            <p:ph type="body" idx="1"/>
          </p:nvPr>
        </p:nvSpPr>
        <p:spPr>
          <a:xfrm>
            <a:off x="609602" y="1600295"/>
            <a:ext cx="10972801" cy="4525963"/>
          </a:xfrm>
          <a:prstGeom prst="rect">
            <a:avLst/>
          </a:prstGeom>
        </p:spPr>
        <p:txBody>
          <a:bodyPr vert="horz" lIns="112316" tIns="56158" rIns="112316" bIns="561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3" y="6140684"/>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a:solidFill>
                <a:prstClr val="white"/>
              </a:solidFill>
            </a:endParaRPr>
          </a:p>
        </p:txBody>
      </p:sp>
      <p:sp>
        <p:nvSpPr>
          <p:cNvPr id="6" name="Slide Number Placeholder 5"/>
          <p:cNvSpPr>
            <a:spLocks noGrp="1"/>
          </p:cNvSpPr>
          <p:nvPr>
            <p:ph type="sldNum" sz="quarter" idx="4"/>
          </p:nvPr>
        </p:nvSpPr>
        <p:spPr>
          <a:xfrm>
            <a:off x="11582400" y="6400236"/>
            <a:ext cx="512840" cy="365125"/>
          </a:xfrm>
          <a:prstGeom prst="rect">
            <a:avLst/>
          </a:prstGeom>
        </p:spPr>
        <p:txBody>
          <a:bodyPr vert="horz" lIns="112316" tIns="56158" rIns="112316" bIns="56158" rtlCol="0" anchor="ctr"/>
          <a:lstStyle>
            <a:lvl1pPr algn="r">
              <a:defRPr sz="1500">
                <a:solidFill>
                  <a:schemeClr val="bg1"/>
                </a:solidFill>
              </a:defRPr>
            </a:lvl1pPr>
          </a:lstStyle>
          <a:p>
            <a:pPr defTabSz="561579"/>
            <a:fld id="{D983F1FA-211D-3044-9E35-958DFBC26156}" type="slidenum">
              <a:rPr lang="en-US" smtClean="0">
                <a:solidFill>
                  <a:prstClr val="white"/>
                </a:solidFill>
              </a:rPr>
              <a:pPr defTabSz="561579"/>
              <a:t>‹#›</a:t>
            </a:fld>
            <a:endParaRPr lang="en-US">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03202" y="6172200"/>
            <a:ext cx="2240388" cy="6035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50332" y="6184207"/>
            <a:ext cx="2560443" cy="640111"/>
          </a:xfrm>
          <a:prstGeom prst="rect">
            <a:avLst/>
          </a:prstGeom>
        </p:spPr>
      </p:pic>
    </p:spTree>
    <p:extLst>
      <p:ext uri="{BB962C8B-B14F-4D97-AF65-F5344CB8AC3E}">
        <p14:creationId xmlns:p14="http://schemas.microsoft.com/office/powerpoint/2010/main" val="415492033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lvl1pPr algn="ctr" defTabSz="561579" rtl="0" eaLnBrk="1" latinLnBrk="0" hangingPunct="1">
        <a:spcBef>
          <a:spcPct val="0"/>
        </a:spcBef>
        <a:buNone/>
        <a:defRPr sz="5400" kern="1200">
          <a:solidFill>
            <a:schemeClr val="tx1"/>
          </a:solidFill>
          <a:latin typeface="+mj-lt"/>
          <a:ea typeface="+mj-ea"/>
          <a:cs typeface="+mj-cs"/>
        </a:defRPr>
      </a:lvl1pPr>
    </p:titleStyle>
    <p:bodyStyle>
      <a:lvl1pPr marL="421184" indent="-421184" algn="l" defTabSz="561579" rtl="0" eaLnBrk="1" latinLnBrk="0" hangingPunct="1">
        <a:spcBef>
          <a:spcPct val="20000"/>
        </a:spcBef>
        <a:buFont typeface="Arial"/>
        <a:buChar char="•"/>
        <a:defRPr sz="3900" kern="1200">
          <a:solidFill>
            <a:schemeClr val="tx1"/>
          </a:solidFill>
          <a:latin typeface="+mn-lt"/>
          <a:ea typeface="+mn-ea"/>
          <a:cs typeface="+mn-cs"/>
        </a:defRPr>
      </a:lvl1pPr>
      <a:lvl2pPr marL="912565" indent="-350987" algn="l" defTabSz="561579" rtl="0" eaLnBrk="1" latinLnBrk="0" hangingPunct="1">
        <a:spcBef>
          <a:spcPct val="20000"/>
        </a:spcBef>
        <a:buFont typeface="Arial"/>
        <a:buChar char="–"/>
        <a:defRPr sz="3400" kern="1200">
          <a:solidFill>
            <a:schemeClr val="tx1"/>
          </a:solidFill>
          <a:latin typeface="+mn-lt"/>
          <a:ea typeface="+mn-ea"/>
          <a:cs typeface="+mn-cs"/>
        </a:defRPr>
      </a:lvl2pPr>
      <a:lvl3pPr marL="1403947" indent="-280789" algn="l" defTabSz="561579" rtl="0" eaLnBrk="1" latinLnBrk="0" hangingPunct="1">
        <a:spcBef>
          <a:spcPct val="20000"/>
        </a:spcBef>
        <a:buFont typeface="Arial"/>
        <a:buChar char="•"/>
        <a:defRPr sz="2900" kern="1200">
          <a:solidFill>
            <a:schemeClr val="tx1"/>
          </a:solidFill>
          <a:latin typeface="+mn-lt"/>
          <a:ea typeface="+mn-ea"/>
          <a:cs typeface="+mn-cs"/>
        </a:defRPr>
      </a:lvl3pPr>
      <a:lvl4pPr marL="1965526" indent="-280789" algn="l" defTabSz="561579" rtl="0" eaLnBrk="1" latinLnBrk="0" hangingPunct="1">
        <a:spcBef>
          <a:spcPct val="20000"/>
        </a:spcBef>
        <a:buFont typeface="Arial"/>
        <a:buChar char="–"/>
        <a:defRPr sz="2500" kern="1200">
          <a:solidFill>
            <a:schemeClr val="tx1"/>
          </a:solidFill>
          <a:latin typeface="+mn-lt"/>
          <a:ea typeface="+mn-ea"/>
          <a:cs typeface="+mn-cs"/>
        </a:defRPr>
      </a:lvl4pPr>
      <a:lvl5pPr marL="2527104" indent="-280789" algn="l" defTabSz="561579" rtl="0" eaLnBrk="1" latinLnBrk="0" hangingPunct="1">
        <a:spcBef>
          <a:spcPct val="20000"/>
        </a:spcBef>
        <a:buFont typeface="Arial"/>
        <a:buChar char="»"/>
        <a:defRPr sz="2500" kern="1200">
          <a:solidFill>
            <a:schemeClr val="tx1"/>
          </a:solidFill>
          <a:latin typeface="+mn-lt"/>
          <a:ea typeface="+mn-ea"/>
          <a:cs typeface="+mn-cs"/>
        </a:defRPr>
      </a:lvl5pPr>
      <a:lvl6pPr marL="3088683" indent="-280789" algn="l" defTabSz="561579" rtl="0" eaLnBrk="1" latinLnBrk="0" hangingPunct="1">
        <a:spcBef>
          <a:spcPct val="20000"/>
        </a:spcBef>
        <a:buFont typeface="Arial"/>
        <a:buChar char="•"/>
        <a:defRPr sz="2500" kern="1200">
          <a:solidFill>
            <a:schemeClr val="tx1"/>
          </a:solidFill>
          <a:latin typeface="+mn-lt"/>
          <a:ea typeface="+mn-ea"/>
          <a:cs typeface="+mn-cs"/>
        </a:defRPr>
      </a:lvl6pPr>
      <a:lvl7pPr marL="3650262" indent="-280789" algn="l" defTabSz="561579" rtl="0" eaLnBrk="1" latinLnBrk="0" hangingPunct="1">
        <a:spcBef>
          <a:spcPct val="20000"/>
        </a:spcBef>
        <a:buFont typeface="Arial"/>
        <a:buChar char="•"/>
        <a:defRPr sz="2500" kern="1200">
          <a:solidFill>
            <a:schemeClr val="tx1"/>
          </a:solidFill>
          <a:latin typeface="+mn-lt"/>
          <a:ea typeface="+mn-ea"/>
          <a:cs typeface="+mn-cs"/>
        </a:defRPr>
      </a:lvl7pPr>
      <a:lvl8pPr marL="4211841" indent="-280789" algn="l" defTabSz="561579" rtl="0" eaLnBrk="1" latinLnBrk="0" hangingPunct="1">
        <a:spcBef>
          <a:spcPct val="20000"/>
        </a:spcBef>
        <a:buFont typeface="Arial"/>
        <a:buChar char="•"/>
        <a:defRPr sz="2500" kern="1200">
          <a:solidFill>
            <a:schemeClr val="tx1"/>
          </a:solidFill>
          <a:latin typeface="+mn-lt"/>
          <a:ea typeface="+mn-ea"/>
          <a:cs typeface="+mn-cs"/>
        </a:defRPr>
      </a:lvl8pPr>
      <a:lvl9pPr marL="4773419" indent="-280789" algn="l" defTabSz="561579"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61579" rtl="0" eaLnBrk="1" latinLnBrk="0" hangingPunct="1">
        <a:defRPr sz="2200" kern="1200">
          <a:solidFill>
            <a:schemeClr val="tx1"/>
          </a:solidFill>
          <a:latin typeface="+mn-lt"/>
          <a:ea typeface="+mn-ea"/>
          <a:cs typeface="+mn-cs"/>
        </a:defRPr>
      </a:lvl1pPr>
      <a:lvl2pPr marL="561579" algn="l" defTabSz="561579" rtl="0" eaLnBrk="1" latinLnBrk="0" hangingPunct="1">
        <a:defRPr sz="2200" kern="1200">
          <a:solidFill>
            <a:schemeClr val="tx1"/>
          </a:solidFill>
          <a:latin typeface="+mn-lt"/>
          <a:ea typeface="+mn-ea"/>
          <a:cs typeface="+mn-cs"/>
        </a:defRPr>
      </a:lvl2pPr>
      <a:lvl3pPr marL="1123158" algn="l" defTabSz="561579" rtl="0" eaLnBrk="1" latinLnBrk="0" hangingPunct="1">
        <a:defRPr sz="2200" kern="1200">
          <a:solidFill>
            <a:schemeClr val="tx1"/>
          </a:solidFill>
          <a:latin typeface="+mn-lt"/>
          <a:ea typeface="+mn-ea"/>
          <a:cs typeface="+mn-cs"/>
        </a:defRPr>
      </a:lvl3pPr>
      <a:lvl4pPr marL="1684736" algn="l" defTabSz="561579" rtl="0" eaLnBrk="1" latinLnBrk="0" hangingPunct="1">
        <a:defRPr sz="2200" kern="1200">
          <a:solidFill>
            <a:schemeClr val="tx1"/>
          </a:solidFill>
          <a:latin typeface="+mn-lt"/>
          <a:ea typeface="+mn-ea"/>
          <a:cs typeface="+mn-cs"/>
        </a:defRPr>
      </a:lvl4pPr>
      <a:lvl5pPr marL="2246315" algn="l" defTabSz="561579" rtl="0" eaLnBrk="1" latinLnBrk="0" hangingPunct="1">
        <a:defRPr sz="2200" kern="1200">
          <a:solidFill>
            <a:schemeClr val="tx1"/>
          </a:solidFill>
          <a:latin typeface="+mn-lt"/>
          <a:ea typeface="+mn-ea"/>
          <a:cs typeface="+mn-cs"/>
        </a:defRPr>
      </a:lvl5pPr>
      <a:lvl6pPr marL="2807894" algn="l" defTabSz="561579" rtl="0" eaLnBrk="1" latinLnBrk="0" hangingPunct="1">
        <a:defRPr sz="2200" kern="1200">
          <a:solidFill>
            <a:schemeClr val="tx1"/>
          </a:solidFill>
          <a:latin typeface="+mn-lt"/>
          <a:ea typeface="+mn-ea"/>
          <a:cs typeface="+mn-cs"/>
        </a:defRPr>
      </a:lvl6pPr>
      <a:lvl7pPr marL="3369473" algn="l" defTabSz="561579" rtl="0" eaLnBrk="1" latinLnBrk="0" hangingPunct="1">
        <a:defRPr sz="2200" kern="1200">
          <a:solidFill>
            <a:schemeClr val="tx1"/>
          </a:solidFill>
          <a:latin typeface="+mn-lt"/>
          <a:ea typeface="+mn-ea"/>
          <a:cs typeface="+mn-cs"/>
        </a:defRPr>
      </a:lvl7pPr>
      <a:lvl8pPr marL="3931051" algn="l" defTabSz="561579" rtl="0" eaLnBrk="1" latinLnBrk="0" hangingPunct="1">
        <a:defRPr sz="2200" kern="1200">
          <a:solidFill>
            <a:schemeClr val="tx1"/>
          </a:solidFill>
          <a:latin typeface="+mn-lt"/>
          <a:ea typeface="+mn-ea"/>
          <a:cs typeface="+mn-cs"/>
        </a:defRPr>
      </a:lvl8pPr>
      <a:lvl9pPr marL="4492630" algn="l" defTabSz="561579" rtl="0" eaLnBrk="1" latinLnBrk="0" hangingPunct="1">
        <a:defRPr sz="2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82400" y="6400233"/>
            <a:ext cx="51284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grpSp>
        <p:nvGrpSpPr>
          <p:cNvPr id="4" name="Group 3"/>
          <p:cNvGrpSpPr/>
          <p:nvPr userDrawn="1"/>
        </p:nvGrpSpPr>
        <p:grpSpPr>
          <a:xfrm>
            <a:off x="0" y="6140681"/>
            <a:ext cx="12192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sz="1800" b="1">
                  <a:solidFill>
                    <a:srgbClr val="C00000"/>
                  </a:solidFill>
                </a:rPr>
                <a:t>FOR VA INTERAL USE ONLY</a:t>
              </a:r>
            </a:p>
          </p:txBody>
        </p:sp>
      </p:grpSp>
    </p:spTree>
    <p:extLst>
      <p:ext uri="{BB962C8B-B14F-4D97-AF65-F5344CB8AC3E}">
        <p14:creationId xmlns:p14="http://schemas.microsoft.com/office/powerpoint/2010/main" val="19549489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chart" Target="../charts/chart9.xml"/><Relationship Id="rId5" Type="http://schemas.openxmlformats.org/officeDocument/2006/relationships/customXml" Target="../ink/ink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chart" Target="../charts/chart1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s://www.pngall.com/thank-you-png/" TargetMode="External"/><Relationship Id="rId3" Type="http://schemas.openxmlformats.org/officeDocument/2006/relationships/hyperlink" Target="https://public.govdelivery.com/" TargetMode="External"/><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hyperlink" Target="https://ask.va.gov/" TargetMode="External"/><Relationship Id="rId4" Type="http://schemas.openxmlformats.org/officeDocument/2006/relationships/hyperlink" Target="https://benefits.va.gov/gibill/" TargetMode="Externa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CAA49E-3FB4-4387-926B-708422190805}"/>
              </a:ext>
            </a:extLst>
          </p:cNvPr>
          <p:cNvSpPr>
            <a:spLocks noGrp="1"/>
          </p:cNvSpPr>
          <p:nvPr>
            <p:ph type="title"/>
          </p:nvPr>
        </p:nvSpPr>
        <p:spPr/>
        <p:txBody>
          <a:bodyPr>
            <a:normAutofit fontScale="90000"/>
          </a:bodyPr>
          <a:lstStyle/>
          <a:p>
            <a:r>
              <a:rPr lang="en-US" dirty="0"/>
              <a:t> </a:t>
            </a:r>
          </a:p>
        </p:txBody>
      </p:sp>
      <p:sp>
        <p:nvSpPr>
          <p:cNvPr id="5" name="TextBox 4">
            <a:extLst>
              <a:ext uri="{FF2B5EF4-FFF2-40B4-BE49-F238E27FC236}">
                <a16:creationId xmlns:a16="http://schemas.microsoft.com/office/drawing/2014/main" id="{4601AC01-6D33-4A68-9B95-621D93154530}"/>
              </a:ext>
            </a:extLst>
          </p:cNvPr>
          <p:cNvSpPr txBox="1"/>
          <p:nvPr/>
        </p:nvSpPr>
        <p:spPr>
          <a:xfrm>
            <a:off x="2117271" y="4305068"/>
            <a:ext cx="7532915" cy="1077218"/>
          </a:xfrm>
          <a:prstGeom prst="rect">
            <a:avLst/>
          </a:prstGeom>
          <a:noFill/>
        </p:spPr>
        <p:txBody>
          <a:bodyPr wrap="square">
            <a:spAutoFit/>
          </a:bodyPr>
          <a:lstStyle/>
          <a:p>
            <a:pPr algn="ctr"/>
            <a:r>
              <a:rPr lang="en-US" sz="3200" dirty="0"/>
              <a:t>Muskogee VA RPO </a:t>
            </a:r>
          </a:p>
          <a:p>
            <a:pPr algn="ctr"/>
            <a:r>
              <a:rPr lang="en-US" sz="2800" dirty="0"/>
              <a:t>Education Update July 2024</a:t>
            </a:r>
            <a:r>
              <a:rPr lang="en-US" sz="3200" dirty="0"/>
              <a:t> </a:t>
            </a:r>
          </a:p>
        </p:txBody>
      </p:sp>
      <p:pic>
        <p:nvPicPr>
          <p:cNvPr id="6" name="Picture 4" descr="dvaseal">
            <a:extLst>
              <a:ext uri="{FF2B5EF4-FFF2-40B4-BE49-F238E27FC236}">
                <a16:creationId xmlns:a16="http://schemas.microsoft.com/office/drawing/2014/main" id="{76C8206E-690B-4CEC-8EB8-CC3E721CC084}"/>
              </a:ext>
            </a:extLst>
          </p:cNvPr>
          <p:cNvPicPr>
            <a:picLocks noChangeAspect="1" noChangeArrowheads="1"/>
          </p:cNvPicPr>
          <p:nvPr/>
        </p:nvPicPr>
        <p:blipFill>
          <a:blip r:embed="rId3"/>
          <a:srcRect/>
          <a:stretch>
            <a:fillRect/>
          </a:stretch>
        </p:blipFill>
        <p:spPr bwMode="auto">
          <a:xfrm>
            <a:off x="5029200" y="1013183"/>
            <a:ext cx="1959428" cy="1676400"/>
          </a:xfrm>
          <a:prstGeom prst="rect">
            <a:avLst/>
          </a:prstGeom>
          <a:noFill/>
          <a:ln w="9525">
            <a:noFill/>
            <a:miter lim="800000"/>
            <a:headEnd/>
            <a:tailEnd/>
          </a:ln>
        </p:spPr>
      </p:pic>
      <p:sp>
        <p:nvSpPr>
          <p:cNvPr id="8" name="TextBox 7">
            <a:extLst>
              <a:ext uri="{FF2B5EF4-FFF2-40B4-BE49-F238E27FC236}">
                <a16:creationId xmlns:a16="http://schemas.microsoft.com/office/drawing/2014/main" id="{970E1386-217A-468C-B1C7-6D15F44DAB3E}"/>
              </a:ext>
            </a:extLst>
          </p:cNvPr>
          <p:cNvSpPr txBox="1"/>
          <p:nvPr/>
        </p:nvSpPr>
        <p:spPr>
          <a:xfrm>
            <a:off x="1317172" y="2927617"/>
            <a:ext cx="9133114" cy="769441"/>
          </a:xfrm>
          <a:prstGeom prst="rect">
            <a:avLst/>
          </a:prstGeom>
          <a:noFill/>
        </p:spPr>
        <p:txBody>
          <a:bodyPr wrap="square">
            <a:spAutoFit/>
          </a:bodyPr>
          <a:lstStyle/>
          <a:p>
            <a:pPr algn="ctr"/>
            <a:r>
              <a:rPr lang="en-US" sz="4400" b="1" dirty="0"/>
              <a:t>U.S. Department of Veterans Affairs</a:t>
            </a:r>
          </a:p>
        </p:txBody>
      </p:sp>
      <p:sp>
        <p:nvSpPr>
          <p:cNvPr id="7" name="Slide Number Placeholder 6">
            <a:extLst>
              <a:ext uri="{FF2B5EF4-FFF2-40B4-BE49-F238E27FC236}">
                <a16:creationId xmlns:a16="http://schemas.microsoft.com/office/drawing/2014/main" id="{9CBB17DA-940A-4A3E-95CA-BA8DE1E40490}"/>
              </a:ext>
            </a:extLst>
          </p:cNvPr>
          <p:cNvSpPr>
            <a:spLocks noGrp="1"/>
          </p:cNvSpPr>
          <p:nvPr>
            <p:ph type="sldNum" sz="quarter" idx="10"/>
          </p:nvPr>
        </p:nvSpPr>
        <p:spPr/>
        <p:txBody>
          <a:bodyPr/>
          <a:lstStyle/>
          <a:p>
            <a:pPr defTabSz="561565"/>
            <a:fld id="{D983F1FA-211D-3044-9E35-958DFBC26156}" type="slidenum">
              <a:rPr lang="en-US" smtClean="0">
                <a:solidFill>
                  <a:prstClr val="white"/>
                </a:solidFill>
              </a:rPr>
              <a:pPr defTabSz="561565"/>
              <a:t>1</a:t>
            </a:fld>
            <a:endParaRPr lang="en-US" dirty="0">
              <a:solidFill>
                <a:prstClr val="white"/>
              </a:solidFill>
            </a:endParaRPr>
          </a:p>
        </p:txBody>
      </p:sp>
    </p:spTree>
    <p:extLst>
      <p:ext uri="{BB962C8B-B14F-4D97-AF65-F5344CB8AC3E}">
        <p14:creationId xmlns:p14="http://schemas.microsoft.com/office/powerpoint/2010/main" val="375101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77A7AF-CB78-412D-8A28-09528394CCD0}"/>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10</a:t>
            </a:fld>
            <a:endParaRPr lang="en-US" dirty="0">
              <a:solidFill>
                <a:prstClr val="white"/>
              </a:solidFill>
              <a:latin typeface="Calibri"/>
            </a:endParaRPr>
          </a:p>
        </p:txBody>
      </p:sp>
      <p:sp>
        <p:nvSpPr>
          <p:cNvPr id="3" name="Title 2">
            <a:extLst>
              <a:ext uri="{FF2B5EF4-FFF2-40B4-BE49-F238E27FC236}">
                <a16:creationId xmlns:a16="http://schemas.microsoft.com/office/drawing/2014/main" id="{40E5FDCC-CEDB-49EC-B542-5FF01A5DDE63}"/>
              </a:ext>
            </a:extLst>
          </p:cNvPr>
          <p:cNvSpPr>
            <a:spLocks noGrp="1"/>
          </p:cNvSpPr>
          <p:nvPr>
            <p:ph type="title"/>
          </p:nvPr>
        </p:nvSpPr>
        <p:spPr/>
        <p:txBody>
          <a:bodyPr>
            <a:normAutofit fontScale="90000"/>
          </a:bodyPr>
          <a:lstStyle/>
          <a:p>
            <a:r>
              <a:rPr lang="en-US" dirty="0"/>
              <a:t>Ask VA Inquiries</a:t>
            </a:r>
          </a:p>
        </p:txBody>
      </p:sp>
      <mc:AlternateContent xmlns:mc="http://schemas.openxmlformats.org/markup-compatibility/2006" xmlns:p14="http://schemas.microsoft.com/office/powerpoint/2010/main">
        <mc:Choice Requires="p14">
          <p:contentPart p14:bwMode="auto" r:id="rId3">
            <p14:nvContentPartPr>
              <p14:cNvPr id="25" name="Ink 24">
                <a:extLst>
                  <a:ext uri="{FF2B5EF4-FFF2-40B4-BE49-F238E27FC236}">
                    <a16:creationId xmlns:a16="http://schemas.microsoft.com/office/drawing/2014/main" id="{2D1A66C2-DB42-4956-80D9-1A18FDF96E05}"/>
                  </a:ext>
                </a:extLst>
              </p14:cNvPr>
              <p14:cNvContentPartPr/>
              <p14:nvPr/>
            </p14:nvContentPartPr>
            <p14:xfrm>
              <a:off x="8139805" y="3576296"/>
              <a:ext cx="360" cy="360"/>
            </p14:xfrm>
          </p:contentPart>
        </mc:Choice>
        <mc:Fallback xmlns="">
          <p:pic>
            <p:nvPicPr>
              <p:cNvPr id="25" name="Ink 24">
                <a:extLst>
                  <a:ext uri="{FF2B5EF4-FFF2-40B4-BE49-F238E27FC236}">
                    <a16:creationId xmlns:a16="http://schemas.microsoft.com/office/drawing/2014/main" id="{2D1A66C2-DB42-4956-80D9-1A18FDF96E05}"/>
                  </a:ext>
                </a:extLst>
              </p:cNvPr>
              <p:cNvPicPr/>
              <p:nvPr/>
            </p:nvPicPr>
            <p:blipFill>
              <a:blip r:embed="rId4"/>
              <a:stretch>
                <a:fillRect/>
              </a:stretch>
            </p:blipFill>
            <p:spPr>
              <a:xfrm>
                <a:off x="8121805" y="355829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Ink 25">
                <a:extLst>
                  <a:ext uri="{FF2B5EF4-FFF2-40B4-BE49-F238E27FC236}">
                    <a16:creationId xmlns:a16="http://schemas.microsoft.com/office/drawing/2014/main" id="{48A46983-CF6F-4AE3-9A3C-7B99E079BB23}"/>
                  </a:ext>
                </a:extLst>
              </p14:cNvPr>
              <p14:cNvContentPartPr/>
              <p14:nvPr/>
            </p14:nvContentPartPr>
            <p14:xfrm>
              <a:off x="9744325" y="5557736"/>
              <a:ext cx="360" cy="360"/>
            </p14:xfrm>
          </p:contentPart>
        </mc:Choice>
        <mc:Fallback xmlns="">
          <p:pic>
            <p:nvPicPr>
              <p:cNvPr id="26" name="Ink 25">
                <a:extLst>
                  <a:ext uri="{FF2B5EF4-FFF2-40B4-BE49-F238E27FC236}">
                    <a16:creationId xmlns:a16="http://schemas.microsoft.com/office/drawing/2014/main" id="{48A46983-CF6F-4AE3-9A3C-7B99E079BB23}"/>
                  </a:ext>
                </a:extLst>
              </p:cNvPr>
              <p:cNvPicPr/>
              <p:nvPr/>
            </p:nvPicPr>
            <p:blipFill>
              <a:blip r:embed="rId4"/>
              <a:stretch>
                <a:fillRect/>
              </a:stretch>
            </p:blipFill>
            <p:spPr>
              <a:xfrm>
                <a:off x="9726325" y="5539736"/>
                <a:ext cx="36000" cy="36000"/>
              </a:xfrm>
              <a:prstGeom prst="rect">
                <a:avLst/>
              </a:prstGeom>
            </p:spPr>
          </p:pic>
        </mc:Fallback>
      </mc:AlternateContent>
      <p:sp>
        <p:nvSpPr>
          <p:cNvPr id="11" name="TextBox 10">
            <a:extLst>
              <a:ext uri="{FF2B5EF4-FFF2-40B4-BE49-F238E27FC236}">
                <a16:creationId xmlns:a16="http://schemas.microsoft.com/office/drawing/2014/main" id="{3BCD7135-FEC8-4F14-AEAC-98175A6C737E}"/>
              </a:ext>
            </a:extLst>
          </p:cNvPr>
          <p:cNvSpPr txBox="1"/>
          <p:nvPr/>
        </p:nvSpPr>
        <p:spPr>
          <a:xfrm>
            <a:off x="140853" y="728146"/>
            <a:ext cx="3274375" cy="369332"/>
          </a:xfrm>
          <a:prstGeom prst="rect">
            <a:avLst/>
          </a:prstGeom>
          <a:noFill/>
        </p:spPr>
        <p:txBody>
          <a:bodyPr wrap="square">
            <a:spAutoFit/>
          </a:bodyPr>
          <a:lstStyle/>
          <a:p>
            <a:r>
              <a:rPr lang="en-US" dirty="0">
                <a:solidFill>
                  <a:srgbClr val="0083BE"/>
                </a:solidFill>
                <a:latin typeface="Arial" panose="020B0604020202020204" pitchFamily="34" charset="0"/>
                <a:cs typeface="Arial" panose="020B0604020202020204" pitchFamily="34" charset="0"/>
              </a:rPr>
              <a:t>Ask VA Receipts &amp; Inventory</a:t>
            </a:r>
          </a:p>
        </p:txBody>
      </p:sp>
      <p:graphicFrame>
        <p:nvGraphicFramePr>
          <p:cNvPr id="4" name="Chart 3">
            <a:extLst>
              <a:ext uri="{FF2B5EF4-FFF2-40B4-BE49-F238E27FC236}">
                <a16:creationId xmlns:a16="http://schemas.microsoft.com/office/drawing/2014/main" id="{29043FDF-240B-B7B3-0E4E-250F25636D20}"/>
              </a:ext>
            </a:extLst>
          </p:cNvPr>
          <p:cNvGraphicFramePr>
            <a:graphicFrameLocks/>
          </p:cNvGraphicFramePr>
          <p:nvPr>
            <p:extLst>
              <p:ext uri="{D42A27DB-BD31-4B8C-83A1-F6EECF244321}">
                <p14:modId xmlns:p14="http://schemas.microsoft.com/office/powerpoint/2010/main" val="4033255076"/>
              </p:ext>
            </p:extLst>
          </p:nvPr>
        </p:nvGraphicFramePr>
        <p:xfrm>
          <a:off x="140853" y="1278317"/>
          <a:ext cx="6096396" cy="4446854"/>
        </p:xfrm>
        <a:graphic>
          <a:graphicData uri="http://schemas.openxmlformats.org/drawingml/2006/chart">
            <c:chart xmlns:c="http://schemas.openxmlformats.org/drawingml/2006/chart" xmlns:r="http://schemas.openxmlformats.org/officeDocument/2006/relationships" r:id="rId6"/>
          </a:graphicData>
        </a:graphic>
      </p:graphicFrame>
      <p:pic>
        <p:nvPicPr>
          <p:cNvPr id="9" name="Picture 8">
            <a:extLst>
              <a:ext uri="{FF2B5EF4-FFF2-40B4-BE49-F238E27FC236}">
                <a16:creationId xmlns:a16="http://schemas.microsoft.com/office/drawing/2014/main" id="{BB7DF67E-8CE4-0657-DE09-1D070CF40A4B}"/>
              </a:ext>
            </a:extLst>
          </p:cNvPr>
          <p:cNvPicPr>
            <a:picLocks noChangeAspect="1"/>
          </p:cNvPicPr>
          <p:nvPr/>
        </p:nvPicPr>
        <p:blipFill>
          <a:blip r:embed="rId7"/>
          <a:stretch>
            <a:fillRect/>
          </a:stretch>
        </p:blipFill>
        <p:spPr>
          <a:xfrm>
            <a:off x="6867713" y="1597806"/>
            <a:ext cx="4714687" cy="3674367"/>
          </a:xfrm>
          <a:prstGeom prst="rect">
            <a:avLst/>
          </a:prstGeom>
        </p:spPr>
      </p:pic>
      <p:sp>
        <p:nvSpPr>
          <p:cNvPr id="13" name="TextBox 12">
            <a:extLst>
              <a:ext uri="{FF2B5EF4-FFF2-40B4-BE49-F238E27FC236}">
                <a16:creationId xmlns:a16="http://schemas.microsoft.com/office/drawing/2014/main" id="{056AA0AC-FA70-8D9C-A548-99A1140D5B78}"/>
              </a:ext>
            </a:extLst>
          </p:cNvPr>
          <p:cNvSpPr txBox="1"/>
          <p:nvPr/>
        </p:nvSpPr>
        <p:spPr>
          <a:xfrm>
            <a:off x="5997404" y="734988"/>
            <a:ext cx="6097836" cy="369332"/>
          </a:xfrm>
          <a:prstGeom prst="rect">
            <a:avLst/>
          </a:prstGeom>
          <a:noFill/>
        </p:spPr>
        <p:txBody>
          <a:bodyPr wrap="square">
            <a:spAutoFit/>
          </a:bodyPr>
          <a:lstStyle/>
          <a:p>
            <a:r>
              <a:rPr lang="en-US" dirty="0">
                <a:solidFill>
                  <a:srgbClr val="0083BE"/>
                </a:solidFill>
                <a:latin typeface="Arial" panose="020B0604020202020204" pitchFamily="34" charset="0"/>
                <a:cs typeface="Arial" panose="020B0604020202020204" pitchFamily="34" charset="0"/>
              </a:rPr>
              <a:t>            Topics by Inquiry Type</a:t>
            </a:r>
          </a:p>
        </p:txBody>
      </p:sp>
    </p:spTree>
    <p:extLst>
      <p:ext uri="{BB962C8B-B14F-4D97-AF65-F5344CB8AC3E}">
        <p14:creationId xmlns:p14="http://schemas.microsoft.com/office/powerpoint/2010/main" val="3198272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817ADFD4-0D52-46CA-855F-90A89C6F4F28}"/>
              </a:ext>
            </a:extLst>
          </p:cNvPr>
          <p:cNvSpPr>
            <a:spLocks noGrp="1"/>
          </p:cNvSpPr>
          <p:nvPr>
            <p:ph type="title"/>
          </p:nvPr>
        </p:nvSpPr>
        <p:spPr>
          <a:xfrm>
            <a:off x="0" y="0"/>
            <a:ext cx="12192000" cy="731832"/>
          </a:xfrm>
          <a:solidFill>
            <a:schemeClr val="tx2">
              <a:lumMod val="75000"/>
            </a:schemeClr>
          </a:solidFill>
        </p:spPr>
        <p:txBody>
          <a:bodyPr>
            <a:noAutofit/>
          </a:bodyPr>
          <a:lstStyle/>
          <a:p>
            <a:pPr algn="ctr"/>
            <a:r>
              <a:rPr lang="en-US" sz="4000" b="1" dirty="0">
                <a:latin typeface="Arial" panose="020B0604020202020204" pitchFamily="34" charset="0"/>
                <a:cs typeface="Arial" panose="020B0604020202020204" pitchFamily="34" charset="0"/>
              </a:rPr>
              <a:t>Work Study Highlights</a:t>
            </a:r>
          </a:p>
        </p:txBody>
      </p:sp>
      <p:sp>
        <p:nvSpPr>
          <p:cNvPr id="4" name="Slide Number Placeholder 3">
            <a:extLst>
              <a:ext uri="{FF2B5EF4-FFF2-40B4-BE49-F238E27FC236}">
                <a16:creationId xmlns:a16="http://schemas.microsoft.com/office/drawing/2014/main" id="{4BB2CADC-C2F0-489A-BC0B-6590536058E6}"/>
              </a:ext>
            </a:extLst>
          </p:cNvPr>
          <p:cNvSpPr>
            <a:spLocks noGrp="1"/>
          </p:cNvSpPr>
          <p:nvPr>
            <p:ph type="sldNum" sz="quarter" idx="12"/>
          </p:nvPr>
        </p:nvSpPr>
        <p:spPr>
          <a:xfrm>
            <a:off x="11271276" y="6410036"/>
            <a:ext cx="858983" cy="447964"/>
          </a:xfrm>
        </p:spPr>
        <p:txBody>
          <a:bodyPr/>
          <a:lstStyle/>
          <a:p>
            <a:pPr>
              <a:defRPr/>
            </a:pPr>
            <a:fld id="{B5D49A97-9B22-D549-B192-48BA620B0C07}" type="slidenum">
              <a:rPr lang="en-US" smtClean="0">
                <a:solidFill>
                  <a:srgbClr val="FF0000"/>
                </a:solidFill>
                <a:latin typeface="Calibri"/>
              </a:rPr>
              <a:pPr>
                <a:defRPr/>
              </a:pPr>
              <a:t>11</a:t>
            </a:fld>
            <a:endParaRPr lang="en-US" dirty="0">
              <a:solidFill>
                <a:srgbClr val="FF0000"/>
              </a:solidFill>
              <a:latin typeface="Calibri"/>
            </a:endParaRPr>
          </a:p>
        </p:txBody>
      </p:sp>
      <p:sp>
        <p:nvSpPr>
          <p:cNvPr id="2" name="TextBox 1">
            <a:extLst>
              <a:ext uri="{FF2B5EF4-FFF2-40B4-BE49-F238E27FC236}">
                <a16:creationId xmlns:a16="http://schemas.microsoft.com/office/drawing/2014/main" id="{8FFB59B8-05AB-32C5-4B32-BA0108DEFE82}"/>
              </a:ext>
            </a:extLst>
          </p:cNvPr>
          <p:cNvSpPr txBox="1"/>
          <p:nvPr/>
        </p:nvSpPr>
        <p:spPr>
          <a:xfrm>
            <a:off x="278761" y="1458926"/>
            <a:ext cx="11553355" cy="769441"/>
          </a:xfrm>
          <a:prstGeom prst="rect">
            <a:avLst/>
          </a:prstGeom>
          <a:noFill/>
        </p:spPr>
        <p:txBody>
          <a:bodyPr wrap="square" rtlCol="0">
            <a:spAutoFit/>
          </a:bodyPr>
          <a:lstStyle/>
          <a:p>
            <a:pPr algn="ctr"/>
            <a:r>
              <a:rPr lang="en-US" sz="2400" b="1" u="sng" dirty="0">
                <a:solidFill>
                  <a:schemeClr val="accent2"/>
                </a:solidFill>
              </a:rPr>
              <a:t>Claims Processed</a:t>
            </a:r>
            <a:r>
              <a:rPr lang="en-US" sz="2400" b="1" dirty="0">
                <a:solidFill>
                  <a:schemeClr val="accent2"/>
                </a:solidFill>
              </a:rPr>
              <a:t>                       </a:t>
            </a:r>
            <a:r>
              <a:rPr lang="en-US" sz="2400" b="1" u="sng" dirty="0">
                <a:solidFill>
                  <a:schemeClr val="accent2"/>
                </a:solidFill>
              </a:rPr>
              <a:t>Participating Facilities</a:t>
            </a:r>
            <a:r>
              <a:rPr lang="en-US" sz="2400" b="1" dirty="0">
                <a:solidFill>
                  <a:schemeClr val="accent2"/>
                </a:solidFill>
              </a:rPr>
              <a:t>                </a:t>
            </a:r>
            <a:r>
              <a:rPr lang="en-US" sz="2400" b="1" u="sng" dirty="0">
                <a:solidFill>
                  <a:schemeClr val="accent2"/>
                </a:solidFill>
              </a:rPr>
              <a:t>Participating Students</a:t>
            </a:r>
            <a:endParaRPr lang="en-US" sz="2400" b="1" dirty="0">
              <a:solidFill>
                <a:schemeClr val="accent2"/>
              </a:solidFill>
            </a:endParaRPr>
          </a:p>
          <a:p>
            <a:r>
              <a:rPr lang="en-US" sz="2000" b="1" dirty="0">
                <a:solidFill>
                  <a:schemeClr val="accent2"/>
                </a:solidFill>
              </a:rPr>
              <a:t>	     73,375		                               1,524                                                       8,700</a:t>
            </a:r>
          </a:p>
        </p:txBody>
      </p:sp>
      <p:sp>
        <p:nvSpPr>
          <p:cNvPr id="5" name="Slide Number Placeholder 3">
            <a:extLst>
              <a:ext uri="{FF2B5EF4-FFF2-40B4-BE49-F238E27FC236}">
                <a16:creationId xmlns:a16="http://schemas.microsoft.com/office/drawing/2014/main" id="{72198418-C16C-E939-7925-E1167DAE9C20}"/>
              </a:ext>
            </a:extLst>
          </p:cNvPr>
          <p:cNvSpPr txBox="1">
            <a:spLocks/>
          </p:cNvSpPr>
          <p:nvPr/>
        </p:nvSpPr>
        <p:spPr>
          <a:xfrm>
            <a:off x="11271276" y="6410036"/>
            <a:ext cx="858983" cy="447964"/>
          </a:xfrm>
          <a:prstGeom prst="rect">
            <a:avLst/>
          </a:prstGeom>
        </p:spPr>
        <p:txBody>
          <a:bodyPr vert="horz" lIns="112316" tIns="56158" rIns="112316" bIns="56158" rtlCol="0" anchor="ctr"/>
          <a:lstStyle>
            <a:defPPr>
              <a:defRPr lang="en-US"/>
            </a:defPPr>
            <a:lvl1pPr marL="0" algn="r" defTabSz="914400" rtl="0" eaLnBrk="1" latinLnBrk="0" hangingPunct="1">
              <a:defRPr sz="15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D49A97-9B22-D549-B192-48BA620B0C07}" type="slidenum">
              <a:rPr lang="en-US" smtClean="0">
                <a:solidFill>
                  <a:prstClr val="white"/>
                </a:solidFill>
                <a:latin typeface="Calibri"/>
              </a:rPr>
              <a:pPr>
                <a:defRPr/>
              </a:pPr>
              <a:t>11</a:t>
            </a:fld>
            <a:endParaRPr lang="en-US" dirty="0">
              <a:solidFill>
                <a:prstClr val="white"/>
              </a:solidFill>
              <a:latin typeface="Calibri"/>
            </a:endParaRPr>
          </a:p>
        </p:txBody>
      </p:sp>
      <p:sp>
        <p:nvSpPr>
          <p:cNvPr id="6" name="TextBox 5">
            <a:extLst>
              <a:ext uri="{FF2B5EF4-FFF2-40B4-BE49-F238E27FC236}">
                <a16:creationId xmlns:a16="http://schemas.microsoft.com/office/drawing/2014/main" id="{2D63455D-B748-54A5-7D40-863FD2979F73}"/>
              </a:ext>
            </a:extLst>
          </p:cNvPr>
          <p:cNvSpPr txBox="1"/>
          <p:nvPr/>
        </p:nvSpPr>
        <p:spPr>
          <a:xfrm>
            <a:off x="4401104" y="3059668"/>
            <a:ext cx="2099631" cy="369332"/>
          </a:xfrm>
          <a:prstGeom prst="rect">
            <a:avLst/>
          </a:prstGeom>
          <a:noFill/>
        </p:spPr>
        <p:txBody>
          <a:bodyPr wrap="square">
            <a:spAutoFit/>
          </a:bodyPr>
          <a:lstStyle/>
          <a:p>
            <a:r>
              <a:rPr lang="en-US" dirty="0">
                <a:solidFill>
                  <a:schemeClr val="accent2"/>
                </a:solidFill>
              </a:rPr>
              <a:t>Time Records</a:t>
            </a:r>
          </a:p>
        </p:txBody>
      </p:sp>
      <p:sp>
        <p:nvSpPr>
          <p:cNvPr id="8" name="TextBox 7">
            <a:extLst>
              <a:ext uri="{FF2B5EF4-FFF2-40B4-BE49-F238E27FC236}">
                <a16:creationId xmlns:a16="http://schemas.microsoft.com/office/drawing/2014/main" id="{E7DC4F02-A28A-3E80-547A-3E2FC6A36165}"/>
              </a:ext>
            </a:extLst>
          </p:cNvPr>
          <p:cNvSpPr txBox="1"/>
          <p:nvPr/>
        </p:nvSpPr>
        <p:spPr>
          <a:xfrm>
            <a:off x="429657" y="3016936"/>
            <a:ext cx="1553379" cy="369332"/>
          </a:xfrm>
          <a:prstGeom prst="rect">
            <a:avLst/>
          </a:prstGeom>
          <a:noFill/>
        </p:spPr>
        <p:txBody>
          <a:bodyPr wrap="square">
            <a:spAutoFit/>
          </a:bodyPr>
          <a:lstStyle/>
          <a:p>
            <a:r>
              <a:rPr lang="en-US" dirty="0">
                <a:solidFill>
                  <a:schemeClr val="accent2"/>
                </a:solidFill>
              </a:rPr>
              <a:t>Applications</a:t>
            </a:r>
            <a:endParaRPr lang="en-US" dirty="0"/>
          </a:p>
        </p:txBody>
      </p:sp>
      <p:sp>
        <p:nvSpPr>
          <p:cNvPr id="11" name="TextBox 10">
            <a:extLst>
              <a:ext uri="{FF2B5EF4-FFF2-40B4-BE49-F238E27FC236}">
                <a16:creationId xmlns:a16="http://schemas.microsoft.com/office/drawing/2014/main" id="{D74C0C2B-4742-D66A-7BAF-B8703659F0EA}"/>
              </a:ext>
            </a:extLst>
          </p:cNvPr>
          <p:cNvSpPr txBox="1"/>
          <p:nvPr/>
        </p:nvSpPr>
        <p:spPr>
          <a:xfrm>
            <a:off x="7911677" y="3016936"/>
            <a:ext cx="2099631" cy="369332"/>
          </a:xfrm>
          <a:prstGeom prst="rect">
            <a:avLst/>
          </a:prstGeom>
          <a:noFill/>
        </p:spPr>
        <p:txBody>
          <a:bodyPr wrap="square">
            <a:spAutoFit/>
          </a:bodyPr>
          <a:lstStyle/>
          <a:p>
            <a:r>
              <a:rPr lang="en-US" dirty="0">
                <a:solidFill>
                  <a:schemeClr val="accent2"/>
                </a:solidFill>
              </a:rPr>
              <a:t>Contract Extensions</a:t>
            </a:r>
          </a:p>
        </p:txBody>
      </p:sp>
      <p:graphicFrame>
        <p:nvGraphicFramePr>
          <p:cNvPr id="12" name="Chart 11">
            <a:extLst>
              <a:ext uri="{FF2B5EF4-FFF2-40B4-BE49-F238E27FC236}">
                <a16:creationId xmlns:a16="http://schemas.microsoft.com/office/drawing/2014/main" id="{292F1241-B67B-5624-10CD-A19520E96CBD}"/>
              </a:ext>
            </a:extLst>
          </p:cNvPr>
          <p:cNvGraphicFramePr/>
          <p:nvPr>
            <p:extLst>
              <p:ext uri="{D42A27DB-BD31-4B8C-83A1-F6EECF244321}">
                <p14:modId xmlns:p14="http://schemas.microsoft.com/office/powerpoint/2010/main" val="3496565109"/>
              </p:ext>
            </p:extLst>
          </p:nvPr>
        </p:nvGraphicFramePr>
        <p:xfrm>
          <a:off x="278761" y="3674956"/>
          <a:ext cx="3389856" cy="18798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DC93C052-000A-B78F-A6FB-39E7AEBE6610}"/>
              </a:ext>
            </a:extLst>
          </p:cNvPr>
          <p:cNvGraphicFramePr/>
          <p:nvPr>
            <p:extLst>
              <p:ext uri="{D42A27DB-BD31-4B8C-83A1-F6EECF244321}">
                <p14:modId xmlns:p14="http://schemas.microsoft.com/office/powerpoint/2010/main" val="168267205"/>
              </p:ext>
            </p:extLst>
          </p:nvPr>
        </p:nvGraphicFramePr>
        <p:xfrm>
          <a:off x="4484006" y="3674957"/>
          <a:ext cx="2651760" cy="18798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32BEFFC7-7CDB-AD13-8803-913916AEF2D3}"/>
              </a:ext>
            </a:extLst>
          </p:cNvPr>
          <p:cNvGraphicFramePr/>
          <p:nvPr>
            <p:extLst>
              <p:ext uri="{D42A27DB-BD31-4B8C-83A1-F6EECF244321}">
                <p14:modId xmlns:p14="http://schemas.microsoft.com/office/powerpoint/2010/main" val="1726827338"/>
              </p:ext>
            </p:extLst>
          </p:nvPr>
        </p:nvGraphicFramePr>
        <p:xfrm>
          <a:off x="8155946" y="3674956"/>
          <a:ext cx="2651760" cy="18798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5070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893B-D4A6-455D-8499-CFCAF7AF400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Education Call Center</a:t>
            </a:r>
          </a:p>
        </p:txBody>
      </p:sp>
      <p:sp>
        <p:nvSpPr>
          <p:cNvPr id="4" name="Slide Number Placeholder 3">
            <a:extLst>
              <a:ext uri="{FF2B5EF4-FFF2-40B4-BE49-F238E27FC236}">
                <a16:creationId xmlns:a16="http://schemas.microsoft.com/office/drawing/2014/main" id="{9EB2439B-EAF6-4C11-8007-5BF55F0ACE41}"/>
              </a:ext>
            </a:extLst>
          </p:cNvPr>
          <p:cNvSpPr>
            <a:spLocks noGrp="1"/>
          </p:cNvSpPr>
          <p:nvPr>
            <p:ph type="sldNum" sz="quarter" idx="10"/>
          </p:nvPr>
        </p:nvSpPr>
        <p:spPr/>
        <p:txBody>
          <a:bodyPr/>
          <a:lstStyle/>
          <a:p>
            <a:pPr defTabSz="561565"/>
            <a:fld id="{D983F1FA-211D-3044-9E35-958DFBC26156}" type="slidenum">
              <a:rPr lang="en-US" smtClean="0">
                <a:solidFill>
                  <a:srgbClr val="FF0000"/>
                </a:solidFill>
              </a:rPr>
              <a:pPr defTabSz="561565"/>
              <a:t>12</a:t>
            </a:fld>
            <a:endParaRPr lang="en-US" dirty="0">
              <a:solidFill>
                <a:srgbClr val="FF0000"/>
              </a:solidFill>
            </a:endParaRPr>
          </a:p>
        </p:txBody>
      </p:sp>
      <p:pic>
        <p:nvPicPr>
          <p:cNvPr id="3" name="Picture 2">
            <a:extLst>
              <a:ext uri="{FF2B5EF4-FFF2-40B4-BE49-F238E27FC236}">
                <a16:creationId xmlns:a16="http://schemas.microsoft.com/office/drawing/2014/main" id="{E9367DD8-F181-8595-7CC1-8AD4A24849F0}"/>
              </a:ext>
            </a:extLst>
          </p:cNvPr>
          <p:cNvPicPr>
            <a:picLocks noChangeAspect="1"/>
          </p:cNvPicPr>
          <p:nvPr/>
        </p:nvPicPr>
        <p:blipFill>
          <a:blip r:embed="rId3"/>
          <a:stretch>
            <a:fillRect/>
          </a:stretch>
        </p:blipFill>
        <p:spPr>
          <a:xfrm>
            <a:off x="722534" y="1261752"/>
            <a:ext cx="10859866" cy="1792167"/>
          </a:xfrm>
          <a:prstGeom prst="rect">
            <a:avLst/>
          </a:prstGeom>
        </p:spPr>
      </p:pic>
      <p:pic>
        <p:nvPicPr>
          <p:cNvPr id="7" name="Picture 6">
            <a:extLst>
              <a:ext uri="{FF2B5EF4-FFF2-40B4-BE49-F238E27FC236}">
                <a16:creationId xmlns:a16="http://schemas.microsoft.com/office/drawing/2014/main" id="{B9ED1979-94ED-914D-17E6-3CB5E9C265E3}"/>
              </a:ext>
            </a:extLst>
          </p:cNvPr>
          <p:cNvPicPr>
            <a:picLocks noChangeAspect="1"/>
          </p:cNvPicPr>
          <p:nvPr/>
        </p:nvPicPr>
        <p:blipFill>
          <a:blip r:embed="rId4"/>
          <a:stretch>
            <a:fillRect/>
          </a:stretch>
        </p:blipFill>
        <p:spPr>
          <a:xfrm>
            <a:off x="329376" y="3549864"/>
            <a:ext cx="11533248" cy="2046384"/>
          </a:xfrm>
          <a:prstGeom prst="rect">
            <a:avLst/>
          </a:prstGeom>
        </p:spPr>
      </p:pic>
    </p:spTree>
    <p:extLst>
      <p:ext uri="{BB962C8B-B14F-4D97-AF65-F5344CB8AC3E}">
        <p14:creationId xmlns:p14="http://schemas.microsoft.com/office/powerpoint/2010/main" val="1113751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392599-0F51-4E58-AD80-4DC728434E2D}"/>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3" name="TextBox 2">
            <a:extLst>
              <a:ext uri="{FF2B5EF4-FFF2-40B4-BE49-F238E27FC236}">
                <a16:creationId xmlns:a16="http://schemas.microsoft.com/office/drawing/2014/main" id="{5EE7613A-3278-0A32-3DAD-8287FEF8C609}"/>
              </a:ext>
            </a:extLst>
          </p:cNvPr>
          <p:cNvSpPr txBox="1"/>
          <p:nvPr/>
        </p:nvSpPr>
        <p:spPr>
          <a:xfrm>
            <a:off x="2566930" y="0"/>
            <a:ext cx="7083845"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Resources and Contact Information </a:t>
            </a:r>
          </a:p>
          <a:p>
            <a:pPr algn="ctr"/>
            <a:endParaRPr lang="en-US" sz="36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E341ABC-72B8-720A-50E6-3C3D52B4063B}"/>
              </a:ext>
            </a:extLst>
          </p:cNvPr>
          <p:cNvSpPr txBox="1"/>
          <p:nvPr/>
        </p:nvSpPr>
        <p:spPr>
          <a:xfrm>
            <a:off x="363557" y="1178805"/>
            <a:ext cx="6929609" cy="3626634"/>
          </a:xfrm>
          <a:prstGeom prst="rect">
            <a:avLst/>
          </a:prstGeom>
          <a:noFill/>
        </p:spPr>
        <p:txBody>
          <a:bodyPr wrap="square" rtlCol="0">
            <a:spAutoFit/>
          </a:bodyPr>
          <a:lstStyle/>
          <a:p>
            <a:pPr marL="299085" indent="-287020">
              <a:lnSpc>
                <a:spcPct val="100000"/>
              </a:lnSpc>
              <a:spcBef>
                <a:spcPts val="2160"/>
              </a:spcBef>
              <a:buClr>
                <a:srgbClr val="000000"/>
              </a:buClr>
              <a:buSzPct val="133333"/>
              <a:buFont typeface="Wingdings"/>
              <a:buChar char=""/>
              <a:tabLst>
                <a:tab pos="299085" algn="l"/>
                <a:tab pos="299720" algn="l"/>
              </a:tabLst>
            </a:pPr>
            <a:r>
              <a:rPr lang="en-US" sz="2000" b="1" i="0" dirty="0">
                <a:solidFill>
                  <a:srgbClr val="2E2E2E"/>
                </a:solidFill>
                <a:effectLst/>
                <a:latin typeface="Arial" panose="020B0604020202020204" pitchFamily="34" charset="0"/>
              </a:rPr>
              <a:t>Phone</a:t>
            </a:r>
            <a:r>
              <a:rPr lang="en-US" sz="2000" b="0" i="0" dirty="0">
                <a:solidFill>
                  <a:srgbClr val="2E2E2E"/>
                </a:solidFill>
                <a:effectLst/>
                <a:latin typeface="Arial" panose="020B0604020202020204" pitchFamily="34" charset="0"/>
              </a:rPr>
              <a:t>:  888-GIBILL-1 (888-442-4551). </a:t>
            </a:r>
            <a:r>
              <a:rPr lang="en-US" sz="2000" dirty="0">
                <a:solidFill>
                  <a:srgbClr val="2E2E2E"/>
                </a:solidFill>
                <a:latin typeface="Arial" panose="020B0604020202020204" pitchFamily="34" charset="0"/>
              </a:rPr>
              <a:t>                       </a:t>
            </a:r>
            <a:r>
              <a:rPr lang="en-US" sz="2000" b="0" i="0" dirty="0">
                <a:solidFill>
                  <a:srgbClr val="2E2E2E"/>
                </a:solidFill>
                <a:effectLst/>
                <a:latin typeface="Arial" panose="020B0604020202020204" pitchFamily="34" charset="0"/>
              </a:rPr>
              <a:t>Call between 7 a.m. - 6 p.m. CST, Monday-Friday</a:t>
            </a:r>
          </a:p>
          <a:p>
            <a:pPr marL="299085" indent="-287020">
              <a:lnSpc>
                <a:spcPct val="100000"/>
              </a:lnSpc>
              <a:spcBef>
                <a:spcPts val="2160"/>
              </a:spcBef>
              <a:buClr>
                <a:srgbClr val="000000"/>
              </a:buClr>
              <a:buSzPct val="133333"/>
              <a:buFont typeface="Wingdings"/>
              <a:buChar char=""/>
              <a:tabLst>
                <a:tab pos="299085" algn="l"/>
                <a:tab pos="299720" algn="l"/>
              </a:tabLst>
            </a:pPr>
            <a:r>
              <a:rPr lang="en-US" sz="2000" b="1" spc="-10" dirty="0">
                <a:solidFill>
                  <a:srgbClr val="2E2E2E"/>
                </a:solidFill>
                <a:uFill>
                  <a:solidFill>
                    <a:srgbClr val="0562C1"/>
                  </a:solidFill>
                </a:uFill>
                <a:latin typeface="Arial" panose="020B0604020202020204" pitchFamily="34" charset="0"/>
                <a:cs typeface="Arial"/>
              </a:rPr>
              <a:t>School Representatives</a:t>
            </a:r>
            <a:r>
              <a:rPr lang="en-US" sz="2000" spc="-10" dirty="0">
                <a:solidFill>
                  <a:srgbClr val="2E2E2E"/>
                </a:solidFill>
                <a:uFill>
                  <a:solidFill>
                    <a:srgbClr val="0562C1"/>
                  </a:solidFill>
                </a:uFill>
                <a:latin typeface="Arial" panose="020B0604020202020204" pitchFamily="34" charset="0"/>
                <a:cs typeface="Arial"/>
              </a:rPr>
              <a:t>:  855-225-1159, Option 1</a:t>
            </a:r>
            <a:endParaRPr lang="en-US" sz="2000" b="1" spc="-10" dirty="0">
              <a:solidFill>
                <a:schemeClr val="tx1"/>
              </a:solidFill>
              <a:uFill>
                <a:solidFill>
                  <a:srgbClr val="0562C1"/>
                </a:solidFill>
              </a:uFill>
              <a:latin typeface="Arial"/>
              <a:cs typeface="Arial"/>
            </a:endParaRPr>
          </a:p>
          <a:p>
            <a:pPr marL="299085" indent="-287020">
              <a:spcBef>
                <a:spcPts val="2160"/>
              </a:spcBef>
              <a:buClr>
                <a:srgbClr val="000000"/>
              </a:buClr>
              <a:buSzPct val="133333"/>
              <a:buFont typeface="Wingdings"/>
              <a:buChar char=""/>
              <a:tabLst>
                <a:tab pos="299085" algn="l"/>
                <a:tab pos="299720" algn="l"/>
              </a:tabLst>
            </a:pPr>
            <a:r>
              <a:rPr lang="en-US" sz="2000" b="1" spc="-10" dirty="0">
                <a:uFill>
                  <a:solidFill>
                    <a:srgbClr val="0562C1"/>
                  </a:solidFill>
                </a:uFill>
                <a:latin typeface="Arial"/>
                <a:cs typeface="Arial"/>
              </a:rPr>
              <a:t>Gov Delivery:   </a:t>
            </a:r>
            <a:r>
              <a:rPr lang="en-US" sz="2000" b="1" u="sng" spc="-10" dirty="0">
                <a:solidFill>
                  <a:srgbClr val="00B0F0"/>
                </a:solidFill>
                <a:uFill>
                  <a:solidFill>
                    <a:srgbClr val="0562C1"/>
                  </a:solidFill>
                </a:uFill>
                <a:latin typeface="Arial"/>
                <a:cs typeface="Arial"/>
                <a:hlinkClick r:id="rId3">
                  <a:extLst>
                    <a:ext uri="{A12FA001-AC4F-418D-AE19-62706E023703}">
                      <ahyp:hlinkClr xmlns:ahyp="http://schemas.microsoft.com/office/drawing/2018/hyperlinkcolor" val="tx"/>
                    </a:ext>
                  </a:extLst>
                </a:hlinkClick>
              </a:rPr>
              <a:t>https://public.govdelivery.com/</a:t>
            </a:r>
            <a:endParaRPr lang="en-US" sz="2000" b="1" u="sng" spc="-10" dirty="0">
              <a:solidFill>
                <a:srgbClr val="00B0F0"/>
              </a:solidFill>
              <a:uFill>
                <a:solidFill>
                  <a:srgbClr val="0562C1"/>
                </a:solidFill>
              </a:uFill>
              <a:latin typeface="Arial"/>
              <a:cs typeface="Arial"/>
            </a:endParaRPr>
          </a:p>
          <a:p>
            <a:pPr marL="299085" indent="-287020">
              <a:spcBef>
                <a:spcPts val="2160"/>
              </a:spcBef>
              <a:buClr>
                <a:srgbClr val="000000"/>
              </a:buClr>
              <a:buSzPct val="133333"/>
              <a:buFont typeface="Wingdings"/>
              <a:buChar char=""/>
              <a:tabLst>
                <a:tab pos="299085" algn="l"/>
                <a:tab pos="299720" algn="l"/>
              </a:tabLst>
            </a:pPr>
            <a:r>
              <a:rPr lang="en-US" sz="2000" b="1" spc="-10" dirty="0">
                <a:solidFill>
                  <a:schemeClr val="tx1"/>
                </a:solidFill>
                <a:uFill>
                  <a:solidFill>
                    <a:srgbClr val="0562C1"/>
                  </a:solidFill>
                </a:uFill>
                <a:latin typeface="Arial"/>
                <a:cs typeface="Arial"/>
              </a:rPr>
              <a:t>GI Bill Website: </a:t>
            </a:r>
            <a:r>
              <a:rPr lang="en-US" sz="2000" b="1" u="sng" spc="-10" dirty="0">
                <a:solidFill>
                  <a:srgbClr val="00B0F0"/>
                </a:solidFill>
                <a:uFill>
                  <a:solidFill>
                    <a:srgbClr val="0562C1"/>
                  </a:solidFill>
                </a:uFill>
                <a:latin typeface="Arial"/>
                <a:cs typeface="Arial"/>
                <a:hlinkClick r:id="rId4">
                  <a:extLst>
                    <a:ext uri="{A12FA001-AC4F-418D-AE19-62706E023703}">
                      <ahyp:hlinkClr xmlns:ahyp="http://schemas.microsoft.com/office/drawing/2018/hyperlinkcolor" val="tx"/>
                    </a:ext>
                  </a:extLst>
                </a:hlinkClick>
              </a:rPr>
              <a:t>https://benefits.va.gov/gibill/</a:t>
            </a:r>
            <a:r>
              <a:rPr lang="en-US" sz="2000" b="1" u="sng" spc="-10" dirty="0">
                <a:solidFill>
                  <a:srgbClr val="00B0F0"/>
                </a:solidFill>
                <a:uFill>
                  <a:solidFill>
                    <a:srgbClr val="0562C1"/>
                  </a:solidFill>
                </a:uFill>
                <a:latin typeface="Arial"/>
                <a:cs typeface="Arial"/>
              </a:rPr>
              <a:t>  </a:t>
            </a:r>
            <a:r>
              <a:rPr lang="en-US" sz="1400" spc="-10" dirty="0">
                <a:uFill>
                  <a:solidFill>
                    <a:srgbClr val="0562C1"/>
                  </a:solidFill>
                </a:uFill>
                <a:latin typeface="Arial"/>
                <a:cs typeface="Arial"/>
              </a:rPr>
              <a:t>QR Code#1</a:t>
            </a:r>
          </a:p>
          <a:p>
            <a:pPr marL="299085" indent="-287020">
              <a:spcBef>
                <a:spcPts val="2160"/>
              </a:spcBef>
              <a:buClr>
                <a:srgbClr val="000000"/>
              </a:buClr>
              <a:buSzPct val="133333"/>
              <a:buFont typeface="Wingdings"/>
              <a:buChar char=""/>
              <a:tabLst>
                <a:tab pos="299085" algn="l"/>
                <a:tab pos="299720" algn="l"/>
              </a:tabLst>
            </a:pPr>
            <a:r>
              <a:rPr lang="en-US" sz="2000" b="1" dirty="0">
                <a:latin typeface="Arial"/>
                <a:cs typeface="Arial"/>
              </a:rPr>
              <a:t>Ask</a:t>
            </a:r>
            <a:r>
              <a:rPr lang="en-US" sz="2000" b="1" spc="25" dirty="0">
                <a:latin typeface="Arial"/>
                <a:cs typeface="Arial"/>
              </a:rPr>
              <a:t> </a:t>
            </a:r>
            <a:r>
              <a:rPr lang="en-US" sz="2000" b="1" spc="-75" dirty="0">
                <a:latin typeface="Arial"/>
                <a:cs typeface="Arial"/>
              </a:rPr>
              <a:t>VA</a:t>
            </a:r>
            <a:r>
              <a:rPr lang="en-US" sz="2000" b="1" spc="-100" dirty="0">
                <a:latin typeface="Arial"/>
                <a:cs typeface="Arial"/>
              </a:rPr>
              <a:t> </a:t>
            </a:r>
            <a:r>
              <a:rPr lang="en-US" sz="2000" b="1" dirty="0">
                <a:latin typeface="Arial"/>
                <a:cs typeface="Arial"/>
              </a:rPr>
              <a:t>website:</a:t>
            </a:r>
            <a:r>
              <a:rPr lang="en-US" sz="2000" b="1" spc="-25" dirty="0">
                <a:latin typeface="Arial"/>
                <a:cs typeface="Arial"/>
              </a:rPr>
              <a:t> </a:t>
            </a:r>
            <a:r>
              <a:rPr lang="en-US" sz="2000" b="1" u="sng" spc="-10" dirty="0">
                <a:solidFill>
                  <a:srgbClr val="00B0F0"/>
                </a:solidFill>
                <a:uFill>
                  <a:solidFill>
                    <a:srgbClr val="0562C1"/>
                  </a:solidFill>
                </a:uFill>
                <a:latin typeface="Arial"/>
                <a:cs typeface="Arial"/>
                <a:hlinkClick r:id="rId5">
                  <a:extLst>
                    <a:ext uri="{A12FA001-AC4F-418D-AE19-62706E023703}">
                      <ahyp:hlinkClr xmlns:ahyp="http://schemas.microsoft.com/office/drawing/2018/hyperlinkcolor" val="tx"/>
                    </a:ext>
                  </a:extLst>
                </a:hlinkClick>
              </a:rPr>
              <a:t>https://ask.va.gov/</a:t>
            </a:r>
            <a:r>
              <a:rPr lang="en-US" sz="2000" b="1" u="sng" spc="-10" dirty="0">
                <a:solidFill>
                  <a:srgbClr val="00B0F0"/>
                </a:solidFill>
                <a:uFill>
                  <a:solidFill>
                    <a:srgbClr val="0562C1"/>
                  </a:solidFill>
                </a:uFill>
                <a:latin typeface="Arial"/>
                <a:cs typeface="Arial"/>
              </a:rPr>
              <a:t>       </a:t>
            </a:r>
            <a:r>
              <a:rPr lang="en-US" sz="1400" spc="-10" dirty="0">
                <a:uFill>
                  <a:solidFill>
                    <a:srgbClr val="0562C1"/>
                  </a:solidFill>
                </a:uFill>
                <a:latin typeface="Arial"/>
                <a:cs typeface="Arial"/>
              </a:rPr>
              <a:t>QR Code#2</a:t>
            </a:r>
          </a:p>
          <a:p>
            <a:pPr marL="299085" indent="-287020">
              <a:spcBef>
                <a:spcPts val="2160"/>
              </a:spcBef>
              <a:buClr>
                <a:srgbClr val="000000"/>
              </a:buClr>
              <a:buSzPct val="133333"/>
              <a:buFont typeface="Wingdings"/>
              <a:buChar char=""/>
              <a:tabLst>
                <a:tab pos="299085" algn="l"/>
                <a:tab pos="299720" algn="l"/>
              </a:tabLst>
            </a:pPr>
            <a:endParaRPr lang="en-US" sz="1800" b="1" u="sng" spc="-10" dirty="0">
              <a:solidFill>
                <a:srgbClr val="0562C1"/>
              </a:solidFill>
              <a:uFill>
                <a:solidFill>
                  <a:srgbClr val="0562C1"/>
                </a:solidFill>
              </a:uFill>
              <a:latin typeface="Arial"/>
              <a:cs typeface="Arial"/>
            </a:endParaRPr>
          </a:p>
        </p:txBody>
      </p:sp>
      <p:pic>
        <p:nvPicPr>
          <p:cNvPr id="1028" name="Picture 4">
            <a:extLst>
              <a:ext uri="{FF2B5EF4-FFF2-40B4-BE49-F238E27FC236}">
                <a16:creationId xmlns:a16="http://schemas.microsoft.com/office/drawing/2014/main" id="{0564D17D-EB90-D878-C919-F3A94B4187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2797" y="3986581"/>
            <a:ext cx="1828865" cy="18288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
            <a:extLst>
              <a:ext uri="{FF2B5EF4-FFF2-40B4-BE49-F238E27FC236}">
                <a16:creationId xmlns:a16="http://schemas.microsoft.com/office/drawing/2014/main" id="{340749C0-0AA3-4C8E-ED1C-1ED18DF1A12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013016">
            <a:off x="8728386" y="1098869"/>
            <a:ext cx="3215138" cy="1691162"/>
          </a:xfrm>
          <a:prstGeom prst="rect">
            <a:avLst/>
          </a:prstGeom>
        </p:spPr>
      </p:pic>
      <p:pic>
        <p:nvPicPr>
          <p:cNvPr id="10" name="Picture 9">
            <a:extLst>
              <a:ext uri="{FF2B5EF4-FFF2-40B4-BE49-F238E27FC236}">
                <a16:creationId xmlns:a16="http://schemas.microsoft.com/office/drawing/2014/main" id="{0881128B-B8C5-E1A5-D01F-199699721643}"/>
              </a:ext>
            </a:extLst>
          </p:cNvPr>
          <p:cNvPicPr>
            <a:picLocks noChangeAspect="1"/>
          </p:cNvPicPr>
          <p:nvPr/>
        </p:nvPicPr>
        <p:blipFill>
          <a:blip r:embed="rId9"/>
          <a:stretch>
            <a:fillRect/>
          </a:stretch>
        </p:blipFill>
        <p:spPr>
          <a:xfrm>
            <a:off x="7488182" y="3888900"/>
            <a:ext cx="2127827" cy="2200499"/>
          </a:xfrm>
          <a:prstGeom prst="rect">
            <a:avLst/>
          </a:prstGeom>
        </p:spPr>
      </p:pic>
      <p:sp>
        <p:nvSpPr>
          <p:cNvPr id="11" name="TextBox 10">
            <a:extLst>
              <a:ext uri="{FF2B5EF4-FFF2-40B4-BE49-F238E27FC236}">
                <a16:creationId xmlns:a16="http://schemas.microsoft.com/office/drawing/2014/main" id="{A83EE8A2-5851-4F9D-A846-96225CB7FF01}"/>
              </a:ext>
            </a:extLst>
          </p:cNvPr>
          <p:cNvSpPr txBox="1"/>
          <p:nvPr/>
        </p:nvSpPr>
        <p:spPr>
          <a:xfrm>
            <a:off x="7851474" y="3694313"/>
            <a:ext cx="3529070" cy="369332"/>
          </a:xfrm>
          <a:prstGeom prst="rect">
            <a:avLst/>
          </a:prstGeom>
          <a:noFill/>
        </p:spPr>
        <p:txBody>
          <a:bodyPr wrap="square" rtlCol="0">
            <a:spAutoFit/>
          </a:bodyPr>
          <a:lstStyle/>
          <a:p>
            <a:r>
              <a:rPr lang="en-US" b="1" dirty="0"/>
              <a:t>QR#1                                  QR#2</a:t>
            </a:r>
          </a:p>
        </p:txBody>
      </p:sp>
    </p:spTree>
    <p:extLst>
      <p:ext uri="{BB962C8B-B14F-4D97-AF65-F5344CB8AC3E}">
        <p14:creationId xmlns:p14="http://schemas.microsoft.com/office/powerpoint/2010/main" val="281903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D0E319-7E1C-4A73-8407-4B98C3F8552F}"/>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Jurisdictional Information</a:t>
            </a:r>
          </a:p>
        </p:txBody>
      </p:sp>
      <p:sp>
        <p:nvSpPr>
          <p:cNvPr id="6" name="TextBox 5">
            <a:extLst>
              <a:ext uri="{FF2B5EF4-FFF2-40B4-BE49-F238E27FC236}">
                <a16:creationId xmlns:a16="http://schemas.microsoft.com/office/drawing/2014/main" id="{9445227C-1AED-4691-B7A6-123EEB439D23}"/>
              </a:ext>
            </a:extLst>
          </p:cNvPr>
          <p:cNvSpPr txBox="1"/>
          <p:nvPr/>
        </p:nvSpPr>
        <p:spPr>
          <a:xfrm>
            <a:off x="6906801" y="1265625"/>
            <a:ext cx="5006109" cy="461664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Muskogee RPO is one of two offices that process Education benefit claims, Buffalo being the second.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Muskogee manages about 52 percent of the nation’s workload overseeing 20 states and the Trust Territories/Philippines.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Muskogee is also home to the Education Call Center (ECC).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Muskogee’s Education division is staffed at 548 employees (to include management), and the ECC is currently staffed at 328 employees.</a:t>
            </a:r>
          </a:p>
          <a:p>
            <a:endParaRPr lang="en-US" sz="1600" dirty="0">
              <a:latin typeface="Arial" panose="020B0604020202020204" pitchFamily="34" charset="0"/>
              <a:cs typeface="Arial" panose="020B0604020202020204" pitchFamily="34" charset="0"/>
            </a:endParaRPr>
          </a:p>
          <a:p>
            <a:endParaRPr lang="en-US" dirty="0"/>
          </a:p>
          <a:p>
            <a:endParaRPr lang="en-US" dirty="0"/>
          </a:p>
          <a:p>
            <a:endParaRPr lang="en-US" dirty="0"/>
          </a:p>
        </p:txBody>
      </p:sp>
      <p:pic>
        <p:nvPicPr>
          <p:cNvPr id="7" name="Picture 6" descr="Map&#10;&#10;Description automatically generated">
            <a:extLst>
              <a:ext uri="{FF2B5EF4-FFF2-40B4-BE49-F238E27FC236}">
                <a16:creationId xmlns:a16="http://schemas.microsoft.com/office/drawing/2014/main" id="{05DDDE36-AAC9-4625-89D9-A16D270A7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90" y="1000822"/>
            <a:ext cx="6537568" cy="4856356"/>
          </a:xfrm>
          <a:prstGeom prst="rect">
            <a:avLst/>
          </a:prstGeom>
        </p:spPr>
      </p:pic>
      <p:sp>
        <p:nvSpPr>
          <p:cNvPr id="5" name="Slide Number Placeholder 4">
            <a:extLst>
              <a:ext uri="{FF2B5EF4-FFF2-40B4-BE49-F238E27FC236}">
                <a16:creationId xmlns:a16="http://schemas.microsoft.com/office/drawing/2014/main" id="{1781A744-C20A-46BE-B5B5-2A5DE0CD7BC3}"/>
              </a:ext>
            </a:extLst>
          </p:cNvPr>
          <p:cNvSpPr>
            <a:spLocks noGrp="1"/>
          </p:cNvSpPr>
          <p:nvPr>
            <p:ph type="sldNum" sz="quarter" idx="10"/>
          </p:nvPr>
        </p:nvSpPr>
        <p:spPr/>
        <p:txBody>
          <a:bodyPr/>
          <a:lstStyle/>
          <a:p>
            <a:pPr defTabSz="561565"/>
            <a:fld id="{D983F1FA-211D-3044-9E35-958DFBC26156}" type="slidenum">
              <a:rPr lang="en-US" smtClean="0">
                <a:solidFill>
                  <a:prstClr val="white"/>
                </a:solidFill>
              </a:rPr>
              <a:pPr defTabSz="561565"/>
              <a:t>2</a:t>
            </a:fld>
            <a:endParaRPr lang="en-US" dirty="0">
              <a:solidFill>
                <a:prstClr val="white"/>
              </a:solidFill>
            </a:endParaRPr>
          </a:p>
        </p:txBody>
      </p:sp>
    </p:spTree>
    <p:extLst>
      <p:ext uri="{BB962C8B-B14F-4D97-AF65-F5344CB8AC3E}">
        <p14:creationId xmlns:p14="http://schemas.microsoft.com/office/powerpoint/2010/main" val="354198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E0F584-A629-4F93-834D-504AEC2F2F9D}"/>
              </a:ext>
            </a:extLst>
          </p:cNvPr>
          <p:cNvSpPr>
            <a:spLocks noGrp="1"/>
          </p:cNvSpPr>
          <p:nvPr>
            <p:ph type="title"/>
          </p:nvPr>
        </p:nvSpPr>
        <p:spPr>
          <a:xfrm>
            <a:off x="-17582" y="-76200"/>
            <a:ext cx="12192000" cy="731520"/>
          </a:xfrm>
        </p:spPr>
        <p:txBody>
          <a:bodyPr>
            <a:normAutofit/>
          </a:bodyPr>
          <a:lstStyle/>
          <a:p>
            <a:r>
              <a:rPr lang="en-US" sz="4000" dirty="0">
                <a:latin typeface="Arial" panose="020B0604020202020204" pitchFamily="34" charset="0"/>
                <a:cs typeface="Arial" panose="020B0604020202020204" pitchFamily="34" charset="0"/>
              </a:rPr>
              <a:t>Workload </a:t>
            </a:r>
          </a:p>
        </p:txBody>
      </p:sp>
      <p:sp>
        <p:nvSpPr>
          <p:cNvPr id="5" name="TextBox 4">
            <a:extLst>
              <a:ext uri="{FF2B5EF4-FFF2-40B4-BE49-F238E27FC236}">
                <a16:creationId xmlns:a16="http://schemas.microsoft.com/office/drawing/2014/main" id="{C3D6921C-F782-4D0C-B145-6BC803F2270F}"/>
              </a:ext>
            </a:extLst>
          </p:cNvPr>
          <p:cNvSpPr txBox="1"/>
          <p:nvPr/>
        </p:nvSpPr>
        <p:spPr>
          <a:xfrm>
            <a:off x="7585656" y="2182505"/>
            <a:ext cx="4253164" cy="2431435"/>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Original Claims received for the period October – June</a:t>
            </a:r>
          </a:p>
          <a:p>
            <a:pPr algn="ctr"/>
            <a:endParaRPr lang="en-US" sz="2000" b="1"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FY23 – 144,395</a:t>
            </a:r>
          </a:p>
          <a:p>
            <a:pPr algn="ctr"/>
            <a:r>
              <a:rPr lang="en-US" sz="2000" b="1" dirty="0">
                <a:latin typeface="Arial" panose="020B0604020202020204" pitchFamily="34" charset="0"/>
                <a:cs typeface="Arial" panose="020B0604020202020204" pitchFamily="34" charset="0"/>
              </a:rPr>
              <a:t>FY24 – 162,009</a:t>
            </a:r>
          </a:p>
          <a:p>
            <a:pPr algn="ctr"/>
            <a:endParaRPr lang="en-US" sz="2000" b="1"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A 12% increase in original claims</a:t>
            </a:r>
          </a:p>
          <a:p>
            <a:pPr algn="ctr"/>
            <a:r>
              <a:rPr lang="en-US" sz="1600" dirty="0">
                <a:latin typeface="Arial" panose="020B0604020202020204" pitchFamily="34" charset="0"/>
                <a:cs typeface="Arial" panose="020B0604020202020204" pitchFamily="34" charset="0"/>
              </a:rPr>
              <a:t> this fiscal year</a:t>
            </a:r>
            <a:endParaRPr lang="en-US" sz="2000" b="1"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5369AAC9-8875-433C-B062-2417CC593B86}"/>
              </a:ext>
            </a:extLst>
          </p:cNvPr>
          <p:cNvSpPr>
            <a:spLocks noGrp="1"/>
          </p:cNvSpPr>
          <p:nvPr>
            <p:ph type="sldNum" sz="quarter" idx="10"/>
          </p:nvPr>
        </p:nvSpPr>
        <p:spPr/>
        <p:txBody>
          <a:bodyPr/>
          <a:lstStyle/>
          <a:p>
            <a:pPr defTabSz="561565"/>
            <a:fld id="{D983F1FA-211D-3044-9E35-958DFBC26156}" type="slidenum">
              <a:rPr lang="en-US" smtClean="0">
                <a:solidFill>
                  <a:srgbClr val="FF0000"/>
                </a:solidFill>
              </a:rPr>
              <a:pPr defTabSz="561565"/>
              <a:t>3</a:t>
            </a:fld>
            <a:endParaRPr lang="en-US" dirty="0">
              <a:solidFill>
                <a:srgbClr val="FF0000"/>
              </a:solidFill>
            </a:endParaRPr>
          </a:p>
        </p:txBody>
      </p:sp>
      <p:graphicFrame>
        <p:nvGraphicFramePr>
          <p:cNvPr id="9" name="Chart 8">
            <a:extLst>
              <a:ext uri="{FF2B5EF4-FFF2-40B4-BE49-F238E27FC236}">
                <a16:creationId xmlns:a16="http://schemas.microsoft.com/office/drawing/2014/main" id="{79142BE2-4144-E786-0E45-234BA63328F6}"/>
              </a:ext>
            </a:extLst>
          </p:cNvPr>
          <p:cNvGraphicFramePr/>
          <p:nvPr>
            <p:extLst>
              <p:ext uri="{D42A27DB-BD31-4B8C-83A1-F6EECF244321}">
                <p14:modId xmlns:p14="http://schemas.microsoft.com/office/powerpoint/2010/main" val="1154088616"/>
              </p:ext>
            </p:extLst>
          </p:nvPr>
        </p:nvGraphicFramePr>
        <p:xfrm>
          <a:off x="115910" y="1049949"/>
          <a:ext cx="7018986" cy="4758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212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E0F584-A629-4F93-834D-504AEC2F2F9D}"/>
              </a:ext>
            </a:extLst>
          </p:cNvPr>
          <p:cNvSpPr>
            <a:spLocks noGrp="1"/>
          </p:cNvSpPr>
          <p:nvPr>
            <p:ph type="title"/>
          </p:nvPr>
        </p:nvSpPr>
        <p:spPr>
          <a:xfrm>
            <a:off x="-223024" y="0"/>
            <a:ext cx="12415025" cy="914400"/>
          </a:xfrm>
          <a:solidFill>
            <a:schemeClr val="tx2">
              <a:lumMod val="75000"/>
            </a:schemeClr>
          </a:solidFill>
        </p:spPr>
        <p:txBody>
          <a:bodyPr>
            <a:noAutofit/>
          </a:bodyPr>
          <a:lstStyle/>
          <a:p>
            <a:r>
              <a:rPr lang="en-US" sz="4000" b="1" dirty="0">
                <a:solidFill>
                  <a:schemeClr val="bg1"/>
                </a:solidFill>
                <a:latin typeface="Arial" panose="020B0604020202020204" pitchFamily="34" charset="0"/>
                <a:cs typeface="Arial" panose="020B0604020202020204" pitchFamily="34" charset="0"/>
              </a:rPr>
              <a:t>Workload </a:t>
            </a:r>
          </a:p>
        </p:txBody>
      </p:sp>
      <p:sp>
        <p:nvSpPr>
          <p:cNvPr id="9" name="TextBox 8">
            <a:extLst>
              <a:ext uri="{FF2B5EF4-FFF2-40B4-BE49-F238E27FC236}">
                <a16:creationId xmlns:a16="http://schemas.microsoft.com/office/drawing/2014/main" id="{6A304EC5-D29F-4CDA-9723-91EE637BCD48}"/>
              </a:ext>
            </a:extLst>
          </p:cNvPr>
          <p:cNvSpPr txBox="1"/>
          <p:nvPr/>
        </p:nvSpPr>
        <p:spPr>
          <a:xfrm>
            <a:off x="11804072" y="6391563"/>
            <a:ext cx="230910" cy="323165"/>
          </a:xfrm>
          <a:prstGeom prst="rect">
            <a:avLst/>
          </a:prstGeom>
          <a:noFill/>
        </p:spPr>
        <p:txBody>
          <a:bodyPr wrap="square">
            <a:spAutoFit/>
          </a:bodyPr>
          <a:lstStyle/>
          <a:p>
            <a:fld id="{B5D49A97-9B22-D549-B192-48BA620B0C07}" type="slidenum">
              <a:rPr lang="en-US" sz="1500" smtClean="0">
                <a:solidFill>
                  <a:srgbClr val="FF0000"/>
                </a:solidFill>
                <a:latin typeface="Calibri"/>
              </a:rPr>
              <a:pPr/>
              <a:t>4</a:t>
            </a:fld>
            <a:endParaRPr lang="en-US" sz="1500" dirty="0">
              <a:solidFill>
                <a:srgbClr val="FF0000"/>
              </a:solidFill>
            </a:endParaRPr>
          </a:p>
        </p:txBody>
      </p:sp>
      <p:sp>
        <p:nvSpPr>
          <p:cNvPr id="5" name="TextBox 4">
            <a:extLst>
              <a:ext uri="{FF2B5EF4-FFF2-40B4-BE49-F238E27FC236}">
                <a16:creationId xmlns:a16="http://schemas.microsoft.com/office/drawing/2014/main" id="{D094FBC7-FF6D-1EC1-6C02-F22CA98DE984}"/>
              </a:ext>
            </a:extLst>
          </p:cNvPr>
          <p:cNvSpPr txBox="1"/>
          <p:nvPr/>
        </p:nvSpPr>
        <p:spPr>
          <a:xfrm>
            <a:off x="272473" y="2059394"/>
            <a:ext cx="3859379" cy="1938992"/>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Supplemental Claims received for the period October – June</a:t>
            </a:r>
          </a:p>
          <a:p>
            <a:pPr algn="ctr"/>
            <a:endParaRPr lang="en-US" sz="2000" b="1"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FY23 – 1,809,235</a:t>
            </a:r>
          </a:p>
          <a:p>
            <a:pPr algn="ctr"/>
            <a:r>
              <a:rPr lang="en-US" sz="2000" b="1" dirty="0">
                <a:latin typeface="Arial" panose="020B0604020202020204" pitchFamily="34" charset="0"/>
                <a:cs typeface="Arial" panose="020B0604020202020204" pitchFamily="34" charset="0"/>
              </a:rPr>
              <a:t>FY24 – 2,133,525</a:t>
            </a:r>
          </a:p>
          <a:p>
            <a:pPr algn="ctr"/>
            <a:endParaRPr lang="en-US" sz="2000" b="1" dirty="0">
              <a:latin typeface="Arial" panose="020B0604020202020204" pitchFamily="34" charset="0"/>
              <a:cs typeface="Arial" panose="020B0604020202020204" pitchFamily="34" charset="0"/>
            </a:endParaRPr>
          </a:p>
        </p:txBody>
      </p:sp>
      <p:graphicFrame>
        <p:nvGraphicFramePr>
          <p:cNvPr id="12" name="Chart 11">
            <a:extLst>
              <a:ext uri="{FF2B5EF4-FFF2-40B4-BE49-F238E27FC236}">
                <a16:creationId xmlns:a16="http://schemas.microsoft.com/office/drawing/2014/main" id="{D80D2974-26A0-9C13-D731-1CD86B2E939A}"/>
              </a:ext>
            </a:extLst>
          </p:cNvPr>
          <p:cNvGraphicFramePr/>
          <p:nvPr>
            <p:extLst>
              <p:ext uri="{D42A27DB-BD31-4B8C-83A1-F6EECF244321}">
                <p14:modId xmlns:p14="http://schemas.microsoft.com/office/powerpoint/2010/main" val="130148584"/>
              </p:ext>
            </p:extLst>
          </p:nvPr>
        </p:nvGraphicFramePr>
        <p:xfrm>
          <a:off x="4896935" y="1172997"/>
          <a:ext cx="702259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38F08D1-B2C4-3D1B-56C5-0FF46B9098BC}"/>
              </a:ext>
            </a:extLst>
          </p:cNvPr>
          <p:cNvSpPr txBox="1"/>
          <p:nvPr/>
        </p:nvSpPr>
        <p:spPr>
          <a:xfrm>
            <a:off x="385590" y="4220050"/>
            <a:ext cx="4307595" cy="646331"/>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A 17% increase in supplemental claims</a:t>
            </a:r>
          </a:p>
          <a:p>
            <a:pPr algn="ctr"/>
            <a:r>
              <a:rPr lang="en-US" sz="1800" dirty="0">
                <a:latin typeface="Arial" panose="020B0604020202020204" pitchFamily="34" charset="0"/>
                <a:cs typeface="Arial" panose="020B0604020202020204" pitchFamily="34" charset="0"/>
              </a:rPr>
              <a:t> this fiscal year</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38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E0F584-A629-4F93-834D-504AEC2F2F9D}"/>
              </a:ext>
            </a:extLst>
          </p:cNvPr>
          <p:cNvSpPr>
            <a:spLocks noGrp="1"/>
          </p:cNvSpPr>
          <p:nvPr>
            <p:ph type="title"/>
          </p:nvPr>
        </p:nvSpPr>
        <p:spPr>
          <a:xfrm>
            <a:off x="0" y="0"/>
            <a:ext cx="12192001" cy="914400"/>
          </a:xfrm>
          <a:solidFill>
            <a:schemeClr val="tx2">
              <a:lumMod val="75000"/>
            </a:schemeClr>
          </a:solidFill>
        </p:spPr>
        <p:txBody>
          <a:bodyPr>
            <a:noAutofit/>
          </a:bodyPr>
          <a:lstStyle/>
          <a:p>
            <a:r>
              <a:rPr lang="en-US" sz="4000" b="1" dirty="0">
                <a:solidFill>
                  <a:schemeClr val="bg1"/>
                </a:solidFill>
                <a:latin typeface="Arial" panose="020B0604020202020204" pitchFamily="34" charset="0"/>
                <a:cs typeface="Arial" panose="020B0604020202020204" pitchFamily="34" charset="0"/>
              </a:rPr>
              <a:t>Original Claims Processing Highlights</a:t>
            </a:r>
          </a:p>
        </p:txBody>
      </p:sp>
      <p:sp>
        <p:nvSpPr>
          <p:cNvPr id="7" name="Text Placeholder 6">
            <a:extLst>
              <a:ext uri="{FF2B5EF4-FFF2-40B4-BE49-F238E27FC236}">
                <a16:creationId xmlns:a16="http://schemas.microsoft.com/office/drawing/2014/main" id="{FE82BF28-AF35-499B-9F2F-C5CF78C64A15}"/>
              </a:ext>
            </a:extLst>
          </p:cNvPr>
          <p:cNvSpPr>
            <a:spLocks noGrp="1"/>
          </p:cNvSpPr>
          <p:nvPr>
            <p:ph type="body" sz="quarter" idx="11"/>
          </p:nvPr>
        </p:nvSpPr>
        <p:spPr>
          <a:xfrm>
            <a:off x="7736159" y="1345409"/>
            <a:ext cx="4455840" cy="3002476"/>
          </a:xfrm>
        </p:spPr>
        <p:txBody>
          <a:bodyPr>
            <a:normAutofit/>
          </a:bodyPr>
          <a:lstStyle/>
          <a:p>
            <a:pPr marL="0" indent="0" algn="ctr">
              <a:buNone/>
            </a:pPr>
            <a:endParaRPr lang="en-US" sz="2000" b="1" dirty="0">
              <a:solidFill>
                <a:srgbClr val="FF0000"/>
              </a:solidFill>
              <a:latin typeface="Arial" panose="020B0604020202020204" pitchFamily="34" charset="0"/>
              <a:cs typeface="Arial" panose="020B0604020202020204" pitchFamily="34" charset="0"/>
            </a:endParaRPr>
          </a:p>
          <a:p>
            <a:pPr marL="0" indent="0" algn="ctr">
              <a:buNone/>
            </a:pPr>
            <a:endParaRPr lang="en-US" sz="2000" b="1" dirty="0">
              <a:solidFill>
                <a:srgbClr val="FF0000"/>
              </a:solidFill>
              <a:latin typeface="Arial" panose="020B0604020202020204" pitchFamily="34" charset="0"/>
              <a:cs typeface="Arial" panose="020B0604020202020204" pitchFamily="34" charset="0"/>
            </a:endParaRPr>
          </a:p>
          <a:p>
            <a:pPr marL="0" indent="0" algn="ctr">
              <a:buNone/>
            </a:pPr>
            <a:r>
              <a:rPr lang="en-US" sz="1600" b="1" dirty="0">
                <a:solidFill>
                  <a:schemeClr val="tx1"/>
                </a:solidFill>
                <a:latin typeface="Arial" panose="020B0604020202020204" pitchFamily="34" charset="0"/>
                <a:cs typeface="Arial" panose="020B0604020202020204" pitchFamily="34" charset="0"/>
              </a:rPr>
              <a:t>Original Claims Processed</a:t>
            </a:r>
          </a:p>
          <a:p>
            <a:pPr marL="0" indent="0" algn="ctr">
              <a:buNone/>
            </a:pPr>
            <a:endParaRPr lang="en-US" sz="1600" dirty="0">
              <a:solidFill>
                <a:schemeClr val="tx1"/>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1600" dirty="0">
                <a:solidFill>
                  <a:schemeClr val="tx1"/>
                </a:solidFill>
                <a:latin typeface="Arial" panose="020B0604020202020204" pitchFamily="34" charset="0"/>
                <a:cs typeface="Arial" panose="020B0604020202020204" pitchFamily="34" charset="0"/>
              </a:rPr>
              <a:t>FY22 – 181,435</a:t>
            </a:r>
          </a:p>
          <a:p>
            <a:pPr lvl="2">
              <a:buFont typeface="Wingdings" panose="05000000000000000000" pitchFamily="2" charset="2"/>
              <a:buChar char="Ø"/>
            </a:pPr>
            <a:r>
              <a:rPr lang="en-US" sz="1600" dirty="0">
                <a:solidFill>
                  <a:schemeClr val="tx1"/>
                </a:solidFill>
                <a:latin typeface="Arial" panose="020B0604020202020204" pitchFamily="34" charset="0"/>
                <a:cs typeface="Arial" panose="020B0604020202020204" pitchFamily="34" charset="0"/>
              </a:rPr>
              <a:t>FY23 – 198,432</a:t>
            </a:r>
          </a:p>
          <a:p>
            <a:pPr lvl="2">
              <a:buFont typeface="Wingdings" panose="05000000000000000000" pitchFamily="2" charset="2"/>
              <a:buChar char="Ø"/>
            </a:pPr>
            <a:endParaRPr lang="en-US" sz="1600" dirty="0">
              <a:solidFill>
                <a:schemeClr val="tx1"/>
              </a:solidFill>
              <a:latin typeface="Arial" panose="020B0604020202020204" pitchFamily="34" charset="0"/>
              <a:cs typeface="Arial" panose="020B0604020202020204" pitchFamily="34" charset="0"/>
            </a:endParaRPr>
          </a:p>
          <a:p>
            <a:pPr lvl="2">
              <a:buFont typeface="Wingdings" panose="05000000000000000000" pitchFamily="2" charset="2"/>
              <a:buChar char="Ø"/>
            </a:pPr>
            <a:endParaRPr lang="en-US" sz="1600" dirty="0">
              <a:solidFill>
                <a:schemeClr val="tx1"/>
              </a:solidFill>
              <a:latin typeface="Arial" panose="020B0604020202020204" pitchFamily="34" charset="0"/>
              <a:cs typeface="Arial" panose="020B0604020202020204" pitchFamily="34" charset="0"/>
            </a:endParaRPr>
          </a:p>
          <a:p>
            <a:pPr lvl="2">
              <a:buFont typeface="Wingdings" panose="05000000000000000000" pitchFamily="2" charset="2"/>
              <a:buChar char="Ø"/>
            </a:pPr>
            <a:endParaRPr lang="en-US" sz="1600" dirty="0">
              <a:solidFill>
                <a:schemeClr val="tx1"/>
              </a:solidFill>
              <a:latin typeface="Arial" panose="020B0604020202020204" pitchFamily="34" charset="0"/>
              <a:cs typeface="Arial" panose="020B0604020202020204" pitchFamily="34" charset="0"/>
            </a:endParaRPr>
          </a:p>
          <a:p>
            <a:pPr lvl="2">
              <a:buFont typeface="Wingdings" panose="05000000000000000000" pitchFamily="2" charset="2"/>
              <a:buChar char="Ø"/>
            </a:pPr>
            <a:endParaRPr lang="en-US" sz="1600" dirty="0">
              <a:solidFill>
                <a:schemeClr val="tx1"/>
              </a:solidFill>
              <a:latin typeface="Arial" panose="020B0604020202020204" pitchFamily="34" charset="0"/>
              <a:cs typeface="Arial" panose="020B0604020202020204" pitchFamily="34" charset="0"/>
            </a:endParaRPr>
          </a:p>
          <a:p>
            <a:pPr marL="0" indent="0">
              <a:buNone/>
            </a:pPr>
            <a:endParaRPr lang="en-US" dirty="0">
              <a:solidFill>
                <a:srgbClr val="FF0000"/>
              </a:solidFill>
            </a:endParaRPr>
          </a:p>
        </p:txBody>
      </p:sp>
      <p:sp>
        <p:nvSpPr>
          <p:cNvPr id="9" name="TextBox 8">
            <a:extLst>
              <a:ext uri="{FF2B5EF4-FFF2-40B4-BE49-F238E27FC236}">
                <a16:creationId xmlns:a16="http://schemas.microsoft.com/office/drawing/2014/main" id="{80996A07-BE18-41FB-B561-CDB96DFAAC20}"/>
              </a:ext>
            </a:extLst>
          </p:cNvPr>
          <p:cNvSpPr txBox="1"/>
          <p:nvPr/>
        </p:nvSpPr>
        <p:spPr>
          <a:xfrm>
            <a:off x="11799454" y="6317671"/>
            <a:ext cx="1025236" cy="323165"/>
          </a:xfrm>
          <a:prstGeom prst="rect">
            <a:avLst/>
          </a:prstGeom>
          <a:noFill/>
        </p:spPr>
        <p:txBody>
          <a:bodyPr wrap="square">
            <a:spAutoFit/>
          </a:bodyPr>
          <a:lstStyle/>
          <a:p>
            <a:fld id="{B5D49A97-9B22-D549-B192-48BA620B0C07}" type="slidenum">
              <a:rPr lang="en-US" sz="1500" smtClean="0">
                <a:solidFill>
                  <a:srgbClr val="FF0000"/>
                </a:solidFill>
                <a:latin typeface="Calibri"/>
              </a:rPr>
              <a:pPr/>
              <a:t>5</a:t>
            </a:fld>
            <a:endParaRPr lang="en-US" sz="1500" dirty="0">
              <a:solidFill>
                <a:srgbClr val="FF0000"/>
              </a:solidFill>
            </a:endParaRPr>
          </a:p>
        </p:txBody>
      </p:sp>
      <p:graphicFrame>
        <p:nvGraphicFramePr>
          <p:cNvPr id="6" name="Chart 5">
            <a:extLst>
              <a:ext uri="{FF2B5EF4-FFF2-40B4-BE49-F238E27FC236}">
                <a16:creationId xmlns:a16="http://schemas.microsoft.com/office/drawing/2014/main" id="{7A52B02C-2C3A-E408-A3B7-91BFB75F7557}"/>
              </a:ext>
            </a:extLst>
          </p:cNvPr>
          <p:cNvGraphicFramePr/>
          <p:nvPr>
            <p:extLst>
              <p:ext uri="{D42A27DB-BD31-4B8C-83A1-F6EECF244321}">
                <p14:modId xmlns:p14="http://schemas.microsoft.com/office/powerpoint/2010/main" val="3265408301"/>
              </p:ext>
            </p:extLst>
          </p:nvPr>
        </p:nvGraphicFramePr>
        <p:xfrm>
          <a:off x="253441" y="1170323"/>
          <a:ext cx="7648122" cy="4891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3">
            <a:extLst>
              <a:ext uri="{FF2B5EF4-FFF2-40B4-BE49-F238E27FC236}">
                <a16:creationId xmlns:a16="http://schemas.microsoft.com/office/drawing/2014/main" id="{F28E82A5-A3D2-312F-3932-AD7147904C1F}"/>
              </a:ext>
            </a:extLst>
          </p:cNvPr>
          <p:cNvGraphicFramePr>
            <a:graphicFrameLocks noGrp="1"/>
          </p:cNvGraphicFramePr>
          <p:nvPr>
            <p:extLst>
              <p:ext uri="{D42A27DB-BD31-4B8C-83A1-F6EECF244321}">
                <p14:modId xmlns:p14="http://schemas.microsoft.com/office/powerpoint/2010/main" val="598473038"/>
              </p:ext>
            </p:extLst>
          </p:nvPr>
        </p:nvGraphicFramePr>
        <p:xfrm>
          <a:off x="7879555" y="3261521"/>
          <a:ext cx="4125031" cy="1112520"/>
        </p:xfrm>
        <a:graphic>
          <a:graphicData uri="http://schemas.openxmlformats.org/drawingml/2006/table">
            <a:tbl>
              <a:tblPr firstRow="1" bandRow="1">
                <a:tableStyleId>{5C22544A-7EE6-4342-B048-85BDC9FD1C3A}</a:tableStyleId>
              </a:tblPr>
              <a:tblGrid>
                <a:gridCol w="650199">
                  <a:extLst>
                    <a:ext uri="{9D8B030D-6E8A-4147-A177-3AD203B41FA5}">
                      <a16:colId xmlns:a16="http://schemas.microsoft.com/office/drawing/2014/main" val="3355717507"/>
                    </a:ext>
                  </a:extLst>
                </a:gridCol>
                <a:gridCol w="1104404">
                  <a:extLst>
                    <a:ext uri="{9D8B030D-6E8A-4147-A177-3AD203B41FA5}">
                      <a16:colId xmlns:a16="http://schemas.microsoft.com/office/drawing/2014/main" val="718439868"/>
                    </a:ext>
                  </a:extLst>
                </a:gridCol>
                <a:gridCol w="1292650">
                  <a:extLst>
                    <a:ext uri="{9D8B030D-6E8A-4147-A177-3AD203B41FA5}">
                      <a16:colId xmlns:a16="http://schemas.microsoft.com/office/drawing/2014/main" val="276534115"/>
                    </a:ext>
                  </a:extLst>
                </a:gridCol>
                <a:gridCol w="1077778">
                  <a:extLst>
                    <a:ext uri="{9D8B030D-6E8A-4147-A177-3AD203B41FA5}">
                      <a16:colId xmlns:a16="http://schemas.microsoft.com/office/drawing/2014/main" val="3412435614"/>
                    </a:ext>
                  </a:extLst>
                </a:gridCol>
              </a:tblGrid>
              <a:tr h="370840">
                <a:tc>
                  <a:txBody>
                    <a:bodyPr/>
                    <a:lstStyle/>
                    <a:p>
                      <a:pPr algn="ctr"/>
                      <a:r>
                        <a:rPr lang="en-US" sz="1600" dirty="0"/>
                        <a:t>FYTD</a:t>
                      </a:r>
                    </a:p>
                  </a:txBody>
                  <a:tcPr/>
                </a:tc>
                <a:tc>
                  <a:txBody>
                    <a:bodyPr/>
                    <a:lstStyle/>
                    <a:p>
                      <a:pPr algn="ctr"/>
                      <a:r>
                        <a:rPr lang="en-US" sz="1600" dirty="0"/>
                        <a:t>Muskogee</a:t>
                      </a:r>
                    </a:p>
                  </a:txBody>
                  <a:tcPr/>
                </a:tc>
                <a:tc>
                  <a:txBody>
                    <a:bodyPr/>
                    <a:lstStyle/>
                    <a:p>
                      <a:pPr algn="ctr"/>
                      <a:r>
                        <a:rPr lang="en-US" sz="1600" dirty="0"/>
                        <a:t>Automation</a:t>
                      </a:r>
                    </a:p>
                  </a:txBody>
                  <a:tcPr/>
                </a:tc>
                <a:tc>
                  <a:txBody>
                    <a:bodyPr/>
                    <a:lstStyle/>
                    <a:p>
                      <a:pPr algn="ctr"/>
                      <a:r>
                        <a:rPr lang="en-US" sz="1600" dirty="0"/>
                        <a:t>Total</a:t>
                      </a:r>
                    </a:p>
                  </a:txBody>
                  <a:tcPr/>
                </a:tc>
                <a:extLst>
                  <a:ext uri="{0D108BD9-81ED-4DB2-BD59-A6C34878D82A}">
                    <a16:rowId xmlns:a16="http://schemas.microsoft.com/office/drawing/2014/main" val="54898029"/>
                  </a:ext>
                </a:extLst>
              </a:tr>
              <a:tr h="370840">
                <a:tc>
                  <a:txBody>
                    <a:bodyPr/>
                    <a:lstStyle/>
                    <a:p>
                      <a:pPr algn="ctr"/>
                      <a:r>
                        <a:rPr lang="en-US" sz="1600" dirty="0"/>
                        <a:t>FY22</a:t>
                      </a:r>
                    </a:p>
                  </a:txBody>
                  <a:tcPr/>
                </a:tc>
                <a:tc>
                  <a:txBody>
                    <a:bodyPr/>
                    <a:lstStyle/>
                    <a:p>
                      <a:pPr algn="ctr"/>
                      <a:r>
                        <a:rPr lang="en-US" sz="1600" dirty="0"/>
                        <a:t>181,435</a:t>
                      </a:r>
                    </a:p>
                  </a:txBody>
                  <a:tcPr/>
                </a:tc>
                <a:tc>
                  <a:txBody>
                    <a:bodyPr/>
                    <a:lstStyle/>
                    <a:p>
                      <a:pPr algn="ctr"/>
                      <a:r>
                        <a:rPr lang="en-US" sz="1600" dirty="0"/>
                        <a:t>0</a:t>
                      </a:r>
                    </a:p>
                  </a:txBody>
                  <a:tcPr/>
                </a:tc>
                <a:tc>
                  <a:txBody>
                    <a:bodyPr/>
                    <a:lstStyle/>
                    <a:p>
                      <a:pPr algn="ctr"/>
                      <a:r>
                        <a:rPr lang="en-US" sz="1600" dirty="0"/>
                        <a:t>181,435</a:t>
                      </a:r>
                    </a:p>
                  </a:txBody>
                  <a:tcPr/>
                </a:tc>
                <a:extLst>
                  <a:ext uri="{0D108BD9-81ED-4DB2-BD59-A6C34878D82A}">
                    <a16:rowId xmlns:a16="http://schemas.microsoft.com/office/drawing/2014/main" val="1485892766"/>
                  </a:ext>
                </a:extLst>
              </a:tr>
              <a:tr h="370840">
                <a:tc>
                  <a:txBody>
                    <a:bodyPr/>
                    <a:lstStyle/>
                    <a:p>
                      <a:pPr algn="ctr"/>
                      <a:r>
                        <a:rPr lang="en-US" sz="1600" dirty="0"/>
                        <a:t>FY23</a:t>
                      </a:r>
                    </a:p>
                  </a:txBody>
                  <a:tcPr/>
                </a:tc>
                <a:tc>
                  <a:txBody>
                    <a:bodyPr/>
                    <a:lstStyle/>
                    <a:p>
                      <a:pPr algn="ctr"/>
                      <a:r>
                        <a:rPr lang="en-US" sz="1600" dirty="0"/>
                        <a:t>182,149</a:t>
                      </a:r>
                    </a:p>
                  </a:txBody>
                  <a:tcPr/>
                </a:tc>
                <a:tc>
                  <a:txBody>
                    <a:bodyPr/>
                    <a:lstStyle/>
                    <a:p>
                      <a:pPr algn="ctr"/>
                      <a:r>
                        <a:rPr lang="en-US" sz="1600" dirty="0"/>
                        <a:t>16,283</a:t>
                      </a:r>
                    </a:p>
                  </a:txBody>
                  <a:tcPr/>
                </a:tc>
                <a:tc>
                  <a:txBody>
                    <a:bodyPr/>
                    <a:lstStyle/>
                    <a:p>
                      <a:pPr algn="ctr"/>
                      <a:r>
                        <a:rPr lang="en-US" sz="1600" dirty="0"/>
                        <a:t>198,432</a:t>
                      </a:r>
                    </a:p>
                  </a:txBody>
                  <a:tcPr/>
                </a:tc>
                <a:extLst>
                  <a:ext uri="{0D108BD9-81ED-4DB2-BD59-A6C34878D82A}">
                    <a16:rowId xmlns:a16="http://schemas.microsoft.com/office/drawing/2014/main" val="1610952437"/>
                  </a:ext>
                </a:extLst>
              </a:tr>
            </a:tbl>
          </a:graphicData>
        </a:graphic>
      </p:graphicFrame>
      <p:graphicFrame>
        <p:nvGraphicFramePr>
          <p:cNvPr id="4" name="Table 3">
            <a:extLst>
              <a:ext uri="{FF2B5EF4-FFF2-40B4-BE49-F238E27FC236}">
                <a16:creationId xmlns:a16="http://schemas.microsoft.com/office/drawing/2014/main" id="{EC26C0B6-C015-8AD1-08F8-DA704B1C4C27}"/>
              </a:ext>
            </a:extLst>
          </p:cNvPr>
          <p:cNvGraphicFramePr>
            <a:graphicFrameLocks noGrp="1"/>
          </p:cNvGraphicFramePr>
          <p:nvPr>
            <p:extLst>
              <p:ext uri="{D42A27DB-BD31-4B8C-83A1-F6EECF244321}">
                <p14:modId xmlns:p14="http://schemas.microsoft.com/office/powerpoint/2010/main" val="1549259885"/>
              </p:ext>
            </p:extLst>
          </p:nvPr>
        </p:nvGraphicFramePr>
        <p:xfrm>
          <a:off x="7890559" y="4641948"/>
          <a:ext cx="4125031" cy="370840"/>
        </p:xfrm>
        <a:graphic>
          <a:graphicData uri="http://schemas.openxmlformats.org/drawingml/2006/table">
            <a:tbl>
              <a:tblPr firstRow="1" bandRow="1">
                <a:tableStyleId>{5C22544A-7EE6-4342-B048-85BDC9FD1C3A}</a:tableStyleId>
              </a:tblPr>
              <a:tblGrid>
                <a:gridCol w="650199">
                  <a:extLst>
                    <a:ext uri="{9D8B030D-6E8A-4147-A177-3AD203B41FA5}">
                      <a16:colId xmlns:a16="http://schemas.microsoft.com/office/drawing/2014/main" val="3583295496"/>
                    </a:ext>
                  </a:extLst>
                </a:gridCol>
                <a:gridCol w="1104404">
                  <a:extLst>
                    <a:ext uri="{9D8B030D-6E8A-4147-A177-3AD203B41FA5}">
                      <a16:colId xmlns:a16="http://schemas.microsoft.com/office/drawing/2014/main" val="3359393566"/>
                    </a:ext>
                  </a:extLst>
                </a:gridCol>
                <a:gridCol w="1292650">
                  <a:extLst>
                    <a:ext uri="{9D8B030D-6E8A-4147-A177-3AD203B41FA5}">
                      <a16:colId xmlns:a16="http://schemas.microsoft.com/office/drawing/2014/main" val="2582299011"/>
                    </a:ext>
                  </a:extLst>
                </a:gridCol>
                <a:gridCol w="1077778">
                  <a:extLst>
                    <a:ext uri="{9D8B030D-6E8A-4147-A177-3AD203B41FA5}">
                      <a16:colId xmlns:a16="http://schemas.microsoft.com/office/drawing/2014/main" val="1951737319"/>
                    </a:ext>
                  </a:extLst>
                </a:gridCol>
              </a:tblGrid>
              <a:tr h="370840">
                <a:tc>
                  <a:txBody>
                    <a:bodyPr/>
                    <a:lstStyle/>
                    <a:p>
                      <a:pPr algn="ctr"/>
                      <a:r>
                        <a:rPr lang="en-US" sz="1600" dirty="0"/>
                        <a:t>FY24</a:t>
                      </a:r>
                    </a:p>
                  </a:txBody>
                  <a:tcPr>
                    <a:solidFill>
                      <a:schemeClr val="accent2"/>
                    </a:solidFill>
                  </a:tcPr>
                </a:tc>
                <a:tc>
                  <a:txBody>
                    <a:bodyPr/>
                    <a:lstStyle/>
                    <a:p>
                      <a:pPr algn="ctr"/>
                      <a:r>
                        <a:rPr lang="en-US" sz="1600" dirty="0"/>
                        <a:t>122,962</a:t>
                      </a:r>
                    </a:p>
                  </a:txBody>
                  <a:tcPr>
                    <a:solidFill>
                      <a:schemeClr val="accent2"/>
                    </a:solidFill>
                  </a:tcPr>
                </a:tc>
                <a:tc>
                  <a:txBody>
                    <a:bodyPr/>
                    <a:lstStyle/>
                    <a:p>
                      <a:pPr algn="ctr"/>
                      <a:r>
                        <a:rPr lang="en-US" sz="1600" dirty="0"/>
                        <a:t>24,552</a:t>
                      </a:r>
                    </a:p>
                  </a:txBody>
                  <a:tcPr>
                    <a:solidFill>
                      <a:schemeClr val="accent2"/>
                    </a:solidFill>
                  </a:tcPr>
                </a:tc>
                <a:tc>
                  <a:txBody>
                    <a:bodyPr/>
                    <a:lstStyle/>
                    <a:p>
                      <a:pPr algn="ctr"/>
                      <a:r>
                        <a:rPr lang="en-US" sz="1600" dirty="0"/>
                        <a:t>147,514</a:t>
                      </a:r>
                    </a:p>
                  </a:txBody>
                  <a:tcPr>
                    <a:solidFill>
                      <a:schemeClr val="accent2"/>
                    </a:solidFill>
                  </a:tcPr>
                </a:tc>
                <a:extLst>
                  <a:ext uri="{0D108BD9-81ED-4DB2-BD59-A6C34878D82A}">
                    <a16:rowId xmlns:a16="http://schemas.microsoft.com/office/drawing/2014/main" val="1437349695"/>
                  </a:ext>
                </a:extLst>
              </a:tr>
            </a:tbl>
          </a:graphicData>
        </a:graphic>
      </p:graphicFrame>
      <p:sp>
        <p:nvSpPr>
          <p:cNvPr id="8" name="TextBox 7">
            <a:extLst>
              <a:ext uri="{FF2B5EF4-FFF2-40B4-BE49-F238E27FC236}">
                <a16:creationId xmlns:a16="http://schemas.microsoft.com/office/drawing/2014/main" id="{DFFF62F5-A8E5-12F6-2A5F-8DDFEE7AFD71}"/>
              </a:ext>
            </a:extLst>
          </p:cNvPr>
          <p:cNvSpPr txBox="1"/>
          <p:nvPr/>
        </p:nvSpPr>
        <p:spPr>
          <a:xfrm>
            <a:off x="7469437" y="5050927"/>
            <a:ext cx="6411816" cy="307777"/>
          </a:xfrm>
          <a:prstGeom prst="rect">
            <a:avLst/>
          </a:prstGeom>
          <a:noFill/>
        </p:spPr>
        <p:txBody>
          <a:bodyPr wrap="square">
            <a:spAutoFit/>
          </a:bodyPr>
          <a:lstStyle/>
          <a:p>
            <a:pPr marL="914400" lvl="2" indent="0">
              <a:buNone/>
            </a:pPr>
            <a:r>
              <a:rPr lang="en-US" sz="1400" dirty="0">
                <a:solidFill>
                  <a:schemeClr val="tx1"/>
                </a:solidFill>
                <a:latin typeface="Arial" panose="020B0604020202020204" pitchFamily="34" charset="0"/>
                <a:cs typeface="Arial" panose="020B0604020202020204" pitchFamily="34" charset="0"/>
              </a:rPr>
              <a:t>            </a:t>
            </a:r>
            <a:r>
              <a:rPr lang="en-US" sz="1200" b="1" dirty="0">
                <a:solidFill>
                  <a:schemeClr val="tx1"/>
                </a:solidFill>
                <a:latin typeface="Arial" panose="020B0604020202020204" pitchFamily="34" charset="0"/>
                <a:cs typeface="Arial" panose="020B0604020202020204" pitchFamily="34" charset="0"/>
              </a:rPr>
              <a:t>*FYTD= Oct 1- Jun 30</a:t>
            </a:r>
            <a:endParaRPr lang="en-US"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19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E0F584-A629-4F93-834D-504AEC2F2F9D}"/>
              </a:ext>
            </a:extLst>
          </p:cNvPr>
          <p:cNvSpPr>
            <a:spLocks noGrp="1"/>
          </p:cNvSpPr>
          <p:nvPr>
            <p:ph type="title"/>
          </p:nvPr>
        </p:nvSpPr>
        <p:spPr>
          <a:xfrm>
            <a:off x="0" y="0"/>
            <a:ext cx="12192001" cy="914400"/>
          </a:xfrm>
          <a:solidFill>
            <a:schemeClr val="tx2">
              <a:lumMod val="75000"/>
            </a:schemeClr>
          </a:solidFill>
        </p:spPr>
        <p:txBody>
          <a:bodyPr>
            <a:noAutofit/>
          </a:bodyPr>
          <a:lstStyle/>
          <a:p>
            <a:r>
              <a:rPr lang="en-US" sz="4000" b="1" dirty="0">
                <a:solidFill>
                  <a:schemeClr val="bg1"/>
                </a:solidFill>
                <a:latin typeface="Arial" panose="020B0604020202020204" pitchFamily="34" charset="0"/>
                <a:cs typeface="Arial" panose="020B0604020202020204" pitchFamily="34" charset="0"/>
              </a:rPr>
              <a:t>Supplemental Claims Processing Highlights</a:t>
            </a:r>
          </a:p>
        </p:txBody>
      </p:sp>
      <p:sp>
        <p:nvSpPr>
          <p:cNvPr id="7" name="Text Placeholder 6">
            <a:extLst>
              <a:ext uri="{FF2B5EF4-FFF2-40B4-BE49-F238E27FC236}">
                <a16:creationId xmlns:a16="http://schemas.microsoft.com/office/drawing/2014/main" id="{FE82BF28-AF35-499B-9F2F-C5CF78C64A15}"/>
              </a:ext>
            </a:extLst>
          </p:cNvPr>
          <p:cNvSpPr>
            <a:spLocks noGrp="1"/>
          </p:cNvSpPr>
          <p:nvPr>
            <p:ph type="body" sz="quarter" idx="11"/>
          </p:nvPr>
        </p:nvSpPr>
        <p:spPr>
          <a:xfrm>
            <a:off x="7016140" y="1422787"/>
            <a:ext cx="4455840" cy="4167183"/>
          </a:xfrm>
        </p:spPr>
        <p:txBody>
          <a:bodyPr/>
          <a:lstStyle/>
          <a:p>
            <a:pPr marL="0" indent="0" algn="ctr">
              <a:buNone/>
            </a:pPr>
            <a:endParaRPr lang="en-US" sz="2000" b="1" dirty="0">
              <a:solidFill>
                <a:srgbClr val="FF0000"/>
              </a:solidFill>
              <a:latin typeface="Arial" panose="020B0604020202020204" pitchFamily="34" charset="0"/>
              <a:cs typeface="Arial" panose="020B0604020202020204" pitchFamily="34" charset="0"/>
            </a:endParaRPr>
          </a:p>
          <a:p>
            <a:pPr marL="0" indent="0">
              <a:buNone/>
            </a:pPr>
            <a:endParaRPr lang="en-US" dirty="0">
              <a:solidFill>
                <a:srgbClr val="FF0000"/>
              </a:solidFill>
            </a:endParaRPr>
          </a:p>
        </p:txBody>
      </p:sp>
      <p:sp>
        <p:nvSpPr>
          <p:cNvPr id="6" name="TextBox 5">
            <a:extLst>
              <a:ext uri="{FF2B5EF4-FFF2-40B4-BE49-F238E27FC236}">
                <a16:creationId xmlns:a16="http://schemas.microsoft.com/office/drawing/2014/main" id="{09AE4670-16F1-4BB6-84F9-DA8CAC6BDAF5}"/>
              </a:ext>
            </a:extLst>
          </p:cNvPr>
          <p:cNvSpPr txBox="1"/>
          <p:nvPr/>
        </p:nvSpPr>
        <p:spPr>
          <a:xfrm>
            <a:off x="100896" y="1598191"/>
            <a:ext cx="4222429" cy="3508653"/>
          </a:xfrm>
          <a:prstGeom prst="rect">
            <a:avLst/>
          </a:prstGeom>
          <a:noFill/>
        </p:spPr>
        <p:txBody>
          <a:bodyPr wrap="square">
            <a:spAutoFit/>
          </a:bodyPr>
          <a:lstStyle/>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sz="1600" b="1" dirty="0">
                <a:latin typeface="Arial" panose="020B0604020202020204" pitchFamily="34" charset="0"/>
                <a:cs typeface="Arial" panose="020B0604020202020204" pitchFamily="34" charset="0"/>
              </a:rPr>
              <a:t>Supplemental Claims Processed</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600" dirty="0">
                <a:latin typeface="Arial" panose="020B0604020202020204" pitchFamily="34" charset="0"/>
                <a:cs typeface="Arial" panose="020B0604020202020204" pitchFamily="34" charset="0"/>
              </a:rPr>
              <a:t>FY22 – 1,712,592</a:t>
            </a:r>
          </a:p>
          <a:p>
            <a:pPr lvl="1">
              <a:buFont typeface="Wingdings" panose="05000000000000000000" pitchFamily="2" charset="2"/>
              <a:buChar char="Ø"/>
            </a:pPr>
            <a:r>
              <a:rPr lang="en-US" sz="1600" dirty="0">
                <a:latin typeface="Arial" panose="020B0604020202020204" pitchFamily="34" charset="0"/>
                <a:cs typeface="Arial" panose="020B0604020202020204" pitchFamily="34" charset="0"/>
              </a:rPr>
              <a:t>FY23 – 1,815,190</a:t>
            </a:r>
          </a:p>
          <a:p>
            <a:pPr lvl="1">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1"/>
            <a:endParaRPr lang="en-US" sz="12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370A7A5-0FC7-4ED6-9DBB-599CE0077FDF}"/>
              </a:ext>
            </a:extLst>
          </p:cNvPr>
          <p:cNvSpPr txBox="1"/>
          <p:nvPr/>
        </p:nvSpPr>
        <p:spPr>
          <a:xfrm>
            <a:off x="11776364" y="6305337"/>
            <a:ext cx="1062182" cy="323165"/>
          </a:xfrm>
          <a:prstGeom prst="rect">
            <a:avLst/>
          </a:prstGeom>
          <a:noFill/>
        </p:spPr>
        <p:txBody>
          <a:bodyPr wrap="square">
            <a:spAutoFit/>
          </a:bodyPr>
          <a:lstStyle/>
          <a:p>
            <a:fld id="{B5D49A97-9B22-D549-B192-48BA620B0C07}" type="slidenum">
              <a:rPr lang="en-US" sz="1500" smtClean="0">
                <a:solidFill>
                  <a:srgbClr val="FF0000"/>
                </a:solidFill>
                <a:latin typeface="Calibri"/>
              </a:rPr>
              <a:pPr/>
              <a:t>6</a:t>
            </a:fld>
            <a:endParaRPr lang="en-US" sz="1500" dirty="0">
              <a:solidFill>
                <a:srgbClr val="FF0000"/>
              </a:solidFill>
            </a:endParaRPr>
          </a:p>
        </p:txBody>
      </p:sp>
      <p:graphicFrame>
        <p:nvGraphicFramePr>
          <p:cNvPr id="5" name="Chart 4">
            <a:extLst>
              <a:ext uri="{FF2B5EF4-FFF2-40B4-BE49-F238E27FC236}">
                <a16:creationId xmlns:a16="http://schemas.microsoft.com/office/drawing/2014/main" id="{7FA5F568-7BD0-70E9-EEEF-E9279B9F9966}"/>
              </a:ext>
            </a:extLst>
          </p:cNvPr>
          <p:cNvGraphicFramePr/>
          <p:nvPr>
            <p:extLst>
              <p:ext uri="{D42A27DB-BD31-4B8C-83A1-F6EECF244321}">
                <p14:modId xmlns:p14="http://schemas.microsoft.com/office/powerpoint/2010/main" val="3039678648"/>
              </p:ext>
            </p:extLst>
          </p:nvPr>
        </p:nvGraphicFramePr>
        <p:xfrm>
          <a:off x="4323325" y="984312"/>
          <a:ext cx="7051257" cy="50441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3">
            <a:extLst>
              <a:ext uri="{FF2B5EF4-FFF2-40B4-BE49-F238E27FC236}">
                <a16:creationId xmlns:a16="http://schemas.microsoft.com/office/drawing/2014/main" id="{BB37243F-F663-D607-B025-53ADC2F7DB9E}"/>
              </a:ext>
            </a:extLst>
          </p:cNvPr>
          <p:cNvGraphicFramePr>
            <a:graphicFrameLocks noGrp="1"/>
          </p:cNvGraphicFramePr>
          <p:nvPr>
            <p:extLst>
              <p:ext uri="{D42A27DB-BD31-4B8C-83A1-F6EECF244321}">
                <p14:modId xmlns:p14="http://schemas.microsoft.com/office/powerpoint/2010/main" val="4036687815"/>
              </p:ext>
            </p:extLst>
          </p:nvPr>
        </p:nvGraphicFramePr>
        <p:xfrm>
          <a:off x="100896" y="3383295"/>
          <a:ext cx="4125031" cy="1005840"/>
        </p:xfrm>
        <a:graphic>
          <a:graphicData uri="http://schemas.openxmlformats.org/drawingml/2006/table">
            <a:tbl>
              <a:tblPr firstRow="1" bandRow="1">
                <a:tableStyleId>{5C22544A-7EE6-4342-B048-85BDC9FD1C3A}</a:tableStyleId>
              </a:tblPr>
              <a:tblGrid>
                <a:gridCol w="650199">
                  <a:extLst>
                    <a:ext uri="{9D8B030D-6E8A-4147-A177-3AD203B41FA5}">
                      <a16:colId xmlns:a16="http://schemas.microsoft.com/office/drawing/2014/main" val="3355717507"/>
                    </a:ext>
                  </a:extLst>
                </a:gridCol>
                <a:gridCol w="1104404">
                  <a:extLst>
                    <a:ext uri="{9D8B030D-6E8A-4147-A177-3AD203B41FA5}">
                      <a16:colId xmlns:a16="http://schemas.microsoft.com/office/drawing/2014/main" val="718439868"/>
                    </a:ext>
                  </a:extLst>
                </a:gridCol>
                <a:gridCol w="1292650">
                  <a:extLst>
                    <a:ext uri="{9D8B030D-6E8A-4147-A177-3AD203B41FA5}">
                      <a16:colId xmlns:a16="http://schemas.microsoft.com/office/drawing/2014/main" val="276534115"/>
                    </a:ext>
                  </a:extLst>
                </a:gridCol>
                <a:gridCol w="1077778">
                  <a:extLst>
                    <a:ext uri="{9D8B030D-6E8A-4147-A177-3AD203B41FA5}">
                      <a16:colId xmlns:a16="http://schemas.microsoft.com/office/drawing/2014/main" val="3412435614"/>
                    </a:ext>
                  </a:extLst>
                </a:gridCol>
              </a:tblGrid>
              <a:tr h="0">
                <a:tc>
                  <a:txBody>
                    <a:bodyPr/>
                    <a:lstStyle/>
                    <a:p>
                      <a:pPr algn="ctr"/>
                      <a:r>
                        <a:rPr lang="en-US" sz="1600" dirty="0"/>
                        <a:t>FYTD</a:t>
                      </a:r>
                    </a:p>
                  </a:txBody>
                  <a:tcPr/>
                </a:tc>
                <a:tc>
                  <a:txBody>
                    <a:bodyPr/>
                    <a:lstStyle/>
                    <a:p>
                      <a:pPr algn="ctr"/>
                      <a:r>
                        <a:rPr lang="en-US" sz="1600" dirty="0"/>
                        <a:t>Muskogee</a:t>
                      </a:r>
                    </a:p>
                  </a:txBody>
                  <a:tcPr/>
                </a:tc>
                <a:tc>
                  <a:txBody>
                    <a:bodyPr/>
                    <a:lstStyle/>
                    <a:p>
                      <a:pPr algn="ctr"/>
                      <a:r>
                        <a:rPr lang="en-US" sz="1600" dirty="0"/>
                        <a:t>Automation</a:t>
                      </a:r>
                    </a:p>
                  </a:txBody>
                  <a:tcPr/>
                </a:tc>
                <a:tc>
                  <a:txBody>
                    <a:bodyPr/>
                    <a:lstStyle/>
                    <a:p>
                      <a:pPr algn="ctr"/>
                      <a:r>
                        <a:rPr lang="en-US" sz="1600" dirty="0"/>
                        <a:t>Total</a:t>
                      </a:r>
                    </a:p>
                  </a:txBody>
                  <a:tcPr/>
                </a:tc>
                <a:extLst>
                  <a:ext uri="{0D108BD9-81ED-4DB2-BD59-A6C34878D82A}">
                    <a16:rowId xmlns:a16="http://schemas.microsoft.com/office/drawing/2014/main" val="54898029"/>
                  </a:ext>
                </a:extLst>
              </a:tr>
              <a:tr h="288439">
                <a:tc>
                  <a:txBody>
                    <a:bodyPr/>
                    <a:lstStyle/>
                    <a:p>
                      <a:pPr algn="ctr"/>
                      <a:r>
                        <a:rPr lang="en-US" sz="1600" dirty="0"/>
                        <a:t>FY22</a:t>
                      </a:r>
                    </a:p>
                  </a:txBody>
                  <a:tcPr/>
                </a:tc>
                <a:tc>
                  <a:txBody>
                    <a:bodyPr/>
                    <a:lstStyle/>
                    <a:p>
                      <a:pPr algn="ctr"/>
                      <a:r>
                        <a:rPr lang="en-US" sz="1600" dirty="0"/>
                        <a:t>1,028,607</a:t>
                      </a:r>
                    </a:p>
                  </a:txBody>
                  <a:tcPr/>
                </a:tc>
                <a:tc>
                  <a:txBody>
                    <a:bodyPr/>
                    <a:lstStyle/>
                    <a:p>
                      <a:pPr algn="ctr"/>
                      <a:r>
                        <a:rPr lang="en-US" sz="1600" dirty="0"/>
                        <a:t>683,985</a:t>
                      </a:r>
                    </a:p>
                  </a:txBody>
                  <a:tcPr/>
                </a:tc>
                <a:tc>
                  <a:txBody>
                    <a:bodyPr/>
                    <a:lstStyle/>
                    <a:p>
                      <a:pPr algn="ctr"/>
                      <a:r>
                        <a:rPr lang="en-US" sz="1600" dirty="0"/>
                        <a:t>1,712,592</a:t>
                      </a:r>
                    </a:p>
                  </a:txBody>
                  <a:tcPr/>
                </a:tc>
                <a:extLst>
                  <a:ext uri="{0D108BD9-81ED-4DB2-BD59-A6C34878D82A}">
                    <a16:rowId xmlns:a16="http://schemas.microsoft.com/office/drawing/2014/main" val="1485892766"/>
                  </a:ext>
                </a:extLst>
              </a:tr>
              <a:tr h="288439">
                <a:tc>
                  <a:txBody>
                    <a:bodyPr/>
                    <a:lstStyle/>
                    <a:p>
                      <a:pPr algn="ctr"/>
                      <a:r>
                        <a:rPr lang="en-US" sz="1600" dirty="0"/>
                        <a:t>FY23</a:t>
                      </a:r>
                    </a:p>
                  </a:txBody>
                  <a:tcPr/>
                </a:tc>
                <a:tc>
                  <a:txBody>
                    <a:bodyPr/>
                    <a:lstStyle/>
                    <a:p>
                      <a:pPr algn="ctr"/>
                      <a:r>
                        <a:rPr lang="en-US" sz="1600" dirty="0"/>
                        <a:t>1,020,143</a:t>
                      </a:r>
                    </a:p>
                  </a:txBody>
                  <a:tcPr/>
                </a:tc>
                <a:tc>
                  <a:txBody>
                    <a:bodyPr/>
                    <a:lstStyle/>
                    <a:p>
                      <a:pPr algn="ctr"/>
                      <a:r>
                        <a:rPr lang="en-US" sz="1600" dirty="0"/>
                        <a:t>795,047</a:t>
                      </a:r>
                    </a:p>
                  </a:txBody>
                  <a:tcPr/>
                </a:tc>
                <a:tc>
                  <a:txBody>
                    <a:bodyPr/>
                    <a:lstStyle/>
                    <a:p>
                      <a:pPr algn="ctr"/>
                      <a:r>
                        <a:rPr lang="en-US" sz="1600" dirty="0"/>
                        <a:t>1,815,190</a:t>
                      </a:r>
                    </a:p>
                  </a:txBody>
                  <a:tcPr/>
                </a:tc>
                <a:extLst>
                  <a:ext uri="{0D108BD9-81ED-4DB2-BD59-A6C34878D82A}">
                    <a16:rowId xmlns:a16="http://schemas.microsoft.com/office/drawing/2014/main" val="1610952437"/>
                  </a:ext>
                </a:extLst>
              </a:tr>
            </a:tbl>
          </a:graphicData>
        </a:graphic>
      </p:graphicFrame>
      <p:graphicFrame>
        <p:nvGraphicFramePr>
          <p:cNvPr id="4" name="Table 3">
            <a:extLst>
              <a:ext uri="{FF2B5EF4-FFF2-40B4-BE49-F238E27FC236}">
                <a16:creationId xmlns:a16="http://schemas.microsoft.com/office/drawing/2014/main" id="{8C91CCE0-321B-6E58-6D95-BE7E359B11FE}"/>
              </a:ext>
            </a:extLst>
          </p:cNvPr>
          <p:cNvGraphicFramePr>
            <a:graphicFrameLocks noGrp="1"/>
          </p:cNvGraphicFramePr>
          <p:nvPr>
            <p:extLst>
              <p:ext uri="{D42A27DB-BD31-4B8C-83A1-F6EECF244321}">
                <p14:modId xmlns:p14="http://schemas.microsoft.com/office/powerpoint/2010/main" val="2169113346"/>
              </p:ext>
            </p:extLst>
          </p:nvPr>
        </p:nvGraphicFramePr>
        <p:xfrm>
          <a:off x="100896" y="5093526"/>
          <a:ext cx="4125031" cy="370840"/>
        </p:xfrm>
        <a:graphic>
          <a:graphicData uri="http://schemas.openxmlformats.org/drawingml/2006/table">
            <a:tbl>
              <a:tblPr firstRow="1" bandRow="1">
                <a:tableStyleId>{5C22544A-7EE6-4342-B048-85BDC9FD1C3A}</a:tableStyleId>
              </a:tblPr>
              <a:tblGrid>
                <a:gridCol w="650199">
                  <a:extLst>
                    <a:ext uri="{9D8B030D-6E8A-4147-A177-3AD203B41FA5}">
                      <a16:colId xmlns:a16="http://schemas.microsoft.com/office/drawing/2014/main" val="1103922178"/>
                    </a:ext>
                  </a:extLst>
                </a:gridCol>
                <a:gridCol w="1104404">
                  <a:extLst>
                    <a:ext uri="{9D8B030D-6E8A-4147-A177-3AD203B41FA5}">
                      <a16:colId xmlns:a16="http://schemas.microsoft.com/office/drawing/2014/main" val="3643858340"/>
                    </a:ext>
                  </a:extLst>
                </a:gridCol>
                <a:gridCol w="1292650">
                  <a:extLst>
                    <a:ext uri="{9D8B030D-6E8A-4147-A177-3AD203B41FA5}">
                      <a16:colId xmlns:a16="http://schemas.microsoft.com/office/drawing/2014/main" val="831941814"/>
                    </a:ext>
                  </a:extLst>
                </a:gridCol>
                <a:gridCol w="1077778">
                  <a:extLst>
                    <a:ext uri="{9D8B030D-6E8A-4147-A177-3AD203B41FA5}">
                      <a16:colId xmlns:a16="http://schemas.microsoft.com/office/drawing/2014/main" val="3322475393"/>
                    </a:ext>
                  </a:extLst>
                </a:gridCol>
              </a:tblGrid>
              <a:tr h="370840">
                <a:tc>
                  <a:txBody>
                    <a:bodyPr/>
                    <a:lstStyle/>
                    <a:p>
                      <a:pPr algn="ctr"/>
                      <a:r>
                        <a:rPr lang="en-US" sz="1600" dirty="0"/>
                        <a:t>FY24</a:t>
                      </a:r>
                    </a:p>
                  </a:txBody>
                  <a:tcPr>
                    <a:solidFill>
                      <a:schemeClr val="accent2"/>
                    </a:solidFill>
                  </a:tcPr>
                </a:tc>
                <a:tc>
                  <a:txBody>
                    <a:bodyPr/>
                    <a:lstStyle/>
                    <a:p>
                      <a:pPr algn="ctr"/>
                      <a:r>
                        <a:rPr lang="en-US" sz="1600" dirty="0"/>
                        <a:t>710,027</a:t>
                      </a:r>
                    </a:p>
                  </a:txBody>
                  <a:tcPr>
                    <a:solidFill>
                      <a:schemeClr val="accent2"/>
                    </a:solidFill>
                  </a:tcPr>
                </a:tc>
                <a:tc>
                  <a:txBody>
                    <a:bodyPr/>
                    <a:lstStyle/>
                    <a:p>
                      <a:pPr marL="0" marR="0" lvl="0" indent="0" algn="ctr" defTabSz="561565" rtl="0" eaLnBrk="1" fontAlgn="auto" latinLnBrk="0" hangingPunct="1">
                        <a:lnSpc>
                          <a:spcPct val="100000"/>
                        </a:lnSpc>
                        <a:spcBef>
                          <a:spcPts val="0"/>
                        </a:spcBef>
                        <a:spcAft>
                          <a:spcPts val="0"/>
                        </a:spcAft>
                        <a:buClrTx/>
                        <a:buSzTx/>
                        <a:buFontTx/>
                        <a:buNone/>
                        <a:tabLst/>
                        <a:defRPr/>
                      </a:pPr>
                      <a:r>
                        <a:rPr lang="en-US" sz="1600" dirty="0"/>
                        <a:t>702,334</a:t>
                      </a:r>
                    </a:p>
                  </a:txBody>
                  <a:tcPr>
                    <a:solidFill>
                      <a:schemeClr val="accent2"/>
                    </a:solidFill>
                  </a:tcPr>
                </a:tc>
                <a:tc>
                  <a:txBody>
                    <a:bodyPr/>
                    <a:lstStyle/>
                    <a:p>
                      <a:pPr algn="ctr"/>
                      <a:r>
                        <a:rPr lang="en-US" sz="1600" dirty="0"/>
                        <a:t>1,412,361</a:t>
                      </a:r>
                    </a:p>
                  </a:txBody>
                  <a:tcPr>
                    <a:solidFill>
                      <a:schemeClr val="accent2"/>
                    </a:solidFill>
                  </a:tcPr>
                </a:tc>
                <a:extLst>
                  <a:ext uri="{0D108BD9-81ED-4DB2-BD59-A6C34878D82A}">
                    <a16:rowId xmlns:a16="http://schemas.microsoft.com/office/drawing/2014/main" val="2688402319"/>
                  </a:ext>
                </a:extLst>
              </a:tr>
            </a:tbl>
          </a:graphicData>
        </a:graphic>
      </p:graphicFrame>
      <p:sp>
        <p:nvSpPr>
          <p:cNvPr id="8" name="TextBox 7">
            <a:extLst>
              <a:ext uri="{FF2B5EF4-FFF2-40B4-BE49-F238E27FC236}">
                <a16:creationId xmlns:a16="http://schemas.microsoft.com/office/drawing/2014/main" id="{371A3900-ECFC-6C1D-9605-B0270F3F1392}"/>
              </a:ext>
            </a:extLst>
          </p:cNvPr>
          <p:cNvSpPr txBox="1"/>
          <p:nvPr/>
        </p:nvSpPr>
        <p:spPr>
          <a:xfrm>
            <a:off x="1189822" y="5464366"/>
            <a:ext cx="2049137" cy="276999"/>
          </a:xfrm>
          <a:prstGeom prst="rect">
            <a:avLst/>
          </a:prstGeom>
          <a:noFill/>
        </p:spPr>
        <p:txBody>
          <a:bodyPr wrap="square" rtlCol="0">
            <a:spAutoFit/>
          </a:bodyPr>
          <a:lstStyle/>
          <a:p>
            <a:pPr algn="ctr"/>
            <a:r>
              <a:rPr lang="en-US" sz="1200" b="1" dirty="0"/>
              <a:t>FY24= Oct 1- Jun 30</a:t>
            </a:r>
          </a:p>
        </p:txBody>
      </p:sp>
    </p:spTree>
    <p:extLst>
      <p:ext uri="{BB962C8B-B14F-4D97-AF65-F5344CB8AC3E}">
        <p14:creationId xmlns:p14="http://schemas.microsoft.com/office/powerpoint/2010/main" val="98217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dirty="0"/>
              <a:t>Performance Targets - Timeliness</a:t>
            </a:r>
          </a:p>
        </p:txBody>
      </p:sp>
      <p:sp>
        <p:nvSpPr>
          <p:cNvPr id="5" name="TextBox 4">
            <a:extLst>
              <a:ext uri="{FF2B5EF4-FFF2-40B4-BE49-F238E27FC236}">
                <a16:creationId xmlns:a16="http://schemas.microsoft.com/office/drawing/2014/main" id="{9BFD6042-F9EB-4C30-91BA-85F8D341E2A0}"/>
              </a:ext>
            </a:extLst>
          </p:cNvPr>
          <p:cNvSpPr txBox="1"/>
          <p:nvPr/>
        </p:nvSpPr>
        <p:spPr>
          <a:xfrm>
            <a:off x="1625754" y="981052"/>
            <a:ext cx="4062473" cy="746358"/>
          </a:xfrm>
          <a:prstGeom prst="rect">
            <a:avLst/>
          </a:prstGeom>
          <a:noFill/>
        </p:spPr>
        <p:txBody>
          <a:bodyPr wrap="square" rtlCol="0">
            <a:spAutoFit/>
          </a:bodyPr>
          <a:lstStyle/>
          <a:p>
            <a:r>
              <a:rPr lang="en-US" dirty="0">
                <a:solidFill>
                  <a:schemeClr val="accent2"/>
                </a:solidFill>
              </a:rPr>
              <a:t>Original ADP  </a:t>
            </a:r>
            <a:r>
              <a:rPr lang="en-US" sz="1400" dirty="0">
                <a:solidFill>
                  <a:schemeClr val="bg1">
                    <a:lumMod val="50000"/>
                  </a:schemeClr>
                </a:solidFill>
              </a:rPr>
              <a:t>Months Met:</a:t>
            </a:r>
            <a:r>
              <a:rPr lang="en-US" sz="1400" dirty="0">
                <a:solidFill>
                  <a:srgbClr val="00B050"/>
                </a:solidFill>
              </a:rPr>
              <a:t> 9 </a:t>
            </a:r>
            <a:r>
              <a:rPr lang="en-US" sz="1400" dirty="0">
                <a:solidFill>
                  <a:schemeClr val="bg1">
                    <a:lumMod val="50000"/>
                  </a:schemeClr>
                </a:solidFill>
              </a:rPr>
              <a:t>Target: 11</a:t>
            </a:r>
          </a:p>
          <a:p>
            <a:pPr algn="r"/>
            <a:endParaRPr lang="en-US" sz="1050" dirty="0">
              <a:solidFill>
                <a:schemeClr val="accent2"/>
              </a:solidFill>
            </a:endParaRPr>
          </a:p>
          <a:p>
            <a:endParaRPr lang="en-US" sz="1400" dirty="0">
              <a:solidFill>
                <a:schemeClr val="bg1">
                  <a:lumMod val="50000"/>
                </a:schemeClr>
              </a:solidFill>
            </a:endParaRPr>
          </a:p>
        </p:txBody>
      </p:sp>
      <p:graphicFrame>
        <p:nvGraphicFramePr>
          <p:cNvPr id="6" name="Chart 5">
            <a:extLst>
              <a:ext uri="{FF2B5EF4-FFF2-40B4-BE49-F238E27FC236}">
                <a16:creationId xmlns:a16="http://schemas.microsoft.com/office/drawing/2014/main" id="{70C2D851-363E-42DE-8F75-FF5B3BDD8BC7}"/>
              </a:ext>
            </a:extLst>
          </p:cNvPr>
          <p:cNvGraphicFramePr/>
          <p:nvPr>
            <p:extLst>
              <p:ext uri="{D42A27DB-BD31-4B8C-83A1-F6EECF244321}">
                <p14:modId xmlns:p14="http://schemas.microsoft.com/office/powerpoint/2010/main" val="2963742820"/>
              </p:ext>
            </p:extLst>
          </p:nvPr>
        </p:nvGraphicFramePr>
        <p:xfrm>
          <a:off x="1575468" y="1333020"/>
          <a:ext cx="4316662" cy="20959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59EF297-D669-4A19-812D-25C6090D1F7D}"/>
              </a:ext>
            </a:extLst>
          </p:cNvPr>
          <p:cNvGraphicFramePr/>
          <p:nvPr>
            <p:extLst>
              <p:ext uri="{D42A27DB-BD31-4B8C-83A1-F6EECF244321}">
                <p14:modId xmlns:p14="http://schemas.microsoft.com/office/powerpoint/2010/main" val="530856444"/>
              </p:ext>
            </p:extLst>
          </p:nvPr>
        </p:nvGraphicFramePr>
        <p:xfrm>
          <a:off x="6037355" y="1488531"/>
          <a:ext cx="4316662" cy="20959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35EDFCB5-7B26-42C3-8674-D23DB009628C}"/>
              </a:ext>
            </a:extLst>
          </p:cNvPr>
          <p:cNvSpPr txBox="1"/>
          <p:nvPr/>
        </p:nvSpPr>
        <p:spPr>
          <a:xfrm>
            <a:off x="6105546" y="963687"/>
            <a:ext cx="4510984" cy="746358"/>
          </a:xfrm>
          <a:prstGeom prst="rect">
            <a:avLst/>
          </a:prstGeom>
          <a:noFill/>
        </p:spPr>
        <p:txBody>
          <a:bodyPr wrap="square" rtlCol="0">
            <a:spAutoFit/>
          </a:bodyPr>
          <a:lstStyle/>
          <a:p>
            <a:r>
              <a:rPr lang="en-US" dirty="0">
                <a:solidFill>
                  <a:schemeClr val="accent2"/>
                </a:solidFill>
              </a:rPr>
              <a:t>Supplemental ADP  </a:t>
            </a:r>
            <a:r>
              <a:rPr lang="en-US" sz="1400" dirty="0">
                <a:solidFill>
                  <a:schemeClr val="bg1">
                    <a:lumMod val="50000"/>
                  </a:schemeClr>
                </a:solidFill>
              </a:rPr>
              <a:t>Months Met:</a:t>
            </a:r>
            <a:r>
              <a:rPr lang="en-US" sz="1400" dirty="0">
                <a:solidFill>
                  <a:srgbClr val="00B050"/>
                </a:solidFill>
              </a:rPr>
              <a:t> 9  </a:t>
            </a:r>
            <a:r>
              <a:rPr lang="en-US" sz="1400" dirty="0">
                <a:solidFill>
                  <a:schemeClr val="bg1">
                    <a:lumMod val="50000"/>
                  </a:schemeClr>
                </a:solidFill>
              </a:rPr>
              <a:t>Target: 10</a:t>
            </a:r>
          </a:p>
          <a:p>
            <a:pPr algn="r"/>
            <a:endParaRPr lang="en-US" sz="1050" dirty="0">
              <a:solidFill>
                <a:schemeClr val="accent2"/>
              </a:solidFill>
            </a:endParaRPr>
          </a:p>
          <a:p>
            <a:endParaRPr lang="en-US" sz="1400" dirty="0">
              <a:solidFill>
                <a:schemeClr val="bg1">
                  <a:lumMod val="50000"/>
                </a:schemeClr>
              </a:solidFill>
            </a:endParaRPr>
          </a:p>
        </p:txBody>
      </p:sp>
      <p:graphicFrame>
        <p:nvGraphicFramePr>
          <p:cNvPr id="13" name="Chart 12">
            <a:extLst>
              <a:ext uri="{FF2B5EF4-FFF2-40B4-BE49-F238E27FC236}">
                <a16:creationId xmlns:a16="http://schemas.microsoft.com/office/drawing/2014/main" id="{1B0080B0-0854-48F6-B3AB-1B36966DE662}"/>
              </a:ext>
            </a:extLst>
          </p:cNvPr>
          <p:cNvGraphicFramePr/>
          <p:nvPr>
            <p:extLst>
              <p:ext uri="{D42A27DB-BD31-4B8C-83A1-F6EECF244321}">
                <p14:modId xmlns:p14="http://schemas.microsoft.com/office/powerpoint/2010/main" val="2466390518"/>
              </p:ext>
            </p:extLst>
          </p:nvPr>
        </p:nvGraphicFramePr>
        <p:xfrm>
          <a:off x="1575468" y="3952516"/>
          <a:ext cx="4316662" cy="20959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0114AA2A-158F-42C9-BB85-728E5492F677}"/>
              </a:ext>
            </a:extLst>
          </p:cNvPr>
          <p:cNvGraphicFramePr/>
          <p:nvPr>
            <p:extLst>
              <p:ext uri="{D42A27DB-BD31-4B8C-83A1-F6EECF244321}">
                <p14:modId xmlns:p14="http://schemas.microsoft.com/office/powerpoint/2010/main" val="2824219072"/>
              </p:ext>
            </p:extLst>
          </p:nvPr>
        </p:nvGraphicFramePr>
        <p:xfrm>
          <a:off x="6095999" y="4043269"/>
          <a:ext cx="4316662" cy="2095981"/>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088D3B79-B29F-4C8C-89E1-5016037148DE}"/>
              </a:ext>
            </a:extLst>
          </p:cNvPr>
          <p:cNvSpPr txBox="1"/>
          <p:nvPr/>
        </p:nvSpPr>
        <p:spPr>
          <a:xfrm>
            <a:off x="1625754" y="3528589"/>
            <a:ext cx="4062472" cy="369332"/>
          </a:xfrm>
          <a:prstGeom prst="rect">
            <a:avLst/>
          </a:prstGeom>
          <a:noFill/>
        </p:spPr>
        <p:txBody>
          <a:bodyPr wrap="square" rtlCol="0">
            <a:spAutoFit/>
          </a:bodyPr>
          <a:lstStyle/>
          <a:p>
            <a:r>
              <a:rPr lang="en-US" dirty="0">
                <a:solidFill>
                  <a:schemeClr val="accent2"/>
                </a:solidFill>
              </a:rPr>
              <a:t>Original ADC  </a:t>
            </a:r>
            <a:r>
              <a:rPr lang="en-US" sz="1400" dirty="0">
                <a:solidFill>
                  <a:schemeClr val="bg1">
                    <a:lumMod val="50000"/>
                  </a:schemeClr>
                </a:solidFill>
              </a:rPr>
              <a:t>Months Met: </a:t>
            </a:r>
            <a:r>
              <a:rPr lang="en-US" sz="1400" dirty="0">
                <a:solidFill>
                  <a:srgbClr val="00B050"/>
                </a:solidFill>
              </a:rPr>
              <a:t>9</a:t>
            </a:r>
            <a:r>
              <a:rPr lang="en-US" sz="1400" dirty="0">
                <a:solidFill>
                  <a:schemeClr val="bg1">
                    <a:lumMod val="50000"/>
                  </a:schemeClr>
                </a:solidFill>
              </a:rPr>
              <a:t> Target: 12</a:t>
            </a:r>
          </a:p>
        </p:txBody>
      </p:sp>
      <p:sp>
        <p:nvSpPr>
          <p:cNvPr id="16" name="TextBox 15">
            <a:extLst>
              <a:ext uri="{FF2B5EF4-FFF2-40B4-BE49-F238E27FC236}">
                <a16:creationId xmlns:a16="http://schemas.microsoft.com/office/drawing/2014/main" id="{8FF4092A-73FC-4E24-B346-10D291B1A881}"/>
              </a:ext>
            </a:extLst>
          </p:cNvPr>
          <p:cNvSpPr txBox="1"/>
          <p:nvPr/>
        </p:nvSpPr>
        <p:spPr>
          <a:xfrm>
            <a:off x="6154646" y="3521925"/>
            <a:ext cx="4461884" cy="584775"/>
          </a:xfrm>
          <a:prstGeom prst="rect">
            <a:avLst/>
          </a:prstGeom>
          <a:noFill/>
        </p:spPr>
        <p:txBody>
          <a:bodyPr wrap="square" rtlCol="0">
            <a:spAutoFit/>
          </a:bodyPr>
          <a:lstStyle/>
          <a:p>
            <a:r>
              <a:rPr lang="en-US" dirty="0">
                <a:solidFill>
                  <a:schemeClr val="accent2"/>
                </a:solidFill>
              </a:rPr>
              <a:t>Supplemental ADC  </a:t>
            </a:r>
            <a:r>
              <a:rPr lang="en-US" sz="1400" dirty="0">
                <a:solidFill>
                  <a:schemeClr val="bg1">
                    <a:lumMod val="50000"/>
                  </a:schemeClr>
                </a:solidFill>
              </a:rPr>
              <a:t>Months Met:</a:t>
            </a:r>
            <a:r>
              <a:rPr lang="en-US" sz="1400" dirty="0">
                <a:solidFill>
                  <a:srgbClr val="009900"/>
                </a:solidFill>
              </a:rPr>
              <a:t> 8 </a:t>
            </a:r>
            <a:r>
              <a:rPr lang="en-US" sz="1400" dirty="0">
                <a:solidFill>
                  <a:schemeClr val="bg1">
                    <a:lumMod val="50000"/>
                  </a:schemeClr>
                </a:solidFill>
              </a:rPr>
              <a:t>Target: 11 Without Automation</a:t>
            </a:r>
          </a:p>
        </p:txBody>
      </p:sp>
    </p:spTree>
    <p:extLst>
      <p:ext uri="{BB962C8B-B14F-4D97-AF65-F5344CB8AC3E}">
        <p14:creationId xmlns:p14="http://schemas.microsoft.com/office/powerpoint/2010/main" val="3017414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893B-D4A6-455D-8499-CFCAF7AF4004}"/>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Quality</a:t>
            </a:r>
          </a:p>
        </p:txBody>
      </p:sp>
      <p:sp>
        <p:nvSpPr>
          <p:cNvPr id="7" name="TextBox 6">
            <a:extLst>
              <a:ext uri="{FF2B5EF4-FFF2-40B4-BE49-F238E27FC236}">
                <a16:creationId xmlns:a16="http://schemas.microsoft.com/office/drawing/2014/main" id="{83F32002-48E5-46A4-A199-65E10DAE334C}"/>
              </a:ext>
            </a:extLst>
          </p:cNvPr>
          <p:cNvSpPr txBox="1"/>
          <p:nvPr/>
        </p:nvSpPr>
        <p:spPr>
          <a:xfrm>
            <a:off x="258852" y="3109786"/>
            <a:ext cx="8808030" cy="3077766"/>
          </a:xfrm>
          <a:prstGeom prst="rect">
            <a:avLst/>
          </a:prstGeom>
          <a:noFill/>
        </p:spPr>
        <p:txBody>
          <a:bodyPr wrap="square" lIns="91440" tIns="45720" rIns="91440" bIns="45720" rtlCol="0" anchor="t">
            <a:spAutoFit/>
          </a:bodyPr>
          <a:lstStyle/>
          <a:p>
            <a:pPr algn="l" rtl="0" fontAlgn="base"/>
            <a:r>
              <a:rPr lang="en-US" b="1" i="0" u="none" strike="noStrike" dirty="0">
                <a:solidFill>
                  <a:srgbClr val="0083BE"/>
                </a:solidFill>
                <a:effectLst/>
                <a:latin typeface="Arial" panose="020B0604020202020204" pitchFamily="34" charset="0"/>
                <a:cs typeface="Arial" panose="020B0604020202020204" pitchFamily="34" charset="0"/>
              </a:rPr>
              <a:t>Training Focus:</a:t>
            </a:r>
          </a:p>
          <a:p>
            <a:pPr algn="l" rtl="0" fontAlgn="base"/>
            <a:r>
              <a:rPr lang="en-US" sz="1600" i="0" u="none" strike="noStrike" dirty="0">
                <a:solidFill>
                  <a:srgbClr val="000000"/>
                </a:solidFill>
                <a:effectLst/>
                <a:latin typeface="Arial" panose="020B0604020202020204" pitchFamily="34" charset="0"/>
                <a:cs typeface="Arial" panose="020B0604020202020204" pitchFamily="34" charset="0"/>
              </a:rPr>
              <a:t>EQTS is performing refresher training weekly in the team huddles. National and local error trends are covered, as well as any changes in policy and procedures.  </a:t>
            </a:r>
            <a:r>
              <a:rPr lang="en-US" sz="1600" i="0" dirty="0">
                <a:solidFill>
                  <a:srgbClr val="000000"/>
                </a:solidFill>
                <a:effectLst/>
                <a:latin typeface="Arial" panose="020B0604020202020204" pitchFamily="34" charset="0"/>
                <a:cs typeface="Arial" panose="020B0604020202020204" pitchFamily="34" charset="0"/>
              </a:rPr>
              <a:t>​</a:t>
            </a:r>
          </a:p>
          <a:p>
            <a:pPr algn="l" rtl="0" fontAlgn="base"/>
            <a:endParaRPr lang="en-US" sz="1600" i="0" dirty="0">
              <a:solidFill>
                <a:srgbClr val="000000"/>
              </a:solidFill>
              <a:effectLst/>
              <a:latin typeface="Arial" panose="020B0604020202020204" pitchFamily="34" charset="0"/>
              <a:cs typeface="Arial" panose="020B0604020202020204" pitchFamily="34" charset="0"/>
            </a:endParaRPr>
          </a:p>
          <a:p>
            <a:pPr algn="l" rtl="0" fontAlgn="base"/>
            <a:r>
              <a:rPr lang="en-US" sz="1600" b="1" i="0" u="none" strike="noStrike" dirty="0">
                <a:solidFill>
                  <a:srgbClr val="000000"/>
                </a:solidFill>
                <a:effectLst/>
                <a:latin typeface="Arial" panose="020B0604020202020204" pitchFamily="34" charset="0"/>
                <a:cs typeface="Arial" panose="020B0604020202020204" pitchFamily="34" charset="0"/>
              </a:rPr>
              <a:t>Completed Training:</a:t>
            </a:r>
            <a:r>
              <a:rPr lang="en-US" sz="1600" b="1" i="0" dirty="0">
                <a:solidFill>
                  <a:srgbClr val="000000"/>
                </a:solidFill>
                <a:effectLst/>
                <a:latin typeface="Arial" panose="020B0604020202020204" pitchFamily="34" charset="0"/>
                <a:cs typeface="Arial" panose="020B0604020202020204" pitchFamily="34" charset="0"/>
              </a:rPr>
              <a:t>​</a:t>
            </a:r>
          </a:p>
          <a:p>
            <a:pPr marL="742950" lvl="1" indent="-285750"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Quality &amp; Wellness Stand-down</a:t>
            </a:r>
          </a:p>
          <a:p>
            <a:pPr marL="742950" lvl="1" indent="-285750"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Release 6 </a:t>
            </a:r>
          </a:p>
          <a:p>
            <a:pPr marL="742950" lvl="1" indent="-285750" fontAlgn="base">
              <a:buFont typeface="Arial" panose="020B0604020202020204" pitchFamily="34" charset="0"/>
              <a:buChar char="•"/>
            </a:pPr>
            <a:r>
              <a:rPr lang="en-US" sz="1600" dirty="0" err="1">
                <a:solidFill>
                  <a:srgbClr val="000000"/>
                </a:solidFill>
                <a:latin typeface="Arial" panose="020B0604020202020204" pitchFamily="34" charset="0"/>
                <a:cs typeface="Arial" panose="020B0604020202020204" pitchFamily="34" charset="0"/>
              </a:rPr>
              <a:t>Rudisill</a:t>
            </a:r>
            <a:r>
              <a:rPr lang="en-US" sz="1600" dirty="0">
                <a:solidFill>
                  <a:srgbClr val="000000"/>
                </a:solidFill>
                <a:latin typeface="Arial" panose="020B0604020202020204" pitchFamily="34" charset="0"/>
                <a:cs typeface="Arial" panose="020B0604020202020204" pitchFamily="34" charset="0"/>
              </a:rPr>
              <a:t>  </a:t>
            </a:r>
            <a:endParaRPr lang="en-US" sz="1600" i="0" dirty="0">
              <a:solidFill>
                <a:srgbClr val="000000"/>
              </a:solidFill>
              <a:effectLst/>
              <a:latin typeface="Arial" panose="020B0604020202020204" pitchFamily="34" charset="0"/>
              <a:cs typeface="Arial" panose="020B0604020202020204" pitchFamily="34" charset="0"/>
            </a:endParaRPr>
          </a:p>
          <a:p>
            <a:pPr fontAlgn="base"/>
            <a:r>
              <a:rPr lang="en-US" sz="1600" b="1" dirty="0">
                <a:solidFill>
                  <a:srgbClr val="000000"/>
                </a:solidFill>
                <a:latin typeface="Arial" panose="020B0604020202020204" pitchFamily="34" charset="0"/>
                <a:cs typeface="Arial" panose="020B0604020202020204" pitchFamily="34" charset="0"/>
              </a:rPr>
              <a:t>Upcoming/Ongoing Training: </a:t>
            </a:r>
          </a:p>
          <a:p>
            <a:pPr marL="742950" lvl="1" indent="-285750"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Ongoing New VCE/Upstream/Work Study Training</a:t>
            </a:r>
          </a:p>
          <a:p>
            <a:pPr marL="742950" lvl="1" indent="-285750" fontAlgn="base">
              <a:buFont typeface="Arial" panose="020B0604020202020204" pitchFamily="34" charset="0"/>
              <a:buChar char="•"/>
            </a:pPr>
            <a:r>
              <a:rPr lang="en-US" sz="1600" dirty="0" err="1">
                <a:solidFill>
                  <a:srgbClr val="000000"/>
                </a:solidFill>
                <a:latin typeface="Arial" panose="020B0604020202020204" pitchFamily="34" charset="0"/>
                <a:cs typeface="Arial" panose="020B0604020202020204" pitchFamily="34" charset="0"/>
              </a:rPr>
              <a:t>eMPWR</a:t>
            </a:r>
            <a:r>
              <a:rPr lang="en-US" sz="1600" dirty="0">
                <a:solidFill>
                  <a:srgbClr val="000000"/>
                </a:solidFill>
                <a:latin typeface="Arial" panose="020B0604020202020204" pitchFamily="34" charset="0"/>
                <a:cs typeface="Arial" panose="020B0604020202020204" pitchFamily="34" charset="0"/>
              </a:rPr>
              <a:t> Training		</a:t>
            </a:r>
          </a:p>
          <a:p>
            <a:pPr lvl="1" fontAlgn="base">
              <a:buFont typeface="Arial" panose="020B0604020202020204" pitchFamily="34" charset="0"/>
              <a:buChar char="•"/>
            </a:pPr>
            <a:r>
              <a:rPr lang="en-US" sz="1600" i="0" u="none" strike="noStrike" dirty="0">
                <a:solidFill>
                  <a:srgbClr val="000000"/>
                </a:solidFill>
                <a:effectLst/>
                <a:latin typeface="Arial" panose="020B0604020202020204" pitchFamily="34" charset="0"/>
                <a:cs typeface="Arial" panose="020B0604020202020204" pitchFamily="34" charset="0"/>
              </a:rPr>
              <a:t>    Error Trend Analysis Training</a:t>
            </a:r>
            <a:endParaRPr lang="en-US" sz="1600" i="0" u="none" strike="noStrike" dirty="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F40D3A16-9DE8-4CEA-91C4-4D96525FEF06}"/>
              </a:ext>
            </a:extLst>
          </p:cNvPr>
          <p:cNvSpPr>
            <a:spLocks noGrp="1"/>
          </p:cNvSpPr>
          <p:nvPr>
            <p:ph type="sldNum" sz="quarter" idx="10"/>
          </p:nvPr>
        </p:nvSpPr>
        <p:spPr/>
        <p:txBody>
          <a:bodyPr/>
          <a:lstStyle/>
          <a:p>
            <a:pPr defTabSz="561565"/>
            <a:fld id="{D983F1FA-211D-3044-9E35-958DFBC26156}" type="slidenum">
              <a:rPr lang="en-US" smtClean="0">
                <a:solidFill>
                  <a:srgbClr val="FF0000"/>
                </a:solidFill>
              </a:rPr>
              <a:pPr defTabSz="561565"/>
              <a:t>8</a:t>
            </a:fld>
            <a:endParaRPr lang="en-US" dirty="0">
              <a:solidFill>
                <a:srgbClr val="FF0000"/>
              </a:solidFill>
            </a:endParaRPr>
          </a:p>
        </p:txBody>
      </p:sp>
      <p:graphicFrame>
        <p:nvGraphicFramePr>
          <p:cNvPr id="10" name="Table 9">
            <a:extLst>
              <a:ext uri="{FF2B5EF4-FFF2-40B4-BE49-F238E27FC236}">
                <a16:creationId xmlns:a16="http://schemas.microsoft.com/office/drawing/2014/main" id="{89A555E5-AC50-257F-5867-D07548D9703B}"/>
              </a:ext>
            </a:extLst>
          </p:cNvPr>
          <p:cNvGraphicFramePr>
            <a:graphicFrameLocks noGrp="1"/>
          </p:cNvGraphicFramePr>
          <p:nvPr>
            <p:extLst>
              <p:ext uri="{D42A27DB-BD31-4B8C-83A1-F6EECF244321}">
                <p14:modId xmlns:p14="http://schemas.microsoft.com/office/powerpoint/2010/main" val="189672083"/>
              </p:ext>
            </p:extLst>
          </p:nvPr>
        </p:nvGraphicFramePr>
        <p:xfrm>
          <a:off x="1168879" y="1524009"/>
          <a:ext cx="8679107" cy="1338857"/>
        </p:xfrm>
        <a:graphic>
          <a:graphicData uri="http://schemas.openxmlformats.org/drawingml/2006/table">
            <a:tbl>
              <a:tblPr firstRow="1" bandRow="1">
                <a:tableStyleId>{21E4AEA4-8DFA-4A89-87EB-49C32662AFE0}</a:tableStyleId>
              </a:tblPr>
              <a:tblGrid>
                <a:gridCol w="1074769">
                  <a:extLst>
                    <a:ext uri="{9D8B030D-6E8A-4147-A177-3AD203B41FA5}">
                      <a16:colId xmlns:a16="http://schemas.microsoft.com/office/drawing/2014/main" val="3528186899"/>
                    </a:ext>
                  </a:extLst>
                </a:gridCol>
                <a:gridCol w="586238">
                  <a:extLst>
                    <a:ext uri="{9D8B030D-6E8A-4147-A177-3AD203B41FA5}">
                      <a16:colId xmlns:a16="http://schemas.microsoft.com/office/drawing/2014/main" val="2022097374"/>
                    </a:ext>
                  </a:extLst>
                </a:gridCol>
                <a:gridCol w="559315">
                  <a:extLst>
                    <a:ext uri="{9D8B030D-6E8A-4147-A177-3AD203B41FA5}">
                      <a16:colId xmlns:a16="http://schemas.microsoft.com/office/drawing/2014/main" val="169561164"/>
                    </a:ext>
                  </a:extLst>
                </a:gridCol>
                <a:gridCol w="611248">
                  <a:extLst>
                    <a:ext uri="{9D8B030D-6E8A-4147-A177-3AD203B41FA5}">
                      <a16:colId xmlns:a16="http://schemas.microsoft.com/office/drawing/2014/main" val="1799508124"/>
                    </a:ext>
                  </a:extLst>
                </a:gridCol>
                <a:gridCol w="588149">
                  <a:extLst>
                    <a:ext uri="{9D8B030D-6E8A-4147-A177-3AD203B41FA5}">
                      <a16:colId xmlns:a16="http://schemas.microsoft.com/office/drawing/2014/main" val="4262499966"/>
                    </a:ext>
                  </a:extLst>
                </a:gridCol>
                <a:gridCol w="539265">
                  <a:extLst>
                    <a:ext uri="{9D8B030D-6E8A-4147-A177-3AD203B41FA5}">
                      <a16:colId xmlns:a16="http://schemas.microsoft.com/office/drawing/2014/main" val="913288058"/>
                    </a:ext>
                  </a:extLst>
                </a:gridCol>
                <a:gridCol w="633211">
                  <a:extLst>
                    <a:ext uri="{9D8B030D-6E8A-4147-A177-3AD203B41FA5}">
                      <a16:colId xmlns:a16="http://schemas.microsoft.com/office/drawing/2014/main" val="1215692332"/>
                    </a:ext>
                  </a:extLst>
                </a:gridCol>
                <a:gridCol w="561811">
                  <a:extLst>
                    <a:ext uri="{9D8B030D-6E8A-4147-A177-3AD203B41FA5}">
                      <a16:colId xmlns:a16="http://schemas.microsoft.com/office/drawing/2014/main" val="1743862667"/>
                    </a:ext>
                  </a:extLst>
                </a:gridCol>
                <a:gridCol w="577774">
                  <a:extLst>
                    <a:ext uri="{9D8B030D-6E8A-4147-A177-3AD203B41FA5}">
                      <a16:colId xmlns:a16="http://schemas.microsoft.com/office/drawing/2014/main" val="628556149"/>
                    </a:ext>
                  </a:extLst>
                </a:gridCol>
                <a:gridCol w="732975">
                  <a:extLst>
                    <a:ext uri="{9D8B030D-6E8A-4147-A177-3AD203B41FA5}">
                      <a16:colId xmlns:a16="http://schemas.microsoft.com/office/drawing/2014/main" val="1238065615"/>
                    </a:ext>
                  </a:extLst>
                </a:gridCol>
                <a:gridCol w="483594">
                  <a:extLst>
                    <a:ext uri="{9D8B030D-6E8A-4147-A177-3AD203B41FA5}">
                      <a16:colId xmlns:a16="http://schemas.microsoft.com/office/drawing/2014/main" val="1158326021"/>
                    </a:ext>
                  </a:extLst>
                </a:gridCol>
                <a:gridCol w="569964">
                  <a:extLst>
                    <a:ext uri="{9D8B030D-6E8A-4147-A177-3AD203B41FA5}">
                      <a16:colId xmlns:a16="http://schemas.microsoft.com/office/drawing/2014/main" val="1269025499"/>
                    </a:ext>
                  </a:extLst>
                </a:gridCol>
                <a:gridCol w="515250">
                  <a:extLst>
                    <a:ext uri="{9D8B030D-6E8A-4147-A177-3AD203B41FA5}">
                      <a16:colId xmlns:a16="http://schemas.microsoft.com/office/drawing/2014/main" val="1469161166"/>
                    </a:ext>
                  </a:extLst>
                </a:gridCol>
                <a:gridCol w="645544">
                  <a:extLst>
                    <a:ext uri="{9D8B030D-6E8A-4147-A177-3AD203B41FA5}">
                      <a16:colId xmlns:a16="http://schemas.microsoft.com/office/drawing/2014/main" val="14663919"/>
                    </a:ext>
                  </a:extLst>
                </a:gridCol>
              </a:tblGrid>
              <a:tr h="427695">
                <a:tc>
                  <a:txBody>
                    <a:bodyPr/>
                    <a:lstStyle/>
                    <a:p>
                      <a:pPr algn="ctr"/>
                      <a:endParaRPr lang="en-US" sz="1400" dirty="0"/>
                    </a:p>
                  </a:txBody>
                  <a:tcPr anchor="ctr"/>
                </a:tc>
                <a:tc>
                  <a:txBody>
                    <a:bodyPr/>
                    <a:lstStyle/>
                    <a:p>
                      <a:pPr algn="ctr"/>
                      <a:r>
                        <a:rPr lang="en-US" sz="1400" dirty="0"/>
                        <a:t>OCT</a:t>
                      </a:r>
                    </a:p>
                  </a:txBody>
                  <a:tcPr anchor="ctr"/>
                </a:tc>
                <a:tc>
                  <a:txBody>
                    <a:bodyPr/>
                    <a:lstStyle/>
                    <a:p>
                      <a:pPr algn="ctr"/>
                      <a:r>
                        <a:rPr lang="en-US" sz="1400" dirty="0"/>
                        <a:t>NOV</a:t>
                      </a:r>
                    </a:p>
                  </a:txBody>
                  <a:tcPr anchor="ctr"/>
                </a:tc>
                <a:tc>
                  <a:txBody>
                    <a:bodyPr/>
                    <a:lstStyle/>
                    <a:p>
                      <a:pPr algn="ctr"/>
                      <a:r>
                        <a:rPr lang="en-US" sz="1400" dirty="0"/>
                        <a:t>DEC</a:t>
                      </a:r>
                    </a:p>
                  </a:txBody>
                  <a:tcPr anchor="ctr"/>
                </a:tc>
                <a:tc>
                  <a:txBody>
                    <a:bodyPr/>
                    <a:lstStyle/>
                    <a:p>
                      <a:pPr algn="ctr"/>
                      <a:r>
                        <a:rPr lang="en-US" sz="1400" dirty="0"/>
                        <a:t>JAN</a:t>
                      </a:r>
                    </a:p>
                  </a:txBody>
                  <a:tcPr anchor="ctr"/>
                </a:tc>
                <a:tc>
                  <a:txBody>
                    <a:bodyPr/>
                    <a:lstStyle/>
                    <a:p>
                      <a:pPr algn="ctr"/>
                      <a:r>
                        <a:rPr lang="en-US" sz="1400" dirty="0"/>
                        <a:t>FEB</a:t>
                      </a:r>
                    </a:p>
                  </a:txBody>
                  <a:tcPr anchor="ctr"/>
                </a:tc>
                <a:tc>
                  <a:txBody>
                    <a:bodyPr/>
                    <a:lstStyle/>
                    <a:p>
                      <a:pPr algn="ctr"/>
                      <a:r>
                        <a:rPr lang="en-US" sz="1400" dirty="0"/>
                        <a:t>MAR</a:t>
                      </a:r>
                    </a:p>
                  </a:txBody>
                  <a:tcPr anchor="ctr"/>
                </a:tc>
                <a:tc>
                  <a:txBody>
                    <a:bodyPr/>
                    <a:lstStyle/>
                    <a:p>
                      <a:pPr algn="ctr"/>
                      <a:r>
                        <a:rPr lang="en-US" sz="1400" dirty="0"/>
                        <a:t>APR</a:t>
                      </a:r>
                    </a:p>
                  </a:txBody>
                  <a:tcPr anchor="ctr"/>
                </a:tc>
                <a:tc>
                  <a:txBody>
                    <a:bodyPr/>
                    <a:lstStyle/>
                    <a:p>
                      <a:pPr algn="ctr"/>
                      <a:r>
                        <a:rPr lang="en-US" sz="1400" dirty="0"/>
                        <a:t>MAY</a:t>
                      </a:r>
                    </a:p>
                  </a:txBody>
                  <a:tcPr anchor="ctr"/>
                </a:tc>
                <a:tc>
                  <a:txBody>
                    <a:bodyPr/>
                    <a:lstStyle/>
                    <a:p>
                      <a:pPr algn="ctr"/>
                      <a:r>
                        <a:rPr lang="en-US" sz="1400" dirty="0"/>
                        <a:t>JUN</a:t>
                      </a:r>
                    </a:p>
                  </a:txBody>
                  <a:tcPr anchor="ctr"/>
                </a:tc>
                <a:tc>
                  <a:txBody>
                    <a:bodyPr/>
                    <a:lstStyle/>
                    <a:p>
                      <a:pPr algn="ctr"/>
                      <a:r>
                        <a:rPr lang="en-US" sz="1400" dirty="0"/>
                        <a:t>JUL</a:t>
                      </a:r>
                    </a:p>
                  </a:txBody>
                  <a:tcPr anchor="ctr"/>
                </a:tc>
                <a:tc>
                  <a:txBody>
                    <a:bodyPr/>
                    <a:lstStyle/>
                    <a:p>
                      <a:pPr algn="ctr"/>
                      <a:r>
                        <a:rPr lang="en-US" sz="1400" dirty="0"/>
                        <a:t>AUG</a:t>
                      </a:r>
                    </a:p>
                  </a:txBody>
                  <a:tcPr anchor="ctr"/>
                </a:tc>
                <a:tc>
                  <a:txBody>
                    <a:bodyPr/>
                    <a:lstStyle/>
                    <a:p>
                      <a:pPr algn="ctr"/>
                      <a:r>
                        <a:rPr lang="en-US" sz="1400" dirty="0"/>
                        <a:t>SEP</a:t>
                      </a:r>
                    </a:p>
                  </a:txBody>
                  <a:tcPr anchor="ctr"/>
                </a:tc>
                <a:tc>
                  <a:txBody>
                    <a:bodyPr/>
                    <a:lstStyle/>
                    <a:p>
                      <a:pPr algn="ctr"/>
                      <a:r>
                        <a:rPr lang="en-US" sz="1400" dirty="0"/>
                        <a:t>FYTD</a:t>
                      </a:r>
                    </a:p>
                  </a:txBody>
                  <a:tcPr anchor="ctr"/>
                </a:tc>
                <a:extLst>
                  <a:ext uri="{0D108BD9-81ED-4DB2-BD59-A6C34878D82A}">
                    <a16:rowId xmlns:a16="http://schemas.microsoft.com/office/drawing/2014/main" val="31475149"/>
                  </a:ext>
                </a:extLst>
              </a:tr>
              <a:tr h="326681">
                <a:tc>
                  <a:txBody>
                    <a:bodyPr/>
                    <a:lstStyle/>
                    <a:p>
                      <a:pPr algn="ctr" fontAlgn="b"/>
                      <a:r>
                        <a:rPr lang="en-US" sz="1400" b="0" i="0" u="none" strike="noStrike" dirty="0">
                          <a:solidFill>
                            <a:srgbClr val="000000"/>
                          </a:solidFill>
                          <a:effectLst/>
                          <a:latin typeface="Calibri"/>
                        </a:rPr>
                        <a:t>MUSK</a:t>
                      </a:r>
                    </a:p>
                  </a:txBody>
                  <a:tcPr marL="0" marR="0" marT="0" marB="0" anchor="ctr"/>
                </a:tc>
                <a:tc>
                  <a:txBody>
                    <a:bodyPr/>
                    <a:lstStyle/>
                    <a:p>
                      <a:pPr algn="ctr" fontAlgn="b"/>
                      <a:r>
                        <a:rPr lang="en-US" sz="1400" b="0" i="0" u="none" strike="noStrike" dirty="0">
                          <a:solidFill>
                            <a:schemeClr val="tx1"/>
                          </a:solidFill>
                          <a:effectLst/>
                          <a:latin typeface="Calibri"/>
                        </a:rPr>
                        <a:t>96%</a:t>
                      </a:r>
                    </a:p>
                  </a:txBody>
                  <a:tcPr marL="0" marR="0" marT="0" marB="0" anchor="ctr"/>
                </a:tc>
                <a:tc>
                  <a:txBody>
                    <a:bodyPr/>
                    <a:lstStyle/>
                    <a:p>
                      <a:pPr algn="ctr" fontAlgn="b"/>
                      <a:r>
                        <a:rPr lang="en-US" sz="1400" b="0" i="0" u="none" strike="noStrike" dirty="0">
                          <a:solidFill>
                            <a:schemeClr val="tx1"/>
                          </a:solidFill>
                          <a:effectLst/>
                          <a:latin typeface="Calibri"/>
                        </a:rPr>
                        <a:t>99.5%</a:t>
                      </a:r>
                    </a:p>
                  </a:txBody>
                  <a:tcPr marL="0" marR="0" marT="0" marB="0" anchor="ctr"/>
                </a:tc>
                <a:tc>
                  <a:txBody>
                    <a:bodyPr/>
                    <a:lstStyle/>
                    <a:p>
                      <a:pPr algn="ctr" fontAlgn="b"/>
                      <a:r>
                        <a:rPr lang="en-US" sz="1400" b="0" i="0" u="none" strike="noStrike" dirty="0">
                          <a:solidFill>
                            <a:schemeClr val="tx1"/>
                          </a:solidFill>
                          <a:effectLst/>
                          <a:latin typeface="Calibri"/>
                        </a:rPr>
                        <a:t>100%</a:t>
                      </a:r>
                    </a:p>
                  </a:txBody>
                  <a:tcPr marL="0" marR="0" marT="0" marB="0" anchor="ctr"/>
                </a:tc>
                <a:tc>
                  <a:txBody>
                    <a:bodyPr/>
                    <a:lstStyle/>
                    <a:p>
                      <a:pPr algn="ctr" fontAlgn="b"/>
                      <a:r>
                        <a:rPr lang="en-US" sz="1400" b="0" i="0" u="none" strike="noStrike" dirty="0">
                          <a:solidFill>
                            <a:schemeClr val="tx1"/>
                          </a:solidFill>
                          <a:effectLst/>
                          <a:latin typeface="Calibri"/>
                        </a:rPr>
                        <a:t>95.9%</a:t>
                      </a:r>
                    </a:p>
                  </a:txBody>
                  <a:tcPr marL="0" marR="0" marT="0" marB="0" anchor="ctr"/>
                </a:tc>
                <a:tc>
                  <a:txBody>
                    <a:bodyPr/>
                    <a:lstStyle/>
                    <a:p>
                      <a:pPr algn="ctr" fontAlgn="b"/>
                      <a:r>
                        <a:rPr lang="en-US" sz="1400" b="0" i="0" u="none" strike="noStrike" dirty="0">
                          <a:solidFill>
                            <a:schemeClr val="tx1"/>
                          </a:solidFill>
                          <a:effectLst/>
                          <a:latin typeface="Calibri" panose="020F0502020204030204" pitchFamily="34" charset="0"/>
                        </a:rPr>
                        <a:t>97.6%</a:t>
                      </a:r>
                    </a:p>
                  </a:txBody>
                  <a:tcPr marL="0" marR="0" marT="0" marB="0" anchor="ctr"/>
                </a:tc>
                <a:tc>
                  <a:txBody>
                    <a:bodyPr/>
                    <a:lstStyle/>
                    <a:p>
                      <a:pPr marL="0" algn="ctr" defTabSz="457200" rtl="0" eaLnBrk="1" fontAlgn="b" latinLnBrk="0" hangingPunct="1"/>
                      <a:r>
                        <a:rPr lang="en-US" sz="1400" b="0" i="0" u="none" strike="noStrike" kern="1200" dirty="0">
                          <a:solidFill>
                            <a:schemeClr val="tx1"/>
                          </a:solidFill>
                          <a:effectLst/>
                          <a:latin typeface="Calibri"/>
                          <a:ea typeface="+mn-ea"/>
                          <a:cs typeface="+mn-cs"/>
                        </a:rPr>
                        <a:t>92.8%</a:t>
                      </a:r>
                    </a:p>
                  </a:txBody>
                  <a:tcPr marL="0" marR="0" marT="0" marB="0" anchor="ctr"/>
                </a:tc>
                <a:tc>
                  <a:txBody>
                    <a:bodyPr/>
                    <a:lstStyle/>
                    <a:p>
                      <a:pPr algn="ctr" fontAlgn="b"/>
                      <a:r>
                        <a:rPr lang="en-US" sz="1400" b="0" i="0" u="none" strike="noStrike" dirty="0">
                          <a:solidFill>
                            <a:schemeClr val="tx1"/>
                          </a:solidFill>
                          <a:effectLst/>
                          <a:latin typeface="Calibri" panose="020F0502020204030204" pitchFamily="34" charset="0"/>
                        </a:rPr>
                        <a:t>100%</a:t>
                      </a:r>
                    </a:p>
                  </a:txBody>
                  <a:tcPr marL="0" marR="0" marT="0" marB="0" anchor="ctr"/>
                </a:tc>
                <a:tc>
                  <a:txBody>
                    <a:bodyPr/>
                    <a:lstStyle/>
                    <a:p>
                      <a:pPr marL="0" algn="ctr" defTabSz="4572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99.5%</a:t>
                      </a:r>
                    </a:p>
                  </a:txBody>
                  <a:tcPr marL="0" marR="0" marT="0" marB="0" anchor="ctr"/>
                </a:tc>
                <a:tc>
                  <a:txBody>
                    <a:bodyPr/>
                    <a:lstStyle/>
                    <a:p>
                      <a:pPr algn="ctr" fontAlgn="b"/>
                      <a:endParaRPr lang="en-US" sz="1400" b="0" i="0" u="none" strike="noStrike" dirty="0">
                        <a:solidFill>
                          <a:srgbClr val="C00000"/>
                        </a:solidFill>
                        <a:effectLst/>
                        <a:latin typeface="Calibri" panose="020F0502020204030204" pitchFamily="34" charset="0"/>
                      </a:endParaRPr>
                    </a:p>
                  </a:txBody>
                  <a:tcPr marL="0" marR="0" marT="0" marB="0" anchor="ctr"/>
                </a:tc>
                <a:tc>
                  <a:txBody>
                    <a:bodyPr/>
                    <a:lstStyle/>
                    <a:p>
                      <a:pPr algn="ctr" fontAlgn="b"/>
                      <a:endParaRPr lang="en-US" sz="1400" b="0" i="0" u="none" strike="noStrike" dirty="0">
                        <a:solidFill>
                          <a:srgbClr val="006600"/>
                        </a:solidFill>
                        <a:effectLst/>
                        <a:latin typeface="Calibri" panose="020F0502020204030204" pitchFamily="34" charset="0"/>
                      </a:endParaRPr>
                    </a:p>
                  </a:txBody>
                  <a:tcPr marL="0" marR="0" marT="0" marB="0" anchor="ctr"/>
                </a:tc>
                <a:tc>
                  <a:txBody>
                    <a:bodyPr/>
                    <a:lstStyle/>
                    <a:p>
                      <a:pPr algn="ctr" fontAlgn="b"/>
                      <a:endParaRPr lang="en-US" sz="1400" b="0" i="0" u="none" strike="noStrike" dirty="0">
                        <a:solidFill>
                          <a:srgbClr val="006600"/>
                        </a:solidFill>
                        <a:effectLst/>
                        <a:latin typeface="Calibri" panose="020F0502020204030204" pitchFamily="34" charset="0"/>
                      </a:endParaRPr>
                    </a:p>
                  </a:txBody>
                  <a:tcPr marL="0" marR="0" marT="0" marB="0" anchor="ctr"/>
                </a:tc>
                <a:tc>
                  <a:txBody>
                    <a:bodyPr/>
                    <a:lstStyle/>
                    <a:p>
                      <a:pPr algn="ctr" fontAlgn="b"/>
                      <a:endParaRPr lang="en-US" sz="1400" b="0" i="0" u="none" strike="noStrike" dirty="0">
                        <a:solidFill>
                          <a:srgbClr val="008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a:solidFill>
                            <a:schemeClr val="tx1"/>
                          </a:solidFill>
                          <a:effectLst/>
                          <a:latin typeface="Calibri" panose="020F0502020204030204" pitchFamily="34" charset="0"/>
                        </a:rPr>
                        <a:t>97.6</a:t>
                      </a:r>
                    </a:p>
                  </a:txBody>
                  <a:tcPr marL="0" marR="0" marT="0" marB="0" anchor="ctr"/>
                </a:tc>
                <a:extLst>
                  <a:ext uri="{0D108BD9-81ED-4DB2-BD59-A6C34878D82A}">
                    <a16:rowId xmlns:a16="http://schemas.microsoft.com/office/drawing/2014/main" val="2442288976"/>
                  </a:ext>
                </a:extLst>
              </a:tr>
              <a:tr h="286770">
                <a:tc>
                  <a:txBody>
                    <a:bodyPr/>
                    <a:lstStyle/>
                    <a:p>
                      <a:pPr algn="ctr" fontAlgn="b"/>
                      <a:r>
                        <a:rPr lang="en-US" sz="1400" b="0" i="0" u="none" strike="noStrike" dirty="0">
                          <a:solidFill>
                            <a:srgbClr val="000000"/>
                          </a:solidFill>
                          <a:effectLst/>
                          <a:latin typeface="Calibri"/>
                        </a:rPr>
                        <a:t>USA FYTD</a:t>
                      </a:r>
                    </a:p>
                  </a:txBody>
                  <a:tcPr marL="0" marR="0" marT="0" marB="0" anchor="ctr"/>
                </a:tc>
                <a:tc>
                  <a:txBody>
                    <a:bodyPr/>
                    <a:lstStyle/>
                    <a:p>
                      <a:pPr algn="ctr" fontAlgn="b"/>
                      <a:r>
                        <a:rPr lang="en-US" sz="1400" b="0" i="0" u="none" strike="noStrike">
                          <a:solidFill>
                            <a:schemeClr val="tx1"/>
                          </a:solidFill>
                          <a:effectLst/>
                          <a:latin typeface="Calibri"/>
                        </a:rPr>
                        <a:t>98.3%</a:t>
                      </a:r>
                      <a:endParaRPr lang="en-US" sz="1400" b="0" i="0" u="none" strike="noStrike" dirty="0">
                        <a:solidFill>
                          <a:schemeClr val="tx1"/>
                        </a:solidFill>
                        <a:effectLst/>
                        <a:latin typeface="Calibri"/>
                      </a:endParaRPr>
                    </a:p>
                  </a:txBody>
                  <a:tcPr marL="0" marR="0" marT="0" marB="0" anchor="ctr"/>
                </a:tc>
                <a:tc>
                  <a:txBody>
                    <a:bodyPr/>
                    <a:lstStyle/>
                    <a:p>
                      <a:pPr algn="ctr" fontAlgn="b"/>
                      <a:r>
                        <a:rPr lang="en-US" sz="1400" b="0" i="0" u="none" strike="noStrike" dirty="0">
                          <a:solidFill>
                            <a:schemeClr val="tx1"/>
                          </a:solidFill>
                          <a:effectLst/>
                          <a:latin typeface="Calibri"/>
                        </a:rPr>
                        <a:t>98.4%</a:t>
                      </a:r>
                    </a:p>
                  </a:txBody>
                  <a:tcPr marL="0" marR="0" marT="0" marB="0" anchor="ctr"/>
                </a:tc>
                <a:tc>
                  <a:txBody>
                    <a:bodyPr/>
                    <a:lstStyle/>
                    <a:p>
                      <a:pPr algn="ctr" fontAlgn="b"/>
                      <a:r>
                        <a:rPr lang="en-US" sz="1400" b="0" i="0" u="none" strike="noStrike" dirty="0">
                          <a:solidFill>
                            <a:schemeClr val="tx1"/>
                          </a:solidFill>
                          <a:effectLst/>
                          <a:latin typeface="Calibri"/>
                        </a:rPr>
                        <a:t>98.5%</a:t>
                      </a:r>
                    </a:p>
                  </a:txBody>
                  <a:tcPr marL="0" marR="0" marT="0" marB="0" anchor="ctr"/>
                </a:tc>
                <a:tc>
                  <a:txBody>
                    <a:bodyPr/>
                    <a:lstStyle/>
                    <a:p>
                      <a:pPr algn="ctr" fontAlgn="b"/>
                      <a:r>
                        <a:rPr lang="en-US" sz="1400" b="0" i="0" u="none" strike="noStrike" dirty="0">
                          <a:solidFill>
                            <a:schemeClr val="tx1"/>
                          </a:solidFill>
                          <a:effectLst/>
                          <a:latin typeface="Calibri"/>
                        </a:rPr>
                        <a:t>98.5%</a:t>
                      </a:r>
                    </a:p>
                  </a:txBody>
                  <a:tcPr marL="0" marR="0" marT="0" marB="0" anchor="ctr"/>
                </a:tc>
                <a:tc>
                  <a:txBody>
                    <a:bodyPr/>
                    <a:lstStyle/>
                    <a:p>
                      <a:pPr algn="ctr" fontAlgn="b"/>
                      <a:r>
                        <a:rPr lang="en-US" sz="1400" b="0" i="0" u="none" strike="noStrike" dirty="0">
                          <a:solidFill>
                            <a:schemeClr val="tx1"/>
                          </a:solidFill>
                          <a:effectLst/>
                          <a:latin typeface="Calibri"/>
                        </a:rPr>
                        <a:t>98.4%</a:t>
                      </a:r>
                    </a:p>
                  </a:txBody>
                  <a:tcPr marL="0" marR="0" marT="0" marB="0" anchor="ctr"/>
                </a:tc>
                <a:tc>
                  <a:txBody>
                    <a:bodyPr/>
                    <a:lstStyle/>
                    <a:p>
                      <a:pPr algn="ctr" fontAlgn="b"/>
                      <a:r>
                        <a:rPr lang="en-US" sz="1400" b="0" i="0" u="none" strike="noStrike" dirty="0">
                          <a:solidFill>
                            <a:schemeClr val="tx1"/>
                          </a:solidFill>
                          <a:effectLst/>
                          <a:latin typeface="Calibri" panose="020F0502020204030204" pitchFamily="34" charset="0"/>
                        </a:rPr>
                        <a:t>98.1%</a:t>
                      </a:r>
                    </a:p>
                  </a:txBody>
                  <a:tcPr marL="0" marR="0" marT="0" marB="0" anchor="ctr"/>
                </a:tc>
                <a:tc>
                  <a:txBody>
                    <a:bodyPr/>
                    <a:lstStyle/>
                    <a:p>
                      <a:pPr algn="ctr" fontAlgn="b"/>
                      <a:r>
                        <a:rPr lang="en-US" sz="1400" b="0" i="0" u="none" strike="noStrike" dirty="0">
                          <a:solidFill>
                            <a:schemeClr val="tx1"/>
                          </a:solidFill>
                          <a:effectLst/>
                          <a:latin typeface="Calibri" panose="020F0502020204030204" pitchFamily="34" charset="0"/>
                        </a:rPr>
                        <a:t>98.1%</a:t>
                      </a:r>
                    </a:p>
                  </a:txBody>
                  <a:tcPr marL="0" marR="0" marT="0" marB="0" anchor="ctr"/>
                </a:tc>
                <a:tc>
                  <a:txBody>
                    <a:bodyPr/>
                    <a:lstStyle/>
                    <a:p>
                      <a:pPr marL="0" algn="ctr" defTabSz="4572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98.1%</a:t>
                      </a:r>
                    </a:p>
                  </a:txBody>
                  <a:tcPr marL="0" marR="0" marT="0" marB="0" anchor="ctr"/>
                </a:tc>
                <a:tc>
                  <a:txBody>
                    <a:bodyPr/>
                    <a:lstStyle/>
                    <a:p>
                      <a:pPr marL="0" algn="ctr" defTabSz="457200" rtl="0" eaLnBrk="1" fontAlgn="b" latinLnBrk="0" hangingPunct="1"/>
                      <a:endParaRPr lang="en-US" sz="1400" b="0" i="0" u="none" strike="noStrike" kern="1200" dirty="0">
                        <a:solidFill>
                          <a:srgbClr val="006600"/>
                        </a:solidFill>
                        <a:effectLst/>
                        <a:latin typeface="Calibri" panose="020F0502020204030204" pitchFamily="34" charset="0"/>
                        <a:ea typeface="+mn-ea"/>
                        <a:cs typeface="+mn-cs"/>
                      </a:endParaRPr>
                    </a:p>
                  </a:txBody>
                  <a:tcPr marL="0" marR="0" marT="0" marB="0" anchor="ctr"/>
                </a:tc>
                <a:tc>
                  <a:txBody>
                    <a:bodyPr/>
                    <a:lstStyle/>
                    <a:p>
                      <a:pPr marL="0" algn="ctr" defTabSz="457200" rtl="0" eaLnBrk="1" fontAlgn="b" latinLnBrk="0" hangingPunct="1"/>
                      <a:endParaRPr lang="en-US" sz="1400" b="0" i="0" u="none" strike="noStrike" kern="1200" dirty="0">
                        <a:solidFill>
                          <a:srgbClr val="006600"/>
                        </a:solidFill>
                        <a:effectLst/>
                        <a:latin typeface="Calibri" panose="020F0502020204030204" pitchFamily="34" charset="0"/>
                        <a:ea typeface="+mn-ea"/>
                        <a:cs typeface="+mn-cs"/>
                      </a:endParaRP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400" b="0" i="0" u="none" strike="noStrike" kern="1200" dirty="0">
                        <a:solidFill>
                          <a:srgbClr val="008000"/>
                        </a:solidFill>
                        <a:effectLst/>
                        <a:latin typeface="Calibri" panose="020F0502020204030204" pitchFamily="34" charset="0"/>
                        <a:ea typeface="+mn-ea"/>
                        <a:cs typeface="+mn-cs"/>
                      </a:endParaRPr>
                    </a:p>
                  </a:txBody>
                  <a:tcPr marL="0" marR="0" marT="0" marB="0" anchor="ctr"/>
                </a:tc>
                <a:tc>
                  <a:txBody>
                    <a:bodyPr/>
                    <a:lstStyle/>
                    <a:p>
                      <a:pPr algn="ctr" fontAlgn="b"/>
                      <a:endParaRPr lang="en-US" sz="1400" b="0" i="0" u="none" strike="noStrike" dirty="0">
                        <a:solidFill>
                          <a:srgbClr val="008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a:solidFill>
                            <a:schemeClr val="tx1"/>
                          </a:solidFill>
                          <a:effectLst/>
                          <a:latin typeface="Calibri" panose="020F0502020204030204" pitchFamily="34" charset="0"/>
                        </a:rPr>
                        <a:t>98.3</a:t>
                      </a:r>
                    </a:p>
                  </a:txBody>
                  <a:tcPr marL="0" marR="0" marT="0" marB="0" anchor="ctr"/>
                </a:tc>
                <a:extLst>
                  <a:ext uri="{0D108BD9-81ED-4DB2-BD59-A6C34878D82A}">
                    <a16:rowId xmlns:a16="http://schemas.microsoft.com/office/drawing/2014/main" val="3173024423"/>
                  </a:ext>
                </a:extLst>
              </a:tr>
              <a:tr h="297711">
                <a:tc>
                  <a:txBody>
                    <a:bodyPr/>
                    <a:lstStyle/>
                    <a:p>
                      <a:pPr algn="ctr" fontAlgn="b"/>
                      <a:r>
                        <a:rPr lang="en-US" sz="1400" b="0" i="0" u="none" strike="noStrike" dirty="0">
                          <a:solidFill>
                            <a:srgbClr val="000000"/>
                          </a:solidFill>
                          <a:effectLst/>
                          <a:latin typeface="Calibri"/>
                        </a:rPr>
                        <a:t>MUS FYTD</a:t>
                      </a: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alibri"/>
                        </a:rPr>
                        <a:t>97.9%</a:t>
                      </a:r>
                    </a:p>
                  </a:txBody>
                  <a:tcPr marL="0" marR="0" marT="0" marB="0" anchor="ctr"/>
                </a:tc>
                <a:tc>
                  <a:txBody>
                    <a:bodyPr/>
                    <a:lstStyle/>
                    <a:p>
                      <a:pPr algn="ctr" fontAlgn="b"/>
                      <a:r>
                        <a:rPr lang="en-US" sz="1400" b="0" i="0" u="none" strike="noStrike" dirty="0">
                          <a:solidFill>
                            <a:schemeClr val="tx1"/>
                          </a:solidFill>
                          <a:effectLst/>
                          <a:latin typeface="Calibri"/>
                        </a:rPr>
                        <a:t>98.1%</a:t>
                      </a: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alibri"/>
                        </a:rPr>
                        <a:t>98.4%</a:t>
                      </a: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alibri"/>
                        </a:rPr>
                        <a:t>98.3%</a:t>
                      </a: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alibri" panose="020F0502020204030204" pitchFamily="34" charset="0"/>
                        </a:rPr>
                        <a:t>98.4%</a:t>
                      </a:r>
                    </a:p>
                  </a:txBody>
                  <a:tcPr marL="0" marR="0" marT="0" marB="0" anchor="ctr"/>
                </a:tc>
                <a:tc>
                  <a:txBody>
                    <a:bodyPr/>
                    <a:lstStyle/>
                    <a:p>
                      <a:pPr marL="0" algn="ctr" defTabSz="4572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97.8%</a:t>
                      </a:r>
                    </a:p>
                  </a:txBody>
                  <a:tcPr marL="0" marR="0" marT="0" marB="0" anchor="ctr"/>
                </a:tc>
                <a:tc>
                  <a:txBody>
                    <a:bodyPr/>
                    <a:lstStyle/>
                    <a:p>
                      <a:pPr algn="ctr" fontAlgn="b"/>
                      <a:r>
                        <a:rPr lang="en-US" sz="1400" b="0" i="0" u="none" strike="noStrike" dirty="0">
                          <a:solidFill>
                            <a:schemeClr val="tx1"/>
                          </a:solidFill>
                          <a:effectLst/>
                          <a:latin typeface="Calibri" panose="020F0502020204030204" pitchFamily="34" charset="0"/>
                        </a:rPr>
                        <a:t>97.8%</a:t>
                      </a:r>
                    </a:p>
                  </a:txBody>
                  <a:tcPr marL="0" marR="0" marT="0" marB="0" anchor="ctr"/>
                </a:tc>
                <a:tc>
                  <a:txBody>
                    <a:bodyPr/>
                    <a:lstStyle/>
                    <a:p>
                      <a:pPr marL="0" algn="ctr" defTabSz="4572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97.9%</a:t>
                      </a: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400" b="0" i="0" u="none" strike="noStrike" kern="1200" dirty="0">
                        <a:solidFill>
                          <a:srgbClr val="F46C18"/>
                        </a:solidFill>
                        <a:effectLst/>
                        <a:latin typeface="Calibri" panose="020F0502020204030204" pitchFamily="34" charset="0"/>
                        <a:ea typeface="+mn-ea"/>
                        <a:cs typeface="+mn-cs"/>
                      </a:endParaRPr>
                    </a:p>
                  </a:txBody>
                  <a:tcPr marL="0" marR="0" marT="0" marB="0" anchor="ctr"/>
                </a:tc>
                <a:tc>
                  <a:txBody>
                    <a:bodyPr/>
                    <a:lstStyle/>
                    <a:p>
                      <a:pPr algn="ctr" fontAlgn="b"/>
                      <a:endParaRPr lang="en-US" sz="1400" b="0" i="0" u="none" strike="noStrike" dirty="0">
                        <a:solidFill>
                          <a:srgbClr val="F46C18"/>
                        </a:solidFill>
                        <a:effectLst/>
                        <a:latin typeface="Calibri" panose="020F0502020204030204" pitchFamily="34" charset="0"/>
                      </a:endParaRP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400" b="0" i="0" u="none" strike="noStrike" kern="1200" dirty="0">
                        <a:solidFill>
                          <a:schemeClr val="accent4">
                            <a:lumMod val="75000"/>
                          </a:schemeClr>
                        </a:solidFill>
                        <a:effectLst/>
                        <a:latin typeface="Calibri" panose="020F0502020204030204" pitchFamily="34" charset="0"/>
                        <a:ea typeface="+mn-ea"/>
                        <a:cs typeface="+mn-cs"/>
                      </a:endParaRPr>
                    </a:p>
                  </a:txBody>
                  <a:tcPr marL="0" marR="0" marT="0" marB="0" anchor="ctr"/>
                </a:tc>
                <a:tc>
                  <a:txBody>
                    <a:bodyPr/>
                    <a:lstStyle/>
                    <a:p>
                      <a:pPr algn="ctr" fontAlgn="b"/>
                      <a:endParaRPr lang="en-US" sz="1400" b="0" i="0" u="none" strike="noStrike" dirty="0">
                        <a:solidFill>
                          <a:srgbClr val="008000"/>
                        </a:solidFill>
                        <a:effectLst/>
                        <a:latin typeface="Calibri" panose="020F0502020204030204" pitchFamily="34" charset="0"/>
                      </a:endParaRPr>
                    </a:p>
                  </a:txBody>
                  <a:tcPr marL="0" marR="0" marT="0" marB="0" anchor="ctr"/>
                </a:tc>
                <a:tc>
                  <a:txBody>
                    <a:bodyPr/>
                    <a:lstStyle/>
                    <a:p>
                      <a:pPr algn="ctr" fontAlgn="b"/>
                      <a:r>
                        <a:rPr lang="en-US" sz="1400" b="0" i="0" u="none" strike="noStrike" dirty="0">
                          <a:solidFill>
                            <a:schemeClr val="tx1"/>
                          </a:solidFill>
                          <a:effectLst/>
                          <a:latin typeface="Calibri" panose="020F0502020204030204" pitchFamily="34" charset="0"/>
                        </a:rPr>
                        <a:t>98</a:t>
                      </a:r>
                    </a:p>
                  </a:txBody>
                  <a:tcPr marL="0" marR="0" marT="0" marB="0" anchor="ctr"/>
                </a:tc>
                <a:extLst>
                  <a:ext uri="{0D108BD9-81ED-4DB2-BD59-A6C34878D82A}">
                    <a16:rowId xmlns:a16="http://schemas.microsoft.com/office/drawing/2014/main" val="296356623"/>
                  </a:ext>
                </a:extLst>
              </a:tr>
            </a:tbl>
          </a:graphicData>
        </a:graphic>
      </p:graphicFrame>
      <p:sp>
        <p:nvSpPr>
          <p:cNvPr id="11" name="TextBox 10">
            <a:extLst>
              <a:ext uri="{FF2B5EF4-FFF2-40B4-BE49-F238E27FC236}">
                <a16:creationId xmlns:a16="http://schemas.microsoft.com/office/drawing/2014/main" id="{FF83120F-18C6-934E-0A5B-92D8638ACC00}"/>
              </a:ext>
            </a:extLst>
          </p:cNvPr>
          <p:cNvSpPr txBox="1"/>
          <p:nvPr/>
        </p:nvSpPr>
        <p:spPr>
          <a:xfrm>
            <a:off x="892366" y="1039752"/>
            <a:ext cx="2787268" cy="400110"/>
          </a:xfrm>
          <a:prstGeom prst="rect">
            <a:avLst/>
          </a:prstGeom>
          <a:noFill/>
        </p:spPr>
        <p:txBody>
          <a:bodyPr wrap="square" rtlCol="0">
            <a:spAutoFit/>
          </a:bodyPr>
          <a:lstStyle/>
          <a:p>
            <a:pPr algn="ctr"/>
            <a:r>
              <a:rPr lang="en-US" b="1" dirty="0">
                <a:solidFill>
                  <a:schemeClr val="accent2"/>
                </a:solidFill>
              </a:rPr>
              <a:t>National QA </a:t>
            </a:r>
            <a:r>
              <a:rPr lang="en-US" sz="2000" b="1" dirty="0">
                <a:solidFill>
                  <a:schemeClr val="accent2"/>
                </a:solidFill>
              </a:rPr>
              <a:t>Review</a:t>
            </a:r>
            <a:endParaRPr lang="en-US" b="1" dirty="0">
              <a:solidFill>
                <a:schemeClr val="accent2"/>
              </a:solidFill>
            </a:endParaRPr>
          </a:p>
        </p:txBody>
      </p:sp>
    </p:spTree>
    <p:extLst>
      <p:ext uri="{BB962C8B-B14F-4D97-AF65-F5344CB8AC3E}">
        <p14:creationId xmlns:p14="http://schemas.microsoft.com/office/powerpoint/2010/main" val="355882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22DE40-EB1B-4701-BD11-05CB64195890}"/>
              </a:ext>
            </a:extLst>
          </p:cNvPr>
          <p:cNvSpPr>
            <a:spLocks noGrp="1"/>
          </p:cNvSpPr>
          <p:nvPr>
            <p:ph type="title"/>
          </p:nvPr>
        </p:nvSpPr>
        <p:spPr/>
        <p:txBody>
          <a:bodyPr>
            <a:normAutofit/>
          </a:bodyPr>
          <a:lstStyle/>
          <a:p>
            <a:r>
              <a:rPr lang="en-US" sz="3800" dirty="0"/>
              <a:t>Veteran Rapid Retraining Assistance Program (VRRAP)</a:t>
            </a:r>
          </a:p>
        </p:txBody>
      </p:sp>
      <p:sp>
        <p:nvSpPr>
          <p:cNvPr id="5" name="TextBox 4">
            <a:extLst>
              <a:ext uri="{FF2B5EF4-FFF2-40B4-BE49-F238E27FC236}">
                <a16:creationId xmlns:a16="http://schemas.microsoft.com/office/drawing/2014/main" id="{B0429A88-97A1-49D0-B510-382C7D2BA344}"/>
              </a:ext>
            </a:extLst>
          </p:cNvPr>
          <p:cNvSpPr txBox="1"/>
          <p:nvPr/>
        </p:nvSpPr>
        <p:spPr>
          <a:xfrm>
            <a:off x="308472" y="815248"/>
            <a:ext cx="11786767" cy="5447645"/>
          </a:xfrm>
          <a:prstGeom prst="rect">
            <a:avLst/>
          </a:prstGeom>
          <a:noFill/>
        </p:spPr>
        <p:txBody>
          <a:bodyPr wrap="square">
            <a:spAutoFit/>
          </a:bodyPr>
          <a:lstStyle/>
          <a:p>
            <a:pPr marL="0" marR="0">
              <a:spcAft>
                <a:spcPts val="0"/>
              </a:spcAft>
            </a:pPr>
            <a:r>
              <a:rPr lang="en-US" sz="2000" dirty="0">
                <a:solidFill>
                  <a:srgbClr val="000000"/>
                </a:solidFill>
                <a:effectLst/>
                <a:latin typeface="Calibri" panose="020F0502020204030204" pitchFamily="34" charset="0"/>
                <a:ea typeface="Calibri" panose="020F0502020204030204" pitchFamily="34" charset="0"/>
              </a:rPr>
              <a:t>Muskogee RPO VRRAP Team began processing VRRAP applications effective, May 5, 2021.    </a:t>
            </a:r>
          </a:p>
          <a:p>
            <a:pPr marL="0" marR="0">
              <a:spcAft>
                <a:spcPts val="0"/>
              </a:spcAft>
            </a:pPr>
            <a:r>
              <a:rPr lang="en-US" sz="2000" dirty="0">
                <a:solidFill>
                  <a:srgbClr val="000000"/>
                </a:solidFill>
                <a:effectLst/>
                <a:latin typeface="Calibri" panose="020F0502020204030204" pitchFamily="34" charset="0"/>
                <a:ea typeface="Calibri" panose="020F0502020204030204" pitchFamily="34" charset="0"/>
              </a:rPr>
              <a:t>As of June 2024:</a:t>
            </a:r>
            <a:endParaRPr lang="en-US" sz="2000" dirty="0">
              <a:effectLst/>
              <a:latin typeface="Calibri" panose="020F0502020204030204" pitchFamily="34" charset="0"/>
              <a:ea typeface="Calibri" panose="020F0502020204030204" pitchFamily="34" charset="0"/>
            </a:endParaRPr>
          </a:p>
          <a:p>
            <a:pPr marL="457200" marR="0">
              <a:spcAft>
                <a:spcPts val="0"/>
              </a:spcAft>
            </a:pPr>
            <a:r>
              <a:rPr lang="en-US" sz="2000" b="1" dirty="0">
                <a:solidFill>
                  <a:srgbClr val="000000"/>
                </a:solidFill>
                <a:effectLst/>
                <a:latin typeface="Calibri" panose="020F0502020204030204" pitchFamily="34" charset="0"/>
                <a:ea typeface="Calibri" panose="020F0502020204030204" pitchFamily="34" charset="0"/>
              </a:rPr>
              <a:t> </a:t>
            </a:r>
            <a:r>
              <a:rPr lang="en-US" b="1" dirty="0">
                <a:effectLst/>
                <a:latin typeface="Calibri" panose="020F0502020204030204" pitchFamily="34" charset="0"/>
                <a:ea typeface="Calibri" panose="020F0502020204030204" pitchFamily="34" charset="0"/>
              </a:rPr>
              <a:t>Enrollment</a:t>
            </a:r>
            <a:endParaRPr lang="en-US"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Arial" panose="020B0604020202020204" pitchFamily="34" charset="0"/>
              <a:buChar char="•"/>
              <a:tabLst>
                <a:tab pos="13716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Total Enrolled: 13,653 (change due to information received allowing veteran back into VRRAP)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Currently enrolled in a program: 298</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Completed: 13,355</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Wingdings" panose="05000000000000000000" pitchFamily="2" charset="2"/>
              <a:buChar char=""/>
              <a:tabLst>
                <a:tab pos="1828800" algn="l"/>
              </a:tabLst>
            </a:pPr>
            <a:r>
              <a:rPr lang="en-US" dirty="0">
                <a:effectLst/>
                <a:latin typeface="Calibri" panose="020F0502020204030204" pitchFamily="34" charset="0"/>
                <a:ea typeface="Times New Roman" panose="02020603050405020304" pitchFamily="18" charset="0"/>
              </a:rPr>
              <a:t>Graduation: 7,980</a:t>
            </a:r>
            <a:endParaRPr lang="en-US"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Wingdings" panose="05000000000000000000" pitchFamily="2" charset="2"/>
              <a:buChar char=""/>
              <a:tabLst>
                <a:tab pos="1828800" algn="l"/>
              </a:tabLst>
            </a:pPr>
            <a:r>
              <a:rPr lang="en-US" dirty="0">
                <a:effectLst/>
                <a:latin typeface="Calibri" panose="020F0502020204030204" pitchFamily="34" charset="0"/>
                <a:ea typeface="Times New Roman" panose="02020603050405020304" pitchFamily="18" charset="0"/>
              </a:rPr>
              <a:t>W/D or Terminated: 3,554</a:t>
            </a:r>
            <a:endParaRPr lang="en-US"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Wingdings" panose="05000000000000000000" pitchFamily="2" charset="2"/>
              <a:buChar char=""/>
              <a:tabLst>
                <a:tab pos="1828800" algn="l"/>
              </a:tabLst>
            </a:pPr>
            <a:r>
              <a:rPr lang="en-US" dirty="0">
                <a:effectLst/>
                <a:latin typeface="Calibri" panose="020F0502020204030204" pitchFamily="34" charset="0"/>
                <a:ea typeface="Times New Roman" panose="02020603050405020304" pitchFamily="18" charset="0"/>
              </a:rPr>
              <a:t>No report of Graduation:  1,821 or Termination received: 1,863</a:t>
            </a:r>
            <a:endParaRPr lang="en-US"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Arial" panose="020B0604020202020204" pitchFamily="34" charset="0"/>
              <a:buChar char="•"/>
              <a:tabLst>
                <a:tab pos="13716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Employed in related field: 2,217</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b="1" dirty="0">
                <a:effectLst/>
                <a:latin typeface="Calibri" panose="020F0502020204030204" pitchFamily="34" charset="0"/>
                <a:ea typeface="Calibri" panose="020F0502020204030204" pitchFamily="34" charset="0"/>
              </a:rPr>
              <a:t>Payments Released </a:t>
            </a:r>
            <a:endParaRPr lang="en-US"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Arial" panose="020B0604020202020204" pitchFamily="34" charset="0"/>
              <a:buChar char="•"/>
              <a:tabLst>
                <a:tab pos="13716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Total payments released – $320,413,347.04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MHA payments - $163,273,038.73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T&amp;F payments - $157,140,308.31</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b="1" dirty="0">
                <a:effectLst/>
                <a:latin typeface="Calibri" panose="020F0502020204030204" pitchFamily="34" charset="0"/>
                <a:ea typeface="Calibri" panose="020F0502020204030204" pitchFamily="34" charset="0"/>
              </a:rPr>
              <a:t>Pending Completion</a:t>
            </a:r>
            <a:endParaRPr lang="en-US"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Arial" panose="020B0604020202020204" pitchFamily="34" charset="0"/>
              <a:buChar char="•"/>
              <a:tabLst>
                <a:tab pos="13716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Based on current data: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Wingdings" panose="05000000000000000000" pitchFamily="2" charset="2"/>
              <a:buChar char=""/>
              <a:tabLst>
                <a:tab pos="1828800" algn="l"/>
              </a:tabLst>
            </a:pPr>
            <a:r>
              <a:rPr lang="en-US" dirty="0">
                <a:effectLst/>
                <a:latin typeface="Calibri" panose="020F0502020204030204" pitchFamily="34" charset="0"/>
                <a:ea typeface="Times New Roman" panose="02020603050405020304" pitchFamily="18" charset="0"/>
              </a:rPr>
              <a:t>2024 – 263 scheduled to graduate</a:t>
            </a:r>
            <a:endParaRPr lang="en-US"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Wingdings" panose="05000000000000000000" pitchFamily="2" charset="2"/>
              <a:buChar char=""/>
              <a:tabLst>
                <a:tab pos="1828800" algn="l"/>
              </a:tabLst>
            </a:pPr>
            <a:r>
              <a:rPr lang="en-US" dirty="0">
                <a:effectLst/>
                <a:latin typeface="Calibri" panose="020F0502020204030204" pitchFamily="34" charset="0"/>
                <a:ea typeface="Times New Roman" panose="02020603050405020304" pitchFamily="18" charset="0"/>
              </a:rPr>
              <a:t>2025 – 34 scheduled to graduate (change due to school changing program end date)</a:t>
            </a:r>
            <a:endParaRPr lang="en-US"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Wingdings" panose="05000000000000000000" pitchFamily="2" charset="2"/>
              <a:buChar char=""/>
              <a:tabLst>
                <a:tab pos="1828800" algn="l"/>
              </a:tabLst>
            </a:pPr>
            <a:r>
              <a:rPr lang="en-US" dirty="0">
                <a:effectLst/>
                <a:latin typeface="Calibri" panose="020F0502020204030204" pitchFamily="34" charset="0"/>
                <a:ea typeface="Times New Roman" panose="02020603050405020304" pitchFamily="18" charset="0"/>
              </a:rPr>
              <a:t>2026 –1 scheduled to graduate May 30, 2026</a:t>
            </a:r>
            <a:endParaRPr lang="en-US"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7B4C019-675B-4568-9545-0650276702B7}"/>
              </a:ext>
            </a:extLst>
          </p:cNvPr>
          <p:cNvSpPr>
            <a:spLocks noGrp="1"/>
          </p:cNvSpPr>
          <p:nvPr>
            <p:ph type="sldNum" sz="quarter" idx="10"/>
          </p:nvPr>
        </p:nvSpPr>
        <p:spPr/>
        <p:txBody>
          <a:bodyPr/>
          <a:lstStyle/>
          <a:p>
            <a:pPr defTabSz="561565"/>
            <a:fld id="{D983F1FA-211D-3044-9E35-958DFBC26156}" type="slidenum">
              <a:rPr lang="en-US" smtClean="0">
                <a:solidFill>
                  <a:prstClr val="white"/>
                </a:solidFill>
              </a:rPr>
              <a:pPr defTabSz="561565"/>
              <a:t>9</a:t>
            </a:fld>
            <a:endParaRPr lang="en-US" dirty="0">
              <a:solidFill>
                <a:prstClr val="white"/>
              </a:solidFill>
            </a:endParaRPr>
          </a:p>
        </p:txBody>
      </p:sp>
    </p:spTree>
    <p:extLst>
      <p:ext uri="{BB962C8B-B14F-4D97-AF65-F5344CB8AC3E}">
        <p14:creationId xmlns:p14="http://schemas.microsoft.com/office/powerpoint/2010/main" val="3093839851"/>
      </p:ext>
    </p:extLst>
  </p:cSld>
  <p:clrMapOvr>
    <a:masterClrMapping/>
  </p:clrMapOvr>
</p:sld>
</file>

<file path=ppt/theme/theme1.xml><?xml version="1.0" encoding="utf-8"?>
<a:theme xmlns:a="http://schemas.openxmlformats.org/drawingml/2006/main" name="2_Office Theme">
  <a:themeElements>
    <a:clrScheme name="VA Colors">
      <a:dk1>
        <a:sysClr val="windowText" lastClr="000000"/>
      </a:dk1>
      <a:lt1>
        <a:sysClr val="window" lastClr="FFFFFF"/>
      </a:lt1>
      <a:dk2>
        <a:srgbClr val="003F72"/>
      </a:dk2>
      <a:lt2>
        <a:srgbClr val="0083BE"/>
      </a:lt2>
      <a:accent1>
        <a:srgbClr val="C4262E"/>
      </a:accent1>
      <a:accent2>
        <a:srgbClr val="772432"/>
      </a:accent2>
      <a:accent3>
        <a:srgbClr val="598527"/>
      </a:accent3>
      <a:accent4>
        <a:srgbClr val="F3CF45"/>
      </a:accent4>
      <a:accent5>
        <a:srgbClr val="F7955B"/>
      </a:accent5>
      <a:accent6>
        <a:srgbClr val="8390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7715</TotalTime>
  <Words>1371</Words>
  <Application>Microsoft Office PowerPoint</Application>
  <PresentationFormat>Widescreen</PresentationFormat>
  <Paragraphs>232</Paragraphs>
  <Slides>13</Slides>
  <Notes>13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Calibri</vt:lpstr>
      <vt:lpstr>Georgia</vt:lpstr>
      <vt:lpstr>Myriad Pro</vt:lpstr>
      <vt:lpstr>Wingdings</vt:lpstr>
      <vt:lpstr>2_Office Theme</vt:lpstr>
      <vt:lpstr>10_Office Theme</vt:lpstr>
      <vt:lpstr>17_Office Theme</vt:lpstr>
      <vt:lpstr>11_Office Theme</vt:lpstr>
      <vt:lpstr> </vt:lpstr>
      <vt:lpstr>Jurisdictional Information</vt:lpstr>
      <vt:lpstr>Workload </vt:lpstr>
      <vt:lpstr>Workload </vt:lpstr>
      <vt:lpstr>Original Claims Processing Highlights</vt:lpstr>
      <vt:lpstr>Supplemental Claims Processing Highlights</vt:lpstr>
      <vt:lpstr>Performance Targets - Timeliness</vt:lpstr>
      <vt:lpstr>Quality</vt:lpstr>
      <vt:lpstr>Veteran Rapid Retraining Assistance Program (VRRAP)</vt:lpstr>
      <vt:lpstr>Ask VA Inquiries</vt:lpstr>
      <vt:lpstr>Work Study Highlights</vt:lpstr>
      <vt:lpstr>Education Call Center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Victoria B., VBAVACO</dc:creator>
  <cp:lastModifiedBy>Stewart, Kendra R., VBAMUSK</cp:lastModifiedBy>
  <cp:revision>226</cp:revision>
  <dcterms:created xsi:type="dcterms:W3CDTF">2021-06-21T11:59:32Z</dcterms:created>
  <dcterms:modified xsi:type="dcterms:W3CDTF">2024-07-12T21:41:05Z</dcterms:modified>
</cp:coreProperties>
</file>