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3A_9565DE87.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3C_D21D801D.xml" ContentType="application/vnd.ms-powerpoint.comments+xml"/>
  <Override PartName="/ppt/notesSlides/notesSlide17.xml" ContentType="application/vnd.openxmlformats-officedocument.presentationml.notesSlide+xml"/>
  <Override PartName="/ppt/comments/modernComment_11F_FCD31A78.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4" r:id="rId4"/>
    <p:sldMasterId id="2147484077" r:id="rId5"/>
  </p:sldMasterIdLst>
  <p:notesMasterIdLst>
    <p:notesMasterId r:id="rId38"/>
  </p:notesMasterIdLst>
  <p:handoutMasterIdLst>
    <p:handoutMasterId r:id="rId39"/>
  </p:handoutMasterIdLst>
  <p:sldIdLst>
    <p:sldId id="257" r:id="rId6"/>
    <p:sldId id="301" r:id="rId7"/>
    <p:sldId id="286" r:id="rId8"/>
    <p:sldId id="296" r:id="rId9"/>
    <p:sldId id="274" r:id="rId10"/>
    <p:sldId id="295" r:id="rId11"/>
    <p:sldId id="290" r:id="rId12"/>
    <p:sldId id="297" r:id="rId13"/>
    <p:sldId id="275" r:id="rId14"/>
    <p:sldId id="276" r:id="rId15"/>
    <p:sldId id="277" r:id="rId16"/>
    <p:sldId id="288" r:id="rId17"/>
    <p:sldId id="292" r:id="rId18"/>
    <p:sldId id="279" r:id="rId19"/>
    <p:sldId id="293" r:id="rId20"/>
    <p:sldId id="308" r:id="rId21"/>
    <p:sldId id="310" r:id="rId22"/>
    <p:sldId id="302" r:id="rId23"/>
    <p:sldId id="306" r:id="rId24"/>
    <p:sldId id="309" r:id="rId25"/>
    <p:sldId id="305" r:id="rId26"/>
    <p:sldId id="303" r:id="rId27"/>
    <p:sldId id="304" r:id="rId28"/>
    <p:sldId id="311" r:id="rId29"/>
    <p:sldId id="318" r:id="rId30"/>
    <p:sldId id="313" r:id="rId31"/>
    <p:sldId id="314" r:id="rId32"/>
    <p:sldId id="315" r:id="rId33"/>
    <p:sldId id="316" r:id="rId34"/>
    <p:sldId id="287" r:id="rId35"/>
    <p:sldId id="317" r:id="rId36"/>
    <p:sldId id="285" r:id="rId37"/>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9">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0ADE6F-CBFF-8D5C-94D6-E595DA52E85C}" name="Faisal Sulman" initials="FS" userId="S::faisal.sulman@studentveterans.org::5395ed09-2841-4cad-a15a-314e81a9264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760"/>
    <a:srgbClr val="A0001F"/>
    <a:srgbClr val="DDD083"/>
    <a:srgbClr val="CBB845"/>
    <a:srgbClr val="E69900"/>
    <a:srgbClr val="FFCC00"/>
    <a:srgbClr val="FFD8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5D768C-03CD-A6C9-67AA-48C5FBB088B5}" v="9" dt="2024-07-11T14:29:48.439"/>
    <p1510:client id="{234680AE-A682-E45B-9CC4-2A3DC4AB7AAC}" v="1" dt="2024-07-12T17:31:01.556"/>
    <p1510:client id="{428A79B0-6B39-42BF-9C2A-62BE0CB17F25}" v="50" dt="2024-07-12T13:41:55.909"/>
    <p1510:client id="{4CFAF3C0-3559-D2B7-061A-0A2ADD8F47E6}" v="96" dt="2024-07-12T13:27:07.293"/>
    <p1510:client id="{D97095B4-5C1B-28C7-A446-F5E57225242D}" v="21" dt="2024-07-11T14:27:05.526"/>
    <p1510:client id="{E2D109EF-F5B5-5568-A75B-7D1121EB433D}" v="3" dt="2024-07-11T14:29:03.2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15" autoAdjust="0"/>
    <p:restoredTop sz="95349" autoAdjust="0"/>
  </p:normalViewPr>
  <p:slideViewPr>
    <p:cSldViewPr>
      <p:cViewPr varScale="1">
        <p:scale>
          <a:sx n="61" d="100"/>
          <a:sy n="61" d="100"/>
        </p:scale>
        <p:origin x="940" y="60"/>
      </p:cViewPr>
      <p:guideLst>
        <p:guide orient="horz" pos="2160"/>
        <p:guide pos="3840"/>
      </p:guideLst>
    </p:cSldViewPr>
  </p:slideViewPr>
  <p:outlineViewPr>
    <p:cViewPr>
      <p:scale>
        <a:sx n="33" d="100"/>
        <a:sy n="33" d="100"/>
      </p:scale>
      <p:origin x="0" y="1523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5" d="100"/>
          <a:sy n="55" d="100"/>
        </p:scale>
        <p:origin x="-1854" y="-102"/>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viewProps" Target="viewProps.xml"/></Relationships>
</file>

<file path=ppt/comments/modernComment_11F_FCD31A78.xml><?xml version="1.0" encoding="utf-8"?>
<p188:cmLst xmlns:a="http://schemas.openxmlformats.org/drawingml/2006/main" xmlns:r="http://schemas.openxmlformats.org/officeDocument/2006/relationships" xmlns:p188="http://schemas.microsoft.com/office/powerpoint/2018/8/main">
  <p188:cm id="{256AD26B-AAD7-443A-AFD9-EEC221F0BDB3}" authorId="{EE0ADE6F-CBFF-8D5C-94D6-E595DA52E85C}" created="2024-07-03T14:15:26.542">
    <ac:txMkLst xmlns:ac="http://schemas.microsoft.com/office/drawing/2013/main/command">
      <pc:docMk xmlns:pc="http://schemas.microsoft.com/office/powerpoint/2013/main/command"/>
      <pc:sldMk xmlns:pc="http://schemas.microsoft.com/office/powerpoint/2013/main/command" cId="4241693304" sldId="287"/>
      <ac:spMk id="3" creationId="{DB59C0D3-EEFB-B25F-A56F-BAB355B5891C}"/>
      <ac:txMk cp="223" len="45">
        <ac:context len="1065" hash="2147197983"/>
      </ac:txMk>
    </ac:txMkLst>
    <p188:pos x="5204847" y="1640237"/>
    <p188:txBody>
      <a:bodyPr/>
      <a:lstStyle/>
      <a:p>
        <a:r>
          <a:rPr lang="en-US"/>
          <a:t>added per policy tracker</a:t>
        </a:r>
      </a:p>
    </p188:txBody>
  </p188:cm>
</p188:cmLst>
</file>

<file path=ppt/comments/modernComment_13A_9565DE87.xml><?xml version="1.0" encoding="utf-8"?>
<p188:cmLst xmlns:a="http://schemas.openxmlformats.org/drawingml/2006/main" xmlns:r="http://schemas.openxmlformats.org/officeDocument/2006/relationships" xmlns:p188="http://schemas.microsoft.com/office/powerpoint/2018/8/main">
  <p188:cm id="{0355EFBD-C135-48FF-86A6-B91E19904067}" authorId="{EE0ADE6F-CBFF-8D5C-94D6-E595DA52E85C}" created="2024-07-03T17:04:05.455">
    <ac:txMkLst xmlns:ac="http://schemas.microsoft.com/office/drawing/2013/main/command">
      <pc:docMk xmlns:pc="http://schemas.microsoft.com/office/powerpoint/2013/main/command"/>
      <pc:sldMk xmlns:pc="http://schemas.microsoft.com/office/powerpoint/2013/main/command" cId="2506481287" sldId="314"/>
      <ac:spMk id="3" creationId="{A77C8B1A-3898-45C2-749A-E3784DDA946C}"/>
      <ac:txMk cp="31" len="78">
        <ac:context len="306" hash="1736118935"/>
      </ac:txMk>
    </ac:txMkLst>
    <p188:pos x="3051148" y="787255"/>
    <p188:txBody>
      <a:bodyPr/>
      <a:lstStyle/>
      <a:p>
        <a:r>
          <a:rPr lang="en-US"/>
          <a:t>May do a little activity where we ask the audience to raise their hand if they attended:
1) NatCon
2) WW
3) Regional Summit
4) Leadership Inst.</a:t>
        </a:r>
      </a:p>
    </p188:txBody>
  </p188:cm>
</p188:cmLst>
</file>

<file path=ppt/comments/modernComment_13C_D21D801D.xml><?xml version="1.0" encoding="utf-8"?>
<p188:cmLst xmlns:a="http://schemas.openxmlformats.org/drawingml/2006/main" xmlns:r="http://schemas.openxmlformats.org/officeDocument/2006/relationships" xmlns:p188="http://schemas.microsoft.com/office/powerpoint/2018/8/main">
  <p188:cm id="{0F2A8990-AD59-4531-A54D-901C19C45311}" authorId="{EE0ADE6F-CBFF-8D5C-94D6-E595DA52E85C}" created="2024-07-03T14:09:53.419">
    <ac:txMkLst xmlns:ac="http://schemas.microsoft.com/office/drawing/2013/main/command">
      <pc:docMk xmlns:pc="http://schemas.microsoft.com/office/powerpoint/2013/main/command"/>
      <pc:sldMk xmlns:pc="http://schemas.microsoft.com/office/powerpoint/2013/main/command" cId="1554201820" sldId="277"/>
      <ac:spMk id="3" creationId="{07EC3ECB-286D-467D-97F4-448899BF1C46}"/>
      <ac:txMk cp="92" len="11">
        <ac:context len="789" hash="2991011053"/>
      </ac:txMk>
    </ac:txMkLst>
    <p188:pos x="6509288" y="865322"/>
    <p188:txBody>
      <a:bodyPr/>
      <a:lstStyle/>
      <a:p>
        <a:r>
          <a:rPr lang="en-US"/>
          <a:t>changed to introduced for past tense</a:t>
        </a:r>
      </a:p>
    </p188:txBody>
  </p188:cm>
  <p188:cm id="{763AF333-532A-494A-8779-C931F23F7F81}" authorId="{EE0ADE6F-CBFF-8D5C-94D6-E595DA52E85C}" created="2024-07-03T14:17:01.859">
    <ac:txMkLst xmlns:ac="http://schemas.microsoft.com/office/drawing/2013/main/command">
      <pc:docMk xmlns:pc="http://schemas.microsoft.com/office/powerpoint/2013/main/command"/>
      <pc:sldMk xmlns:pc="http://schemas.microsoft.com/office/powerpoint/2013/main/command" cId="1554201820" sldId="277"/>
      <ac:spMk id="3" creationId="{07EC3ECB-286D-467D-97F4-448899BF1C46}"/>
      <ac:txMk cp="92" len="35">
        <ac:context len="789" hash="2991011053"/>
      </ac:txMk>
    </ac:txMkLst>
    <p188:pos x="10099728" y="839491"/>
    <p188:txBody>
      <a:bodyPr/>
      <a:lstStyle/>
      <a:p>
        <a:r>
          <a:rPr lang="en-US"/>
          <a:t>maybe make a comment that it went through markups?</a:t>
        </a:r>
      </a:p>
    </p188:txBody>
  </p188:cm>
  <p188:cm id="{3979BFCC-BFEA-4A4E-8564-71AC71502A47}" authorId="{EE0ADE6F-CBFF-8D5C-94D6-E595DA52E85C}" created="2024-07-03T17:17:43.324">
    <ac:txMkLst xmlns:ac="http://schemas.microsoft.com/office/drawing/2013/main/command">
      <pc:docMk xmlns:pc="http://schemas.microsoft.com/office/powerpoint/2013/main/command"/>
      <pc:sldMk xmlns:pc="http://schemas.microsoft.com/office/powerpoint/2013/main/command" cId="1554201820" sldId="277"/>
      <ac:spMk id="3" creationId="{07EC3ECB-286D-467D-97F4-448899BF1C46}"/>
      <ac:txMk cp="151" len="637">
        <ac:context len="789" hash="2991011053"/>
      </ac:txMk>
    </ac:txMkLst>
    <p188:pos x="11898775" y="1654736"/>
    <p188:txBody>
      <a:bodyPr/>
      <a:lstStyle/>
      <a:p>
        <a:r>
          <a:rPr lang="en-US"/>
          <a:t>Here we can ask people to raise their hands if they are affected or know someone who is affected by XYZ</a:t>
        </a:r>
      </a:p>
    </p188:txBody>
  </p188:cm>
</p188:cmLst>
</file>

<file path=ppt/diagrams/_rels/data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746220-B77B-4792-886A-D160F2C010D6}"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470D7F26-512D-4A31-B84E-E97225F3D961}">
      <dgm:prSet/>
      <dgm:spPr/>
      <dgm:t>
        <a:bodyPr/>
        <a:lstStyle/>
        <a:p>
          <a:r>
            <a:rPr lang="en-US" b="1" dirty="0"/>
            <a:t>Research:</a:t>
          </a:r>
          <a:r>
            <a:rPr lang="en-US" dirty="0"/>
            <a:t> SVA peer-reviewed original research informs programs, policy work, and direction as we aim to support the needs of the modern student veteran on campus</a:t>
          </a:r>
        </a:p>
      </dgm:t>
    </dgm:pt>
    <dgm:pt modelId="{7318418C-FF83-499E-841B-88BB4C3BF4CC}" type="parTrans" cxnId="{7DE5D1ED-297B-4BD6-9600-682FF8998F89}">
      <dgm:prSet/>
      <dgm:spPr/>
      <dgm:t>
        <a:bodyPr/>
        <a:lstStyle/>
        <a:p>
          <a:endParaRPr lang="en-US"/>
        </a:p>
      </dgm:t>
    </dgm:pt>
    <dgm:pt modelId="{A6C2D41C-4258-48E3-9B90-6FECBEA90CCE}" type="sibTrans" cxnId="{7DE5D1ED-297B-4BD6-9600-682FF8998F89}">
      <dgm:prSet/>
      <dgm:spPr/>
      <dgm:t>
        <a:bodyPr/>
        <a:lstStyle/>
        <a:p>
          <a:endParaRPr lang="en-US"/>
        </a:p>
      </dgm:t>
    </dgm:pt>
    <dgm:pt modelId="{B8046025-4964-46D8-8557-69494EEBE640}">
      <dgm:prSet/>
      <dgm:spPr/>
      <dgm:t>
        <a:bodyPr/>
        <a:lstStyle/>
        <a:p>
          <a:r>
            <a:rPr lang="en-US" b="1" dirty="0"/>
            <a:t>Programming: </a:t>
          </a:r>
          <a:r>
            <a:rPr lang="en-US" dirty="0"/>
            <a:t>SVA events provide student veterans with the opportunity to grow their network, interface with potential employers, champion veteran issues on Capitol Hill, and expand their leadership potential</a:t>
          </a:r>
        </a:p>
      </dgm:t>
    </dgm:pt>
    <dgm:pt modelId="{F3B3DAFF-527F-4357-A99A-CC5E58DAFFB4}" type="parTrans" cxnId="{A2EB2F70-A096-4F8D-A085-F9CA384E3478}">
      <dgm:prSet/>
      <dgm:spPr/>
      <dgm:t>
        <a:bodyPr/>
        <a:lstStyle/>
        <a:p>
          <a:endParaRPr lang="en-US"/>
        </a:p>
      </dgm:t>
    </dgm:pt>
    <dgm:pt modelId="{6235B146-AAAE-4435-8CDF-EEE37D1F837C}" type="sibTrans" cxnId="{A2EB2F70-A096-4F8D-A085-F9CA384E3478}">
      <dgm:prSet/>
      <dgm:spPr/>
      <dgm:t>
        <a:bodyPr/>
        <a:lstStyle/>
        <a:p>
          <a:endParaRPr lang="en-US"/>
        </a:p>
      </dgm:t>
    </dgm:pt>
    <dgm:pt modelId="{021E440E-5635-4EF1-98ED-913F33AFD401}">
      <dgm:prSet/>
      <dgm:spPr/>
      <dgm:t>
        <a:bodyPr/>
        <a:lstStyle/>
        <a:p>
          <a:r>
            <a:rPr lang="en-US" b="1"/>
            <a:t>Advocacy &amp; Policy</a:t>
          </a:r>
          <a:r>
            <a:rPr lang="en-US"/>
            <a:t>: as an organization actively engaged with policymakers in Washington, D.C. and on campuses around the country, SVA shapes the national landscape for the military-connected community</a:t>
          </a:r>
        </a:p>
      </dgm:t>
    </dgm:pt>
    <dgm:pt modelId="{A71CB4E6-120E-4495-98EE-4EA16A3F352D}" type="parTrans" cxnId="{CCB1F5CC-7961-4230-8D28-91C8B9A89F07}">
      <dgm:prSet/>
      <dgm:spPr/>
      <dgm:t>
        <a:bodyPr/>
        <a:lstStyle/>
        <a:p>
          <a:endParaRPr lang="en-US"/>
        </a:p>
      </dgm:t>
    </dgm:pt>
    <dgm:pt modelId="{7735E199-09AE-49C7-90E2-2803B004C4F4}" type="sibTrans" cxnId="{CCB1F5CC-7961-4230-8D28-91C8B9A89F07}">
      <dgm:prSet/>
      <dgm:spPr/>
      <dgm:t>
        <a:bodyPr/>
        <a:lstStyle/>
        <a:p>
          <a:endParaRPr lang="en-US"/>
        </a:p>
      </dgm:t>
    </dgm:pt>
    <dgm:pt modelId="{FF667FE0-A294-844C-B62C-3B60B07C5E33}" type="pres">
      <dgm:prSet presAssocID="{B6746220-B77B-4792-886A-D160F2C010D6}" presName="hierChild1" presStyleCnt="0">
        <dgm:presLayoutVars>
          <dgm:chPref val="1"/>
          <dgm:dir/>
          <dgm:animOne val="branch"/>
          <dgm:animLvl val="lvl"/>
          <dgm:resizeHandles/>
        </dgm:presLayoutVars>
      </dgm:prSet>
      <dgm:spPr/>
    </dgm:pt>
    <dgm:pt modelId="{A733D08C-89D9-8143-8C0D-0AAA844EA785}" type="pres">
      <dgm:prSet presAssocID="{470D7F26-512D-4A31-B84E-E97225F3D961}" presName="hierRoot1" presStyleCnt="0"/>
      <dgm:spPr/>
    </dgm:pt>
    <dgm:pt modelId="{4754DCAA-0549-2343-B147-FCC623C45EFC}" type="pres">
      <dgm:prSet presAssocID="{470D7F26-512D-4A31-B84E-E97225F3D961}" presName="composite" presStyleCnt="0"/>
      <dgm:spPr/>
    </dgm:pt>
    <dgm:pt modelId="{E36E0DA0-43B4-8649-A22C-374D43EA97B6}" type="pres">
      <dgm:prSet presAssocID="{470D7F26-512D-4A31-B84E-E97225F3D961}" presName="background" presStyleLbl="node0" presStyleIdx="0" presStyleCnt="3"/>
      <dgm:spPr/>
    </dgm:pt>
    <dgm:pt modelId="{AF74B05F-6A5C-E942-942D-312B3D7C260E}" type="pres">
      <dgm:prSet presAssocID="{470D7F26-512D-4A31-B84E-E97225F3D961}" presName="text" presStyleLbl="fgAcc0" presStyleIdx="0" presStyleCnt="3">
        <dgm:presLayoutVars>
          <dgm:chPref val="3"/>
        </dgm:presLayoutVars>
      </dgm:prSet>
      <dgm:spPr/>
    </dgm:pt>
    <dgm:pt modelId="{D81E3FA1-F3D1-174A-9E2C-612EDBD077E1}" type="pres">
      <dgm:prSet presAssocID="{470D7F26-512D-4A31-B84E-E97225F3D961}" presName="hierChild2" presStyleCnt="0"/>
      <dgm:spPr/>
    </dgm:pt>
    <dgm:pt modelId="{A079295D-9E33-D845-B861-6CCD62A04397}" type="pres">
      <dgm:prSet presAssocID="{B8046025-4964-46D8-8557-69494EEBE640}" presName="hierRoot1" presStyleCnt="0"/>
      <dgm:spPr/>
    </dgm:pt>
    <dgm:pt modelId="{30694959-3BEA-BE48-9B13-D6274B3E6D86}" type="pres">
      <dgm:prSet presAssocID="{B8046025-4964-46D8-8557-69494EEBE640}" presName="composite" presStyleCnt="0"/>
      <dgm:spPr/>
    </dgm:pt>
    <dgm:pt modelId="{527706DF-4CA7-314D-8CDA-789AC4599765}" type="pres">
      <dgm:prSet presAssocID="{B8046025-4964-46D8-8557-69494EEBE640}" presName="background" presStyleLbl="node0" presStyleIdx="1" presStyleCnt="3"/>
      <dgm:spPr/>
    </dgm:pt>
    <dgm:pt modelId="{DBE783DE-BBBD-4648-8571-C85D86211834}" type="pres">
      <dgm:prSet presAssocID="{B8046025-4964-46D8-8557-69494EEBE640}" presName="text" presStyleLbl="fgAcc0" presStyleIdx="1" presStyleCnt="3">
        <dgm:presLayoutVars>
          <dgm:chPref val="3"/>
        </dgm:presLayoutVars>
      </dgm:prSet>
      <dgm:spPr/>
    </dgm:pt>
    <dgm:pt modelId="{D938B56D-F506-564E-ADEC-7F384892E765}" type="pres">
      <dgm:prSet presAssocID="{B8046025-4964-46D8-8557-69494EEBE640}" presName="hierChild2" presStyleCnt="0"/>
      <dgm:spPr/>
    </dgm:pt>
    <dgm:pt modelId="{5F451B54-0B54-3442-BB1F-C6D069200075}" type="pres">
      <dgm:prSet presAssocID="{021E440E-5635-4EF1-98ED-913F33AFD401}" presName="hierRoot1" presStyleCnt="0"/>
      <dgm:spPr/>
    </dgm:pt>
    <dgm:pt modelId="{27BE7CB3-A7D6-7C41-9BD2-540EC61DF459}" type="pres">
      <dgm:prSet presAssocID="{021E440E-5635-4EF1-98ED-913F33AFD401}" presName="composite" presStyleCnt="0"/>
      <dgm:spPr/>
    </dgm:pt>
    <dgm:pt modelId="{3E8239BC-F38B-0E40-83BD-6B490EFA5D8E}" type="pres">
      <dgm:prSet presAssocID="{021E440E-5635-4EF1-98ED-913F33AFD401}" presName="background" presStyleLbl="node0" presStyleIdx="2" presStyleCnt="3"/>
      <dgm:spPr/>
    </dgm:pt>
    <dgm:pt modelId="{B74C1524-9C23-2D44-A36C-8C5696B757A2}" type="pres">
      <dgm:prSet presAssocID="{021E440E-5635-4EF1-98ED-913F33AFD401}" presName="text" presStyleLbl="fgAcc0" presStyleIdx="2" presStyleCnt="3">
        <dgm:presLayoutVars>
          <dgm:chPref val="3"/>
        </dgm:presLayoutVars>
      </dgm:prSet>
      <dgm:spPr/>
    </dgm:pt>
    <dgm:pt modelId="{5D3B9361-C7DB-B94C-9057-E90A73B278B7}" type="pres">
      <dgm:prSet presAssocID="{021E440E-5635-4EF1-98ED-913F33AFD401}" presName="hierChild2" presStyleCnt="0"/>
      <dgm:spPr/>
    </dgm:pt>
  </dgm:ptLst>
  <dgm:cxnLst>
    <dgm:cxn modelId="{747DBC3C-D76D-994A-B4E5-58CB6DE7BC64}" type="presOf" srcId="{B8046025-4964-46D8-8557-69494EEBE640}" destId="{DBE783DE-BBBD-4648-8571-C85D86211834}" srcOrd="0" destOrd="0" presId="urn:microsoft.com/office/officeart/2005/8/layout/hierarchy1"/>
    <dgm:cxn modelId="{A2EB2F70-A096-4F8D-A085-F9CA384E3478}" srcId="{B6746220-B77B-4792-886A-D160F2C010D6}" destId="{B8046025-4964-46D8-8557-69494EEBE640}" srcOrd="1" destOrd="0" parTransId="{F3B3DAFF-527F-4357-A99A-CC5E58DAFFB4}" sibTransId="{6235B146-AAAE-4435-8CDF-EEE37D1F837C}"/>
    <dgm:cxn modelId="{A117C183-5AEB-9E49-8C0F-BD0131F57365}" type="presOf" srcId="{021E440E-5635-4EF1-98ED-913F33AFD401}" destId="{B74C1524-9C23-2D44-A36C-8C5696B757A2}" srcOrd="0" destOrd="0" presId="urn:microsoft.com/office/officeart/2005/8/layout/hierarchy1"/>
    <dgm:cxn modelId="{CCB1F5CC-7961-4230-8D28-91C8B9A89F07}" srcId="{B6746220-B77B-4792-886A-D160F2C010D6}" destId="{021E440E-5635-4EF1-98ED-913F33AFD401}" srcOrd="2" destOrd="0" parTransId="{A71CB4E6-120E-4495-98EE-4EA16A3F352D}" sibTransId="{7735E199-09AE-49C7-90E2-2803B004C4F4}"/>
    <dgm:cxn modelId="{D082F2E3-D1C0-0B49-A380-28129A5A213E}" type="presOf" srcId="{B6746220-B77B-4792-886A-D160F2C010D6}" destId="{FF667FE0-A294-844C-B62C-3B60B07C5E33}" srcOrd="0" destOrd="0" presId="urn:microsoft.com/office/officeart/2005/8/layout/hierarchy1"/>
    <dgm:cxn modelId="{7DE5D1ED-297B-4BD6-9600-682FF8998F89}" srcId="{B6746220-B77B-4792-886A-D160F2C010D6}" destId="{470D7F26-512D-4A31-B84E-E97225F3D961}" srcOrd="0" destOrd="0" parTransId="{7318418C-FF83-499E-841B-88BB4C3BF4CC}" sibTransId="{A6C2D41C-4258-48E3-9B90-6FECBEA90CCE}"/>
    <dgm:cxn modelId="{196778F7-730B-2A43-B225-F8839EAD73E9}" type="presOf" srcId="{470D7F26-512D-4A31-B84E-E97225F3D961}" destId="{AF74B05F-6A5C-E942-942D-312B3D7C260E}" srcOrd="0" destOrd="0" presId="urn:microsoft.com/office/officeart/2005/8/layout/hierarchy1"/>
    <dgm:cxn modelId="{630014FF-3A5F-B74F-9FE2-66C6F9969E2A}" type="presParOf" srcId="{FF667FE0-A294-844C-B62C-3B60B07C5E33}" destId="{A733D08C-89D9-8143-8C0D-0AAA844EA785}" srcOrd="0" destOrd="0" presId="urn:microsoft.com/office/officeart/2005/8/layout/hierarchy1"/>
    <dgm:cxn modelId="{4540535A-75F3-F042-AA37-76FD7D1C4884}" type="presParOf" srcId="{A733D08C-89D9-8143-8C0D-0AAA844EA785}" destId="{4754DCAA-0549-2343-B147-FCC623C45EFC}" srcOrd="0" destOrd="0" presId="urn:microsoft.com/office/officeart/2005/8/layout/hierarchy1"/>
    <dgm:cxn modelId="{6D66B3C1-27CF-4244-B56F-D427885E6E0B}" type="presParOf" srcId="{4754DCAA-0549-2343-B147-FCC623C45EFC}" destId="{E36E0DA0-43B4-8649-A22C-374D43EA97B6}" srcOrd="0" destOrd="0" presId="urn:microsoft.com/office/officeart/2005/8/layout/hierarchy1"/>
    <dgm:cxn modelId="{0F2F5870-4EE7-FB46-BEBF-48B1B410DF36}" type="presParOf" srcId="{4754DCAA-0549-2343-B147-FCC623C45EFC}" destId="{AF74B05F-6A5C-E942-942D-312B3D7C260E}" srcOrd="1" destOrd="0" presId="urn:microsoft.com/office/officeart/2005/8/layout/hierarchy1"/>
    <dgm:cxn modelId="{C0D6693C-8EE3-0C46-9619-DABE0C2594ED}" type="presParOf" srcId="{A733D08C-89D9-8143-8C0D-0AAA844EA785}" destId="{D81E3FA1-F3D1-174A-9E2C-612EDBD077E1}" srcOrd="1" destOrd="0" presId="urn:microsoft.com/office/officeart/2005/8/layout/hierarchy1"/>
    <dgm:cxn modelId="{A03E37BB-2BBC-0E46-A48B-86211E2ED27F}" type="presParOf" srcId="{FF667FE0-A294-844C-B62C-3B60B07C5E33}" destId="{A079295D-9E33-D845-B861-6CCD62A04397}" srcOrd="1" destOrd="0" presId="urn:microsoft.com/office/officeart/2005/8/layout/hierarchy1"/>
    <dgm:cxn modelId="{34EA2AD4-92EF-A243-8D82-68A35F13EB94}" type="presParOf" srcId="{A079295D-9E33-D845-B861-6CCD62A04397}" destId="{30694959-3BEA-BE48-9B13-D6274B3E6D86}" srcOrd="0" destOrd="0" presId="urn:microsoft.com/office/officeart/2005/8/layout/hierarchy1"/>
    <dgm:cxn modelId="{00120EB3-82C5-A64C-AFEC-823D5CBBD0C7}" type="presParOf" srcId="{30694959-3BEA-BE48-9B13-D6274B3E6D86}" destId="{527706DF-4CA7-314D-8CDA-789AC4599765}" srcOrd="0" destOrd="0" presId="urn:microsoft.com/office/officeart/2005/8/layout/hierarchy1"/>
    <dgm:cxn modelId="{5CD3875C-0765-7C49-8E8A-A83421118C34}" type="presParOf" srcId="{30694959-3BEA-BE48-9B13-D6274B3E6D86}" destId="{DBE783DE-BBBD-4648-8571-C85D86211834}" srcOrd="1" destOrd="0" presId="urn:microsoft.com/office/officeart/2005/8/layout/hierarchy1"/>
    <dgm:cxn modelId="{5222DCB7-9ABF-7F4E-B441-5F67783E652F}" type="presParOf" srcId="{A079295D-9E33-D845-B861-6CCD62A04397}" destId="{D938B56D-F506-564E-ADEC-7F384892E765}" srcOrd="1" destOrd="0" presId="urn:microsoft.com/office/officeart/2005/8/layout/hierarchy1"/>
    <dgm:cxn modelId="{7BEEF357-0F5D-6E49-8FB9-A3AE5EBA71A6}" type="presParOf" srcId="{FF667FE0-A294-844C-B62C-3B60B07C5E33}" destId="{5F451B54-0B54-3442-BB1F-C6D069200075}" srcOrd="2" destOrd="0" presId="urn:microsoft.com/office/officeart/2005/8/layout/hierarchy1"/>
    <dgm:cxn modelId="{D030CE63-CB14-3E4E-89C8-E438F462F2D9}" type="presParOf" srcId="{5F451B54-0B54-3442-BB1F-C6D069200075}" destId="{27BE7CB3-A7D6-7C41-9BD2-540EC61DF459}" srcOrd="0" destOrd="0" presId="urn:microsoft.com/office/officeart/2005/8/layout/hierarchy1"/>
    <dgm:cxn modelId="{A3BA113B-18ED-4F46-8995-1E3A59312155}" type="presParOf" srcId="{27BE7CB3-A7D6-7C41-9BD2-540EC61DF459}" destId="{3E8239BC-F38B-0E40-83BD-6B490EFA5D8E}" srcOrd="0" destOrd="0" presId="urn:microsoft.com/office/officeart/2005/8/layout/hierarchy1"/>
    <dgm:cxn modelId="{54A8C3B0-40B9-7749-B71A-71136168854B}" type="presParOf" srcId="{27BE7CB3-A7D6-7C41-9BD2-540EC61DF459}" destId="{B74C1524-9C23-2D44-A36C-8C5696B757A2}" srcOrd="1" destOrd="0" presId="urn:microsoft.com/office/officeart/2005/8/layout/hierarchy1"/>
    <dgm:cxn modelId="{FE12A3B6-C929-8A42-8E82-B97E803D2E8D}" type="presParOf" srcId="{5F451B54-0B54-3442-BB1F-C6D069200075}" destId="{5D3B9361-C7DB-B94C-9057-E90A73B278B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153464-1DAE-4E40-A082-71F9AA28D2FA}"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EB6F7E6D-0E0B-4BFA-9F1A-4A333C00A27D}">
      <dgm:prSet/>
      <dgm:spPr/>
      <dgm:t>
        <a:bodyPr/>
        <a:lstStyle/>
        <a:p>
          <a:r>
            <a:rPr lang="en-US"/>
            <a:t>No national dues</a:t>
          </a:r>
        </a:p>
      </dgm:t>
    </dgm:pt>
    <dgm:pt modelId="{0AFDADC0-BF87-44E3-9B6F-071391CA7002}" type="parTrans" cxnId="{F2E9B05E-7F8B-4510-A5F1-E0A50FA3CD3F}">
      <dgm:prSet/>
      <dgm:spPr/>
      <dgm:t>
        <a:bodyPr/>
        <a:lstStyle/>
        <a:p>
          <a:endParaRPr lang="en-US"/>
        </a:p>
      </dgm:t>
    </dgm:pt>
    <dgm:pt modelId="{705FAD1F-6912-4B93-A652-0C21C5EC46A0}" type="sibTrans" cxnId="{F2E9B05E-7F8B-4510-A5F1-E0A50FA3CD3F}">
      <dgm:prSet/>
      <dgm:spPr/>
      <dgm:t>
        <a:bodyPr/>
        <a:lstStyle/>
        <a:p>
          <a:endParaRPr lang="en-US"/>
        </a:p>
      </dgm:t>
    </dgm:pt>
    <dgm:pt modelId="{3C82A2AB-E7A6-467F-B20D-2197DAC227FF}">
      <dgm:prSet/>
      <dgm:spPr/>
      <dgm:t>
        <a:bodyPr/>
        <a:lstStyle/>
        <a:p>
          <a:r>
            <a:rPr lang="en-US"/>
            <a:t>Chapters set their own direction, mission, and goals</a:t>
          </a:r>
        </a:p>
      </dgm:t>
    </dgm:pt>
    <dgm:pt modelId="{40EDBB07-4471-4E11-8D5D-27418DD86085}" type="parTrans" cxnId="{C16F8020-84BC-401E-B3FC-3598B81AFE5B}">
      <dgm:prSet/>
      <dgm:spPr/>
      <dgm:t>
        <a:bodyPr/>
        <a:lstStyle/>
        <a:p>
          <a:endParaRPr lang="en-US"/>
        </a:p>
      </dgm:t>
    </dgm:pt>
    <dgm:pt modelId="{75FB6989-2CFB-4099-9B54-2A9667D46C90}" type="sibTrans" cxnId="{C16F8020-84BC-401E-B3FC-3598B81AFE5B}">
      <dgm:prSet/>
      <dgm:spPr/>
      <dgm:t>
        <a:bodyPr/>
        <a:lstStyle/>
        <a:p>
          <a:endParaRPr lang="en-US"/>
        </a:p>
      </dgm:t>
    </dgm:pt>
    <dgm:pt modelId="{12331B0D-BCB6-4A59-8747-15902159B820}">
      <dgm:prSet/>
      <dgm:spPr/>
      <dgm:t>
        <a:bodyPr/>
        <a:lstStyle/>
        <a:p>
          <a:r>
            <a:rPr lang="en-US"/>
            <a:t>Our chapter members are </a:t>
          </a:r>
          <a:r>
            <a:rPr lang="en-US" b="1"/>
            <a:t>veterans, caregivers, family-members</a:t>
          </a:r>
          <a:r>
            <a:rPr lang="en-US"/>
            <a:t>, and more!</a:t>
          </a:r>
        </a:p>
      </dgm:t>
    </dgm:pt>
    <dgm:pt modelId="{07D4E436-F65E-4907-BFD9-CE1D7046EB03}" type="parTrans" cxnId="{78A49BCC-99CE-40BC-99E4-882F1790A82E}">
      <dgm:prSet/>
      <dgm:spPr/>
      <dgm:t>
        <a:bodyPr/>
        <a:lstStyle/>
        <a:p>
          <a:endParaRPr lang="en-US"/>
        </a:p>
      </dgm:t>
    </dgm:pt>
    <dgm:pt modelId="{0F3434A2-5D53-419D-90C1-60F238F0B21B}" type="sibTrans" cxnId="{78A49BCC-99CE-40BC-99E4-882F1790A82E}">
      <dgm:prSet/>
      <dgm:spPr/>
      <dgm:t>
        <a:bodyPr/>
        <a:lstStyle/>
        <a:p>
          <a:endParaRPr lang="en-US"/>
        </a:p>
      </dgm:t>
    </dgm:pt>
    <dgm:pt modelId="{72E6224F-3D0F-2849-ABB2-0DFB025A5AC0}" type="pres">
      <dgm:prSet presAssocID="{81153464-1DAE-4E40-A082-71F9AA28D2FA}" presName="hierChild1" presStyleCnt="0">
        <dgm:presLayoutVars>
          <dgm:chPref val="1"/>
          <dgm:dir/>
          <dgm:animOne val="branch"/>
          <dgm:animLvl val="lvl"/>
          <dgm:resizeHandles/>
        </dgm:presLayoutVars>
      </dgm:prSet>
      <dgm:spPr/>
    </dgm:pt>
    <dgm:pt modelId="{858421F8-FCE9-B241-84E0-E9656E817C93}" type="pres">
      <dgm:prSet presAssocID="{EB6F7E6D-0E0B-4BFA-9F1A-4A333C00A27D}" presName="hierRoot1" presStyleCnt="0"/>
      <dgm:spPr/>
    </dgm:pt>
    <dgm:pt modelId="{F2C6936B-CAAD-934E-9E5A-DF1E94915E77}" type="pres">
      <dgm:prSet presAssocID="{EB6F7E6D-0E0B-4BFA-9F1A-4A333C00A27D}" presName="composite" presStyleCnt="0"/>
      <dgm:spPr/>
    </dgm:pt>
    <dgm:pt modelId="{BFB194CA-7A27-0445-BCCB-2D17CF542B92}" type="pres">
      <dgm:prSet presAssocID="{EB6F7E6D-0E0B-4BFA-9F1A-4A333C00A27D}" presName="background" presStyleLbl="node0" presStyleIdx="0" presStyleCnt="3"/>
      <dgm:spPr/>
    </dgm:pt>
    <dgm:pt modelId="{BAEF760E-283E-E04D-A553-8E188032032E}" type="pres">
      <dgm:prSet presAssocID="{EB6F7E6D-0E0B-4BFA-9F1A-4A333C00A27D}" presName="text" presStyleLbl="fgAcc0" presStyleIdx="0" presStyleCnt="3">
        <dgm:presLayoutVars>
          <dgm:chPref val="3"/>
        </dgm:presLayoutVars>
      </dgm:prSet>
      <dgm:spPr/>
    </dgm:pt>
    <dgm:pt modelId="{EBBE7F3D-3833-3042-87DB-A7063C59B348}" type="pres">
      <dgm:prSet presAssocID="{EB6F7E6D-0E0B-4BFA-9F1A-4A333C00A27D}" presName="hierChild2" presStyleCnt="0"/>
      <dgm:spPr/>
    </dgm:pt>
    <dgm:pt modelId="{6A3F3206-2E59-7846-BF35-9DB4970A3655}" type="pres">
      <dgm:prSet presAssocID="{3C82A2AB-E7A6-467F-B20D-2197DAC227FF}" presName="hierRoot1" presStyleCnt="0"/>
      <dgm:spPr/>
    </dgm:pt>
    <dgm:pt modelId="{8150E43E-9C8D-3948-8CA1-668C9B2EE134}" type="pres">
      <dgm:prSet presAssocID="{3C82A2AB-E7A6-467F-B20D-2197DAC227FF}" presName="composite" presStyleCnt="0"/>
      <dgm:spPr/>
    </dgm:pt>
    <dgm:pt modelId="{61CAFEBF-8EF0-FF43-A655-DF854AD49A37}" type="pres">
      <dgm:prSet presAssocID="{3C82A2AB-E7A6-467F-B20D-2197DAC227FF}" presName="background" presStyleLbl="node0" presStyleIdx="1" presStyleCnt="3"/>
      <dgm:spPr/>
    </dgm:pt>
    <dgm:pt modelId="{D1D2A39A-3B79-6D41-A1E9-B9FE3BC11062}" type="pres">
      <dgm:prSet presAssocID="{3C82A2AB-E7A6-467F-B20D-2197DAC227FF}" presName="text" presStyleLbl="fgAcc0" presStyleIdx="1" presStyleCnt="3">
        <dgm:presLayoutVars>
          <dgm:chPref val="3"/>
        </dgm:presLayoutVars>
      </dgm:prSet>
      <dgm:spPr/>
    </dgm:pt>
    <dgm:pt modelId="{5EAC1442-953A-4A4E-A36F-2255B223254E}" type="pres">
      <dgm:prSet presAssocID="{3C82A2AB-E7A6-467F-B20D-2197DAC227FF}" presName="hierChild2" presStyleCnt="0"/>
      <dgm:spPr/>
    </dgm:pt>
    <dgm:pt modelId="{AF7BF850-7A0C-764B-9467-4DCDBD56A277}" type="pres">
      <dgm:prSet presAssocID="{12331B0D-BCB6-4A59-8747-15902159B820}" presName="hierRoot1" presStyleCnt="0"/>
      <dgm:spPr/>
    </dgm:pt>
    <dgm:pt modelId="{931CC1A4-4FF9-4346-9A07-B6072502AF4A}" type="pres">
      <dgm:prSet presAssocID="{12331B0D-BCB6-4A59-8747-15902159B820}" presName="composite" presStyleCnt="0"/>
      <dgm:spPr/>
    </dgm:pt>
    <dgm:pt modelId="{92DE3A23-D781-9F44-916E-C3C6514D8CB9}" type="pres">
      <dgm:prSet presAssocID="{12331B0D-BCB6-4A59-8747-15902159B820}" presName="background" presStyleLbl="node0" presStyleIdx="2" presStyleCnt="3"/>
      <dgm:spPr/>
    </dgm:pt>
    <dgm:pt modelId="{B9E7A631-CF38-584C-900F-EF398774B4C1}" type="pres">
      <dgm:prSet presAssocID="{12331B0D-BCB6-4A59-8747-15902159B820}" presName="text" presStyleLbl="fgAcc0" presStyleIdx="2" presStyleCnt="3">
        <dgm:presLayoutVars>
          <dgm:chPref val="3"/>
        </dgm:presLayoutVars>
      </dgm:prSet>
      <dgm:spPr/>
    </dgm:pt>
    <dgm:pt modelId="{6F1922BD-7DD9-154C-BA71-6B4AB20495D4}" type="pres">
      <dgm:prSet presAssocID="{12331B0D-BCB6-4A59-8747-15902159B820}" presName="hierChild2" presStyleCnt="0"/>
      <dgm:spPr/>
    </dgm:pt>
  </dgm:ptLst>
  <dgm:cxnLst>
    <dgm:cxn modelId="{C16F8020-84BC-401E-B3FC-3598B81AFE5B}" srcId="{81153464-1DAE-4E40-A082-71F9AA28D2FA}" destId="{3C82A2AB-E7A6-467F-B20D-2197DAC227FF}" srcOrd="1" destOrd="0" parTransId="{40EDBB07-4471-4E11-8D5D-27418DD86085}" sibTransId="{75FB6989-2CFB-4099-9B54-2A9667D46C90}"/>
    <dgm:cxn modelId="{F2E9B05E-7F8B-4510-A5F1-E0A50FA3CD3F}" srcId="{81153464-1DAE-4E40-A082-71F9AA28D2FA}" destId="{EB6F7E6D-0E0B-4BFA-9F1A-4A333C00A27D}" srcOrd="0" destOrd="0" parTransId="{0AFDADC0-BF87-44E3-9B6F-071391CA7002}" sibTransId="{705FAD1F-6912-4B93-A652-0C21C5EC46A0}"/>
    <dgm:cxn modelId="{07C2F393-DF26-3A4D-A098-5358440B6069}" type="presOf" srcId="{81153464-1DAE-4E40-A082-71F9AA28D2FA}" destId="{72E6224F-3D0F-2849-ABB2-0DFB025A5AC0}" srcOrd="0" destOrd="0" presId="urn:microsoft.com/office/officeart/2005/8/layout/hierarchy1"/>
    <dgm:cxn modelId="{4D33B8B1-3FA3-DB42-97CA-C5A1A680456A}" type="presOf" srcId="{EB6F7E6D-0E0B-4BFA-9F1A-4A333C00A27D}" destId="{BAEF760E-283E-E04D-A553-8E188032032E}" srcOrd="0" destOrd="0" presId="urn:microsoft.com/office/officeart/2005/8/layout/hierarchy1"/>
    <dgm:cxn modelId="{78A49BCC-99CE-40BC-99E4-882F1790A82E}" srcId="{81153464-1DAE-4E40-A082-71F9AA28D2FA}" destId="{12331B0D-BCB6-4A59-8747-15902159B820}" srcOrd="2" destOrd="0" parTransId="{07D4E436-F65E-4907-BFD9-CE1D7046EB03}" sibTransId="{0F3434A2-5D53-419D-90C1-60F238F0B21B}"/>
    <dgm:cxn modelId="{074261E4-ACFB-A145-ABEA-84654F1478C3}" type="presOf" srcId="{3C82A2AB-E7A6-467F-B20D-2197DAC227FF}" destId="{D1D2A39A-3B79-6D41-A1E9-B9FE3BC11062}" srcOrd="0" destOrd="0" presId="urn:microsoft.com/office/officeart/2005/8/layout/hierarchy1"/>
    <dgm:cxn modelId="{87845FEE-8EB3-1546-AEC3-4A5AC3C46CC6}" type="presOf" srcId="{12331B0D-BCB6-4A59-8747-15902159B820}" destId="{B9E7A631-CF38-584C-900F-EF398774B4C1}" srcOrd="0" destOrd="0" presId="urn:microsoft.com/office/officeart/2005/8/layout/hierarchy1"/>
    <dgm:cxn modelId="{67650B55-8957-7641-9BA1-91BE08192006}" type="presParOf" srcId="{72E6224F-3D0F-2849-ABB2-0DFB025A5AC0}" destId="{858421F8-FCE9-B241-84E0-E9656E817C93}" srcOrd="0" destOrd="0" presId="urn:microsoft.com/office/officeart/2005/8/layout/hierarchy1"/>
    <dgm:cxn modelId="{94AED6A8-8E4D-2B46-9A2E-F9595F542733}" type="presParOf" srcId="{858421F8-FCE9-B241-84E0-E9656E817C93}" destId="{F2C6936B-CAAD-934E-9E5A-DF1E94915E77}" srcOrd="0" destOrd="0" presId="urn:microsoft.com/office/officeart/2005/8/layout/hierarchy1"/>
    <dgm:cxn modelId="{8928AA73-BF91-634C-A564-C26EBCF39889}" type="presParOf" srcId="{F2C6936B-CAAD-934E-9E5A-DF1E94915E77}" destId="{BFB194CA-7A27-0445-BCCB-2D17CF542B92}" srcOrd="0" destOrd="0" presId="urn:microsoft.com/office/officeart/2005/8/layout/hierarchy1"/>
    <dgm:cxn modelId="{FA72829E-BA97-2443-928C-254BC6E5E4D5}" type="presParOf" srcId="{F2C6936B-CAAD-934E-9E5A-DF1E94915E77}" destId="{BAEF760E-283E-E04D-A553-8E188032032E}" srcOrd="1" destOrd="0" presId="urn:microsoft.com/office/officeart/2005/8/layout/hierarchy1"/>
    <dgm:cxn modelId="{604E6C5B-85B6-B141-BAEB-E64785A125B0}" type="presParOf" srcId="{858421F8-FCE9-B241-84E0-E9656E817C93}" destId="{EBBE7F3D-3833-3042-87DB-A7063C59B348}" srcOrd="1" destOrd="0" presId="urn:microsoft.com/office/officeart/2005/8/layout/hierarchy1"/>
    <dgm:cxn modelId="{988FCBAE-EDE6-7647-A138-8F2F6233D1F2}" type="presParOf" srcId="{72E6224F-3D0F-2849-ABB2-0DFB025A5AC0}" destId="{6A3F3206-2E59-7846-BF35-9DB4970A3655}" srcOrd="1" destOrd="0" presId="urn:microsoft.com/office/officeart/2005/8/layout/hierarchy1"/>
    <dgm:cxn modelId="{A8A86796-4E3D-D540-B770-E468157041D5}" type="presParOf" srcId="{6A3F3206-2E59-7846-BF35-9DB4970A3655}" destId="{8150E43E-9C8D-3948-8CA1-668C9B2EE134}" srcOrd="0" destOrd="0" presId="urn:microsoft.com/office/officeart/2005/8/layout/hierarchy1"/>
    <dgm:cxn modelId="{AF351639-E6E1-8549-BFBD-E9E616274261}" type="presParOf" srcId="{8150E43E-9C8D-3948-8CA1-668C9B2EE134}" destId="{61CAFEBF-8EF0-FF43-A655-DF854AD49A37}" srcOrd="0" destOrd="0" presId="urn:microsoft.com/office/officeart/2005/8/layout/hierarchy1"/>
    <dgm:cxn modelId="{4C4281D1-F6F5-AD48-8101-027DAAF4D7CE}" type="presParOf" srcId="{8150E43E-9C8D-3948-8CA1-668C9B2EE134}" destId="{D1D2A39A-3B79-6D41-A1E9-B9FE3BC11062}" srcOrd="1" destOrd="0" presId="urn:microsoft.com/office/officeart/2005/8/layout/hierarchy1"/>
    <dgm:cxn modelId="{724C99EC-F891-8149-8E4E-5E28EAF274E0}" type="presParOf" srcId="{6A3F3206-2E59-7846-BF35-9DB4970A3655}" destId="{5EAC1442-953A-4A4E-A36F-2255B223254E}" srcOrd="1" destOrd="0" presId="urn:microsoft.com/office/officeart/2005/8/layout/hierarchy1"/>
    <dgm:cxn modelId="{C3CEFECD-F8D9-5F49-90D9-D78BB7C8CC7B}" type="presParOf" srcId="{72E6224F-3D0F-2849-ABB2-0DFB025A5AC0}" destId="{AF7BF850-7A0C-764B-9467-4DCDBD56A277}" srcOrd="2" destOrd="0" presId="urn:microsoft.com/office/officeart/2005/8/layout/hierarchy1"/>
    <dgm:cxn modelId="{3DD1D019-0C97-2745-A323-A188943567B7}" type="presParOf" srcId="{AF7BF850-7A0C-764B-9467-4DCDBD56A277}" destId="{931CC1A4-4FF9-4346-9A07-B6072502AF4A}" srcOrd="0" destOrd="0" presId="urn:microsoft.com/office/officeart/2005/8/layout/hierarchy1"/>
    <dgm:cxn modelId="{453B3C48-20FA-1244-8864-CEDF26AD1BF7}" type="presParOf" srcId="{931CC1A4-4FF9-4346-9A07-B6072502AF4A}" destId="{92DE3A23-D781-9F44-916E-C3C6514D8CB9}" srcOrd="0" destOrd="0" presId="urn:microsoft.com/office/officeart/2005/8/layout/hierarchy1"/>
    <dgm:cxn modelId="{3FB194F4-1AD5-D042-88BB-FCBAAD876BB8}" type="presParOf" srcId="{931CC1A4-4FF9-4346-9A07-B6072502AF4A}" destId="{B9E7A631-CF38-584C-900F-EF398774B4C1}" srcOrd="1" destOrd="0" presId="urn:microsoft.com/office/officeart/2005/8/layout/hierarchy1"/>
    <dgm:cxn modelId="{362EB8F1-7C99-4C4D-84F3-E319471718DF}" type="presParOf" srcId="{AF7BF850-7A0C-764B-9467-4DCDBD56A277}" destId="{6F1922BD-7DD9-154C-BA71-6B4AB20495D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5EB534-68FA-49A1-A6E7-FF6FDC917F15}" type="doc">
      <dgm:prSet loTypeId="urn:microsoft.com/office/officeart/2005/8/layout/cycle1" loCatId="cycle" qsTypeId="urn:microsoft.com/office/officeart/2005/8/quickstyle/simple1" qsCatId="simple" csTypeId="urn:microsoft.com/office/officeart/2005/8/colors/accent1_2" csCatId="accent1"/>
      <dgm:spPr/>
      <dgm:t>
        <a:bodyPr/>
        <a:lstStyle/>
        <a:p>
          <a:endParaRPr lang="en-US"/>
        </a:p>
      </dgm:t>
    </dgm:pt>
    <dgm:pt modelId="{FEFE46CB-904C-4D79-8720-FC82DF5FE1F6}">
      <dgm:prSet/>
      <dgm:spPr/>
      <dgm:t>
        <a:bodyPr/>
        <a:lstStyle/>
        <a:p>
          <a:r>
            <a:rPr lang="en-US" dirty="0"/>
            <a:t>Empowerment &amp; Advocacy</a:t>
          </a:r>
        </a:p>
      </dgm:t>
    </dgm:pt>
    <dgm:pt modelId="{2EDD5734-79F7-49D9-A467-94D00AC4EEBA}" type="parTrans" cxnId="{D0936C3C-EFF3-4CB6-B2C8-03569973CBE5}">
      <dgm:prSet/>
      <dgm:spPr/>
      <dgm:t>
        <a:bodyPr/>
        <a:lstStyle/>
        <a:p>
          <a:endParaRPr lang="en-US"/>
        </a:p>
      </dgm:t>
    </dgm:pt>
    <dgm:pt modelId="{88F0CE31-9BAC-4532-A0D7-B526A32DE8A8}" type="sibTrans" cxnId="{D0936C3C-EFF3-4CB6-B2C8-03569973CBE5}">
      <dgm:prSet/>
      <dgm:spPr/>
      <dgm:t>
        <a:bodyPr/>
        <a:lstStyle/>
        <a:p>
          <a:endParaRPr lang="en-US"/>
        </a:p>
      </dgm:t>
    </dgm:pt>
    <dgm:pt modelId="{4DF3F7FF-355B-421C-9556-8A8537866202}">
      <dgm:prSet/>
      <dgm:spPr/>
      <dgm:t>
        <a:bodyPr/>
        <a:lstStyle/>
        <a:p>
          <a:r>
            <a:rPr lang="en-US"/>
            <a:t>Belonging &amp; Engagement</a:t>
          </a:r>
        </a:p>
      </dgm:t>
    </dgm:pt>
    <dgm:pt modelId="{9F4DA06D-5D6D-4401-9F3E-2FAE108861AA}" type="parTrans" cxnId="{538797DF-86FE-469F-B5EE-A40094F8628D}">
      <dgm:prSet/>
      <dgm:spPr/>
      <dgm:t>
        <a:bodyPr/>
        <a:lstStyle/>
        <a:p>
          <a:endParaRPr lang="en-US"/>
        </a:p>
      </dgm:t>
    </dgm:pt>
    <dgm:pt modelId="{E6BBC927-05E9-4768-BAFA-203E976690E7}" type="sibTrans" cxnId="{538797DF-86FE-469F-B5EE-A40094F8628D}">
      <dgm:prSet/>
      <dgm:spPr/>
      <dgm:t>
        <a:bodyPr/>
        <a:lstStyle/>
        <a:p>
          <a:endParaRPr lang="en-US"/>
        </a:p>
      </dgm:t>
    </dgm:pt>
    <dgm:pt modelId="{CB61D321-5713-4BE7-BE05-614B5367434A}">
      <dgm:prSet/>
      <dgm:spPr/>
      <dgm:t>
        <a:bodyPr/>
        <a:lstStyle/>
        <a:p>
          <a:r>
            <a:rPr lang="en-US"/>
            <a:t>Organizational Sustainability &amp; Growth </a:t>
          </a:r>
        </a:p>
      </dgm:t>
    </dgm:pt>
    <dgm:pt modelId="{F096AD73-B2AC-45B0-9EAB-57A0DCE191AC}" type="parTrans" cxnId="{327289B0-F69F-4EAE-B339-FCC73E0EB5D4}">
      <dgm:prSet/>
      <dgm:spPr/>
      <dgm:t>
        <a:bodyPr/>
        <a:lstStyle/>
        <a:p>
          <a:endParaRPr lang="en-US"/>
        </a:p>
      </dgm:t>
    </dgm:pt>
    <dgm:pt modelId="{E5E9F6FF-110B-40B6-85DE-6661C2EE502E}" type="sibTrans" cxnId="{327289B0-F69F-4EAE-B339-FCC73E0EB5D4}">
      <dgm:prSet/>
      <dgm:spPr/>
      <dgm:t>
        <a:bodyPr/>
        <a:lstStyle/>
        <a:p>
          <a:endParaRPr lang="en-US"/>
        </a:p>
      </dgm:t>
    </dgm:pt>
    <dgm:pt modelId="{78D3196F-0FAE-4D8F-B933-918FF8C3775C}">
      <dgm:prSet/>
      <dgm:spPr/>
      <dgm:t>
        <a:bodyPr/>
        <a:lstStyle/>
        <a:p>
          <a:r>
            <a:rPr lang="en-US"/>
            <a:t>Operational Excellence &amp; Compliance </a:t>
          </a:r>
        </a:p>
      </dgm:t>
    </dgm:pt>
    <dgm:pt modelId="{A3FB2DEF-3717-46EC-96FC-8A72CA807D81}" type="parTrans" cxnId="{4EDA3C32-EBD2-4046-A234-02826574B4A4}">
      <dgm:prSet/>
      <dgm:spPr/>
      <dgm:t>
        <a:bodyPr/>
        <a:lstStyle/>
        <a:p>
          <a:endParaRPr lang="en-US"/>
        </a:p>
      </dgm:t>
    </dgm:pt>
    <dgm:pt modelId="{B9239635-267D-41DB-A295-1F3645210E9F}" type="sibTrans" cxnId="{4EDA3C32-EBD2-4046-A234-02826574B4A4}">
      <dgm:prSet/>
      <dgm:spPr/>
      <dgm:t>
        <a:bodyPr/>
        <a:lstStyle/>
        <a:p>
          <a:endParaRPr lang="en-US"/>
        </a:p>
      </dgm:t>
    </dgm:pt>
    <dgm:pt modelId="{31AE3063-8BDC-9A42-A81A-CAD65D1561B2}" type="pres">
      <dgm:prSet presAssocID="{CC5EB534-68FA-49A1-A6E7-FF6FDC917F15}" presName="cycle" presStyleCnt="0">
        <dgm:presLayoutVars>
          <dgm:dir/>
          <dgm:resizeHandles val="exact"/>
        </dgm:presLayoutVars>
      </dgm:prSet>
      <dgm:spPr/>
    </dgm:pt>
    <dgm:pt modelId="{3C6591C3-79D2-B44B-B717-2C8372828745}" type="pres">
      <dgm:prSet presAssocID="{FEFE46CB-904C-4D79-8720-FC82DF5FE1F6}" presName="dummy" presStyleCnt="0"/>
      <dgm:spPr/>
    </dgm:pt>
    <dgm:pt modelId="{F16CF420-B1DC-534D-A4E3-EAF682B25C09}" type="pres">
      <dgm:prSet presAssocID="{FEFE46CB-904C-4D79-8720-FC82DF5FE1F6}" presName="node" presStyleLbl="revTx" presStyleIdx="0" presStyleCnt="4">
        <dgm:presLayoutVars>
          <dgm:bulletEnabled val="1"/>
        </dgm:presLayoutVars>
      </dgm:prSet>
      <dgm:spPr/>
    </dgm:pt>
    <dgm:pt modelId="{BFDD6FF9-CD7A-AA44-AC2E-2D5BF6AF764C}" type="pres">
      <dgm:prSet presAssocID="{88F0CE31-9BAC-4532-A0D7-B526A32DE8A8}" presName="sibTrans" presStyleLbl="node1" presStyleIdx="0" presStyleCnt="4"/>
      <dgm:spPr/>
    </dgm:pt>
    <dgm:pt modelId="{E1B90FE5-7E60-F74B-96A6-09A333FB6882}" type="pres">
      <dgm:prSet presAssocID="{4DF3F7FF-355B-421C-9556-8A8537866202}" presName="dummy" presStyleCnt="0"/>
      <dgm:spPr/>
    </dgm:pt>
    <dgm:pt modelId="{E7552FB0-62C8-F040-8CD2-BC64B312F5BF}" type="pres">
      <dgm:prSet presAssocID="{4DF3F7FF-355B-421C-9556-8A8537866202}" presName="node" presStyleLbl="revTx" presStyleIdx="1" presStyleCnt="4">
        <dgm:presLayoutVars>
          <dgm:bulletEnabled val="1"/>
        </dgm:presLayoutVars>
      </dgm:prSet>
      <dgm:spPr/>
    </dgm:pt>
    <dgm:pt modelId="{EE894909-14B4-F544-AE81-68BDCC848B7A}" type="pres">
      <dgm:prSet presAssocID="{E6BBC927-05E9-4768-BAFA-203E976690E7}" presName="sibTrans" presStyleLbl="node1" presStyleIdx="1" presStyleCnt="4"/>
      <dgm:spPr/>
    </dgm:pt>
    <dgm:pt modelId="{8272F3B3-AF0A-E041-B8A0-71A61535DFEE}" type="pres">
      <dgm:prSet presAssocID="{CB61D321-5713-4BE7-BE05-614B5367434A}" presName="dummy" presStyleCnt="0"/>
      <dgm:spPr/>
    </dgm:pt>
    <dgm:pt modelId="{3EF54CEF-12DE-064B-B4DC-C756290AEDC0}" type="pres">
      <dgm:prSet presAssocID="{CB61D321-5713-4BE7-BE05-614B5367434A}" presName="node" presStyleLbl="revTx" presStyleIdx="2" presStyleCnt="4">
        <dgm:presLayoutVars>
          <dgm:bulletEnabled val="1"/>
        </dgm:presLayoutVars>
      </dgm:prSet>
      <dgm:spPr/>
    </dgm:pt>
    <dgm:pt modelId="{25397BD9-87E6-C844-90A4-14074B6EF2E3}" type="pres">
      <dgm:prSet presAssocID="{E5E9F6FF-110B-40B6-85DE-6661C2EE502E}" presName="sibTrans" presStyleLbl="node1" presStyleIdx="2" presStyleCnt="4"/>
      <dgm:spPr/>
    </dgm:pt>
    <dgm:pt modelId="{BB679079-15C7-D446-89A4-C4AB17AF413B}" type="pres">
      <dgm:prSet presAssocID="{78D3196F-0FAE-4D8F-B933-918FF8C3775C}" presName="dummy" presStyleCnt="0"/>
      <dgm:spPr/>
    </dgm:pt>
    <dgm:pt modelId="{1A62976D-4DC7-3647-BBB8-9B17B913EF40}" type="pres">
      <dgm:prSet presAssocID="{78D3196F-0FAE-4D8F-B933-918FF8C3775C}" presName="node" presStyleLbl="revTx" presStyleIdx="3" presStyleCnt="4">
        <dgm:presLayoutVars>
          <dgm:bulletEnabled val="1"/>
        </dgm:presLayoutVars>
      </dgm:prSet>
      <dgm:spPr/>
    </dgm:pt>
    <dgm:pt modelId="{3A9527DA-529D-F148-9F7A-840725D7C208}" type="pres">
      <dgm:prSet presAssocID="{B9239635-267D-41DB-A295-1F3645210E9F}" presName="sibTrans" presStyleLbl="node1" presStyleIdx="3" presStyleCnt="4"/>
      <dgm:spPr/>
    </dgm:pt>
  </dgm:ptLst>
  <dgm:cxnLst>
    <dgm:cxn modelId="{3CABB316-B674-5D4E-A119-9711D6B80C51}" type="presOf" srcId="{B9239635-267D-41DB-A295-1F3645210E9F}" destId="{3A9527DA-529D-F148-9F7A-840725D7C208}" srcOrd="0" destOrd="0" presId="urn:microsoft.com/office/officeart/2005/8/layout/cycle1"/>
    <dgm:cxn modelId="{4EDA3C32-EBD2-4046-A234-02826574B4A4}" srcId="{CC5EB534-68FA-49A1-A6E7-FF6FDC917F15}" destId="{78D3196F-0FAE-4D8F-B933-918FF8C3775C}" srcOrd="3" destOrd="0" parTransId="{A3FB2DEF-3717-46EC-96FC-8A72CA807D81}" sibTransId="{B9239635-267D-41DB-A295-1F3645210E9F}"/>
    <dgm:cxn modelId="{6462C837-F732-7D4F-B211-4CDD0DF78174}" type="presOf" srcId="{78D3196F-0FAE-4D8F-B933-918FF8C3775C}" destId="{1A62976D-4DC7-3647-BBB8-9B17B913EF40}" srcOrd="0" destOrd="0" presId="urn:microsoft.com/office/officeart/2005/8/layout/cycle1"/>
    <dgm:cxn modelId="{05C63E3A-BC0E-CA4E-A942-26B4982C3BB6}" type="presOf" srcId="{E6BBC927-05E9-4768-BAFA-203E976690E7}" destId="{EE894909-14B4-F544-AE81-68BDCC848B7A}" srcOrd="0" destOrd="0" presId="urn:microsoft.com/office/officeart/2005/8/layout/cycle1"/>
    <dgm:cxn modelId="{D0936C3C-EFF3-4CB6-B2C8-03569973CBE5}" srcId="{CC5EB534-68FA-49A1-A6E7-FF6FDC917F15}" destId="{FEFE46CB-904C-4D79-8720-FC82DF5FE1F6}" srcOrd="0" destOrd="0" parTransId="{2EDD5734-79F7-49D9-A467-94D00AC4EEBA}" sibTransId="{88F0CE31-9BAC-4532-A0D7-B526A32DE8A8}"/>
    <dgm:cxn modelId="{4F566149-C704-D842-8ABE-505D3FC582C3}" type="presOf" srcId="{FEFE46CB-904C-4D79-8720-FC82DF5FE1F6}" destId="{F16CF420-B1DC-534D-A4E3-EAF682B25C09}" srcOrd="0" destOrd="0" presId="urn:microsoft.com/office/officeart/2005/8/layout/cycle1"/>
    <dgm:cxn modelId="{3419AD4D-04FB-BA4F-8746-5A13088A0FD9}" type="presOf" srcId="{CC5EB534-68FA-49A1-A6E7-FF6FDC917F15}" destId="{31AE3063-8BDC-9A42-A81A-CAD65D1561B2}" srcOrd="0" destOrd="0" presId="urn:microsoft.com/office/officeart/2005/8/layout/cycle1"/>
    <dgm:cxn modelId="{DA3BD55A-54C5-0349-A01B-47F8A27EB5E9}" type="presOf" srcId="{CB61D321-5713-4BE7-BE05-614B5367434A}" destId="{3EF54CEF-12DE-064B-B4DC-C756290AEDC0}" srcOrd="0" destOrd="0" presId="urn:microsoft.com/office/officeart/2005/8/layout/cycle1"/>
    <dgm:cxn modelId="{E99E8586-9646-9447-9FA5-8AA652B6B5B8}" type="presOf" srcId="{4DF3F7FF-355B-421C-9556-8A8537866202}" destId="{E7552FB0-62C8-F040-8CD2-BC64B312F5BF}" srcOrd="0" destOrd="0" presId="urn:microsoft.com/office/officeart/2005/8/layout/cycle1"/>
    <dgm:cxn modelId="{327289B0-F69F-4EAE-B339-FCC73E0EB5D4}" srcId="{CC5EB534-68FA-49A1-A6E7-FF6FDC917F15}" destId="{CB61D321-5713-4BE7-BE05-614B5367434A}" srcOrd="2" destOrd="0" parTransId="{F096AD73-B2AC-45B0-9EAB-57A0DCE191AC}" sibTransId="{E5E9F6FF-110B-40B6-85DE-6661C2EE502E}"/>
    <dgm:cxn modelId="{A1F5B2B5-5241-EA4B-AC02-54A54DEB1D53}" type="presOf" srcId="{E5E9F6FF-110B-40B6-85DE-6661C2EE502E}" destId="{25397BD9-87E6-C844-90A4-14074B6EF2E3}" srcOrd="0" destOrd="0" presId="urn:microsoft.com/office/officeart/2005/8/layout/cycle1"/>
    <dgm:cxn modelId="{0A0EDFBB-BAE7-C546-B78C-0955316D4CDD}" type="presOf" srcId="{88F0CE31-9BAC-4532-A0D7-B526A32DE8A8}" destId="{BFDD6FF9-CD7A-AA44-AC2E-2D5BF6AF764C}" srcOrd="0" destOrd="0" presId="urn:microsoft.com/office/officeart/2005/8/layout/cycle1"/>
    <dgm:cxn modelId="{538797DF-86FE-469F-B5EE-A40094F8628D}" srcId="{CC5EB534-68FA-49A1-A6E7-FF6FDC917F15}" destId="{4DF3F7FF-355B-421C-9556-8A8537866202}" srcOrd="1" destOrd="0" parTransId="{9F4DA06D-5D6D-4401-9F3E-2FAE108861AA}" sibTransId="{E6BBC927-05E9-4768-BAFA-203E976690E7}"/>
    <dgm:cxn modelId="{71401B1C-2B0D-044D-BAB2-1D9456804C44}" type="presParOf" srcId="{31AE3063-8BDC-9A42-A81A-CAD65D1561B2}" destId="{3C6591C3-79D2-B44B-B717-2C8372828745}" srcOrd="0" destOrd="0" presId="urn:microsoft.com/office/officeart/2005/8/layout/cycle1"/>
    <dgm:cxn modelId="{1D1E38C4-8B71-F64F-AB09-A39BD9F5512D}" type="presParOf" srcId="{31AE3063-8BDC-9A42-A81A-CAD65D1561B2}" destId="{F16CF420-B1DC-534D-A4E3-EAF682B25C09}" srcOrd="1" destOrd="0" presId="urn:microsoft.com/office/officeart/2005/8/layout/cycle1"/>
    <dgm:cxn modelId="{E5554382-92A6-BB47-987D-F0F4D6042942}" type="presParOf" srcId="{31AE3063-8BDC-9A42-A81A-CAD65D1561B2}" destId="{BFDD6FF9-CD7A-AA44-AC2E-2D5BF6AF764C}" srcOrd="2" destOrd="0" presId="urn:microsoft.com/office/officeart/2005/8/layout/cycle1"/>
    <dgm:cxn modelId="{C1A49EAB-A174-9448-BC8A-FEB73480629A}" type="presParOf" srcId="{31AE3063-8BDC-9A42-A81A-CAD65D1561B2}" destId="{E1B90FE5-7E60-F74B-96A6-09A333FB6882}" srcOrd="3" destOrd="0" presId="urn:microsoft.com/office/officeart/2005/8/layout/cycle1"/>
    <dgm:cxn modelId="{6155EE4E-F700-0344-A83C-F5B1522DDCA3}" type="presParOf" srcId="{31AE3063-8BDC-9A42-A81A-CAD65D1561B2}" destId="{E7552FB0-62C8-F040-8CD2-BC64B312F5BF}" srcOrd="4" destOrd="0" presId="urn:microsoft.com/office/officeart/2005/8/layout/cycle1"/>
    <dgm:cxn modelId="{9CF1FCE2-DE25-4A40-A8C3-96BE740F6798}" type="presParOf" srcId="{31AE3063-8BDC-9A42-A81A-CAD65D1561B2}" destId="{EE894909-14B4-F544-AE81-68BDCC848B7A}" srcOrd="5" destOrd="0" presId="urn:microsoft.com/office/officeart/2005/8/layout/cycle1"/>
    <dgm:cxn modelId="{E1875BCB-4EAB-5241-A991-A61F16A22AC4}" type="presParOf" srcId="{31AE3063-8BDC-9A42-A81A-CAD65D1561B2}" destId="{8272F3B3-AF0A-E041-B8A0-71A61535DFEE}" srcOrd="6" destOrd="0" presId="urn:microsoft.com/office/officeart/2005/8/layout/cycle1"/>
    <dgm:cxn modelId="{CE01E1BA-F069-5E43-8674-5F8DB5D5CB29}" type="presParOf" srcId="{31AE3063-8BDC-9A42-A81A-CAD65D1561B2}" destId="{3EF54CEF-12DE-064B-B4DC-C756290AEDC0}" srcOrd="7" destOrd="0" presId="urn:microsoft.com/office/officeart/2005/8/layout/cycle1"/>
    <dgm:cxn modelId="{6784A7BD-C056-1D4C-8B03-94AB8DFAEB3D}" type="presParOf" srcId="{31AE3063-8BDC-9A42-A81A-CAD65D1561B2}" destId="{25397BD9-87E6-C844-90A4-14074B6EF2E3}" srcOrd="8" destOrd="0" presId="urn:microsoft.com/office/officeart/2005/8/layout/cycle1"/>
    <dgm:cxn modelId="{E2C19337-488A-D44A-9118-0231A0415BD6}" type="presParOf" srcId="{31AE3063-8BDC-9A42-A81A-CAD65D1561B2}" destId="{BB679079-15C7-D446-89A4-C4AB17AF413B}" srcOrd="9" destOrd="0" presId="urn:microsoft.com/office/officeart/2005/8/layout/cycle1"/>
    <dgm:cxn modelId="{3B281FF5-84CF-AA4A-BF5C-B9D63B35B724}" type="presParOf" srcId="{31AE3063-8BDC-9A42-A81A-CAD65D1561B2}" destId="{1A62976D-4DC7-3647-BBB8-9B17B913EF40}" srcOrd="10" destOrd="0" presId="urn:microsoft.com/office/officeart/2005/8/layout/cycle1"/>
    <dgm:cxn modelId="{D80D7CBF-27D0-D942-B9F1-0866DCE0BAAB}" type="presParOf" srcId="{31AE3063-8BDC-9A42-A81A-CAD65D1561B2}" destId="{3A9527DA-529D-F148-9F7A-840725D7C208}" srcOrd="11"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86A856D-0021-45D9-A5A9-6533CED8F936}"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AB4EC92A-5B2C-4A06-B8D6-1967DBF4CA53}">
      <dgm:prSet/>
      <dgm:spPr/>
      <dgm:t>
        <a:bodyPr/>
        <a:lstStyle/>
        <a:p>
          <a:pPr>
            <a:lnSpc>
              <a:spcPct val="100000"/>
            </a:lnSpc>
          </a:pPr>
          <a:r>
            <a:rPr lang="en-US" dirty="0"/>
            <a:t>Advisors are the </a:t>
          </a:r>
          <a:r>
            <a:rPr lang="en-US" i="1" dirty="0"/>
            <a:t>foundation</a:t>
          </a:r>
          <a:r>
            <a:rPr lang="en-US" dirty="0"/>
            <a:t> of our 1,600+ chapters</a:t>
          </a:r>
        </a:p>
      </dgm:t>
    </dgm:pt>
    <dgm:pt modelId="{E41F7B63-0AF0-4902-9AAF-2A375369138B}" type="parTrans" cxnId="{53ACED93-CEBE-43D4-9120-50E531084503}">
      <dgm:prSet/>
      <dgm:spPr/>
      <dgm:t>
        <a:bodyPr/>
        <a:lstStyle/>
        <a:p>
          <a:endParaRPr lang="en-US"/>
        </a:p>
      </dgm:t>
    </dgm:pt>
    <dgm:pt modelId="{931254A9-094E-4628-8E62-67344A841B32}" type="sibTrans" cxnId="{53ACED93-CEBE-43D4-9120-50E531084503}">
      <dgm:prSet/>
      <dgm:spPr/>
      <dgm:t>
        <a:bodyPr/>
        <a:lstStyle/>
        <a:p>
          <a:endParaRPr lang="en-US"/>
        </a:p>
      </dgm:t>
    </dgm:pt>
    <dgm:pt modelId="{7487E486-0940-4701-90DE-290D825590A1}">
      <dgm:prSet/>
      <dgm:spPr/>
      <dgm:t>
        <a:bodyPr/>
        <a:lstStyle/>
        <a:p>
          <a:pPr>
            <a:lnSpc>
              <a:spcPct val="100000"/>
            </a:lnSpc>
          </a:pPr>
          <a:r>
            <a:rPr lang="en-US" dirty="0"/>
            <a:t>Advisors mentor the next generation of student veterans on their path to becoming industry leaders</a:t>
          </a:r>
        </a:p>
      </dgm:t>
    </dgm:pt>
    <dgm:pt modelId="{30C6433D-A301-4A3A-B8BC-580728231732}" type="parTrans" cxnId="{D58B17A8-15A3-44A0-99EA-01E4854C5F39}">
      <dgm:prSet/>
      <dgm:spPr/>
      <dgm:t>
        <a:bodyPr/>
        <a:lstStyle/>
        <a:p>
          <a:endParaRPr lang="en-US"/>
        </a:p>
      </dgm:t>
    </dgm:pt>
    <dgm:pt modelId="{EF648614-8CB9-4605-82CE-DB9AA503177A}" type="sibTrans" cxnId="{D58B17A8-15A3-44A0-99EA-01E4854C5F39}">
      <dgm:prSet/>
      <dgm:spPr/>
      <dgm:t>
        <a:bodyPr/>
        <a:lstStyle/>
        <a:p>
          <a:endParaRPr lang="en-US"/>
        </a:p>
      </dgm:t>
    </dgm:pt>
    <dgm:pt modelId="{FC6B579A-D195-467C-9452-8E6C8BA02A74}">
      <dgm:prSet/>
      <dgm:spPr/>
      <dgm:t>
        <a:bodyPr/>
        <a:lstStyle/>
        <a:p>
          <a:pPr>
            <a:lnSpc>
              <a:spcPct val="100000"/>
            </a:lnSpc>
          </a:pPr>
          <a:r>
            <a:rPr lang="en-US" dirty="0"/>
            <a:t>Chapter advisors are the continuity of the organization, thus ensuring tomorrow’s veterans will benefit from the same resources and opportunities </a:t>
          </a:r>
        </a:p>
      </dgm:t>
    </dgm:pt>
    <dgm:pt modelId="{F74832EB-DD5E-4AD2-9006-CE82B67C160C}" type="parTrans" cxnId="{4473EA07-AE1A-48B6-B521-296E8B8B1378}">
      <dgm:prSet/>
      <dgm:spPr/>
      <dgm:t>
        <a:bodyPr/>
        <a:lstStyle/>
        <a:p>
          <a:endParaRPr lang="en-US"/>
        </a:p>
      </dgm:t>
    </dgm:pt>
    <dgm:pt modelId="{7860C211-658E-4007-877C-5291576D2A77}" type="sibTrans" cxnId="{4473EA07-AE1A-48B6-B521-296E8B8B1378}">
      <dgm:prSet/>
      <dgm:spPr/>
      <dgm:t>
        <a:bodyPr/>
        <a:lstStyle/>
        <a:p>
          <a:endParaRPr lang="en-US"/>
        </a:p>
      </dgm:t>
    </dgm:pt>
    <dgm:pt modelId="{4FFCCB38-5C87-495B-B409-9BC82846682A}" type="pres">
      <dgm:prSet presAssocID="{D86A856D-0021-45D9-A5A9-6533CED8F936}" presName="root" presStyleCnt="0">
        <dgm:presLayoutVars>
          <dgm:dir/>
          <dgm:resizeHandles val="exact"/>
        </dgm:presLayoutVars>
      </dgm:prSet>
      <dgm:spPr/>
    </dgm:pt>
    <dgm:pt modelId="{03B22D55-DDB8-40D2-BB94-688B69EDF229}" type="pres">
      <dgm:prSet presAssocID="{AB4EC92A-5B2C-4A06-B8D6-1967DBF4CA53}" presName="compNode" presStyleCnt="0"/>
      <dgm:spPr/>
    </dgm:pt>
    <dgm:pt modelId="{1379A195-43AC-4CEF-A337-EAB44BE0E8CB}" type="pres">
      <dgm:prSet presAssocID="{AB4EC92A-5B2C-4A06-B8D6-1967DBF4CA5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sers"/>
        </a:ext>
      </dgm:extLst>
    </dgm:pt>
    <dgm:pt modelId="{E83A7585-8C68-4619-9248-5B9474EE20FA}" type="pres">
      <dgm:prSet presAssocID="{AB4EC92A-5B2C-4A06-B8D6-1967DBF4CA53}" presName="spaceRect" presStyleCnt="0"/>
      <dgm:spPr/>
    </dgm:pt>
    <dgm:pt modelId="{2C961C87-BB9D-4BDD-A12C-43FB3691CDE6}" type="pres">
      <dgm:prSet presAssocID="{AB4EC92A-5B2C-4A06-B8D6-1967DBF4CA53}" presName="textRect" presStyleLbl="revTx" presStyleIdx="0" presStyleCnt="3">
        <dgm:presLayoutVars>
          <dgm:chMax val="1"/>
          <dgm:chPref val="1"/>
        </dgm:presLayoutVars>
      </dgm:prSet>
      <dgm:spPr/>
    </dgm:pt>
    <dgm:pt modelId="{29F48765-4303-4DDC-9A06-6E3DCC5F1D17}" type="pres">
      <dgm:prSet presAssocID="{931254A9-094E-4628-8E62-67344A841B32}" presName="sibTrans" presStyleCnt="0"/>
      <dgm:spPr/>
    </dgm:pt>
    <dgm:pt modelId="{E968BBD7-77A6-496E-BD2D-125A4FD64F34}" type="pres">
      <dgm:prSet presAssocID="{7487E486-0940-4701-90DE-290D825590A1}" presName="compNode" presStyleCnt="0"/>
      <dgm:spPr/>
    </dgm:pt>
    <dgm:pt modelId="{5006910C-027B-43CC-81D3-8B0C8810544F}" type="pres">
      <dgm:prSet presAssocID="{7487E486-0940-4701-90DE-290D825590A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andshake"/>
        </a:ext>
      </dgm:extLst>
    </dgm:pt>
    <dgm:pt modelId="{07979DCB-9515-48E2-B3DF-7705E450CC4C}" type="pres">
      <dgm:prSet presAssocID="{7487E486-0940-4701-90DE-290D825590A1}" presName="spaceRect" presStyleCnt="0"/>
      <dgm:spPr/>
    </dgm:pt>
    <dgm:pt modelId="{777838CD-3BF6-48C2-AB40-778C00437DF7}" type="pres">
      <dgm:prSet presAssocID="{7487E486-0940-4701-90DE-290D825590A1}" presName="textRect" presStyleLbl="revTx" presStyleIdx="1" presStyleCnt="3">
        <dgm:presLayoutVars>
          <dgm:chMax val="1"/>
          <dgm:chPref val="1"/>
        </dgm:presLayoutVars>
      </dgm:prSet>
      <dgm:spPr/>
    </dgm:pt>
    <dgm:pt modelId="{CAB40B0B-BE30-49D3-A7C1-28799EFA4800}" type="pres">
      <dgm:prSet presAssocID="{EF648614-8CB9-4605-82CE-DB9AA503177A}" presName="sibTrans" presStyleCnt="0"/>
      <dgm:spPr/>
    </dgm:pt>
    <dgm:pt modelId="{114C61CF-00C8-4375-90BD-556C422ED444}" type="pres">
      <dgm:prSet presAssocID="{FC6B579A-D195-467C-9452-8E6C8BA02A74}" presName="compNode" presStyleCnt="0"/>
      <dgm:spPr/>
    </dgm:pt>
    <dgm:pt modelId="{040191F6-DFEE-4F6F-A8C5-E49201F97CA9}" type="pres">
      <dgm:prSet presAssocID="{FC6B579A-D195-467C-9452-8E6C8BA02A7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onnections"/>
        </a:ext>
      </dgm:extLst>
    </dgm:pt>
    <dgm:pt modelId="{D972DD49-8730-41FE-884C-4F80B433D0CF}" type="pres">
      <dgm:prSet presAssocID="{FC6B579A-D195-467C-9452-8E6C8BA02A74}" presName="spaceRect" presStyleCnt="0"/>
      <dgm:spPr/>
    </dgm:pt>
    <dgm:pt modelId="{F8F6E300-73A3-4614-BB68-1E123DD49F68}" type="pres">
      <dgm:prSet presAssocID="{FC6B579A-D195-467C-9452-8E6C8BA02A74}" presName="textRect" presStyleLbl="revTx" presStyleIdx="2" presStyleCnt="3">
        <dgm:presLayoutVars>
          <dgm:chMax val="1"/>
          <dgm:chPref val="1"/>
        </dgm:presLayoutVars>
      </dgm:prSet>
      <dgm:spPr/>
    </dgm:pt>
  </dgm:ptLst>
  <dgm:cxnLst>
    <dgm:cxn modelId="{4473EA07-AE1A-48B6-B521-296E8B8B1378}" srcId="{D86A856D-0021-45D9-A5A9-6533CED8F936}" destId="{FC6B579A-D195-467C-9452-8E6C8BA02A74}" srcOrd="2" destOrd="0" parTransId="{F74832EB-DD5E-4AD2-9006-CE82B67C160C}" sibTransId="{7860C211-658E-4007-877C-5291576D2A77}"/>
    <dgm:cxn modelId="{72C4B55C-9E99-4CB2-9CFF-AD7E97779265}" type="presOf" srcId="{FC6B579A-D195-467C-9452-8E6C8BA02A74}" destId="{F8F6E300-73A3-4614-BB68-1E123DD49F68}" srcOrd="0" destOrd="0" presId="urn:microsoft.com/office/officeart/2018/2/layout/IconLabelList"/>
    <dgm:cxn modelId="{9B080B83-6034-4D9B-A0E1-A4C29D6B3F3B}" type="presOf" srcId="{7487E486-0940-4701-90DE-290D825590A1}" destId="{777838CD-3BF6-48C2-AB40-778C00437DF7}" srcOrd="0" destOrd="0" presId="urn:microsoft.com/office/officeart/2018/2/layout/IconLabelList"/>
    <dgm:cxn modelId="{AC846988-5EC0-42B2-AC84-577650BAA35A}" type="presOf" srcId="{D86A856D-0021-45D9-A5A9-6533CED8F936}" destId="{4FFCCB38-5C87-495B-B409-9BC82846682A}" srcOrd="0" destOrd="0" presId="urn:microsoft.com/office/officeart/2018/2/layout/IconLabelList"/>
    <dgm:cxn modelId="{53ACED93-CEBE-43D4-9120-50E531084503}" srcId="{D86A856D-0021-45D9-A5A9-6533CED8F936}" destId="{AB4EC92A-5B2C-4A06-B8D6-1967DBF4CA53}" srcOrd="0" destOrd="0" parTransId="{E41F7B63-0AF0-4902-9AAF-2A375369138B}" sibTransId="{931254A9-094E-4628-8E62-67344A841B32}"/>
    <dgm:cxn modelId="{D58B17A8-15A3-44A0-99EA-01E4854C5F39}" srcId="{D86A856D-0021-45D9-A5A9-6533CED8F936}" destId="{7487E486-0940-4701-90DE-290D825590A1}" srcOrd="1" destOrd="0" parTransId="{30C6433D-A301-4A3A-B8BC-580728231732}" sibTransId="{EF648614-8CB9-4605-82CE-DB9AA503177A}"/>
    <dgm:cxn modelId="{1160D9E2-3506-4CC9-9991-C61531219828}" type="presOf" srcId="{AB4EC92A-5B2C-4A06-B8D6-1967DBF4CA53}" destId="{2C961C87-BB9D-4BDD-A12C-43FB3691CDE6}" srcOrd="0" destOrd="0" presId="urn:microsoft.com/office/officeart/2018/2/layout/IconLabelList"/>
    <dgm:cxn modelId="{3809AD90-0CB3-442E-9507-8819032E275F}" type="presParOf" srcId="{4FFCCB38-5C87-495B-B409-9BC82846682A}" destId="{03B22D55-DDB8-40D2-BB94-688B69EDF229}" srcOrd="0" destOrd="0" presId="urn:microsoft.com/office/officeart/2018/2/layout/IconLabelList"/>
    <dgm:cxn modelId="{E7165D2A-7703-4629-9197-807D04C34202}" type="presParOf" srcId="{03B22D55-DDB8-40D2-BB94-688B69EDF229}" destId="{1379A195-43AC-4CEF-A337-EAB44BE0E8CB}" srcOrd="0" destOrd="0" presId="urn:microsoft.com/office/officeart/2018/2/layout/IconLabelList"/>
    <dgm:cxn modelId="{F7DE8D78-F499-440E-8434-B8DAC7FF5C56}" type="presParOf" srcId="{03B22D55-DDB8-40D2-BB94-688B69EDF229}" destId="{E83A7585-8C68-4619-9248-5B9474EE20FA}" srcOrd="1" destOrd="0" presId="urn:microsoft.com/office/officeart/2018/2/layout/IconLabelList"/>
    <dgm:cxn modelId="{700DCE1D-8E8C-4294-A98F-EDD2192A30AD}" type="presParOf" srcId="{03B22D55-DDB8-40D2-BB94-688B69EDF229}" destId="{2C961C87-BB9D-4BDD-A12C-43FB3691CDE6}" srcOrd="2" destOrd="0" presId="urn:microsoft.com/office/officeart/2018/2/layout/IconLabelList"/>
    <dgm:cxn modelId="{0C7A0B64-9E86-4BEB-9511-07B21ABE3214}" type="presParOf" srcId="{4FFCCB38-5C87-495B-B409-9BC82846682A}" destId="{29F48765-4303-4DDC-9A06-6E3DCC5F1D17}" srcOrd="1" destOrd="0" presId="urn:microsoft.com/office/officeart/2018/2/layout/IconLabelList"/>
    <dgm:cxn modelId="{D621B1C9-DEB1-4903-BB7F-EEF84741AEAE}" type="presParOf" srcId="{4FFCCB38-5C87-495B-B409-9BC82846682A}" destId="{E968BBD7-77A6-496E-BD2D-125A4FD64F34}" srcOrd="2" destOrd="0" presId="urn:microsoft.com/office/officeart/2018/2/layout/IconLabelList"/>
    <dgm:cxn modelId="{42D24C2F-0892-4A51-A597-D14C639F4AB8}" type="presParOf" srcId="{E968BBD7-77A6-496E-BD2D-125A4FD64F34}" destId="{5006910C-027B-43CC-81D3-8B0C8810544F}" srcOrd="0" destOrd="0" presId="urn:microsoft.com/office/officeart/2018/2/layout/IconLabelList"/>
    <dgm:cxn modelId="{5F3A6F05-DE21-445D-9385-037607ADD97F}" type="presParOf" srcId="{E968BBD7-77A6-496E-BD2D-125A4FD64F34}" destId="{07979DCB-9515-48E2-B3DF-7705E450CC4C}" srcOrd="1" destOrd="0" presId="urn:microsoft.com/office/officeart/2018/2/layout/IconLabelList"/>
    <dgm:cxn modelId="{78B5A884-753C-4BD9-90B8-2E76DBD3415A}" type="presParOf" srcId="{E968BBD7-77A6-496E-BD2D-125A4FD64F34}" destId="{777838CD-3BF6-48C2-AB40-778C00437DF7}" srcOrd="2" destOrd="0" presId="urn:microsoft.com/office/officeart/2018/2/layout/IconLabelList"/>
    <dgm:cxn modelId="{0C4EF860-6649-4613-9471-C5C2F298EC14}" type="presParOf" srcId="{4FFCCB38-5C87-495B-B409-9BC82846682A}" destId="{CAB40B0B-BE30-49D3-A7C1-28799EFA4800}" srcOrd="3" destOrd="0" presId="urn:microsoft.com/office/officeart/2018/2/layout/IconLabelList"/>
    <dgm:cxn modelId="{C41EC045-851F-4F57-8D10-F669C3AF6CB6}" type="presParOf" srcId="{4FFCCB38-5C87-495B-B409-9BC82846682A}" destId="{114C61CF-00C8-4375-90BD-556C422ED444}" srcOrd="4" destOrd="0" presId="urn:microsoft.com/office/officeart/2018/2/layout/IconLabelList"/>
    <dgm:cxn modelId="{8C90E5E1-E06C-4180-8709-7AD17B0B4AA4}" type="presParOf" srcId="{114C61CF-00C8-4375-90BD-556C422ED444}" destId="{040191F6-DFEE-4F6F-A8C5-E49201F97CA9}" srcOrd="0" destOrd="0" presId="urn:microsoft.com/office/officeart/2018/2/layout/IconLabelList"/>
    <dgm:cxn modelId="{D3966B61-C44E-4F90-9DF9-6B69EFBABCE8}" type="presParOf" srcId="{114C61CF-00C8-4375-90BD-556C422ED444}" destId="{D972DD49-8730-41FE-884C-4F80B433D0CF}" srcOrd="1" destOrd="0" presId="urn:microsoft.com/office/officeart/2018/2/layout/IconLabelList"/>
    <dgm:cxn modelId="{46A3D9FF-1EFB-4C16-9770-F7C7C4C1336C}" type="presParOf" srcId="{114C61CF-00C8-4375-90BD-556C422ED444}" destId="{F8F6E300-73A3-4614-BB68-1E123DD49F68}"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6E0DA0-43B4-8649-A22C-374D43EA97B6}">
      <dsp:nvSpPr>
        <dsp:cNvPr id="0" name=""/>
        <dsp:cNvSpPr/>
      </dsp:nvSpPr>
      <dsp:spPr>
        <a:xfrm>
          <a:off x="0" y="1360237"/>
          <a:ext cx="3014662" cy="1914310"/>
        </a:xfrm>
        <a:prstGeom prst="roundRect">
          <a:avLst>
            <a:gd name="adj" fmla="val 10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74B05F-6A5C-E942-942D-312B3D7C260E}">
      <dsp:nvSpPr>
        <dsp:cNvPr id="0" name=""/>
        <dsp:cNvSpPr/>
      </dsp:nvSpPr>
      <dsp:spPr>
        <a:xfrm>
          <a:off x="334962" y="1678451"/>
          <a:ext cx="3014662" cy="1914310"/>
        </a:xfrm>
        <a:prstGeom prst="roundRect">
          <a:avLst>
            <a:gd name="adj" fmla="val 10000"/>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Research:</a:t>
          </a:r>
          <a:r>
            <a:rPr lang="en-US" sz="1600" kern="1200" dirty="0"/>
            <a:t> SVA peer-reviewed original research informs programs, policy work, and direction as we aim to support the needs of the modern student veteran on campus</a:t>
          </a:r>
        </a:p>
      </dsp:txBody>
      <dsp:txXfrm>
        <a:off x="391030" y="1734519"/>
        <a:ext cx="2902526" cy="1802174"/>
      </dsp:txXfrm>
    </dsp:sp>
    <dsp:sp modelId="{527706DF-4CA7-314D-8CDA-789AC4599765}">
      <dsp:nvSpPr>
        <dsp:cNvPr id="0" name=""/>
        <dsp:cNvSpPr/>
      </dsp:nvSpPr>
      <dsp:spPr>
        <a:xfrm>
          <a:off x="3684587" y="1360237"/>
          <a:ext cx="3014662" cy="1914310"/>
        </a:xfrm>
        <a:prstGeom prst="roundRect">
          <a:avLst>
            <a:gd name="adj" fmla="val 10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E783DE-BBBD-4648-8571-C85D86211834}">
      <dsp:nvSpPr>
        <dsp:cNvPr id="0" name=""/>
        <dsp:cNvSpPr/>
      </dsp:nvSpPr>
      <dsp:spPr>
        <a:xfrm>
          <a:off x="4019550" y="1678451"/>
          <a:ext cx="3014662" cy="1914310"/>
        </a:xfrm>
        <a:prstGeom prst="roundRect">
          <a:avLst>
            <a:gd name="adj" fmla="val 10000"/>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Programming: </a:t>
          </a:r>
          <a:r>
            <a:rPr lang="en-US" sz="1600" kern="1200" dirty="0"/>
            <a:t>SVA events provide student veterans with the opportunity to grow their network, interface with potential employers, champion veteran issues on Capitol Hill, and expand their leadership potential</a:t>
          </a:r>
        </a:p>
      </dsp:txBody>
      <dsp:txXfrm>
        <a:off x="4075618" y="1734519"/>
        <a:ext cx="2902526" cy="1802174"/>
      </dsp:txXfrm>
    </dsp:sp>
    <dsp:sp modelId="{3E8239BC-F38B-0E40-83BD-6B490EFA5D8E}">
      <dsp:nvSpPr>
        <dsp:cNvPr id="0" name=""/>
        <dsp:cNvSpPr/>
      </dsp:nvSpPr>
      <dsp:spPr>
        <a:xfrm>
          <a:off x="7369175" y="1360237"/>
          <a:ext cx="3014662" cy="1914310"/>
        </a:xfrm>
        <a:prstGeom prst="roundRect">
          <a:avLst>
            <a:gd name="adj" fmla="val 10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4C1524-9C23-2D44-A36C-8C5696B757A2}">
      <dsp:nvSpPr>
        <dsp:cNvPr id="0" name=""/>
        <dsp:cNvSpPr/>
      </dsp:nvSpPr>
      <dsp:spPr>
        <a:xfrm>
          <a:off x="7704138" y="1678451"/>
          <a:ext cx="3014662" cy="1914310"/>
        </a:xfrm>
        <a:prstGeom prst="roundRect">
          <a:avLst>
            <a:gd name="adj" fmla="val 10000"/>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Advocacy &amp; Policy</a:t>
          </a:r>
          <a:r>
            <a:rPr lang="en-US" sz="1600" kern="1200"/>
            <a:t>: as an organization actively engaged with policymakers in Washington, D.C. and on campuses around the country, SVA shapes the national landscape for the military-connected community</a:t>
          </a:r>
        </a:p>
      </dsp:txBody>
      <dsp:txXfrm>
        <a:off x="7760206" y="1734519"/>
        <a:ext cx="2902526" cy="18021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194CA-7A27-0445-BCCB-2D17CF542B92}">
      <dsp:nvSpPr>
        <dsp:cNvPr id="0" name=""/>
        <dsp:cNvSpPr/>
      </dsp:nvSpPr>
      <dsp:spPr>
        <a:xfrm>
          <a:off x="0" y="114585"/>
          <a:ext cx="3086099" cy="1959673"/>
        </a:xfrm>
        <a:prstGeom prst="roundRect">
          <a:avLst>
            <a:gd name="adj" fmla="val 10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EF760E-283E-E04D-A553-8E188032032E}">
      <dsp:nvSpPr>
        <dsp:cNvPr id="0" name=""/>
        <dsp:cNvSpPr/>
      </dsp:nvSpPr>
      <dsp:spPr>
        <a:xfrm>
          <a:off x="342900" y="440340"/>
          <a:ext cx="3086099" cy="1959673"/>
        </a:xfrm>
        <a:prstGeom prst="roundRect">
          <a:avLst>
            <a:gd name="adj" fmla="val 10000"/>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No national dues</a:t>
          </a:r>
        </a:p>
      </dsp:txBody>
      <dsp:txXfrm>
        <a:off x="400297" y="497737"/>
        <a:ext cx="2971305" cy="1844879"/>
      </dsp:txXfrm>
    </dsp:sp>
    <dsp:sp modelId="{61CAFEBF-8EF0-FF43-A655-DF854AD49A37}">
      <dsp:nvSpPr>
        <dsp:cNvPr id="0" name=""/>
        <dsp:cNvSpPr/>
      </dsp:nvSpPr>
      <dsp:spPr>
        <a:xfrm>
          <a:off x="3771900" y="114585"/>
          <a:ext cx="3086099" cy="1959673"/>
        </a:xfrm>
        <a:prstGeom prst="roundRect">
          <a:avLst>
            <a:gd name="adj" fmla="val 10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D2A39A-3B79-6D41-A1E9-B9FE3BC11062}">
      <dsp:nvSpPr>
        <dsp:cNvPr id="0" name=""/>
        <dsp:cNvSpPr/>
      </dsp:nvSpPr>
      <dsp:spPr>
        <a:xfrm>
          <a:off x="4114800" y="440340"/>
          <a:ext cx="3086099" cy="1959673"/>
        </a:xfrm>
        <a:prstGeom prst="roundRect">
          <a:avLst>
            <a:gd name="adj" fmla="val 10000"/>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Chapters set their own direction, mission, and goals</a:t>
          </a:r>
        </a:p>
      </dsp:txBody>
      <dsp:txXfrm>
        <a:off x="4172197" y="497737"/>
        <a:ext cx="2971305" cy="1844879"/>
      </dsp:txXfrm>
    </dsp:sp>
    <dsp:sp modelId="{92DE3A23-D781-9F44-916E-C3C6514D8CB9}">
      <dsp:nvSpPr>
        <dsp:cNvPr id="0" name=""/>
        <dsp:cNvSpPr/>
      </dsp:nvSpPr>
      <dsp:spPr>
        <a:xfrm>
          <a:off x="7543800" y="114585"/>
          <a:ext cx="3086099" cy="1959673"/>
        </a:xfrm>
        <a:prstGeom prst="roundRect">
          <a:avLst>
            <a:gd name="adj" fmla="val 10000"/>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E7A631-CF38-584C-900F-EF398774B4C1}">
      <dsp:nvSpPr>
        <dsp:cNvPr id="0" name=""/>
        <dsp:cNvSpPr/>
      </dsp:nvSpPr>
      <dsp:spPr>
        <a:xfrm>
          <a:off x="7886700" y="440340"/>
          <a:ext cx="3086099" cy="1959673"/>
        </a:xfrm>
        <a:prstGeom prst="roundRect">
          <a:avLst>
            <a:gd name="adj" fmla="val 10000"/>
          </a:avLst>
        </a:prstGeom>
        <a:solidFill>
          <a:schemeClr val="lt1">
            <a:alpha val="90000"/>
            <a:hueOff val="0"/>
            <a:satOff val="0"/>
            <a:lumOff val="0"/>
            <a:alphaOff val="0"/>
          </a:schemeClr>
        </a:solidFill>
        <a:ln w="48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Our chapter members are </a:t>
          </a:r>
          <a:r>
            <a:rPr lang="en-US" sz="2500" b="1" kern="1200"/>
            <a:t>veterans, caregivers, family-members</a:t>
          </a:r>
          <a:r>
            <a:rPr lang="en-US" sz="2500" kern="1200"/>
            <a:t>, and more!</a:t>
          </a:r>
        </a:p>
      </dsp:txBody>
      <dsp:txXfrm>
        <a:off x="7944097" y="497737"/>
        <a:ext cx="2971305" cy="18448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6CF420-B1DC-534D-A4E3-EAF682B25C09}">
      <dsp:nvSpPr>
        <dsp:cNvPr id="0" name=""/>
        <dsp:cNvSpPr/>
      </dsp:nvSpPr>
      <dsp:spPr>
        <a:xfrm>
          <a:off x="3463212" y="108914"/>
          <a:ext cx="1732917" cy="1732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Empowerment &amp; Advocacy</a:t>
          </a:r>
        </a:p>
      </dsp:txBody>
      <dsp:txXfrm>
        <a:off x="3463212" y="108914"/>
        <a:ext cx="1732917" cy="1732917"/>
      </dsp:txXfrm>
    </dsp:sp>
    <dsp:sp modelId="{BFDD6FF9-CD7A-AA44-AC2E-2D5BF6AF764C}">
      <dsp:nvSpPr>
        <dsp:cNvPr id="0" name=""/>
        <dsp:cNvSpPr/>
      </dsp:nvSpPr>
      <dsp:spPr>
        <a:xfrm>
          <a:off x="409456" y="-499"/>
          <a:ext cx="4896086" cy="4896086"/>
        </a:xfrm>
        <a:prstGeom prst="circularArrow">
          <a:avLst>
            <a:gd name="adj1" fmla="val 6902"/>
            <a:gd name="adj2" fmla="val 465333"/>
            <a:gd name="adj3" fmla="val 549497"/>
            <a:gd name="adj4" fmla="val 20585170"/>
            <a:gd name="adj5" fmla="val 8052"/>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552FB0-62C8-F040-8CD2-BC64B312F5BF}">
      <dsp:nvSpPr>
        <dsp:cNvPr id="0" name=""/>
        <dsp:cNvSpPr/>
      </dsp:nvSpPr>
      <dsp:spPr>
        <a:xfrm>
          <a:off x="3463212" y="3053256"/>
          <a:ext cx="1732917" cy="1732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a:t>Belonging &amp; Engagement</a:t>
          </a:r>
        </a:p>
      </dsp:txBody>
      <dsp:txXfrm>
        <a:off x="3463212" y="3053256"/>
        <a:ext cx="1732917" cy="1732917"/>
      </dsp:txXfrm>
    </dsp:sp>
    <dsp:sp modelId="{EE894909-14B4-F544-AE81-68BDCC848B7A}">
      <dsp:nvSpPr>
        <dsp:cNvPr id="0" name=""/>
        <dsp:cNvSpPr/>
      </dsp:nvSpPr>
      <dsp:spPr>
        <a:xfrm>
          <a:off x="409456" y="-499"/>
          <a:ext cx="4896086" cy="4896086"/>
        </a:xfrm>
        <a:prstGeom prst="circularArrow">
          <a:avLst>
            <a:gd name="adj1" fmla="val 6902"/>
            <a:gd name="adj2" fmla="val 465333"/>
            <a:gd name="adj3" fmla="val 5949497"/>
            <a:gd name="adj4" fmla="val 4385170"/>
            <a:gd name="adj5" fmla="val 8052"/>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F54CEF-12DE-064B-B4DC-C756290AEDC0}">
      <dsp:nvSpPr>
        <dsp:cNvPr id="0" name=""/>
        <dsp:cNvSpPr/>
      </dsp:nvSpPr>
      <dsp:spPr>
        <a:xfrm>
          <a:off x="518870" y="3053256"/>
          <a:ext cx="1732917" cy="1732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a:t>Organizational Sustainability &amp; Growth </a:t>
          </a:r>
        </a:p>
      </dsp:txBody>
      <dsp:txXfrm>
        <a:off x="518870" y="3053256"/>
        <a:ext cx="1732917" cy="1732917"/>
      </dsp:txXfrm>
    </dsp:sp>
    <dsp:sp modelId="{25397BD9-87E6-C844-90A4-14074B6EF2E3}">
      <dsp:nvSpPr>
        <dsp:cNvPr id="0" name=""/>
        <dsp:cNvSpPr/>
      </dsp:nvSpPr>
      <dsp:spPr>
        <a:xfrm>
          <a:off x="409456" y="-499"/>
          <a:ext cx="4896086" cy="4896086"/>
        </a:xfrm>
        <a:prstGeom prst="circularArrow">
          <a:avLst>
            <a:gd name="adj1" fmla="val 6902"/>
            <a:gd name="adj2" fmla="val 465333"/>
            <a:gd name="adj3" fmla="val 11349497"/>
            <a:gd name="adj4" fmla="val 9785170"/>
            <a:gd name="adj5" fmla="val 8052"/>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62976D-4DC7-3647-BBB8-9B17B913EF40}">
      <dsp:nvSpPr>
        <dsp:cNvPr id="0" name=""/>
        <dsp:cNvSpPr/>
      </dsp:nvSpPr>
      <dsp:spPr>
        <a:xfrm>
          <a:off x="518870" y="108914"/>
          <a:ext cx="1732917" cy="1732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a:t>Operational Excellence &amp; Compliance </a:t>
          </a:r>
        </a:p>
      </dsp:txBody>
      <dsp:txXfrm>
        <a:off x="518870" y="108914"/>
        <a:ext cx="1732917" cy="1732917"/>
      </dsp:txXfrm>
    </dsp:sp>
    <dsp:sp modelId="{3A9527DA-529D-F148-9F7A-840725D7C208}">
      <dsp:nvSpPr>
        <dsp:cNvPr id="0" name=""/>
        <dsp:cNvSpPr/>
      </dsp:nvSpPr>
      <dsp:spPr>
        <a:xfrm>
          <a:off x="409456" y="-499"/>
          <a:ext cx="4896086" cy="4896086"/>
        </a:xfrm>
        <a:prstGeom prst="circularArrow">
          <a:avLst>
            <a:gd name="adj1" fmla="val 6902"/>
            <a:gd name="adj2" fmla="val 465333"/>
            <a:gd name="adj3" fmla="val 16749497"/>
            <a:gd name="adj4" fmla="val 15185170"/>
            <a:gd name="adj5" fmla="val 8052"/>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79A195-43AC-4CEF-A337-EAB44BE0E8CB}">
      <dsp:nvSpPr>
        <dsp:cNvPr id="0" name=""/>
        <dsp:cNvSpPr/>
      </dsp:nvSpPr>
      <dsp:spPr>
        <a:xfrm>
          <a:off x="959850" y="1311285"/>
          <a:ext cx="1454962" cy="14549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961C87-BB9D-4BDD-A12C-43FB3691CDE6}">
      <dsp:nvSpPr>
        <dsp:cNvPr id="0" name=""/>
        <dsp:cNvSpPr/>
      </dsp:nvSpPr>
      <dsp:spPr>
        <a:xfrm>
          <a:off x="70706" y="3150314"/>
          <a:ext cx="323324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t>Advisors are the </a:t>
          </a:r>
          <a:r>
            <a:rPr lang="en-US" sz="1200" i="1" kern="1200" dirty="0"/>
            <a:t>foundation</a:t>
          </a:r>
          <a:r>
            <a:rPr lang="en-US" sz="1200" kern="1200" dirty="0"/>
            <a:t> of our 1,600+ chapters</a:t>
          </a:r>
        </a:p>
      </dsp:txBody>
      <dsp:txXfrm>
        <a:off x="70706" y="3150314"/>
        <a:ext cx="3233249" cy="720000"/>
      </dsp:txXfrm>
    </dsp:sp>
    <dsp:sp modelId="{5006910C-027B-43CC-81D3-8B0C8810544F}">
      <dsp:nvSpPr>
        <dsp:cNvPr id="0" name=""/>
        <dsp:cNvSpPr/>
      </dsp:nvSpPr>
      <dsp:spPr>
        <a:xfrm>
          <a:off x="4758918" y="1311285"/>
          <a:ext cx="1454962" cy="14549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7838CD-3BF6-48C2-AB40-778C00437DF7}">
      <dsp:nvSpPr>
        <dsp:cNvPr id="0" name=""/>
        <dsp:cNvSpPr/>
      </dsp:nvSpPr>
      <dsp:spPr>
        <a:xfrm>
          <a:off x="3869775" y="3150314"/>
          <a:ext cx="323324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t>Advisors mentor the next generation of student veterans on their path to becoming industry leaders</a:t>
          </a:r>
        </a:p>
      </dsp:txBody>
      <dsp:txXfrm>
        <a:off x="3869775" y="3150314"/>
        <a:ext cx="3233249" cy="720000"/>
      </dsp:txXfrm>
    </dsp:sp>
    <dsp:sp modelId="{040191F6-DFEE-4F6F-A8C5-E49201F97CA9}">
      <dsp:nvSpPr>
        <dsp:cNvPr id="0" name=""/>
        <dsp:cNvSpPr/>
      </dsp:nvSpPr>
      <dsp:spPr>
        <a:xfrm>
          <a:off x="8557987" y="1311285"/>
          <a:ext cx="1454962" cy="14549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F6E300-73A3-4614-BB68-1E123DD49F68}">
      <dsp:nvSpPr>
        <dsp:cNvPr id="0" name=""/>
        <dsp:cNvSpPr/>
      </dsp:nvSpPr>
      <dsp:spPr>
        <a:xfrm>
          <a:off x="7668843" y="3150314"/>
          <a:ext cx="323324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t>Chapter advisors are the continuity of the organization, thus ensuring tomorrow’s veterans will benefit from the same resources and opportunities </a:t>
          </a:r>
        </a:p>
      </dsp:txBody>
      <dsp:txXfrm>
        <a:off x="7668843" y="3150314"/>
        <a:ext cx="3233249"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2439" tIns="46219" rIns="92439" bIns="46219"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sz="quarter" idx="1"/>
          </p:nvPr>
        </p:nvSpPr>
        <p:spPr>
          <a:xfrm>
            <a:off x="3970339" y="0"/>
            <a:ext cx="3038475" cy="465138"/>
          </a:xfrm>
          <a:prstGeom prst="rect">
            <a:avLst/>
          </a:prstGeom>
        </p:spPr>
        <p:txBody>
          <a:bodyPr vert="horz" lIns="92439" tIns="46219" rIns="92439" bIns="46219" rtlCol="0"/>
          <a:lstStyle>
            <a:lvl1pPr algn="r" fontAlgn="auto">
              <a:spcBef>
                <a:spcPts val="0"/>
              </a:spcBef>
              <a:spcAft>
                <a:spcPts val="0"/>
              </a:spcAft>
              <a:defRPr sz="1200">
                <a:latin typeface="+mn-lt"/>
              </a:defRPr>
            </a:lvl1pPr>
          </a:lstStyle>
          <a:p>
            <a:pPr>
              <a:defRPr/>
            </a:pPr>
            <a:fld id="{E7BFC54E-AD62-4A65-9302-1099021ACC49}" type="datetimeFigureOut">
              <a:rPr lang="en-US"/>
              <a:pPr>
                <a:defRPr/>
              </a:pPr>
              <a:t>7/12/2024</a:t>
            </a:fld>
            <a:endParaRPr lang="en-US" dirty="0"/>
          </a:p>
        </p:txBody>
      </p:sp>
      <p:sp>
        <p:nvSpPr>
          <p:cNvPr id="4" name="Footer Placeholder 3"/>
          <p:cNvSpPr>
            <a:spLocks noGrp="1"/>
          </p:cNvSpPr>
          <p:nvPr>
            <p:ph type="ftr" sz="quarter" idx="2"/>
          </p:nvPr>
        </p:nvSpPr>
        <p:spPr>
          <a:xfrm>
            <a:off x="1" y="8829675"/>
            <a:ext cx="3038475" cy="465138"/>
          </a:xfrm>
          <a:prstGeom prst="rect">
            <a:avLst/>
          </a:prstGeom>
        </p:spPr>
        <p:txBody>
          <a:bodyPr vert="horz" lIns="92439" tIns="46219" rIns="92439" bIns="46219" rtlCol="0" anchor="b"/>
          <a:lstStyle>
            <a:lvl1pPr algn="l" fontAlgn="auto">
              <a:spcBef>
                <a:spcPts val="0"/>
              </a:spcBef>
              <a:spcAft>
                <a:spcPts val="0"/>
              </a:spcAft>
              <a:defRPr sz="1200">
                <a:latin typeface="+mn-lt"/>
              </a:defRPr>
            </a:lvl1pPr>
          </a:lstStyle>
          <a:p>
            <a:pPr>
              <a:defRPr/>
            </a:pPr>
            <a:endParaRPr lang="en-US" dirty="0"/>
          </a:p>
        </p:txBody>
      </p:sp>
      <p:sp>
        <p:nvSpPr>
          <p:cNvPr id="5" name="Slide Number Placeholder 4"/>
          <p:cNvSpPr>
            <a:spLocks noGrp="1"/>
          </p:cNvSpPr>
          <p:nvPr>
            <p:ph type="sldNum" sz="quarter" idx="3"/>
          </p:nvPr>
        </p:nvSpPr>
        <p:spPr>
          <a:xfrm>
            <a:off x="3970339" y="8829675"/>
            <a:ext cx="3038475" cy="465138"/>
          </a:xfrm>
          <a:prstGeom prst="rect">
            <a:avLst/>
          </a:prstGeom>
        </p:spPr>
        <p:txBody>
          <a:bodyPr vert="horz" lIns="92439" tIns="46219" rIns="92439" bIns="46219" rtlCol="0" anchor="b"/>
          <a:lstStyle>
            <a:lvl1pPr algn="r" fontAlgn="auto">
              <a:spcBef>
                <a:spcPts val="0"/>
              </a:spcBef>
              <a:spcAft>
                <a:spcPts val="0"/>
              </a:spcAft>
              <a:defRPr sz="1200">
                <a:latin typeface="+mn-lt"/>
              </a:defRPr>
            </a:lvl1pPr>
          </a:lstStyle>
          <a:p>
            <a:pPr>
              <a:defRPr/>
            </a:pPr>
            <a:fld id="{BE1199D3-29B6-41F3-86C4-8C7565B61671}" type="slidenum">
              <a:rPr lang="en-US"/>
              <a:pPr>
                <a:defRPr/>
              </a:pPr>
              <a:t>‹#›</a:t>
            </a:fld>
            <a:endParaRPr lang="en-US" dirty="0"/>
          </a:p>
        </p:txBody>
      </p:sp>
    </p:spTree>
    <p:extLst>
      <p:ext uri="{BB962C8B-B14F-4D97-AF65-F5344CB8AC3E}">
        <p14:creationId xmlns:p14="http://schemas.microsoft.com/office/powerpoint/2010/main" val="9193618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2439" tIns="46219" rIns="92439" bIns="46219"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970339" y="0"/>
            <a:ext cx="3038475" cy="465138"/>
          </a:xfrm>
          <a:prstGeom prst="rect">
            <a:avLst/>
          </a:prstGeom>
        </p:spPr>
        <p:txBody>
          <a:bodyPr vert="horz" lIns="92439" tIns="46219" rIns="92439" bIns="46219" rtlCol="0"/>
          <a:lstStyle>
            <a:lvl1pPr algn="r" fontAlgn="auto">
              <a:spcBef>
                <a:spcPts val="0"/>
              </a:spcBef>
              <a:spcAft>
                <a:spcPts val="0"/>
              </a:spcAft>
              <a:defRPr sz="1200">
                <a:latin typeface="+mn-lt"/>
              </a:defRPr>
            </a:lvl1pPr>
          </a:lstStyle>
          <a:p>
            <a:pPr>
              <a:defRPr/>
            </a:pPr>
            <a:fld id="{00C48923-00AD-4AF1-AF26-FE1168E28A24}" type="datetimeFigureOut">
              <a:rPr lang="en-US"/>
              <a:pPr>
                <a:defRPr/>
              </a:pPr>
              <a:t>7/12/2024</a:t>
            </a:fld>
            <a:endParaRPr lang="en-US" dirty="0"/>
          </a:p>
        </p:txBody>
      </p:sp>
      <p:sp>
        <p:nvSpPr>
          <p:cNvPr id="4" name="Slide Image Placeholder 3"/>
          <p:cNvSpPr>
            <a:spLocks noGrp="1" noRot="1" noChangeAspect="1"/>
          </p:cNvSpPr>
          <p:nvPr>
            <p:ph type="sldImg" idx="2"/>
          </p:nvPr>
        </p:nvSpPr>
        <p:spPr>
          <a:xfrm>
            <a:off x="368300" y="685800"/>
            <a:ext cx="6196013" cy="3486150"/>
          </a:xfrm>
          <a:prstGeom prst="rect">
            <a:avLst/>
          </a:prstGeom>
          <a:noFill/>
          <a:ln w="12700">
            <a:solidFill>
              <a:prstClr val="black"/>
            </a:solidFill>
          </a:ln>
        </p:spPr>
        <p:txBody>
          <a:bodyPr vert="horz" lIns="92439" tIns="46219" rIns="92439" bIns="46219" rtlCol="0" anchor="ctr"/>
          <a:lstStyle/>
          <a:p>
            <a:pPr lvl="0"/>
            <a:endParaRPr lang="en-US" noProof="0" dirty="0"/>
          </a:p>
        </p:txBody>
      </p:sp>
      <p:sp>
        <p:nvSpPr>
          <p:cNvPr id="5" name="Notes Placeholder 4"/>
          <p:cNvSpPr>
            <a:spLocks noGrp="1"/>
          </p:cNvSpPr>
          <p:nvPr>
            <p:ph type="body" sz="quarter" idx="3"/>
          </p:nvPr>
        </p:nvSpPr>
        <p:spPr>
          <a:xfrm>
            <a:off x="701675" y="4416427"/>
            <a:ext cx="5607050" cy="4183063"/>
          </a:xfrm>
          <a:prstGeom prst="rect">
            <a:avLst/>
          </a:prstGeom>
        </p:spPr>
        <p:txBody>
          <a:bodyPr vert="horz" lIns="92439" tIns="46219" rIns="92439" bIns="4621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8829675"/>
            <a:ext cx="3038475" cy="465138"/>
          </a:xfrm>
          <a:prstGeom prst="rect">
            <a:avLst/>
          </a:prstGeom>
        </p:spPr>
        <p:txBody>
          <a:bodyPr vert="horz" lIns="92439" tIns="46219" rIns="92439" bIns="46219"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970339" y="8829675"/>
            <a:ext cx="3038475" cy="465138"/>
          </a:xfrm>
          <a:prstGeom prst="rect">
            <a:avLst/>
          </a:prstGeom>
        </p:spPr>
        <p:txBody>
          <a:bodyPr vert="horz" lIns="92439" tIns="46219" rIns="92439" bIns="46219" rtlCol="0" anchor="b"/>
          <a:lstStyle>
            <a:lvl1pPr algn="r" fontAlgn="auto">
              <a:spcBef>
                <a:spcPts val="0"/>
              </a:spcBef>
              <a:spcAft>
                <a:spcPts val="0"/>
              </a:spcAft>
              <a:defRPr sz="1200">
                <a:latin typeface="+mn-lt"/>
              </a:defRPr>
            </a:lvl1pPr>
          </a:lstStyle>
          <a:p>
            <a:pPr>
              <a:defRPr/>
            </a:pPr>
            <a:fld id="{C5331C8B-0F9D-4579-AAF8-9C6E9B7DA780}" type="slidenum">
              <a:rPr lang="en-US"/>
              <a:pPr>
                <a:defRPr/>
              </a:pPr>
              <a:t>‹#›</a:t>
            </a:fld>
            <a:endParaRPr lang="en-US" dirty="0"/>
          </a:p>
        </p:txBody>
      </p:sp>
    </p:spTree>
    <p:extLst>
      <p:ext uri="{BB962C8B-B14F-4D97-AF65-F5344CB8AC3E}">
        <p14:creationId xmlns:p14="http://schemas.microsoft.com/office/powerpoint/2010/main" val="1380169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ederalregister.gov/documents/2024/05/28/2024-11658/applications-for-new-awards-centers-of-excellence-for-veteran-student-success-program"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onsumerfinance.gov/"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militarytimes.com/opinion/commentary/2020/02/13/concurrent-receipt-a-call-for-fair-and-equitable-treatment-of-military-retirees-with-disabilitie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KW: Don’t’ forget to include your student’s name as well!! </a:t>
            </a:r>
            <a:r>
              <a:rPr lang="en-US" b="1" dirty="0">
                <a:sym typeface="Wingdings" pitchFamily="2" charset="2"/>
              </a:rPr>
              <a:t></a:t>
            </a:r>
            <a:endParaRPr lang="en-US" b="1" dirty="0"/>
          </a:p>
        </p:txBody>
      </p:sp>
      <p:sp>
        <p:nvSpPr>
          <p:cNvPr id="4" name="Slide Number Placeholder 3"/>
          <p:cNvSpPr>
            <a:spLocks noGrp="1"/>
          </p:cNvSpPr>
          <p:nvPr>
            <p:ph type="sldNum" sz="quarter" idx="5"/>
          </p:nvPr>
        </p:nvSpPr>
        <p:spPr/>
        <p:txBody>
          <a:bodyPr/>
          <a:lstStyle/>
          <a:p>
            <a:pPr>
              <a:defRPr/>
            </a:pPr>
            <a:fld id="{C5331C8B-0F9D-4579-AAF8-9C6E9B7DA780}" type="slidenum">
              <a:rPr lang="en-US" smtClean="0"/>
              <a:pPr>
                <a:defRPr/>
              </a:pPr>
              <a:t>1</a:t>
            </a:fld>
            <a:endParaRPr lang="en-US" dirty="0"/>
          </a:p>
        </p:txBody>
      </p:sp>
    </p:spTree>
    <p:extLst>
      <p:ext uri="{BB962C8B-B14F-4D97-AF65-F5344CB8AC3E}">
        <p14:creationId xmlns:p14="http://schemas.microsoft.com/office/powerpoint/2010/main" val="3018830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algn="l" rtl="0" fontAlgn="base">
              <a:buFont typeface="Arial" panose="020B0604020202020204" pitchFamily="34" charset="0"/>
              <a:buChar char="•"/>
            </a:pPr>
            <a:r>
              <a:rPr lang="en-US" sz="1800" b="0" i="0" u="none" strike="noStrike" dirty="0">
                <a:solidFill>
                  <a:srgbClr val="000000"/>
                </a:solidFill>
                <a:effectLst/>
                <a:highlight>
                  <a:srgbClr val="FFFFFF"/>
                </a:highlight>
                <a:latin typeface="Times New Roman" panose="02020603050405020304" pitchFamily="18" charset="0"/>
              </a:rPr>
              <a:t>We aim to keep a low barrier to access – we want every student veteran across the U.S. to be a part of SVA if they want to be! That means we do not require our members to pay </a:t>
            </a:r>
            <a:r>
              <a:rPr lang="en-US" sz="1800" b="0" i="1" u="none" strike="noStrike" dirty="0">
                <a:solidFill>
                  <a:srgbClr val="000000"/>
                </a:solidFill>
                <a:effectLst/>
                <a:highlight>
                  <a:srgbClr val="FFFFFF"/>
                </a:highlight>
                <a:latin typeface="Times New Roman" panose="02020603050405020304" pitchFamily="18" charset="0"/>
              </a:rPr>
              <a:t>any</a:t>
            </a:r>
            <a:r>
              <a:rPr lang="en-US" sz="1800" b="0" i="0" u="none" strike="noStrike" dirty="0">
                <a:solidFill>
                  <a:srgbClr val="000000"/>
                </a:solidFill>
                <a:effectLst/>
                <a:highlight>
                  <a:srgbClr val="FFFFFF"/>
                </a:highlight>
                <a:latin typeface="Times New Roman" panose="02020603050405020304" pitchFamily="18" charset="0"/>
              </a:rPr>
              <a:t> national dues, </a:t>
            </a:r>
            <a:r>
              <a:rPr lang="en-US" sz="1800" b="0" i="1" u="none" strike="noStrike" dirty="0">
                <a:solidFill>
                  <a:srgbClr val="000000"/>
                </a:solidFill>
                <a:effectLst/>
                <a:highlight>
                  <a:srgbClr val="FFFFFF"/>
                </a:highlight>
                <a:latin typeface="Times New Roman" panose="02020603050405020304" pitchFamily="18" charset="0"/>
              </a:rPr>
              <a:t>and</a:t>
            </a:r>
            <a:r>
              <a:rPr lang="en-US" sz="1800" b="0" i="0" u="none" strike="noStrike" dirty="0">
                <a:solidFill>
                  <a:srgbClr val="000000"/>
                </a:solidFill>
                <a:effectLst/>
                <a:highlight>
                  <a:srgbClr val="FFFFFF"/>
                </a:highlight>
                <a:latin typeface="Times New Roman" panose="02020603050405020304" pitchFamily="18" charset="0"/>
              </a:rPr>
              <a:t> we make it easy to start a chapter. Four requirements to start a chapter here</a:t>
            </a:r>
          </a:p>
          <a:p>
            <a:pPr algn="l" rtl="0" fontAlgn="base">
              <a:buFont typeface="Arial" panose="020B0604020202020204" pitchFamily="34" charset="0"/>
              <a:buChar char="•"/>
            </a:pPr>
            <a:endParaRPr lang="en-US" sz="1800" b="0" i="0" dirty="0">
              <a:solidFill>
                <a:srgbClr val="000000"/>
              </a:solidFill>
              <a:effectLst/>
              <a:highlight>
                <a:srgbClr val="FFFFFF"/>
              </a:highlight>
              <a:latin typeface="Times New Roman" panose="02020603050405020304" pitchFamily="18" charset="0"/>
            </a:endParaRPr>
          </a:p>
          <a:p>
            <a:pPr algn="l" rtl="0" fontAlgn="base">
              <a:buFont typeface="Arial" panose="020B0604020202020204" pitchFamily="34" charset="0"/>
              <a:buChar char="•"/>
            </a:pPr>
            <a:r>
              <a:rPr lang="en-US" sz="1800" b="0" i="0" u="none" strike="noStrike" dirty="0">
                <a:solidFill>
                  <a:srgbClr val="000000"/>
                </a:solidFill>
                <a:effectLst/>
                <a:highlight>
                  <a:srgbClr val="FFFFFF"/>
                </a:highlight>
                <a:latin typeface="Times New Roman" panose="02020603050405020304" pitchFamily="18" charset="0"/>
              </a:rPr>
              <a:t>We know that you and your chapter leadership understand the needs of your constituents best – for this reason, we let chapters set their own directions! I like to say that SVA allows you to “pick your own adventure”, whether it’s political advocacy, service projects, or building community for vets on your campus!</a:t>
            </a:r>
            <a:r>
              <a:rPr lang="en-US" sz="1800" b="0" i="0" dirty="0">
                <a:solidFill>
                  <a:srgbClr val="000000"/>
                </a:solidFill>
                <a:effectLst/>
                <a:highlight>
                  <a:srgbClr val="FFFFFF"/>
                </a:highlight>
                <a:latin typeface="Times New Roman" panose="02020603050405020304" pitchFamily="18" charset="0"/>
              </a:rPr>
              <a:t> </a:t>
            </a:r>
          </a:p>
          <a:p>
            <a:pPr algn="l" rtl="0" fontAlgn="base">
              <a:buFont typeface="Arial" panose="020B0604020202020204" pitchFamily="34" charset="0"/>
              <a:buChar char="•"/>
            </a:pPr>
            <a:r>
              <a:rPr lang="en-US" sz="1800" b="0" i="0" u="none" strike="noStrike" dirty="0">
                <a:solidFill>
                  <a:srgbClr val="000000"/>
                </a:solidFill>
                <a:effectLst/>
                <a:highlight>
                  <a:srgbClr val="FFFFFF"/>
                </a:highlight>
                <a:latin typeface="Times New Roman" panose="02020603050405020304" pitchFamily="18" charset="0"/>
              </a:rPr>
              <a:t>A common misconception is that our services are just aimed towards the veteran – my </a:t>
            </a:r>
            <a:r>
              <a:rPr lang="en-US" sz="1800" b="0" i="1" u="none" strike="noStrike" dirty="0">
                <a:solidFill>
                  <a:srgbClr val="000000"/>
                </a:solidFill>
                <a:effectLst/>
                <a:highlight>
                  <a:srgbClr val="FFFFFF"/>
                </a:highlight>
                <a:latin typeface="Times New Roman" panose="02020603050405020304" pitchFamily="18" charset="0"/>
              </a:rPr>
              <a:t>favorite </a:t>
            </a:r>
            <a:r>
              <a:rPr lang="en-US" sz="1800" b="0" i="0" u="none" strike="noStrike" dirty="0">
                <a:solidFill>
                  <a:srgbClr val="000000"/>
                </a:solidFill>
                <a:effectLst/>
                <a:highlight>
                  <a:srgbClr val="FFFFFF"/>
                </a:highlight>
                <a:latin typeface="Times New Roman" panose="02020603050405020304" pitchFamily="18" charset="0"/>
              </a:rPr>
              <a:t>fact to share is that SVA is for everyone! Our chapters consist of not only veterans, but caregivers, spouses, dependent children, and military supporters. While the veteran is at the center of what we do, we understand the unique challenges that the network surrounding the service-member faces, too! We seek to help fill the gap here</a:t>
            </a:r>
            <a:r>
              <a:rPr lang="en-US" sz="1800" b="0" i="0" dirty="0">
                <a:solidFill>
                  <a:srgbClr val="000000"/>
                </a:solidFill>
                <a:effectLst/>
                <a:highlight>
                  <a:srgbClr val="FFFFFF"/>
                </a:highlight>
                <a:latin typeface="Times New Roman" panose="02020603050405020304" pitchFamily="18" charset="0"/>
              </a:rPr>
              <a:t> </a:t>
            </a:r>
          </a:p>
          <a:p>
            <a:pPr algn="l" rtl="0" fontAlgn="base"/>
            <a:r>
              <a:rPr lang="en-US" sz="1800" b="0" i="0" dirty="0">
                <a:solidFill>
                  <a:srgbClr val="000000"/>
                </a:solidFill>
                <a:effectLst/>
                <a:highlight>
                  <a:srgbClr val="FFFFFF"/>
                </a:highlight>
                <a:latin typeface="Times New Roman" panose="02020603050405020304" pitchFamily="18" charset="0"/>
              </a:rPr>
              <a:t> </a:t>
            </a:r>
            <a:endParaRPr lang="en-US" sz="2800" b="0" i="0" dirty="0">
              <a:solidFill>
                <a:srgbClr val="000000"/>
              </a:solidFill>
              <a:effectLst/>
              <a:highlight>
                <a:srgbClr val="FFFFFF"/>
              </a:highlight>
              <a:latin typeface="Segoe UI" panose="020B0502040204020203" pitchFamily="34" charset="0"/>
            </a:endParaRPr>
          </a:p>
          <a:p>
            <a:pPr algn="l" rtl="0" fontAlgn="base"/>
            <a:endParaRPr lang="en-US" sz="1800" b="1" i="0" dirty="0">
              <a:solidFill>
                <a:srgbClr val="000000"/>
              </a:solidFill>
              <a:effectLst/>
              <a:highlight>
                <a:srgbClr val="FFFFFF"/>
              </a:highlight>
              <a:latin typeface="Times New Roman" panose="02020603050405020304" pitchFamily="18" charset="0"/>
            </a:endParaRPr>
          </a:p>
          <a:p>
            <a:pPr algn="l" rtl="0" fontAlgn="base"/>
            <a:r>
              <a:rPr lang="en-US" sz="1800" b="1" i="0" dirty="0">
                <a:solidFill>
                  <a:srgbClr val="000000"/>
                </a:solidFill>
                <a:effectLst/>
                <a:highlight>
                  <a:srgbClr val="FFFFFF"/>
                </a:highlight>
                <a:latin typeface="Times New Roman" panose="02020603050405020304" pitchFamily="18" charset="0"/>
              </a:rPr>
              <a:t>almost all of our chapters are created out of a desire to create a sense of belonging among the student veteran community++ on campus. And from there, many choose to infuse other goals/missions </a:t>
            </a:r>
            <a:r>
              <a:rPr lang="en-US" sz="1800" b="0" i="0" dirty="0">
                <a:solidFill>
                  <a:srgbClr val="000000"/>
                </a:solidFill>
                <a:effectLst/>
                <a:highlight>
                  <a:srgbClr val="FFFFFF"/>
                </a:highlight>
                <a:latin typeface="Times New Roman" panose="02020603050405020304" pitchFamily="18" charset="0"/>
              </a:rPr>
              <a:t> </a:t>
            </a:r>
            <a:endParaRPr lang="en-US" b="0" i="0" dirty="0">
              <a:solidFill>
                <a:srgbClr val="000000"/>
              </a:solidFill>
              <a:effectLst/>
              <a:highlight>
                <a:srgbClr val="FFFFFF"/>
              </a:highlight>
              <a:latin typeface="Segoe UI" panose="020B0502040204020203" pitchFamily="34" charset="0"/>
            </a:endParaRPr>
          </a:p>
          <a:p>
            <a:pPr algn="l" rtl="0" fontAlgn="base"/>
            <a:r>
              <a:rPr lang="en-US" sz="1800" b="1" i="0" dirty="0">
                <a:solidFill>
                  <a:srgbClr val="000000"/>
                </a:solidFill>
                <a:effectLst/>
                <a:highlight>
                  <a:srgbClr val="FFFFFF"/>
                </a:highlight>
                <a:latin typeface="Times New Roman" panose="02020603050405020304" pitchFamily="18" charset="0"/>
              </a:rPr>
              <a:t>we know YOU have a lot going on – let US connect your students to these resources that will help them as individual students and, in turn, help chapters be successful on your campus”.</a:t>
            </a:r>
            <a:r>
              <a:rPr lang="en-US" sz="1800" b="0" i="0" dirty="0">
                <a:solidFill>
                  <a:srgbClr val="000000"/>
                </a:solidFill>
                <a:effectLst/>
                <a:highlight>
                  <a:srgbClr val="FFFFFF"/>
                </a:highlight>
                <a:latin typeface="Times New Roman" panose="02020603050405020304" pitchFamily="18" charset="0"/>
              </a:rPr>
              <a:t> </a:t>
            </a:r>
            <a:endParaRPr lang="en-US"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Times New Roman" panose="02020603050405020304" pitchFamily="18" charset="0"/>
              </a:rPr>
              <a:t> </a:t>
            </a:r>
            <a:endParaRPr lang="en-US"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Times New Roman" panose="02020603050405020304" pitchFamily="18" charset="0"/>
              </a:rPr>
              <a:t> </a:t>
            </a:r>
            <a:endParaRPr lang="en-US" b="0" i="0" dirty="0">
              <a:solidFill>
                <a:srgbClr val="000000"/>
              </a:solidFill>
              <a:effectLst/>
              <a:highlight>
                <a:srgbClr val="FFFFFF"/>
              </a:highlight>
              <a:latin typeface="Segoe UI" panose="020B0502040204020203" pitchFamily="34" charset="0"/>
            </a:endParaRPr>
          </a:p>
          <a:p>
            <a:endParaRPr lang="en-US" b="1" dirty="0"/>
          </a:p>
        </p:txBody>
      </p:sp>
      <p:sp>
        <p:nvSpPr>
          <p:cNvPr id="4" name="Slide Number Placeholder 3"/>
          <p:cNvSpPr>
            <a:spLocks noGrp="1"/>
          </p:cNvSpPr>
          <p:nvPr>
            <p:ph type="sldNum" sz="quarter" idx="5"/>
          </p:nvPr>
        </p:nvSpPr>
        <p:spPr/>
        <p:txBody>
          <a:bodyPr/>
          <a:lstStyle/>
          <a:p>
            <a:pPr>
              <a:defRPr/>
            </a:pPr>
            <a:fld id="{C5331C8B-0F9D-4579-AAF8-9C6E9B7DA780}" type="slidenum">
              <a:rPr lang="en-US" smtClean="0"/>
              <a:pPr>
                <a:defRPr/>
              </a:pPr>
              <a:t>14</a:t>
            </a:fld>
            <a:endParaRPr lang="en-US" dirty="0"/>
          </a:p>
        </p:txBody>
      </p:sp>
    </p:spTree>
    <p:extLst>
      <p:ext uri="{BB962C8B-B14F-4D97-AF65-F5344CB8AC3E}">
        <p14:creationId xmlns:p14="http://schemas.microsoft.com/office/powerpoint/2010/main" val="1277207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5331C8B-0F9D-4579-AAF8-9C6E9B7DA780}" type="slidenum">
              <a:rPr lang="en-US" smtClean="0"/>
              <a:pPr>
                <a:defRPr/>
              </a:pPr>
              <a:t>24</a:t>
            </a:fld>
            <a:endParaRPr lang="en-US"/>
          </a:p>
        </p:txBody>
      </p:sp>
    </p:spTree>
    <p:extLst>
      <p:ext uri="{BB962C8B-B14F-4D97-AF65-F5344CB8AC3E}">
        <p14:creationId xmlns:p14="http://schemas.microsoft.com/office/powerpoint/2010/main" val="648209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5331C8B-0F9D-4579-AAF8-9C6E9B7DA780}" type="slidenum">
              <a:rPr lang="en-US" smtClean="0"/>
              <a:pPr>
                <a:defRPr/>
              </a:pPr>
              <a:t>25</a:t>
            </a:fld>
            <a:endParaRPr lang="en-US" dirty="0"/>
          </a:p>
        </p:txBody>
      </p:sp>
    </p:spTree>
    <p:extLst>
      <p:ext uri="{BB962C8B-B14F-4D97-AF65-F5344CB8AC3E}">
        <p14:creationId xmlns:p14="http://schemas.microsoft.com/office/powerpoint/2010/main" val="3377019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pPr>
              <a:buFont typeface="Arial" panose="020B0604020202020204" pitchFamily="34" charset="0"/>
              <a:buChar char="•"/>
            </a:pPr>
            <a:r>
              <a:rPr lang="en-US" sz="2000" dirty="0">
                <a:latin typeface="+mn-lt"/>
              </a:rPr>
              <a:t>Executive Branch</a:t>
            </a:r>
          </a:p>
          <a:p>
            <a:pPr lvl="1">
              <a:buFont typeface="Arial" panose="020B0604020202020204" pitchFamily="34" charset="0"/>
              <a:buChar char="•"/>
            </a:pPr>
            <a:r>
              <a:rPr lang="en-US" sz="2000" dirty="0">
                <a:latin typeface="+mn-lt"/>
              </a:rPr>
              <a:t>White House--</a:t>
            </a:r>
            <a:r>
              <a:rPr lang="en-US" sz="2000" b="1" dirty="0">
                <a:highlight>
                  <a:srgbClr val="FFFF00"/>
                </a:highlight>
                <a:latin typeface="+mn-lt"/>
              </a:rPr>
              <a:t>Quarterly VSO/MSO meeting with the </a:t>
            </a:r>
            <a:r>
              <a:rPr lang="en-US" sz="2000" b="1" dirty="0">
                <a:effectLst/>
                <a:highlight>
                  <a:srgbClr val="FFFF00"/>
                </a:highlight>
                <a:latin typeface="+mn-lt"/>
                <a:ea typeface="Aptos" panose="020B0004020202020204" pitchFamily="34" charset="0"/>
              </a:rPr>
              <a:t>Special Assistant to the </a:t>
            </a:r>
            <a:r>
              <a:rPr lang="en-US" sz="2000" b="1" dirty="0">
                <a:effectLst/>
                <a:latin typeface="+mn-lt"/>
                <a:ea typeface="Aptos" panose="020B0004020202020204" pitchFamily="34" charset="0"/>
              </a:rPr>
              <a:t>President/Domestic Policy Council </a:t>
            </a:r>
          </a:p>
          <a:p>
            <a:pPr lvl="0">
              <a:buFont typeface="Arial" panose="020B0604020202020204" pitchFamily="34" charset="0"/>
              <a:buChar char="•"/>
            </a:pPr>
            <a:endParaRPr lang="en-US" sz="2000" b="1" dirty="0">
              <a:effectLst/>
              <a:latin typeface="+mn-lt"/>
              <a:ea typeface="Aptos" panose="020B0004020202020204" pitchFamily="34" charset="0"/>
            </a:endParaRPr>
          </a:p>
          <a:p>
            <a:pPr lvl="1" algn="l"/>
            <a:r>
              <a:rPr lang="en-US" sz="2000" dirty="0">
                <a:latin typeface="+mn-lt"/>
              </a:rPr>
              <a:t>VA- </a:t>
            </a:r>
            <a:r>
              <a:rPr lang="en-US" sz="2000" b="1" dirty="0">
                <a:latin typeface="+mn-lt"/>
              </a:rPr>
              <a:t>VBA to VEO and all that in-between– SVA sits on the V</a:t>
            </a:r>
            <a:r>
              <a:rPr lang="en-US" sz="2000" b="1" i="0" dirty="0">
                <a:solidFill>
                  <a:srgbClr val="003F72"/>
                </a:solidFill>
                <a:effectLst/>
                <a:latin typeface="+mn-lt"/>
              </a:rPr>
              <a:t>eterans' Advisory Committee on Education</a:t>
            </a:r>
          </a:p>
          <a:p>
            <a:pPr lvl="1" algn="l"/>
            <a:endParaRPr lang="en-US" sz="2000" b="1" i="0" dirty="0">
              <a:solidFill>
                <a:srgbClr val="003F72"/>
              </a:solidFill>
              <a:effectLst/>
              <a:latin typeface="+mn-lt"/>
            </a:endParaRPr>
          </a:p>
          <a:p>
            <a:pPr marL="457200" marR="0" lvl="1">
              <a:spcBef>
                <a:spcPts val="0"/>
              </a:spcBef>
              <a:spcAft>
                <a:spcPts val="0"/>
              </a:spcAft>
            </a:pPr>
            <a:r>
              <a:rPr lang="en-US" sz="2000" dirty="0">
                <a:latin typeface="+mn-lt"/>
              </a:rPr>
              <a:t>ED- </a:t>
            </a:r>
            <a:r>
              <a:rPr lang="en-US" sz="2000" b="1" dirty="0">
                <a:latin typeface="+mn-lt"/>
              </a:rPr>
              <a:t>Quarterly meeting with Secretary Cardona, Advocates for ED- </a:t>
            </a:r>
            <a:r>
              <a:rPr lang="en-US" sz="2000" b="1" i="0" dirty="0">
                <a:solidFill>
                  <a:srgbClr val="2D8700"/>
                </a:solidFill>
                <a:effectLst/>
                <a:latin typeface="+mn-lt"/>
              </a:rPr>
              <a:t>Centers of Excellence for Veteran Student Success </a:t>
            </a:r>
            <a:r>
              <a:rPr lang="en-US" sz="2000" b="1" u="sng" dirty="0">
                <a:solidFill>
                  <a:srgbClr val="467886"/>
                </a:solidFill>
                <a:effectLst/>
                <a:latin typeface="+mn-lt"/>
                <a:ea typeface="Aptos" panose="020B0004020202020204" pitchFamily="34" charset="0"/>
                <a:hlinkClick r:id="rId3"/>
              </a:rPr>
              <a:t>Federal Register :: Applications for New Awards; Centers of Excellence for Veteran Student Success Program</a:t>
            </a:r>
            <a:endParaRPr lang="en-US" sz="2000" b="1" dirty="0">
              <a:effectLst/>
              <a:latin typeface="+mn-lt"/>
              <a:ea typeface="Aptos" panose="020B0004020202020204" pitchFamily="34" charset="0"/>
            </a:endParaRPr>
          </a:p>
          <a:p>
            <a:pPr marL="0" marR="0">
              <a:spcBef>
                <a:spcPts val="0"/>
              </a:spcBef>
              <a:spcAft>
                <a:spcPts val="0"/>
              </a:spcAft>
            </a:pPr>
            <a:r>
              <a:rPr lang="en-US" sz="2000" b="1" dirty="0">
                <a:effectLst/>
                <a:latin typeface="+mn-lt"/>
                <a:ea typeface="Aptos" panose="020B0004020202020204" pitchFamily="34" charset="0"/>
              </a:rPr>
              <a:t> 	Applications Available: May 28, 2024.</a:t>
            </a:r>
          </a:p>
          <a:p>
            <a:pPr marL="0" marR="0">
              <a:spcBef>
                <a:spcPts val="0"/>
              </a:spcBef>
              <a:spcAft>
                <a:spcPts val="0"/>
              </a:spcAft>
            </a:pPr>
            <a:r>
              <a:rPr lang="en-US" sz="2000" b="1" dirty="0">
                <a:effectLst/>
                <a:latin typeface="+mn-lt"/>
                <a:ea typeface="Aptos" panose="020B0004020202020204" pitchFamily="34" charset="0"/>
              </a:rPr>
              <a:t>	Deadline for Transmittal of Applications: July 29, 2024.</a:t>
            </a:r>
          </a:p>
          <a:p>
            <a:pPr marL="0" marR="0">
              <a:spcBef>
                <a:spcPts val="0"/>
              </a:spcBef>
              <a:spcAft>
                <a:spcPts val="0"/>
              </a:spcAft>
            </a:pPr>
            <a:endParaRPr lang="en-US" sz="2000" b="1" dirty="0">
              <a:effectLst/>
              <a:latin typeface="+mn-lt"/>
              <a:ea typeface="Aptos" panose="020B0004020202020204" pitchFamily="34" charset="0"/>
            </a:endParaRPr>
          </a:p>
          <a:p>
            <a:pPr lvl="1">
              <a:buFont typeface="Arial" panose="020B0604020202020204" pitchFamily="34" charset="0"/>
              <a:buChar char="•"/>
            </a:pPr>
            <a:r>
              <a:rPr lang="en-US" sz="2000" b="1" dirty="0">
                <a:latin typeface="+mn-lt"/>
              </a:rPr>
              <a:t>DOL-Vets- quarter call</a:t>
            </a:r>
          </a:p>
          <a:p>
            <a:pPr lvl="1">
              <a:buFont typeface="Arial" panose="020B0604020202020204" pitchFamily="34" charset="0"/>
              <a:buChar char="•"/>
            </a:pPr>
            <a:endParaRPr lang="en-US" sz="2000" b="1" dirty="0">
              <a:latin typeface="+mn-lt"/>
            </a:endParaRPr>
          </a:p>
          <a:p>
            <a:pPr lvl="1">
              <a:buFont typeface="Arial" panose="020B0604020202020204" pitchFamily="34" charset="0"/>
              <a:buChar char="•"/>
            </a:pPr>
            <a:r>
              <a:rPr lang="en-US" sz="2000" dirty="0">
                <a:latin typeface="+mn-lt"/>
              </a:rPr>
              <a:t>DOD- </a:t>
            </a:r>
            <a:r>
              <a:rPr lang="en-US" sz="2000" b="1" dirty="0">
                <a:latin typeface="+mn-lt"/>
              </a:rPr>
              <a:t>Army and Air Force, although SVA is connected with all branches of the uniform services.</a:t>
            </a:r>
            <a:r>
              <a:rPr lang="en-US" sz="2000" dirty="0">
                <a:latin typeface="+mn-lt"/>
              </a:rPr>
              <a:t> </a:t>
            </a:r>
          </a:p>
          <a:p>
            <a:pPr>
              <a:buFont typeface="Arial" panose="020B0604020202020204" pitchFamily="34" charset="0"/>
              <a:buChar char="•"/>
            </a:pPr>
            <a:r>
              <a:rPr lang="en-US" sz="2000" dirty="0">
                <a:latin typeface="+mn-lt"/>
              </a:rPr>
              <a:t>Legislative Branch</a:t>
            </a:r>
          </a:p>
          <a:p>
            <a:pPr lvl="1">
              <a:buFont typeface="Arial" panose="020B0604020202020204" pitchFamily="34" charset="0"/>
              <a:buChar char="•"/>
            </a:pPr>
            <a:r>
              <a:rPr lang="en-US" sz="2000" dirty="0">
                <a:latin typeface="+mn-lt"/>
              </a:rPr>
              <a:t>SVAC/HVAC (</a:t>
            </a:r>
            <a:r>
              <a:rPr lang="en-US" sz="2000" b="1" dirty="0">
                <a:latin typeface="+mn-lt"/>
              </a:rPr>
              <a:t>Senate and House Veteran Affairs Committee)</a:t>
            </a:r>
          </a:p>
          <a:p>
            <a:pPr lvl="1">
              <a:buFont typeface="Arial" panose="020B0604020202020204" pitchFamily="34" charset="0"/>
              <a:buChar char="•"/>
            </a:pPr>
            <a:r>
              <a:rPr lang="en-US" sz="2000" dirty="0">
                <a:latin typeface="+mn-lt"/>
              </a:rPr>
              <a:t>SASC/HASC (</a:t>
            </a:r>
            <a:r>
              <a:rPr lang="en-US" sz="2000" b="1" dirty="0">
                <a:latin typeface="+mn-lt"/>
              </a:rPr>
              <a:t>Senate and House Armed services Committee) NDAA-- </a:t>
            </a:r>
          </a:p>
          <a:p>
            <a:pPr>
              <a:buFont typeface="Arial" panose="020B0604020202020204" pitchFamily="34" charset="0"/>
              <a:buChar char="•"/>
            </a:pPr>
            <a:r>
              <a:rPr lang="en-US" sz="2000" dirty="0">
                <a:latin typeface="+mn-lt"/>
              </a:rPr>
              <a:t>Judicial Branch</a:t>
            </a:r>
          </a:p>
          <a:p>
            <a:pPr lvl="1">
              <a:buFont typeface="Arial" panose="020B0604020202020204" pitchFamily="34" charset="0"/>
              <a:buChar char="•"/>
            </a:pPr>
            <a:r>
              <a:rPr lang="en-US" sz="2000" dirty="0">
                <a:latin typeface="+mn-lt"/>
              </a:rPr>
              <a:t>Supreme Court (</a:t>
            </a:r>
            <a:r>
              <a:rPr lang="en-US" sz="2000" b="1" dirty="0" err="1">
                <a:latin typeface="+mn-lt"/>
              </a:rPr>
              <a:t>Rudisill</a:t>
            </a:r>
            <a:r>
              <a:rPr lang="en-US" sz="2000" b="1" dirty="0">
                <a:latin typeface="+mn-lt"/>
              </a:rPr>
              <a:t> v. McDonough)</a:t>
            </a:r>
          </a:p>
          <a:p>
            <a:pPr>
              <a:buFont typeface="Arial" panose="020B0604020202020204" pitchFamily="34" charset="0"/>
              <a:buChar char="•"/>
            </a:pPr>
            <a:r>
              <a:rPr lang="en-US" sz="2000" dirty="0">
                <a:latin typeface="+mn-lt"/>
              </a:rPr>
              <a:t>VSOs/MSOs </a:t>
            </a:r>
          </a:p>
          <a:p>
            <a:pPr lvl="1">
              <a:buFont typeface="Arial" panose="020B0604020202020204" pitchFamily="34" charset="0"/>
              <a:buChar char="•"/>
            </a:pPr>
            <a:r>
              <a:rPr lang="en-US" sz="2000" dirty="0">
                <a:latin typeface="+mn-lt"/>
              </a:rPr>
              <a:t>Conventions </a:t>
            </a:r>
            <a:r>
              <a:rPr lang="en-US" sz="2000" b="1" dirty="0">
                <a:latin typeface="+mn-lt"/>
              </a:rPr>
              <a:t>VFW, Legion</a:t>
            </a:r>
          </a:p>
          <a:p>
            <a:pPr lvl="1">
              <a:buFont typeface="Arial" panose="020B0604020202020204" pitchFamily="34" charset="0"/>
              <a:buChar char="•"/>
            </a:pPr>
            <a:r>
              <a:rPr lang="en-US" sz="2000" dirty="0" err="1">
                <a:latin typeface="+mn-lt"/>
              </a:rPr>
              <a:t>NatCon</a:t>
            </a:r>
            <a:r>
              <a:rPr lang="en-US" sz="2000" dirty="0">
                <a:latin typeface="+mn-lt"/>
              </a:rPr>
              <a:t> (</a:t>
            </a:r>
            <a:r>
              <a:rPr lang="en-US" sz="2000" b="1" dirty="0">
                <a:latin typeface="+mn-lt"/>
              </a:rPr>
              <a:t>who attends </a:t>
            </a:r>
            <a:r>
              <a:rPr lang="en-US" sz="2000" b="1" dirty="0" err="1">
                <a:latin typeface="+mn-lt"/>
              </a:rPr>
              <a:t>NatCon</a:t>
            </a:r>
            <a:r>
              <a:rPr lang="en-US" sz="2000" b="1" dirty="0">
                <a:latin typeface="+mn-lt"/>
              </a:rPr>
              <a:t>- </a:t>
            </a:r>
            <a:r>
              <a:rPr lang="en-US" sz="2000" dirty="0">
                <a:latin typeface="+mn-lt"/>
              </a:rPr>
              <a:t>AVECO had a table las year)</a:t>
            </a:r>
          </a:p>
          <a:p>
            <a:pPr>
              <a:buFont typeface="Arial" panose="020B0604020202020204" pitchFamily="34" charset="0"/>
              <a:buChar char="•"/>
            </a:pPr>
            <a:r>
              <a:rPr lang="en-US" sz="2000" dirty="0">
                <a:latin typeface="+mn-lt"/>
              </a:rPr>
              <a:t>Coalitions/Partnership</a:t>
            </a:r>
          </a:p>
          <a:p>
            <a:pPr lvl="1">
              <a:buFont typeface="Arial" panose="020B0604020202020204" pitchFamily="34" charset="0"/>
              <a:buChar char="•"/>
            </a:pPr>
            <a:r>
              <a:rPr lang="en-US" sz="2000" b="1" dirty="0">
                <a:latin typeface="+mn-lt"/>
              </a:rPr>
              <a:t>CEF (Committee on Education Funding), PSLF, White Oak, and many more</a:t>
            </a:r>
          </a:p>
          <a:p>
            <a:pPr lvl="1">
              <a:buFont typeface="Arial" panose="020B0604020202020204" pitchFamily="34" charset="0"/>
              <a:buChar char="•"/>
            </a:pPr>
            <a:r>
              <a:rPr lang="en-US" sz="2000" b="1" dirty="0">
                <a:latin typeface="+mn-lt"/>
              </a:rPr>
              <a:t>FAVES, WAVES, and AVECO</a:t>
            </a:r>
          </a:p>
          <a:p>
            <a:pPr>
              <a:buFont typeface="Arial" panose="020B0604020202020204" pitchFamily="34" charset="0"/>
              <a:buChar char="•"/>
            </a:pPr>
            <a:r>
              <a:rPr lang="en-US" sz="2000" dirty="0">
                <a:latin typeface="+mn-lt"/>
              </a:rPr>
              <a:t>VFW-SVA Fellowship</a:t>
            </a:r>
          </a:p>
          <a:p>
            <a:pPr lvl="1">
              <a:buFont typeface="Arial" panose="020B0604020202020204" pitchFamily="34" charset="0"/>
              <a:buChar char="•"/>
            </a:pPr>
            <a:r>
              <a:rPr lang="en-US" sz="2000" b="1" dirty="0">
                <a:latin typeface="+mn-lt"/>
              </a:rPr>
              <a:t>Not just a Number Act</a:t>
            </a:r>
          </a:p>
          <a:p>
            <a:pPr lvl="1">
              <a:buFont typeface="Arial" panose="020B0604020202020204" pitchFamily="34" charset="0"/>
              <a:buChar char="•"/>
            </a:pPr>
            <a:r>
              <a:rPr lang="en-US" sz="2000" b="1" dirty="0">
                <a:latin typeface="+mn-lt"/>
              </a:rPr>
              <a:t>Application open in end of July</a:t>
            </a:r>
          </a:p>
          <a:p>
            <a:pPr>
              <a:buFont typeface="Arial" panose="020B0604020202020204" pitchFamily="34" charset="0"/>
              <a:buChar char="•"/>
            </a:pPr>
            <a:r>
              <a:rPr lang="en-US" sz="2000" dirty="0">
                <a:latin typeface="+mn-lt"/>
              </a:rPr>
              <a:t>Research- surveys/reports (Data supports legislation)</a:t>
            </a:r>
          </a:p>
          <a:p>
            <a:pPr lvl="1">
              <a:buFont typeface="Arial" panose="020B0604020202020204" pitchFamily="34" charset="0"/>
              <a:buChar char="•"/>
            </a:pPr>
            <a:r>
              <a:rPr lang="en-US" sz="2000" b="1" dirty="0">
                <a:latin typeface="+mn-lt"/>
              </a:rPr>
              <a:t>Annual Census</a:t>
            </a:r>
          </a:p>
          <a:p>
            <a:pPr lvl="1">
              <a:buFont typeface="Arial" panose="020B0604020202020204" pitchFamily="34" charset="0"/>
              <a:buChar char="•"/>
            </a:pPr>
            <a:r>
              <a:rPr lang="en-US" sz="2000" b="1" dirty="0">
                <a:latin typeface="+mn-lt"/>
              </a:rPr>
              <a:t>Basic Needs Survey</a:t>
            </a:r>
          </a:p>
          <a:p>
            <a:pPr lvl="1">
              <a:buFont typeface="Arial" panose="020B0604020202020204" pitchFamily="34" charset="0"/>
              <a:buChar char="•"/>
            </a:pPr>
            <a:r>
              <a:rPr lang="en-US" sz="2000" b="1" dirty="0">
                <a:latin typeface="+mn-lt"/>
              </a:rPr>
              <a:t>VA VITAL white paper (by a raise of hands, how many people know about the VA Vital program, how many know how many VA Vital sites are in Florida? 0</a:t>
            </a:r>
          </a:p>
          <a:p>
            <a:pPr>
              <a:buFont typeface="Arial" panose="020B0604020202020204" pitchFamily="34" charset="0"/>
              <a:buChar char="•"/>
            </a:pPr>
            <a:r>
              <a:rPr lang="en-US" sz="2000" dirty="0">
                <a:latin typeface="+mn-lt"/>
              </a:rPr>
              <a:t>Programs/Outreach</a:t>
            </a:r>
          </a:p>
          <a:p>
            <a:pPr lvl="1">
              <a:buFont typeface="Arial" panose="020B0604020202020204" pitchFamily="34" charset="0"/>
              <a:buChar char="•"/>
            </a:pPr>
            <a:r>
              <a:rPr lang="en-US" sz="2000" dirty="0">
                <a:latin typeface="+mn-lt"/>
              </a:rPr>
              <a:t>GA request – </a:t>
            </a:r>
            <a:r>
              <a:rPr lang="en-US" sz="2000" b="1" dirty="0">
                <a:latin typeface="+mn-lt"/>
              </a:rPr>
              <a:t>WH, Congress, and HVAC keeping bipartisanship </a:t>
            </a:r>
          </a:p>
          <a:p>
            <a:endParaRPr lang="en-US" dirty="0"/>
          </a:p>
        </p:txBody>
      </p:sp>
      <p:sp>
        <p:nvSpPr>
          <p:cNvPr id="4" name="Slide Number Placeholder 3"/>
          <p:cNvSpPr>
            <a:spLocks noGrp="1"/>
          </p:cNvSpPr>
          <p:nvPr>
            <p:ph type="sldNum" sz="quarter" idx="5"/>
          </p:nvPr>
        </p:nvSpPr>
        <p:spPr/>
        <p:txBody>
          <a:bodyPr/>
          <a:lstStyle/>
          <a:p>
            <a:pPr>
              <a:defRPr/>
            </a:pPr>
            <a:fld id="{C5331C8B-0F9D-4579-AAF8-9C6E9B7DA780}" type="slidenum">
              <a:rPr lang="en-US" smtClean="0"/>
              <a:pPr>
                <a:defRPr/>
              </a:pPr>
              <a:t>26</a:t>
            </a:fld>
            <a:endParaRPr lang="en-US"/>
          </a:p>
        </p:txBody>
      </p:sp>
    </p:spTree>
    <p:extLst>
      <p:ext uri="{BB962C8B-B14F-4D97-AF65-F5344CB8AC3E}">
        <p14:creationId xmlns:p14="http://schemas.microsoft.com/office/powerpoint/2010/main" val="1874908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a:buFont typeface="Arial" panose="020B0604020202020204" pitchFamily="34" charset="0"/>
              <a:buChar char="•"/>
            </a:pPr>
            <a:r>
              <a:rPr lang="en-US" sz="2000" b="1">
                <a:latin typeface="+mn-lt"/>
              </a:rPr>
              <a:t>Conceived through conversation with student veterans, military –connected students, their families, caregivers, survivors, advisories, and SCOs</a:t>
            </a:r>
          </a:p>
          <a:p>
            <a:pPr lvl="1">
              <a:buFont typeface="Arial" panose="020B0604020202020204" pitchFamily="34" charset="0"/>
              <a:buChar char="•"/>
            </a:pPr>
            <a:r>
              <a:rPr lang="en-US" sz="2000" b="1">
                <a:latin typeface="+mn-lt"/>
              </a:rPr>
              <a:t>NatCon</a:t>
            </a:r>
          </a:p>
          <a:p>
            <a:pPr lvl="2">
              <a:buFont typeface="Arial" panose="020B0604020202020204" pitchFamily="34" charset="0"/>
              <a:buChar char="•"/>
            </a:pPr>
            <a:r>
              <a:rPr lang="en-US" sz="2000" b="1">
                <a:latin typeface="+mn-lt"/>
              </a:rPr>
              <a:t>Policy Think Tank</a:t>
            </a:r>
          </a:p>
          <a:p>
            <a:pPr lvl="1">
              <a:buFont typeface="Arial" panose="020B0604020202020204" pitchFamily="34" charset="0"/>
              <a:buChar char="•"/>
            </a:pPr>
            <a:r>
              <a:rPr lang="en-US" sz="2000" b="1">
                <a:latin typeface="+mn-lt"/>
              </a:rPr>
              <a:t>Washington Week</a:t>
            </a:r>
          </a:p>
          <a:p>
            <a:pPr lvl="1">
              <a:buFont typeface="Arial" panose="020B0604020202020204" pitchFamily="34" charset="0"/>
              <a:buChar char="•"/>
            </a:pPr>
            <a:r>
              <a:rPr lang="en-US" sz="2000" b="1">
                <a:latin typeface="+mn-lt"/>
              </a:rPr>
              <a:t>Regional Summits</a:t>
            </a:r>
          </a:p>
          <a:p>
            <a:pPr lvl="1">
              <a:buFont typeface="Arial" panose="020B0604020202020204" pitchFamily="34" charset="0"/>
              <a:buChar char="•"/>
            </a:pPr>
            <a:r>
              <a:rPr lang="en-US" sz="2000" b="1">
                <a:latin typeface="+mn-lt"/>
              </a:rPr>
              <a:t>Leadership Institute</a:t>
            </a:r>
          </a:p>
          <a:p>
            <a:pPr lvl="1">
              <a:buFont typeface="Arial" panose="020B0604020202020204" pitchFamily="34" charset="0"/>
              <a:buChar char="•"/>
            </a:pPr>
            <a:r>
              <a:rPr lang="en-US" sz="2000" b="1">
                <a:latin typeface="+mn-lt"/>
              </a:rPr>
              <a:t>Opportunities throughout the year… like FAVES/WAVES/AVECO</a:t>
            </a:r>
          </a:p>
          <a:p>
            <a:pPr marL="0" indent="0">
              <a:buFont typeface="Arial" panose="020B0604020202020204" pitchFamily="34" charset="0"/>
              <a:buNone/>
            </a:pPr>
            <a:endParaRPr lang="en-US" sz="2000">
              <a:latin typeface="+mn-lt"/>
            </a:endParaRPr>
          </a:p>
          <a:p>
            <a:pPr marL="171450" indent="-171450">
              <a:buFont typeface="Arial" panose="020B0604020202020204" pitchFamily="34" charset="0"/>
              <a:buChar char="•"/>
            </a:pPr>
            <a:r>
              <a:rPr lang="en-US" sz="2000">
                <a:latin typeface="+mn-lt"/>
              </a:rPr>
              <a:t>VA Modernization</a:t>
            </a:r>
          </a:p>
          <a:p>
            <a:pPr marL="628650" lvl="1" indent="-171450">
              <a:buFont typeface="Arial" panose="020B0604020202020204" pitchFamily="34" charset="0"/>
              <a:buChar char="•"/>
            </a:pPr>
            <a:r>
              <a:rPr lang="en-US" sz="2000" b="1">
                <a:latin typeface="+mn-lt"/>
              </a:rPr>
              <a:t>Increase VA Work Study Pay and expand job opportunities (include Takano bill)</a:t>
            </a:r>
          </a:p>
          <a:p>
            <a:pPr marL="628650" lvl="1" indent="-171450">
              <a:buFont typeface="Arial" panose="020B0604020202020204" pitchFamily="34" charset="0"/>
              <a:buChar char="•"/>
            </a:pPr>
            <a:r>
              <a:rPr lang="en-US" sz="2000">
                <a:latin typeface="+mn-lt"/>
              </a:rPr>
              <a:t>VR&amp;E</a:t>
            </a:r>
          </a:p>
          <a:p>
            <a:pPr marL="628650" lvl="1" indent="-171450">
              <a:buFont typeface="Arial" panose="020B0604020202020204" pitchFamily="34" charset="0"/>
              <a:buChar char="•"/>
            </a:pPr>
            <a:r>
              <a:rPr lang="en-US" sz="2000">
                <a:latin typeface="+mn-lt"/>
              </a:rPr>
              <a:t>Improve TAP and VA VET TEC</a:t>
            </a:r>
          </a:p>
          <a:p>
            <a:pPr marL="171450" indent="-171450">
              <a:buFont typeface="Arial" panose="020B0604020202020204" pitchFamily="34" charset="0"/>
              <a:buChar char="•"/>
            </a:pPr>
            <a:r>
              <a:rPr lang="en-US" sz="2000">
                <a:latin typeface="+mn-lt"/>
              </a:rPr>
              <a:t>GI Bill Improvements</a:t>
            </a:r>
          </a:p>
          <a:p>
            <a:pPr marL="628650" lvl="1" indent="-171450">
              <a:buFont typeface="Arial" panose="020B0604020202020204" pitchFamily="34" charset="0"/>
              <a:buChar char="•"/>
            </a:pPr>
            <a:r>
              <a:rPr lang="en-US" sz="2000" b="1">
                <a:latin typeface="+mn-lt"/>
              </a:rPr>
              <a:t>Update MHA</a:t>
            </a:r>
          </a:p>
          <a:p>
            <a:pPr marL="628650" lvl="1" indent="-171450">
              <a:buFont typeface="Arial" panose="020B0604020202020204" pitchFamily="34" charset="0"/>
              <a:buChar char="•"/>
            </a:pPr>
            <a:r>
              <a:rPr lang="en-US" sz="2000">
                <a:latin typeface="+mn-lt"/>
              </a:rPr>
              <a:t>Ensure members of National Guard and Reserve receive same benefits as those on active duty</a:t>
            </a:r>
          </a:p>
          <a:p>
            <a:pPr marL="171450" indent="-171450">
              <a:buFont typeface="Arial" panose="020B0604020202020204" pitchFamily="34" charset="0"/>
              <a:buChar char="•"/>
            </a:pPr>
            <a:r>
              <a:rPr lang="en-US" sz="2000">
                <a:latin typeface="+mn-lt"/>
              </a:rPr>
              <a:t>Post-Traditional Student Success</a:t>
            </a:r>
          </a:p>
          <a:p>
            <a:pPr marL="628650" lvl="1" indent="-171450">
              <a:buFont typeface="Arial" panose="020B0604020202020204" pitchFamily="34" charset="0"/>
              <a:buChar char="•"/>
            </a:pPr>
            <a:r>
              <a:rPr lang="en-US" sz="2000" b="1">
                <a:latin typeface="+mn-lt"/>
              </a:rPr>
              <a:t>Better support for VA VITAL</a:t>
            </a:r>
          </a:p>
          <a:p>
            <a:pPr marL="628650" lvl="1" indent="-171450">
              <a:buFont typeface="Arial" panose="020B0604020202020204" pitchFamily="34" charset="0"/>
              <a:buChar char="•"/>
            </a:pPr>
            <a:r>
              <a:rPr lang="en-US" sz="2000">
                <a:latin typeface="+mn-lt"/>
              </a:rPr>
              <a:t>Additional funding for VSOC</a:t>
            </a:r>
          </a:p>
          <a:p>
            <a:pPr marL="171450" indent="-171450">
              <a:buFont typeface="Arial" panose="020B0604020202020204" pitchFamily="34" charset="0"/>
              <a:buChar char="•"/>
            </a:pPr>
            <a:r>
              <a:rPr lang="en-US" sz="2000">
                <a:latin typeface="+mn-lt"/>
              </a:rPr>
              <a:t>Transparency and Accountability</a:t>
            </a:r>
          </a:p>
          <a:p>
            <a:pPr marL="628650" lvl="1" indent="-171450">
              <a:buFont typeface="Arial" panose="020B0604020202020204" pitchFamily="34" charset="0"/>
              <a:buChar char="•"/>
            </a:pPr>
            <a:r>
              <a:rPr lang="en-US" sz="2000" b="1">
                <a:latin typeface="+mn-lt"/>
              </a:rPr>
              <a:t>Improve data collection and sharing across gov’t agencies</a:t>
            </a:r>
          </a:p>
          <a:p>
            <a:pPr marL="628650" lvl="1" indent="-171450">
              <a:buFont typeface="Arial" panose="020B0604020202020204" pitchFamily="34" charset="0"/>
              <a:buChar char="•"/>
            </a:pPr>
            <a:r>
              <a:rPr lang="en-US" sz="2000">
                <a:latin typeface="+mn-lt"/>
              </a:rPr>
              <a:t>Shed light on the differing socioeconomic circumstance and the economic outlook disparity between veterans and non-veterans holding bachelor's degrees, which encompasses multiple dimensions. </a:t>
            </a:r>
          </a:p>
          <a:p>
            <a:pPr marL="171450" indent="-171450">
              <a:buFont typeface="Arial" panose="020B0604020202020204" pitchFamily="34" charset="0"/>
              <a:buChar char="•"/>
            </a:pPr>
            <a:r>
              <a:rPr lang="en-US" sz="2000">
                <a:latin typeface="+mn-lt"/>
              </a:rPr>
              <a:t>Strengthening Higher Education</a:t>
            </a:r>
          </a:p>
          <a:p>
            <a:pPr marL="628650" lvl="1" indent="-171450">
              <a:buFont typeface="Arial" panose="020B0604020202020204" pitchFamily="34" charset="0"/>
              <a:buChar char="•"/>
            </a:pPr>
            <a:r>
              <a:rPr lang="en-US" sz="2000" b="1">
                <a:latin typeface="+mn-lt"/>
              </a:rPr>
              <a:t>Improve oversight and accountability of trends in higher education, such as institutional conversions, online program management, and lending practices</a:t>
            </a:r>
            <a:r>
              <a:rPr lang="en-US" sz="2000">
                <a:latin typeface="+mn-lt"/>
              </a:rPr>
              <a:t>. </a:t>
            </a:r>
          </a:p>
          <a:p>
            <a:pPr marL="628650" lvl="1" indent="-171450">
              <a:buFont typeface="Arial" panose="020B0604020202020204" pitchFamily="34" charset="0"/>
              <a:buChar char="•"/>
            </a:pPr>
            <a:r>
              <a:rPr lang="en-US" sz="2000">
                <a:latin typeface="+mn-lt"/>
              </a:rPr>
              <a:t>Protect and monitor the Public Service Loan Forgiveness program. </a:t>
            </a:r>
          </a:p>
          <a:p>
            <a:pPr marL="628650" lvl="1" indent="-171450">
              <a:buFont typeface="Arial" panose="020B0604020202020204" pitchFamily="34" charset="0"/>
              <a:buChar char="•"/>
            </a:pPr>
            <a:endParaRPr lang="en-US" sz="1600">
              <a:latin typeface="+mj-lt"/>
            </a:endParaRP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a:defRPr/>
            </a:pPr>
            <a:fld id="{C5331C8B-0F9D-4579-AAF8-9C6E9B7DA780}" type="slidenum">
              <a:rPr lang="en-US" smtClean="0"/>
              <a:pPr>
                <a:defRPr/>
              </a:pPr>
              <a:t>27</a:t>
            </a:fld>
            <a:endParaRPr lang="en-US"/>
          </a:p>
        </p:txBody>
      </p:sp>
    </p:spTree>
    <p:extLst>
      <p:ext uri="{BB962C8B-B14F-4D97-AF65-F5344CB8AC3E}">
        <p14:creationId xmlns:p14="http://schemas.microsoft.com/office/powerpoint/2010/main" val="628715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buFont typeface="Arial" panose="020B0604020202020204" pitchFamily="34" charset="0"/>
              <a:buChar char="•"/>
            </a:pPr>
            <a:r>
              <a:rPr lang="en-US" sz="2000">
                <a:latin typeface="+mn-lt"/>
              </a:rPr>
              <a:t>Higher Ed Symposium at The American Legion</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2000" b="1" err="1">
                <a:latin typeface="+mn-lt"/>
              </a:rPr>
              <a:t>FourBlock</a:t>
            </a:r>
            <a:r>
              <a:rPr lang="en-US" sz="2000" b="1">
                <a:latin typeface="+mn-lt"/>
              </a:rPr>
              <a:t>, DOL, Higher or Heroes, Federal Trade Commission, IRS, C</a:t>
            </a:r>
            <a:r>
              <a:rPr lang="en-US" sz="2000" b="1" i="0" u="none" strike="noStrike">
                <a:solidFill>
                  <a:srgbClr val="1A0DAB"/>
                </a:solidFill>
                <a:effectLst/>
                <a:latin typeface="+mn-lt"/>
                <a:hlinkClick r:id="rId3"/>
              </a:rPr>
              <a:t>onsumer Financial Protection Bureau</a:t>
            </a:r>
            <a:r>
              <a:rPr lang="en-US" sz="2000" b="1">
                <a:latin typeface="+mn-lt"/>
              </a:rPr>
              <a:t>, </a:t>
            </a:r>
            <a:r>
              <a:rPr lang="en-US" sz="2000" b="1" i="0">
                <a:solidFill>
                  <a:srgbClr val="202124"/>
                </a:solidFill>
                <a:effectLst/>
                <a:latin typeface="+mn-lt"/>
              </a:rPr>
              <a:t>Association of Public and Land-grant Universities, </a:t>
            </a:r>
            <a:r>
              <a:rPr lang="en-US" sz="2000" b="1">
                <a:latin typeface="+mn-lt"/>
              </a:rPr>
              <a:t>RAND, and Pew</a:t>
            </a:r>
          </a:p>
          <a:p>
            <a:pPr>
              <a:buFont typeface="Arial" panose="020B0604020202020204" pitchFamily="34" charset="0"/>
              <a:buChar char="•"/>
            </a:pPr>
            <a:r>
              <a:rPr lang="en-US" sz="2000" b="1">
                <a:latin typeface="+mn-lt"/>
              </a:rPr>
              <a:t>SVAC/HVAC hearing</a:t>
            </a:r>
            <a:r>
              <a:rPr lang="en-US" sz="2000" b="1" i="0">
                <a:effectLst/>
                <a:latin typeface="+mn-lt"/>
              </a:rPr>
              <a:t> </a:t>
            </a:r>
            <a:r>
              <a:rPr lang="en-US" sz="2000" i="0">
                <a:effectLst/>
                <a:latin typeface="+mn-lt"/>
              </a:rPr>
              <a:t>– </a:t>
            </a:r>
            <a:r>
              <a:rPr lang="en-US" sz="2000">
                <a:latin typeface="+mn-lt"/>
              </a:rPr>
              <a:t> 2024 Policy Priorities </a:t>
            </a:r>
          </a:p>
          <a:p>
            <a:pPr>
              <a:buFont typeface="Arial" panose="020B0604020202020204" pitchFamily="34" charset="0"/>
              <a:buChar char="•"/>
            </a:pPr>
            <a:r>
              <a:rPr lang="en-US" sz="2000">
                <a:latin typeface="+mn-lt"/>
              </a:rPr>
              <a:t>SVA member congressional office visits</a:t>
            </a:r>
          </a:p>
          <a:p>
            <a:pPr lvl="1">
              <a:buFont typeface="Arial" panose="020B0604020202020204" pitchFamily="34" charset="0"/>
              <a:buChar char="•"/>
            </a:pPr>
            <a:r>
              <a:rPr lang="en-US" sz="2000" b="1">
                <a:latin typeface="+mn-lt"/>
              </a:rPr>
              <a:t>To tell their stories, leave the SVA Policy Priority behind</a:t>
            </a:r>
          </a:p>
          <a:p>
            <a:pPr>
              <a:buFont typeface="Arial" panose="020B0604020202020204" pitchFamily="34" charset="0"/>
              <a:buChar char="•"/>
            </a:pPr>
            <a:r>
              <a:rPr lang="en-US" sz="2000">
                <a:latin typeface="+mn-lt"/>
              </a:rPr>
              <a:t>Evening event with AMVETS</a:t>
            </a:r>
          </a:p>
          <a:p>
            <a:pPr>
              <a:buFont typeface="Arial" panose="020B0604020202020204" pitchFamily="34" charset="0"/>
              <a:buChar char="•"/>
            </a:pPr>
            <a:r>
              <a:rPr lang="en-US" sz="2000">
                <a:latin typeface="+mn-lt"/>
              </a:rPr>
              <a:t>SVA WW Reception and Awards at Boeing</a:t>
            </a:r>
          </a:p>
          <a:p>
            <a:pPr lvl="1">
              <a:buFont typeface="Arial" panose="020B0604020202020204" pitchFamily="34" charset="0"/>
              <a:buChar char="•"/>
            </a:pPr>
            <a:r>
              <a:rPr lang="en-US" sz="2000" b="1">
                <a:latin typeface="+mn-lt"/>
              </a:rPr>
              <a:t>Sonny Montgomery Student Veteran Champion</a:t>
            </a:r>
          </a:p>
          <a:p>
            <a:pPr lvl="2">
              <a:buFont typeface="Arial" panose="020B0604020202020204" pitchFamily="34" charset="0"/>
              <a:buChar char="•"/>
            </a:pPr>
            <a:r>
              <a:rPr lang="en-US" sz="2000">
                <a:latin typeface="+mn-lt"/>
              </a:rPr>
              <a:t>HVAC Chairman </a:t>
            </a:r>
            <a:r>
              <a:rPr lang="en-US" sz="2000" b="1">
                <a:latin typeface="+mn-lt"/>
              </a:rPr>
              <a:t>– Mike Bost </a:t>
            </a:r>
            <a:r>
              <a:rPr lang="en-US" sz="2000">
                <a:latin typeface="+mn-lt"/>
              </a:rPr>
              <a:t>(IL-X)</a:t>
            </a:r>
          </a:p>
          <a:p>
            <a:pPr lvl="2">
              <a:buFont typeface="Arial" panose="020B0604020202020204" pitchFamily="34" charset="0"/>
              <a:buChar char="•"/>
            </a:pPr>
            <a:r>
              <a:rPr lang="en-US" sz="2000">
                <a:latin typeface="+mn-lt"/>
              </a:rPr>
              <a:t>HVAC Ranking Member – </a:t>
            </a:r>
            <a:r>
              <a:rPr lang="en-US" sz="2000" b="1">
                <a:latin typeface="+mn-lt"/>
              </a:rPr>
              <a:t>Mark Takano </a:t>
            </a:r>
            <a:r>
              <a:rPr lang="en-US" sz="2000">
                <a:latin typeface="+mn-lt"/>
              </a:rPr>
              <a:t>(CA-X)</a:t>
            </a:r>
          </a:p>
          <a:p>
            <a:pPr lvl="1">
              <a:buFont typeface="Arial" panose="020B0604020202020204" pitchFamily="34" charset="0"/>
              <a:buChar char="•"/>
            </a:pPr>
            <a:r>
              <a:rPr lang="en-US" sz="2000" b="1">
                <a:latin typeface="+mn-lt"/>
              </a:rPr>
              <a:t>Dwight D. Eisenhower Distinguished Public Service Awards</a:t>
            </a:r>
          </a:p>
          <a:p>
            <a:pPr lvl="2">
              <a:buFont typeface="Arial" panose="020B0604020202020204" pitchFamily="34" charset="0"/>
              <a:buChar char="•"/>
            </a:pPr>
            <a:r>
              <a:rPr lang="en-US" sz="2000" b="0" i="0">
                <a:effectLst/>
                <a:latin typeface="+mn-lt"/>
              </a:rPr>
              <a:t>Senior Advisor to the Undersecretary for Benefits at VA</a:t>
            </a:r>
            <a:r>
              <a:rPr lang="en-US" sz="2000">
                <a:latin typeface="+mn-lt"/>
              </a:rPr>
              <a:t> - </a:t>
            </a:r>
            <a:r>
              <a:rPr lang="en-US" sz="2000" b="1" i="0">
                <a:effectLst/>
                <a:latin typeface="+mn-lt"/>
              </a:rPr>
              <a:t>Maureen Elias</a:t>
            </a:r>
          </a:p>
          <a:p>
            <a:pPr lvl="2">
              <a:buFont typeface="Arial" panose="020B0604020202020204" pitchFamily="34" charset="0"/>
              <a:buChar char="•"/>
            </a:pPr>
            <a:endParaRPr lang="en-US" sz="2000" b="0" i="0">
              <a:effectLst/>
              <a:latin typeface="+mn-lt"/>
            </a:endParaRPr>
          </a:p>
          <a:p>
            <a:pPr lvl="2">
              <a:buFont typeface="Arial" panose="020B0604020202020204" pitchFamily="34" charset="0"/>
              <a:buNone/>
            </a:pPr>
            <a:r>
              <a:rPr lang="en-US" sz="2000" b="1" i="0">
                <a:effectLst/>
                <a:latin typeface="+mn-lt"/>
              </a:rPr>
              <a:t>Tentative date for Washington Week 2025 will be the week of March 3</a:t>
            </a:r>
            <a:endParaRPr lang="en-US" sz="2000" b="1">
              <a:latin typeface="+mn-lt"/>
            </a:endParaRPr>
          </a:p>
          <a:p>
            <a:endParaRPr lang="en-US"/>
          </a:p>
        </p:txBody>
      </p:sp>
      <p:sp>
        <p:nvSpPr>
          <p:cNvPr id="4" name="Slide Number Placeholder 3"/>
          <p:cNvSpPr>
            <a:spLocks noGrp="1"/>
          </p:cNvSpPr>
          <p:nvPr>
            <p:ph type="sldNum" sz="quarter" idx="5"/>
          </p:nvPr>
        </p:nvSpPr>
        <p:spPr/>
        <p:txBody>
          <a:bodyPr/>
          <a:lstStyle/>
          <a:p>
            <a:pPr>
              <a:defRPr/>
            </a:pPr>
            <a:fld id="{C5331C8B-0F9D-4579-AAF8-9C6E9B7DA780}" type="slidenum">
              <a:rPr lang="en-US" smtClean="0"/>
              <a:pPr>
                <a:defRPr/>
              </a:pPr>
              <a:t>28</a:t>
            </a:fld>
            <a:endParaRPr lang="en-US"/>
          </a:p>
        </p:txBody>
      </p:sp>
    </p:spTree>
    <p:extLst>
      <p:ext uri="{BB962C8B-B14F-4D97-AF65-F5344CB8AC3E}">
        <p14:creationId xmlns:p14="http://schemas.microsoft.com/office/powerpoint/2010/main" val="3045487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2000" b="1">
                <a:latin typeface="+mn-lt"/>
              </a:rPr>
              <a:t>H.R. 8371, Sen. Elizabeth Dole 21st Century Veterans Healthcare &amp; Benefits Improvement Act (Introduce in the House on May 14</a:t>
            </a:r>
            <a:r>
              <a:rPr lang="en-US" sz="2000" b="1" baseline="30000">
                <a:latin typeface="+mn-lt"/>
              </a:rPr>
              <a:t>th</a:t>
            </a:r>
            <a:r>
              <a:rPr lang="en-US" sz="2000" b="1">
                <a:latin typeface="+mn-lt"/>
              </a:rPr>
              <a:t>)</a:t>
            </a:r>
          </a:p>
          <a:p>
            <a:endParaRPr lang="en-US" sz="2000" b="0" i="0" u="sng">
              <a:latin typeface="+mn-lt"/>
            </a:endParaRPr>
          </a:p>
          <a:p>
            <a:r>
              <a:rPr lang="en-US" sz="2000" b="0" i="0" u="sng">
                <a:latin typeface="+mn-lt"/>
              </a:rPr>
              <a:t>Omnibus EO Sections</a:t>
            </a:r>
            <a:r>
              <a:rPr lang="en-US" sz="2000" b="0" i="0">
                <a:latin typeface="+mn-lt"/>
              </a:rPr>
              <a:t>:</a:t>
            </a:r>
          </a:p>
          <a:p>
            <a:pPr lvl="1">
              <a:buFont typeface="Arial" panose="020B0604020202020204" pitchFamily="34" charset="0"/>
              <a:buChar char="•"/>
            </a:pPr>
            <a:r>
              <a:rPr lang="en-US" sz="2000" b="0" i="0">
                <a:latin typeface="+mn-lt"/>
              </a:rPr>
              <a:t>Section 149 - </a:t>
            </a:r>
            <a:r>
              <a:rPr lang="en-US" sz="2000" b="0" i="0" u="none" strike="noStrike" baseline="0">
                <a:solidFill>
                  <a:srgbClr val="000000"/>
                </a:solidFill>
                <a:latin typeface="+mn-lt"/>
              </a:rPr>
              <a:t>National Veteran Suicide Prevention Annual Report. Based on H.R. 4157 and S. 928, </a:t>
            </a:r>
            <a:r>
              <a:rPr lang="en-US" sz="2000" b="1" i="0" u="none" strike="noStrike" baseline="0">
                <a:solidFill>
                  <a:srgbClr val="000000"/>
                </a:solidFill>
                <a:latin typeface="+mn-lt"/>
              </a:rPr>
              <a:t>Not Just a Number Act.</a:t>
            </a:r>
            <a:endParaRPr lang="en-US" sz="2000" b="1" i="0">
              <a:latin typeface="+mn-lt"/>
            </a:endParaRPr>
          </a:p>
          <a:p>
            <a:pPr lvl="1">
              <a:buFont typeface="Arial" panose="020B0604020202020204" pitchFamily="34" charset="0"/>
              <a:buChar char="•"/>
            </a:pPr>
            <a:r>
              <a:rPr lang="en-US" sz="2000" b="0" i="0">
                <a:latin typeface="+mn-lt"/>
              </a:rPr>
              <a:t>Section 201 </a:t>
            </a:r>
            <a:r>
              <a:rPr lang="en-US" sz="2000" b="1" i="0">
                <a:latin typeface="+mn-lt"/>
              </a:rPr>
              <a:t>- </a:t>
            </a:r>
            <a:r>
              <a:rPr lang="en-US" sz="2000" b="1" i="0" u="none" strike="noStrike" baseline="0">
                <a:solidFill>
                  <a:srgbClr val="000000"/>
                </a:solidFill>
                <a:latin typeface="+mn-lt"/>
              </a:rPr>
              <a:t>Temporary Expansion of Eligibility for Marine Gunnery Sergeant John David Frye Scholarship</a:t>
            </a:r>
            <a:r>
              <a:rPr lang="en-US" sz="2000" b="0" i="0" u="none" strike="noStrike" baseline="0">
                <a:solidFill>
                  <a:srgbClr val="000000"/>
                </a:solidFill>
                <a:latin typeface="+mn-lt"/>
              </a:rPr>
              <a:t>. Based on H.R. 3651 and S. 1266</a:t>
            </a:r>
            <a:r>
              <a:rPr lang="en-US" sz="2000" b="1" i="0" u="none" strike="noStrike" baseline="0">
                <a:solidFill>
                  <a:srgbClr val="000000"/>
                </a:solidFill>
                <a:latin typeface="+mn-lt"/>
              </a:rPr>
              <a:t>, Love Lives On Act</a:t>
            </a:r>
            <a:r>
              <a:rPr lang="en-US" sz="2000" b="0" i="0" u="none" strike="noStrike" baseline="0">
                <a:solidFill>
                  <a:srgbClr val="000000"/>
                </a:solidFill>
                <a:latin typeface="+mn-lt"/>
              </a:rPr>
              <a:t>.</a:t>
            </a:r>
            <a:endParaRPr lang="en-US" sz="2000" b="0" i="0">
              <a:latin typeface="+mn-lt"/>
            </a:endParaRP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2000" b="0" i="0">
                <a:latin typeface="+mn-lt"/>
              </a:rPr>
              <a:t>Section 202 - </a:t>
            </a:r>
            <a:r>
              <a:rPr lang="en-US" sz="2000" b="1" i="0" u="none" strike="noStrike" baseline="0">
                <a:solidFill>
                  <a:srgbClr val="000000"/>
                </a:solidFill>
                <a:latin typeface="+mn-lt"/>
              </a:rPr>
              <a:t>Removal of Expiration on Entitlement to Marine Gunnery Sergeant John David Fry Scholarship for Surviving Spouses</a:t>
            </a:r>
            <a:r>
              <a:rPr lang="en-US" sz="2000" b="0" i="0" u="none" strike="noStrike" baseline="0">
                <a:solidFill>
                  <a:srgbClr val="000000"/>
                </a:solidFill>
                <a:latin typeface="+mn-lt"/>
              </a:rPr>
              <a:t>. Based on H.R. 3651 and S. 1266, Love Lives On Act.</a:t>
            </a:r>
            <a:endParaRPr lang="en-US" sz="2000" b="0" i="0">
              <a:latin typeface="+mn-lt"/>
            </a:endParaRPr>
          </a:p>
          <a:p>
            <a:pPr lvl="1">
              <a:buFont typeface="Arial" panose="020B0604020202020204" pitchFamily="34" charset="0"/>
              <a:buChar char="•"/>
            </a:pPr>
            <a:r>
              <a:rPr lang="en-US" sz="2000" b="0" i="0">
                <a:latin typeface="+mn-lt"/>
              </a:rPr>
              <a:t>Section 203 - </a:t>
            </a:r>
            <a:r>
              <a:rPr lang="en-US" sz="2000" b="0" i="0" u="none" strike="noStrike" baseline="0">
                <a:solidFill>
                  <a:srgbClr val="000000"/>
                </a:solidFill>
                <a:latin typeface="+mn-lt"/>
              </a:rPr>
              <a:t>Sole Liability Transferred Educational Assistance by an </a:t>
            </a:r>
            <a:r>
              <a:rPr lang="en-US" sz="2000" b="1" i="0" u="none" strike="noStrike" baseline="0">
                <a:solidFill>
                  <a:srgbClr val="000000"/>
                </a:solidFill>
                <a:latin typeface="+mn-lt"/>
              </a:rPr>
              <a:t>Individual who Fails to Complete a Service Agreement</a:t>
            </a:r>
            <a:r>
              <a:rPr lang="en-US" sz="2000" b="0" i="0" u="none" strike="noStrike" baseline="0">
                <a:solidFill>
                  <a:srgbClr val="000000"/>
                </a:solidFill>
                <a:latin typeface="+mn-lt"/>
              </a:rPr>
              <a:t>. Based on H.R. 1798, Protect Military Dependents.</a:t>
            </a:r>
            <a:endParaRPr lang="en-US" sz="2000" b="0" i="0">
              <a:latin typeface="+mn-lt"/>
            </a:endParaRPr>
          </a:p>
          <a:p>
            <a:pPr lvl="1">
              <a:buFont typeface="Arial" panose="020B0604020202020204" pitchFamily="34" charset="0"/>
              <a:buChar char="•"/>
            </a:pPr>
            <a:r>
              <a:rPr lang="en-US" sz="2000" b="0" i="0">
                <a:latin typeface="+mn-lt"/>
              </a:rPr>
              <a:t>Section 209 - </a:t>
            </a:r>
            <a:r>
              <a:rPr lang="en-US" sz="2000" b="0" i="0" u="none" strike="noStrike" baseline="0">
                <a:solidFill>
                  <a:srgbClr val="000000"/>
                </a:solidFill>
                <a:latin typeface="+mn-lt"/>
              </a:rPr>
              <a:t>Modification of Rules for Approval of </a:t>
            </a:r>
            <a:r>
              <a:rPr lang="en-US" sz="2000" b="1" i="0" u="none" strike="noStrike" baseline="0">
                <a:solidFill>
                  <a:srgbClr val="000000"/>
                </a:solidFill>
                <a:latin typeface="+mn-lt"/>
              </a:rPr>
              <a:t>Commercial Driver Education Programs </a:t>
            </a:r>
            <a:r>
              <a:rPr lang="en-US" sz="2000" b="0" i="0" u="none" strike="noStrike" baseline="0">
                <a:solidFill>
                  <a:srgbClr val="000000"/>
                </a:solidFill>
                <a:latin typeface="+mn-lt"/>
              </a:rPr>
              <a:t>for Purposes of Educational Assistance Programs of the Department of Veteran Affairs</a:t>
            </a:r>
            <a:r>
              <a:rPr lang="en-US" sz="2000" b="0" i="1" u="none" strike="noStrike" baseline="0">
                <a:solidFill>
                  <a:srgbClr val="000000"/>
                </a:solidFill>
                <a:latin typeface="+mn-lt"/>
              </a:rPr>
              <a:t>. </a:t>
            </a:r>
            <a:r>
              <a:rPr lang="en-US" sz="2000" b="0" i="0" u="none" strike="noStrike" baseline="0">
                <a:solidFill>
                  <a:srgbClr val="000000"/>
                </a:solidFill>
                <a:latin typeface="+mn-lt"/>
              </a:rPr>
              <a:t>Based on H.R. 2830 and S.656, Veteran Improvement Commercial Driver License Act.</a:t>
            </a:r>
          </a:p>
          <a:p>
            <a:pPr lvl="1">
              <a:buFont typeface="Arial" panose="020B0604020202020204" pitchFamily="34" charset="0"/>
              <a:buChar char="•"/>
            </a:pPr>
            <a:r>
              <a:rPr lang="en-US" sz="2000" b="0" i="0" u="none" strike="noStrike" baseline="0">
                <a:solidFill>
                  <a:srgbClr val="000000"/>
                </a:solidFill>
                <a:latin typeface="+mn-lt"/>
              </a:rPr>
              <a:t>Section 210 - Provision </a:t>
            </a:r>
            <a:r>
              <a:rPr lang="en-US" sz="2000" b="1" i="0" u="none" strike="noStrike" baseline="0">
                <a:solidFill>
                  <a:srgbClr val="000000"/>
                </a:solidFill>
                <a:latin typeface="+mn-lt"/>
              </a:rPr>
              <a:t>of Certificates of Eligibility and Award Letters Using Electronic Means</a:t>
            </a:r>
            <a:r>
              <a:rPr lang="en-US" sz="2000" b="0" i="0" u="none" strike="noStrike" baseline="0">
                <a:solidFill>
                  <a:srgbClr val="000000"/>
                </a:solidFill>
                <a:latin typeface="+mn-lt"/>
              </a:rPr>
              <a:t>. Based on H.R. 1169, VA-E Notification Enhancement Act. </a:t>
            </a:r>
          </a:p>
          <a:p>
            <a:pPr lvl="1">
              <a:buFont typeface="Arial" panose="020B0604020202020204" pitchFamily="34" charset="0"/>
              <a:buChar char="•"/>
            </a:pPr>
            <a:r>
              <a:rPr lang="en-US" sz="2000" b="0" i="0">
                <a:latin typeface="+mn-lt"/>
              </a:rPr>
              <a:t>Section 214 - </a:t>
            </a:r>
            <a:r>
              <a:rPr lang="en-US" sz="2000" b="0" i="0" u="none" strike="noStrike" baseline="0">
                <a:solidFill>
                  <a:srgbClr val="000000"/>
                </a:solidFill>
                <a:latin typeface="+mn-lt"/>
              </a:rPr>
              <a:t>Payment of VA Educational Assistant </a:t>
            </a:r>
            <a:r>
              <a:rPr lang="en-US" sz="2000" b="1" i="0" u="none" strike="noStrike" baseline="0">
                <a:solidFill>
                  <a:srgbClr val="000000"/>
                </a:solidFill>
                <a:latin typeface="+mn-lt"/>
              </a:rPr>
              <a:t>Via Electronic Fund Transfer to a Foreign Institution of Higher Education</a:t>
            </a:r>
            <a:r>
              <a:rPr lang="en-US" sz="2000" b="0" i="1" u="none" strike="noStrike" baseline="0">
                <a:solidFill>
                  <a:srgbClr val="000000"/>
                </a:solidFill>
                <a:latin typeface="+mn-lt"/>
              </a:rPr>
              <a:t>. </a:t>
            </a:r>
            <a:r>
              <a:rPr lang="en-US" sz="2000" b="0" i="0" u="none" strike="noStrike" baseline="0">
                <a:solidFill>
                  <a:srgbClr val="000000"/>
                </a:solidFill>
                <a:latin typeface="+mn-lt"/>
              </a:rPr>
              <a:t>Based on S. 1090, Directs the VA to update the payment system to allow for electronic fund transfer of educational assistance to a foreign institution of higher education.</a:t>
            </a:r>
            <a:endParaRPr lang="en-US" sz="2000" b="0" i="0">
              <a:latin typeface="+mn-lt"/>
            </a:endParaRPr>
          </a:p>
          <a:p>
            <a:pPr lvl="1">
              <a:buFont typeface="Arial" panose="020B0604020202020204" pitchFamily="34" charset="0"/>
              <a:buChar char="•"/>
            </a:pPr>
            <a:r>
              <a:rPr lang="en-US" sz="2000" b="0" i="0">
                <a:latin typeface="+mn-lt"/>
              </a:rPr>
              <a:t>Section 215 - I</a:t>
            </a:r>
            <a:r>
              <a:rPr lang="en-US" sz="2000" b="0" i="0" u="none" strike="noStrike" baseline="0">
                <a:solidFill>
                  <a:srgbClr val="000000"/>
                </a:solidFill>
                <a:latin typeface="+mn-lt"/>
              </a:rPr>
              <a:t>mproving </a:t>
            </a:r>
            <a:r>
              <a:rPr lang="en-US" sz="2000" b="1" i="0" u="none" strike="noStrike" baseline="0">
                <a:solidFill>
                  <a:srgbClr val="000000"/>
                </a:solidFill>
                <a:latin typeface="+mn-lt"/>
              </a:rPr>
              <a:t>Transparency and Accountability of Educational Institutions for Purposes of Veterans Educational Assistance</a:t>
            </a:r>
            <a:r>
              <a:rPr lang="en-US" sz="2000" b="0" i="1" u="none" strike="noStrike" baseline="0">
                <a:solidFill>
                  <a:srgbClr val="000000"/>
                </a:solidFill>
                <a:latin typeface="+mn-lt"/>
              </a:rPr>
              <a:t>. </a:t>
            </a:r>
            <a:r>
              <a:rPr lang="en-US" sz="2000" b="0" i="0" u="none" strike="noStrike" baseline="0">
                <a:solidFill>
                  <a:srgbClr val="000000"/>
                </a:solidFill>
                <a:latin typeface="+mn-lt"/>
              </a:rPr>
              <a:t>Based on H.R. 5956, Transparency for Student Veterans Act, and S. 1309, Student Veterans Transparency and Protection Act of 2023.</a:t>
            </a:r>
            <a:endParaRPr lang="en-US" sz="2000" b="0" i="0">
              <a:latin typeface="+mn-lt"/>
            </a:endParaRPr>
          </a:p>
          <a:p>
            <a:endParaRPr lang="en-US" sz="1200" b="0" i="0">
              <a:latin typeface="+mn-lt"/>
            </a:endParaRPr>
          </a:p>
        </p:txBody>
      </p:sp>
      <p:sp>
        <p:nvSpPr>
          <p:cNvPr id="4" name="Slide Number Placeholder 3"/>
          <p:cNvSpPr>
            <a:spLocks noGrp="1"/>
          </p:cNvSpPr>
          <p:nvPr>
            <p:ph type="sldNum" sz="quarter" idx="5"/>
          </p:nvPr>
        </p:nvSpPr>
        <p:spPr/>
        <p:txBody>
          <a:bodyPr/>
          <a:lstStyle/>
          <a:p>
            <a:pPr>
              <a:defRPr/>
            </a:pPr>
            <a:fld id="{C5331C8B-0F9D-4579-AAF8-9C6E9B7DA780}" type="slidenum">
              <a:rPr lang="en-US" smtClean="0"/>
              <a:pPr>
                <a:defRPr/>
              </a:pPr>
              <a:t>29</a:t>
            </a:fld>
            <a:endParaRPr lang="en-US"/>
          </a:p>
        </p:txBody>
      </p:sp>
    </p:spTree>
    <p:extLst>
      <p:ext uri="{BB962C8B-B14F-4D97-AF65-F5344CB8AC3E}">
        <p14:creationId xmlns:p14="http://schemas.microsoft.com/office/powerpoint/2010/main" val="1923648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2000" b="1" i="0">
                <a:effectLst/>
                <a:latin typeface="+mn-lt"/>
              </a:rPr>
              <a:t>Bills we Supported from the 2</a:t>
            </a:r>
            <a:r>
              <a:rPr lang="en-US" sz="2000" b="1" i="0" baseline="30000">
                <a:effectLst/>
                <a:latin typeface="+mn-lt"/>
              </a:rPr>
              <a:t>nd</a:t>
            </a:r>
            <a:r>
              <a:rPr lang="en-US" sz="2000" b="1" i="0">
                <a:effectLst/>
                <a:latin typeface="+mn-lt"/>
              </a:rPr>
              <a:t> session of the 118</a:t>
            </a:r>
            <a:r>
              <a:rPr lang="en-US" sz="2000" b="1" i="0" baseline="30000">
                <a:effectLst/>
                <a:latin typeface="+mn-lt"/>
              </a:rPr>
              <a:t>th</a:t>
            </a:r>
            <a:r>
              <a:rPr lang="en-US" sz="2000" b="1" i="0">
                <a:effectLst/>
                <a:latin typeface="+mn-lt"/>
              </a:rPr>
              <a:t> Congress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2000" b="0" i="0">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2000" b="0" i="0">
                <a:effectLst/>
                <a:latin typeface="+mn-lt"/>
              </a:rPr>
              <a:t>H.R. 5914 – Veterans Education Transparency and Training Act (VETT Act) - which requires the </a:t>
            </a:r>
            <a:r>
              <a:rPr lang="en-US" sz="2000" b="1" i="0">
                <a:effectLst/>
                <a:latin typeface="+mn-lt"/>
              </a:rPr>
              <a:t>VA to establish and regularly update a website as a central location for school certifying officials training regarding VA educational benefits</a:t>
            </a:r>
            <a:r>
              <a:rPr lang="en-US" sz="2000" b="0" i="0">
                <a:effectLst/>
                <a:latin typeface="+mn-lt"/>
              </a:rPr>
              <a:t>.</a:t>
            </a:r>
            <a:endParaRPr lang="en-US" sz="2000" b="0">
              <a:latin typeface="+mn-lt"/>
            </a:endParaRPr>
          </a:p>
          <a:p>
            <a:r>
              <a:rPr lang="en-US" sz="2000" b="0" i="0">
                <a:effectLst/>
                <a:latin typeface="+mn-lt"/>
              </a:rPr>
              <a:t>H.R. 1767 – Student Veteran Benefit </a:t>
            </a:r>
            <a:r>
              <a:rPr lang="en-US" sz="2000" b="1" i="0">
                <a:effectLst/>
                <a:latin typeface="+mn-lt"/>
              </a:rPr>
              <a:t>Restoration Act </a:t>
            </a:r>
            <a:r>
              <a:rPr lang="en-US" sz="2000" b="0" i="0">
                <a:effectLst/>
                <a:latin typeface="+mn-lt"/>
              </a:rPr>
              <a:t>- which will </a:t>
            </a:r>
            <a:r>
              <a:rPr lang="en-US" sz="2000" b="1" i="0">
                <a:effectLst/>
                <a:latin typeface="+mn-lt"/>
              </a:rPr>
              <a:t>restore VA education benefit entitlement </a:t>
            </a:r>
            <a:r>
              <a:rPr lang="en-US" sz="2000" b="0" i="0">
                <a:effectLst/>
                <a:latin typeface="+mn-lt"/>
              </a:rPr>
              <a:t>to veterans who are unable to complete their program due to information collected by a VA risk-based survey, harmful actions by educational institutions, or shutdown to fraud investigations. </a:t>
            </a:r>
          </a:p>
          <a:p>
            <a:r>
              <a:rPr lang="en-US" sz="2000" b="0" i="0">
                <a:effectLst/>
                <a:latin typeface="+mn-lt"/>
              </a:rPr>
              <a:t>H.R. 3738 – Veterans Economic Opportunity and Transition Administration Act – </a:t>
            </a:r>
            <a:r>
              <a:rPr lang="en-US" sz="2000" b="1" i="0">
                <a:effectLst/>
                <a:latin typeface="+mn-lt"/>
              </a:rPr>
              <a:t>4</a:t>
            </a:r>
            <a:r>
              <a:rPr lang="en-US" sz="2000" b="1" i="0" baseline="30000">
                <a:effectLst/>
                <a:latin typeface="+mn-lt"/>
              </a:rPr>
              <a:t>th</a:t>
            </a:r>
            <a:r>
              <a:rPr lang="en-US" sz="2000" b="1" i="0">
                <a:effectLst/>
                <a:latin typeface="+mn-lt"/>
              </a:rPr>
              <a:t> Admin, which SVA testified in support of in the 1</a:t>
            </a:r>
            <a:r>
              <a:rPr lang="en-US" sz="2000" b="1" i="0" baseline="30000">
                <a:effectLst/>
                <a:latin typeface="+mn-lt"/>
              </a:rPr>
              <a:t>st</a:t>
            </a:r>
            <a:r>
              <a:rPr lang="en-US" sz="2000" b="1" i="0">
                <a:effectLst/>
                <a:latin typeface="+mn-lt"/>
              </a:rPr>
              <a:t> session</a:t>
            </a:r>
          </a:p>
          <a:p>
            <a:endParaRPr lang="en-US" sz="2000" b="0" i="0">
              <a:effectLst/>
              <a:latin typeface="+mn-lt"/>
            </a:endParaRPr>
          </a:p>
          <a:p>
            <a:pPr lvl="1">
              <a:buFont typeface="Arial" panose="020B0604020202020204" pitchFamily="34" charset="0"/>
              <a:buChar char="•"/>
            </a:pPr>
            <a:r>
              <a:rPr lang="en-US" sz="2000" b="0">
                <a:latin typeface="+mn-lt"/>
              </a:rPr>
              <a:t>FY25 NDAA</a:t>
            </a:r>
          </a:p>
          <a:p>
            <a:pPr lvl="2">
              <a:buFont typeface="Arial" panose="020B0604020202020204" pitchFamily="34" charset="0"/>
              <a:buChar char="•"/>
            </a:pPr>
            <a:r>
              <a:rPr lang="en-US" sz="2000" b="0">
                <a:latin typeface="+mn-lt"/>
              </a:rPr>
              <a:t>H.R.7477/S. 2949 - Ensuring Military Access to Higher Education Benefits Act of 2024 – </a:t>
            </a:r>
            <a:r>
              <a:rPr lang="en-US" sz="2000" b="1">
                <a:latin typeface="+mn-lt"/>
              </a:rPr>
              <a:t>Bridging the data gap between DOD and ED in regards to PSLF verification </a:t>
            </a:r>
          </a:p>
          <a:p>
            <a:pPr marL="914400" marR="0" lvl="2" indent="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2000" b="0">
                <a:latin typeface="+mn-lt"/>
              </a:rPr>
              <a:t>H.R.1282/ S. 344 - Major Richard Star Act - </a:t>
            </a:r>
            <a:r>
              <a:rPr lang="en-US" sz="2000" b="1" i="0">
                <a:solidFill>
                  <a:srgbClr val="000000"/>
                </a:solidFill>
                <a:effectLst/>
                <a:latin typeface="+mn-lt"/>
              </a:rPr>
              <a:t>concurrent receipt, </a:t>
            </a:r>
            <a:r>
              <a:rPr lang="en-US" sz="2000" b="0" i="0">
                <a:solidFill>
                  <a:srgbClr val="000000"/>
                </a:solidFill>
                <a:effectLst/>
                <a:latin typeface="+mn-lt"/>
              </a:rPr>
              <a:t>Under current laws, such medically retirees are not eligible for </a:t>
            </a:r>
            <a:r>
              <a:rPr lang="en-US" sz="2000" b="0" i="0" u="none" strike="noStrike">
                <a:effectLst/>
                <a:latin typeface="+mn-lt"/>
                <a:hlinkClick r:id="rId3"/>
              </a:rPr>
              <a:t>concurrent receipt</a:t>
            </a:r>
            <a:r>
              <a:rPr lang="en-US" sz="2000" b="0" i="0">
                <a:solidFill>
                  <a:srgbClr val="000000"/>
                </a:solidFill>
                <a:effectLst/>
                <a:latin typeface="+mn-lt"/>
              </a:rPr>
              <a:t>, meaning their military longevity pay is reduced by the amount of VA disability compensation they receive. make up only a small portion of the total veterans ineligible for concurrent receipt, however.</a:t>
            </a:r>
            <a:endParaRPr lang="en-US" sz="2000" b="0">
              <a:latin typeface="+mn-lt"/>
            </a:endParaRPr>
          </a:p>
          <a:p>
            <a:pPr lvl="2">
              <a:buFont typeface="Arial" panose="020B0604020202020204" pitchFamily="34" charset="0"/>
              <a:buChar char="•"/>
            </a:pPr>
            <a:r>
              <a:rPr lang="en-US" sz="2000" b="0">
                <a:latin typeface="+mn-lt"/>
              </a:rPr>
              <a:t>Quality of Life Report- Junior Enlisted Pay Increase, Increase Basic Allowance for Housing (BAH), Increase Basic Needs Allowance (BNA) to 200% of Federal Poverty Guidelines, Expansion of Child Care Access to Military Spouses Seeking Employment</a:t>
            </a:r>
          </a:p>
          <a:p>
            <a:pPr lvl="1">
              <a:buFont typeface="Arial" panose="020B0604020202020204" pitchFamily="34" charset="0"/>
              <a:buChar char="•"/>
            </a:pPr>
            <a:r>
              <a:rPr lang="en-US" sz="2000" b="0">
                <a:latin typeface="+mn-lt"/>
              </a:rPr>
              <a:t>Others</a:t>
            </a:r>
          </a:p>
          <a:p>
            <a:pPr lvl="2">
              <a:buFont typeface="Arial" panose="020B0604020202020204" pitchFamily="34" charset="0"/>
              <a:buChar char="•"/>
            </a:pPr>
            <a:r>
              <a:rPr lang="en-US" sz="2000" b="0" i="0" u="none" strike="noStrike">
                <a:solidFill>
                  <a:srgbClr val="000000"/>
                </a:solidFill>
                <a:effectLst/>
                <a:latin typeface="+mn-lt"/>
              </a:rPr>
              <a:t>S.4208 - </a:t>
            </a:r>
            <a:r>
              <a:rPr lang="en-US" sz="2000" b="1" i="0" u="none" strike="noStrike">
                <a:solidFill>
                  <a:srgbClr val="000000"/>
                </a:solidFill>
                <a:effectLst/>
                <a:latin typeface="+mn-lt"/>
              </a:rPr>
              <a:t>Affordable Connectivity Program</a:t>
            </a:r>
          </a:p>
          <a:p>
            <a:pPr lvl="2">
              <a:buFont typeface="Arial" panose="020B0604020202020204" pitchFamily="34" charset="0"/>
              <a:buChar char="•"/>
            </a:pPr>
            <a:r>
              <a:rPr lang="en-US" sz="2000" b="0">
                <a:latin typeface="+mn-lt"/>
              </a:rPr>
              <a:t>H.R.8336 - To amend title 10, United States Code, to establish a </a:t>
            </a:r>
            <a:r>
              <a:rPr lang="en-US" sz="2000" b="1">
                <a:latin typeface="+mn-lt"/>
              </a:rPr>
              <a:t>counseling pathway in the Transition Assistance Program for members of the reserve components </a:t>
            </a:r>
            <a:r>
              <a:rPr lang="en-US" sz="2000" b="0">
                <a:latin typeface="+mn-lt"/>
              </a:rPr>
              <a:t>of the Armed Forces.</a:t>
            </a:r>
          </a:p>
          <a:p>
            <a:pPr lvl="2">
              <a:buFont typeface="Arial" panose="020B0604020202020204" pitchFamily="34" charset="0"/>
              <a:buChar char="•"/>
            </a:pPr>
            <a:r>
              <a:rPr lang="en-US" sz="2000" b="0">
                <a:latin typeface="+mn-lt"/>
              </a:rPr>
              <a:t>H.R.8467 - Farm, Food, and National Security Act of 2024 - Section 4303, </a:t>
            </a:r>
            <a:r>
              <a:rPr lang="en-US" sz="2000" b="1">
                <a:latin typeface="+mn-lt"/>
              </a:rPr>
              <a:t>SNAP and students (FARM bill)</a:t>
            </a:r>
          </a:p>
          <a:p>
            <a:pPr lvl="2">
              <a:buFont typeface="Arial" panose="020B0604020202020204" pitchFamily="34" charset="0"/>
              <a:buChar char="•"/>
            </a:pPr>
            <a:r>
              <a:rPr lang="en-US" sz="2000" b="0">
                <a:latin typeface="+mn-lt"/>
              </a:rPr>
              <a:t>HVAC EO </a:t>
            </a:r>
            <a:r>
              <a:rPr lang="en-US" sz="2000" b="1">
                <a:latin typeface="+mn-lt"/>
              </a:rPr>
              <a:t>– Pending Legislation Hearing June 12</a:t>
            </a:r>
          </a:p>
          <a:p>
            <a:pPr lvl="3">
              <a:buFont typeface="Arial" panose="020B0604020202020204" pitchFamily="34" charset="0"/>
              <a:buChar char="•"/>
            </a:pPr>
            <a:r>
              <a:rPr lang="en-US" sz="2000" b="0">
                <a:latin typeface="+mn-lt"/>
              </a:rPr>
              <a:t>H.R.7543/S. 3873 - </a:t>
            </a:r>
            <a:r>
              <a:rPr lang="en-US" sz="2000" b="1">
                <a:latin typeface="+mn-lt"/>
              </a:rPr>
              <a:t>Guard and Reserve GI Bill Parity Act of 2024</a:t>
            </a:r>
          </a:p>
          <a:p>
            <a:pPr lvl="3">
              <a:buFont typeface="Arial" panose="020B0604020202020204" pitchFamily="34" charset="0"/>
              <a:buChar char="•"/>
            </a:pPr>
            <a:r>
              <a:rPr lang="en-US" sz="2000" b="1">
                <a:latin typeface="+mn-lt"/>
              </a:rPr>
              <a:t>Book Stipend increase from $1000 to $1400 a year</a:t>
            </a:r>
          </a:p>
          <a:p>
            <a:pPr lvl="3">
              <a:buFont typeface="Arial" panose="020B0604020202020204" pitchFamily="34" charset="0"/>
              <a:buChar char="•"/>
            </a:pPr>
            <a:r>
              <a:rPr lang="en-US" sz="2000" b="0">
                <a:latin typeface="+mn-lt"/>
              </a:rPr>
              <a:t>“</a:t>
            </a:r>
            <a:r>
              <a:rPr lang="en-US" sz="2000" b="1">
                <a:latin typeface="+mn-lt"/>
              </a:rPr>
              <a:t>Warriors to Workforce Act” – increase the amount of education assistance amount from 80% to 90% during stage two of the program</a:t>
            </a:r>
          </a:p>
          <a:p>
            <a:pPr lvl="3">
              <a:buFont typeface="Arial" panose="020B0604020202020204" pitchFamily="34" charset="0"/>
              <a:buChar char="•"/>
            </a:pPr>
            <a:r>
              <a:rPr lang="en-US" sz="2000" b="1" i="0">
                <a:effectLst/>
                <a:latin typeface="+mn-lt"/>
              </a:rPr>
              <a:t>“Reforming Education for Veterans Act”</a:t>
            </a:r>
          </a:p>
          <a:p>
            <a:pPr lvl="3">
              <a:buFont typeface="Arial" panose="020B0604020202020204" pitchFamily="34" charset="0"/>
              <a:buChar char="•"/>
            </a:pPr>
            <a:r>
              <a:rPr lang="en-US" sz="2000" b="1" i="0">
                <a:effectLst/>
                <a:latin typeface="+mn-lt"/>
              </a:rPr>
              <a:t>“Student Veteran Debt Relief Act of 2024”</a:t>
            </a:r>
          </a:p>
          <a:p>
            <a:pPr lvl="3">
              <a:buFont typeface="Arial" panose="020B0604020202020204" pitchFamily="34" charset="0"/>
              <a:buChar char="•"/>
            </a:pPr>
            <a:r>
              <a:rPr lang="en-US" sz="2000" b="1" i="0">
                <a:effectLst/>
                <a:latin typeface="+mn-lt"/>
              </a:rPr>
              <a:t>“VSOC” – VSOC employee can hold a bachelors degree, to more than one campus, not more than 25 individuals at a time</a:t>
            </a:r>
          </a:p>
        </p:txBody>
      </p:sp>
      <p:sp>
        <p:nvSpPr>
          <p:cNvPr id="4" name="Slide Number Placeholder 3"/>
          <p:cNvSpPr>
            <a:spLocks noGrp="1"/>
          </p:cNvSpPr>
          <p:nvPr>
            <p:ph type="sldNum" sz="quarter" idx="5"/>
          </p:nvPr>
        </p:nvSpPr>
        <p:spPr/>
        <p:txBody>
          <a:bodyPr/>
          <a:lstStyle/>
          <a:p>
            <a:pPr>
              <a:defRPr/>
            </a:pPr>
            <a:fld id="{C5331C8B-0F9D-4579-AAF8-9C6E9B7DA780}" type="slidenum">
              <a:rPr lang="en-US" smtClean="0"/>
              <a:pPr>
                <a:defRPr/>
              </a:pPr>
              <a:t>30</a:t>
            </a:fld>
            <a:endParaRPr lang="en-US"/>
          </a:p>
        </p:txBody>
      </p:sp>
    </p:spTree>
    <p:extLst>
      <p:ext uri="{BB962C8B-B14F-4D97-AF65-F5344CB8AC3E}">
        <p14:creationId xmlns:p14="http://schemas.microsoft.com/office/powerpoint/2010/main" val="3233300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 of Thomas Buffington (in the opinion page 24)</a:t>
            </a:r>
          </a:p>
          <a:p>
            <a:pPr marL="171450" indent="-171450">
              <a:buFont typeface="Arial" panose="020B0604020202020204" pitchFamily="34" charset="0"/>
              <a:buChar char="•"/>
            </a:pPr>
            <a:r>
              <a:rPr lang="en-US" dirty="0"/>
              <a:t>US Air Force Veteran injured in line of duty</a:t>
            </a:r>
          </a:p>
          <a:p>
            <a:pPr marL="171450" indent="-171450">
              <a:buFont typeface="Arial" panose="020B0604020202020204" pitchFamily="34" charset="0"/>
              <a:buChar char="•"/>
            </a:pPr>
            <a:r>
              <a:rPr lang="en-US" dirty="0"/>
              <a:t>Was paid benefits by the VA due to him by law</a:t>
            </a:r>
          </a:p>
          <a:p>
            <a:pPr marL="171450" indent="-171450">
              <a:buFont typeface="Arial" panose="020B0604020202020204" pitchFamily="34" charset="0"/>
              <a:buChar char="•"/>
            </a:pPr>
            <a:r>
              <a:rPr lang="en-US" dirty="0"/>
              <a:t>Gov’t called on him to re-enter service – which he did. Additionally, caused his disability payments to be suspended.</a:t>
            </a:r>
          </a:p>
          <a:p>
            <a:pPr marL="171450" indent="-171450">
              <a:buFont typeface="Arial" panose="020B0604020202020204" pitchFamily="34" charset="0"/>
              <a:buChar char="•"/>
            </a:pPr>
            <a:r>
              <a:rPr lang="en-US" dirty="0"/>
              <a:t>Served his time and left service. </a:t>
            </a:r>
          </a:p>
          <a:p>
            <a:pPr marL="171450" indent="-171450">
              <a:buFont typeface="Arial" panose="020B0604020202020204" pitchFamily="34" charset="0"/>
              <a:buChar char="•"/>
            </a:pPr>
            <a:r>
              <a:rPr lang="en-US" dirty="0"/>
              <a:t>Unbeknownst, to Buffington – the VA adopted a self-serving regulation where the veteran had to file a form asking for their disability benefits to resume after a second stint in active service. </a:t>
            </a:r>
          </a:p>
          <a:p>
            <a:pPr marL="171450" indent="-171450">
              <a:buFont typeface="Arial" panose="020B0604020202020204" pitchFamily="34" charset="0"/>
              <a:buChar char="•"/>
            </a:pPr>
            <a:r>
              <a:rPr lang="en-US" dirty="0"/>
              <a:t>Because </a:t>
            </a:r>
            <a:r>
              <a:rPr lang="en-US" dirty="0" err="1"/>
              <a:t>Buffingon</a:t>
            </a:r>
            <a:r>
              <a:rPr lang="en-US" dirty="0"/>
              <a:t> didn’t know, he did not fill out that form immediately. Eventually, he learned and reapplied. The VA resumed his disability payments, but refused to issue any of the ones he missed. </a:t>
            </a:r>
          </a:p>
          <a:p>
            <a:pPr marL="171450" indent="-171450">
              <a:buFont typeface="Arial" panose="020B0604020202020204" pitchFamily="34" charset="0"/>
              <a:buChar char="•"/>
            </a:pPr>
            <a:r>
              <a:rPr lang="en-US" dirty="0"/>
              <a:t>Buffington challenged the VA’s action was inconsistent with Congress direction that VA may suspend payments only for those periods when a veteran returns to active service. </a:t>
            </a:r>
          </a:p>
          <a:p>
            <a:pPr marL="171450" indent="-171450">
              <a:buFont typeface="Arial" panose="020B0604020202020204" pitchFamily="34" charset="0"/>
              <a:buChar char="•"/>
            </a:pPr>
            <a:r>
              <a:rPr lang="en-US" dirty="0"/>
              <a:t>The VA used Chevron to defeat his claim by deferring to the ambiguous agency rules. Still not entitled to their withheld pay.</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C5331C8B-0F9D-4579-AAF8-9C6E9B7DA780}" type="slidenum">
              <a:rPr lang="en-US" smtClean="0"/>
              <a:pPr>
                <a:defRPr/>
              </a:pPr>
              <a:t>31</a:t>
            </a:fld>
            <a:endParaRPr lang="en-US"/>
          </a:p>
        </p:txBody>
      </p:sp>
    </p:spTree>
    <p:extLst>
      <p:ext uri="{BB962C8B-B14F-4D97-AF65-F5344CB8AC3E}">
        <p14:creationId xmlns:p14="http://schemas.microsoft.com/office/powerpoint/2010/main" val="1461389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5331C8B-0F9D-4579-AAF8-9C6E9B7DA780}" type="slidenum">
              <a:rPr lang="en-US" smtClean="0"/>
              <a:pPr>
                <a:defRPr/>
              </a:pPr>
              <a:t>32</a:t>
            </a:fld>
            <a:endParaRPr lang="en-US"/>
          </a:p>
        </p:txBody>
      </p:sp>
    </p:spTree>
    <p:extLst>
      <p:ext uri="{BB962C8B-B14F-4D97-AF65-F5344CB8AC3E}">
        <p14:creationId xmlns:p14="http://schemas.microsoft.com/office/powerpoint/2010/main" val="2894328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highlight>
                  <a:srgbClr val="FFFFFF"/>
                </a:highlight>
                <a:latin typeface="Times New Roman" panose="02020603050405020304" pitchFamily="18" charset="0"/>
              </a:rPr>
              <a:t>Now, telling you all about how SVA supports student veterans to, through, and beyond higher education would certainly take more than the 30 minutes we have today. So instead, we’re going to cover just three main things: first, I want to talk to you about how truly simple it is to establish a chapter of SVA on your campus. Then, I want to scratch the surface of the many resources, opportunities, and benefits SVA can provide your campus, and finally, we want our most important speaker, our current chapter president from USF to tell you about the way SVA has impacted her and what it means to her. </a:t>
            </a:r>
            <a:endParaRPr lang="en-US" dirty="0"/>
          </a:p>
        </p:txBody>
      </p:sp>
      <p:sp>
        <p:nvSpPr>
          <p:cNvPr id="4" name="Slide Number Placeholder 3"/>
          <p:cNvSpPr>
            <a:spLocks noGrp="1"/>
          </p:cNvSpPr>
          <p:nvPr>
            <p:ph type="sldNum" sz="quarter" idx="5"/>
          </p:nvPr>
        </p:nvSpPr>
        <p:spPr/>
        <p:txBody>
          <a:bodyPr/>
          <a:lstStyle/>
          <a:p>
            <a:pPr>
              <a:defRPr/>
            </a:pPr>
            <a:fld id="{C5331C8B-0F9D-4579-AAF8-9C6E9B7DA780}" type="slidenum">
              <a:rPr lang="en-US" smtClean="0"/>
              <a:pPr>
                <a:defRPr/>
              </a:pPr>
              <a:t>3</a:t>
            </a:fld>
            <a:endParaRPr lang="en-US" dirty="0"/>
          </a:p>
        </p:txBody>
      </p:sp>
    </p:spTree>
    <p:extLst>
      <p:ext uri="{BB962C8B-B14F-4D97-AF65-F5344CB8AC3E}">
        <p14:creationId xmlns:p14="http://schemas.microsoft.com/office/powerpoint/2010/main" val="1499477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a:defRPr/>
            </a:pPr>
            <a:fld id="{C5331C8B-0F9D-4579-AAF8-9C6E9B7DA780}" type="slidenum">
              <a:rPr lang="en-US" smtClean="0"/>
              <a:pPr>
                <a:defRPr/>
              </a:pPr>
              <a:t>5</a:t>
            </a:fld>
            <a:endParaRPr lang="en-US" dirty="0"/>
          </a:p>
        </p:txBody>
      </p:sp>
    </p:spTree>
    <p:extLst>
      <p:ext uri="{BB962C8B-B14F-4D97-AF65-F5344CB8AC3E}">
        <p14:creationId xmlns:p14="http://schemas.microsoft.com/office/powerpoint/2010/main" val="2250991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2760"/>
                </a:solidFill>
                <a:effectLst/>
                <a:highlight>
                  <a:srgbClr val="FFFFFF"/>
                </a:highlight>
                <a:latin typeface="Helvetica" pitchFamily="2" charset="0"/>
              </a:rPr>
              <a:t>Programming: SVA’s National Headquarters oversees the provision of programs and services that empower student veterans to succeed to, through, and beyond higher education by focusing on the chapter-centric life cycle of student veterans. </a:t>
            </a:r>
          </a:p>
          <a:p>
            <a:endParaRPr lang="en-US" b="0" i="0" dirty="0">
              <a:solidFill>
                <a:srgbClr val="002760"/>
              </a:solidFill>
              <a:effectLst/>
              <a:highlight>
                <a:srgbClr val="FFFFFF"/>
              </a:highlight>
              <a:latin typeface="Helvetica" pitchFamily="2" charset="0"/>
            </a:endParaRPr>
          </a:p>
          <a:p>
            <a:r>
              <a:rPr lang="en-US" b="0" i="0" dirty="0">
                <a:solidFill>
                  <a:srgbClr val="002760"/>
                </a:solidFill>
                <a:effectLst/>
                <a:highlight>
                  <a:srgbClr val="FFFFFF"/>
                </a:highlight>
                <a:latin typeface="Helvetica" pitchFamily="2" charset="0"/>
              </a:rPr>
              <a:t>Advocacy &amp; Policy: Among the many topics we focus on, our team has testified on the Transition Assistance Program (TAP), student debt, and Veteran Success on Campus program (VSOC); we have advised the administration on the GI Bill Comparison Tool, intergovernmental policy such as the agreement with the Federal Trade Commission, and numerous proposals affecting the Post-9/11 GI Bill. We are constantly informing and advocating for new legislation that may positively impact a student veterans’ quality of life while keeping our community informed about changes in laws and regulations. </a:t>
            </a:r>
          </a:p>
          <a:p>
            <a:endParaRPr lang="en-US" b="0" i="0" dirty="0">
              <a:solidFill>
                <a:srgbClr val="002760"/>
              </a:solidFill>
              <a:effectLst/>
              <a:highlight>
                <a:srgbClr val="FFFFFF"/>
              </a:highlight>
              <a:latin typeface="Helvetica" pitchFamily="2" charset="0"/>
            </a:endParaRPr>
          </a:p>
          <a:p>
            <a:r>
              <a:rPr lang="en-US" b="0" i="0" dirty="0">
                <a:solidFill>
                  <a:srgbClr val="002760"/>
                </a:solidFill>
                <a:effectLst/>
                <a:highlight>
                  <a:srgbClr val="FFFFFF"/>
                </a:highlight>
                <a:latin typeface="Helvetica" pitchFamily="2" charset="0"/>
              </a:rPr>
              <a:t>Research: By investing in research, SVA is filling the void in data collection showcasing student veteran success. We also use surveys and program evaluations for data collection and improving programs. SVA’s research team conducts an annual SVA Census and the Veterans Opinion Survey during election years.</a:t>
            </a:r>
            <a:endParaRPr lang="en-US" dirty="0"/>
          </a:p>
        </p:txBody>
      </p:sp>
      <p:sp>
        <p:nvSpPr>
          <p:cNvPr id="4" name="Slide Number Placeholder 3"/>
          <p:cNvSpPr>
            <a:spLocks noGrp="1"/>
          </p:cNvSpPr>
          <p:nvPr>
            <p:ph type="sldNum" sz="quarter" idx="5"/>
          </p:nvPr>
        </p:nvSpPr>
        <p:spPr/>
        <p:txBody>
          <a:bodyPr/>
          <a:lstStyle/>
          <a:p>
            <a:pPr>
              <a:defRPr/>
            </a:pPr>
            <a:fld id="{C5331C8B-0F9D-4579-AAF8-9C6E9B7DA780}" type="slidenum">
              <a:rPr lang="en-US" smtClean="0"/>
              <a:pPr>
                <a:defRPr/>
              </a:pPr>
              <a:t>6</a:t>
            </a:fld>
            <a:endParaRPr lang="en-US" dirty="0"/>
          </a:p>
        </p:txBody>
      </p:sp>
    </p:spTree>
    <p:extLst>
      <p:ext uri="{BB962C8B-B14F-4D97-AF65-F5344CB8AC3E}">
        <p14:creationId xmlns:p14="http://schemas.microsoft.com/office/powerpoint/2010/main" val="2116671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pPr algn="l" rtl="0" fontAlgn="base"/>
            <a:r>
              <a:rPr lang="en-US" sz="1800" b="1" i="0" u="none" strike="noStrike" dirty="0">
                <a:solidFill>
                  <a:srgbClr val="000000"/>
                </a:solidFill>
                <a:effectLst/>
                <a:highlight>
                  <a:srgbClr val="F5F5F5"/>
                </a:highlight>
                <a:latin typeface="Times New Roman" panose="02020603050405020304" pitchFamily="18" charset="0"/>
              </a:rPr>
              <a:t>Challenges: </a:t>
            </a:r>
          </a:p>
          <a:p>
            <a:pPr algn="l" rtl="0" fontAlgn="base"/>
            <a:endParaRPr lang="en-US" sz="1800" b="1" i="0" u="none" strike="noStrike" dirty="0">
              <a:solidFill>
                <a:srgbClr val="000000"/>
              </a:solidFill>
              <a:effectLst/>
              <a:highlight>
                <a:srgbClr val="F5F5F5"/>
              </a:highlight>
              <a:latin typeface="Times New Roman" panose="02020603050405020304" pitchFamily="18" charset="0"/>
            </a:endParaRPr>
          </a:p>
          <a:p>
            <a:pPr algn="l" rtl="0" fontAlgn="base"/>
            <a:r>
              <a:rPr lang="en-US" sz="1800" b="1" i="0" u="none" strike="noStrike" dirty="0">
                <a:solidFill>
                  <a:srgbClr val="000000"/>
                </a:solidFill>
                <a:effectLst/>
                <a:highlight>
                  <a:srgbClr val="F5F5F5"/>
                </a:highlight>
                <a:latin typeface="Times New Roman" panose="02020603050405020304" pitchFamily="18" charset="0"/>
              </a:rPr>
              <a:t>College Access</a:t>
            </a:r>
            <a:r>
              <a:rPr lang="en-US" sz="1800" b="0" i="0" u="none" strike="noStrike" dirty="0">
                <a:solidFill>
                  <a:srgbClr val="000000"/>
                </a:solidFill>
                <a:effectLst/>
                <a:highlight>
                  <a:srgbClr val="F5F5F5"/>
                </a:highlight>
                <a:latin typeface="Times New Roman" panose="02020603050405020304" pitchFamily="18" charset="0"/>
              </a:rPr>
              <a:t>: Navigating bureaucracy and accessing available resources to include Post 9/11 GI Bill benefits; choosing the best-fit school and figuring out self-identity and next steps; navigating the application process and other on-campus systems</a:t>
            </a:r>
            <a:r>
              <a:rPr lang="en-US" sz="1800" b="0" i="0" dirty="0">
                <a:solidFill>
                  <a:srgbClr val="000000"/>
                </a:solidFill>
                <a:effectLst/>
                <a:highlight>
                  <a:srgbClr val="F5F5F5"/>
                </a:highlight>
                <a:latin typeface="Times New Roman" panose="02020603050405020304" pitchFamily="18" charset="0"/>
              </a:rPr>
              <a:t>​</a:t>
            </a:r>
            <a:endParaRPr lang="en-US" b="0" i="0" dirty="0">
              <a:solidFill>
                <a:srgbClr val="000000"/>
              </a:solidFill>
              <a:effectLst/>
              <a:highlight>
                <a:srgbClr val="F5F5F5"/>
              </a:highlight>
              <a:latin typeface="Arial" panose="020B0604020202020204" pitchFamily="34" charset="0"/>
            </a:endParaRPr>
          </a:p>
          <a:p>
            <a:pPr algn="l" rtl="0" fontAlgn="base"/>
            <a:r>
              <a:rPr lang="en-US" sz="1800" b="0" i="0" dirty="0">
                <a:solidFill>
                  <a:srgbClr val="000000"/>
                </a:solidFill>
                <a:effectLst/>
                <a:highlight>
                  <a:srgbClr val="F5F5F5"/>
                </a:highlight>
                <a:latin typeface="Times New Roman" panose="02020603050405020304" pitchFamily="18" charset="0"/>
              </a:rPr>
              <a:t>​</a:t>
            </a:r>
            <a:endParaRPr lang="en-US" b="0" i="0" dirty="0">
              <a:solidFill>
                <a:srgbClr val="000000"/>
              </a:solidFill>
              <a:effectLst/>
              <a:highlight>
                <a:srgbClr val="F5F5F5"/>
              </a:highlight>
              <a:latin typeface="Arial" panose="020B0604020202020204" pitchFamily="34" charset="0"/>
            </a:endParaRPr>
          </a:p>
          <a:p>
            <a:pPr algn="l" rtl="0" fontAlgn="base"/>
            <a:r>
              <a:rPr lang="en-US" sz="1800" b="1" i="0" u="none" strike="noStrike" dirty="0">
                <a:solidFill>
                  <a:srgbClr val="000000"/>
                </a:solidFill>
                <a:effectLst/>
                <a:highlight>
                  <a:srgbClr val="F5F5F5"/>
                </a:highlight>
                <a:latin typeface="Times New Roman" panose="02020603050405020304" pitchFamily="18" charset="0"/>
              </a:rPr>
              <a:t>Affiliation &amp; Support</a:t>
            </a:r>
            <a:r>
              <a:rPr lang="en-US" sz="1800" b="0" i="0" u="none" strike="noStrike" dirty="0">
                <a:solidFill>
                  <a:srgbClr val="000000"/>
                </a:solidFill>
                <a:effectLst/>
                <a:highlight>
                  <a:srgbClr val="F5F5F5"/>
                </a:highlight>
                <a:latin typeface="Times New Roman" panose="02020603050405020304" pitchFamily="18" charset="0"/>
              </a:rPr>
              <a:t>: Finding community and peer support; difficulty connected socially with traditional students; coping with service-related challenges such as disability and mental health; balancing both family and employment responsibilities </a:t>
            </a:r>
            <a:r>
              <a:rPr lang="en-US" sz="1800" b="0" i="0" dirty="0">
                <a:solidFill>
                  <a:srgbClr val="000000"/>
                </a:solidFill>
                <a:effectLst/>
                <a:highlight>
                  <a:srgbClr val="F5F5F5"/>
                </a:highlight>
                <a:latin typeface="Times New Roman" panose="02020603050405020304" pitchFamily="18" charset="0"/>
              </a:rPr>
              <a:t>​</a:t>
            </a:r>
            <a:endParaRPr lang="en-US" b="0" i="0" dirty="0">
              <a:solidFill>
                <a:srgbClr val="000000"/>
              </a:solidFill>
              <a:effectLst/>
              <a:highlight>
                <a:srgbClr val="F5F5F5"/>
              </a:highlight>
              <a:latin typeface="Arial" panose="020B0604020202020204" pitchFamily="34" charset="0"/>
            </a:endParaRPr>
          </a:p>
          <a:p>
            <a:pPr algn="l" rtl="0" fontAlgn="base"/>
            <a:r>
              <a:rPr lang="en-US" sz="1800" b="0" i="0" dirty="0">
                <a:solidFill>
                  <a:srgbClr val="000000"/>
                </a:solidFill>
                <a:effectLst/>
                <a:highlight>
                  <a:srgbClr val="F5F5F5"/>
                </a:highlight>
                <a:latin typeface="Times New Roman" panose="02020603050405020304" pitchFamily="18" charset="0"/>
              </a:rPr>
              <a:t>​</a:t>
            </a:r>
            <a:endParaRPr lang="en-US" b="0" i="0" dirty="0">
              <a:solidFill>
                <a:srgbClr val="000000"/>
              </a:solidFill>
              <a:effectLst/>
              <a:highlight>
                <a:srgbClr val="F5F5F5"/>
              </a:highlight>
              <a:latin typeface="Arial" panose="020B0604020202020204" pitchFamily="34" charset="0"/>
            </a:endParaRPr>
          </a:p>
          <a:p>
            <a:pPr algn="l" rtl="0" fontAlgn="base"/>
            <a:r>
              <a:rPr lang="en-US" sz="1800" b="1" i="0" u="none" strike="noStrike" dirty="0">
                <a:solidFill>
                  <a:srgbClr val="000000"/>
                </a:solidFill>
                <a:effectLst/>
                <a:highlight>
                  <a:srgbClr val="F5F5F5"/>
                </a:highlight>
                <a:latin typeface="Times New Roman" panose="02020603050405020304" pitchFamily="18" charset="0"/>
              </a:rPr>
              <a:t>Academic</a:t>
            </a:r>
            <a:r>
              <a:rPr lang="en-US" sz="1800" b="0" i="0" u="none" strike="noStrike" dirty="0">
                <a:solidFill>
                  <a:srgbClr val="000000"/>
                </a:solidFill>
                <a:effectLst/>
                <a:highlight>
                  <a:srgbClr val="F5F5F5"/>
                </a:highlight>
                <a:latin typeface="Times New Roman" panose="02020603050405020304" pitchFamily="18" charset="0"/>
              </a:rPr>
              <a:t>: Trouble associated with transitioning to a new learning style and communication styles; need for academic counseling and advice on degree requirements; possible need for tutoring resources; sometimes, a reluctance to ask for assistance and difficulty managing time as a result of the transition from a hierarchical, structured environment </a:t>
            </a:r>
            <a:r>
              <a:rPr lang="en-US" sz="1800" b="0" i="0" dirty="0">
                <a:solidFill>
                  <a:srgbClr val="000000"/>
                </a:solidFill>
                <a:effectLst/>
                <a:highlight>
                  <a:srgbClr val="F5F5F5"/>
                </a:highlight>
                <a:latin typeface="Times New Roman" panose="02020603050405020304" pitchFamily="18" charset="0"/>
              </a:rPr>
              <a:t>​</a:t>
            </a:r>
            <a:endParaRPr lang="en-US" b="0" i="0" dirty="0">
              <a:solidFill>
                <a:srgbClr val="000000"/>
              </a:solidFill>
              <a:effectLst/>
              <a:highlight>
                <a:srgbClr val="F5F5F5"/>
              </a:highlight>
              <a:latin typeface="Arial" panose="020B0604020202020204" pitchFamily="34" charset="0"/>
            </a:endParaRPr>
          </a:p>
          <a:p>
            <a:pPr algn="l" rtl="0" fontAlgn="base"/>
            <a:r>
              <a:rPr lang="en-US" sz="1800" b="0" i="0" dirty="0">
                <a:solidFill>
                  <a:srgbClr val="000000"/>
                </a:solidFill>
                <a:effectLst/>
                <a:highlight>
                  <a:srgbClr val="F5F5F5"/>
                </a:highlight>
                <a:latin typeface="Times New Roman" panose="02020603050405020304" pitchFamily="18" charset="0"/>
              </a:rPr>
              <a:t>​</a:t>
            </a:r>
            <a:endParaRPr lang="en-US" b="0" i="0" dirty="0">
              <a:solidFill>
                <a:srgbClr val="000000"/>
              </a:solidFill>
              <a:effectLst/>
              <a:highlight>
                <a:srgbClr val="F5F5F5"/>
              </a:highlight>
              <a:latin typeface="Arial" panose="020B0604020202020204" pitchFamily="34" charset="0"/>
            </a:endParaRPr>
          </a:p>
          <a:p>
            <a:pPr algn="l" rtl="0" fontAlgn="base"/>
            <a:r>
              <a:rPr lang="en-US" sz="1800" b="1" i="0" u="none" strike="noStrike" dirty="0">
                <a:solidFill>
                  <a:srgbClr val="000000"/>
                </a:solidFill>
                <a:effectLst/>
                <a:highlight>
                  <a:srgbClr val="F5F5F5"/>
                </a:highlight>
                <a:latin typeface="Times New Roman" panose="02020603050405020304" pitchFamily="18" charset="0"/>
              </a:rPr>
              <a:t>Post-graduate success</a:t>
            </a:r>
            <a:r>
              <a:rPr lang="en-US" sz="1800" b="0" i="0" u="none" strike="noStrike" dirty="0">
                <a:solidFill>
                  <a:srgbClr val="000000"/>
                </a:solidFill>
                <a:effectLst/>
                <a:highlight>
                  <a:srgbClr val="F5F5F5"/>
                </a:highlight>
                <a:latin typeface="Times New Roman" panose="02020603050405020304" pitchFamily="18" charset="0"/>
              </a:rPr>
              <a:t>: Access to job and networking opportunities; help with practical job seeking skills </a:t>
            </a:r>
            <a:r>
              <a:rPr lang="en-US" sz="1800" b="0" i="0" dirty="0">
                <a:solidFill>
                  <a:srgbClr val="000000"/>
                </a:solidFill>
                <a:effectLst/>
                <a:highlight>
                  <a:srgbClr val="F5F5F5"/>
                </a:highlight>
                <a:latin typeface="Times New Roman" panose="02020603050405020304" pitchFamily="18" charset="0"/>
              </a:rPr>
              <a:t>​</a:t>
            </a:r>
          </a:p>
          <a:p>
            <a:pPr algn="l" rtl="0" fontAlgn="base"/>
            <a:endParaRPr lang="en-US" sz="1800" b="0" i="0" dirty="0">
              <a:solidFill>
                <a:srgbClr val="000000"/>
              </a:solidFill>
              <a:effectLst/>
              <a:highlight>
                <a:srgbClr val="F5F5F5"/>
              </a:highlight>
              <a:latin typeface="Times New Roman" panose="02020603050405020304" pitchFamily="18" charset="0"/>
            </a:endParaRPr>
          </a:p>
          <a:p>
            <a:pPr algn="l" rtl="0" fontAlgn="base"/>
            <a:r>
              <a:rPr lang="en-US" sz="1800" b="0" i="0" dirty="0">
                <a:solidFill>
                  <a:srgbClr val="000000"/>
                </a:solidFill>
                <a:effectLst/>
                <a:highlight>
                  <a:srgbClr val="F5F5F5"/>
                </a:highlight>
                <a:latin typeface="Times New Roman" panose="02020603050405020304" pitchFamily="18" charset="0"/>
              </a:rPr>
              <a:t>SVA Vision: </a:t>
            </a:r>
            <a:endParaRPr lang="en-US" b="0" i="0" dirty="0">
              <a:solidFill>
                <a:srgbClr val="000000"/>
              </a:solidFill>
              <a:effectLst/>
              <a:highlight>
                <a:srgbClr val="F5F5F5"/>
              </a:highlight>
              <a:latin typeface="Arial" panose="020B0604020202020204" pitchFamily="34" charset="0"/>
            </a:endParaRPr>
          </a:p>
          <a:p>
            <a:pPr algn="l" rtl="0" fontAlgn="base"/>
            <a:r>
              <a:rPr lang="en-US" sz="1800" b="1" i="0" u="none" strike="noStrike" dirty="0">
                <a:solidFill>
                  <a:srgbClr val="000000"/>
                </a:solidFill>
                <a:effectLst/>
                <a:highlight>
                  <a:srgbClr val="F5F5F5"/>
                </a:highlight>
                <a:latin typeface="Times New Roman" panose="02020603050405020304" pitchFamily="18" charset="0"/>
              </a:rPr>
              <a:t>Sense of Belonging</a:t>
            </a:r>
            <a:r>
              <a:rPr lang="en-US" sz="1800" b="0" i="0" u="none" strike="noStrike" dirty="0">
                <a:solidFill>
                  <a:srgbClr val="000000"/>
                </a:solidFill>
                <a:effectLst/>
                <a:highlight>
                  <a:srgbClr val="F5F5F5"/>
                </a:highlight>
                <a:latin typeface="Times New Roman" panose="02020603050405020304" pitchFamily="18" charset="0"/>
              </a:rPr>
              <a:t>: Connecting the military-affiliated community through shared experience, peer support, and networking. Over twenty studies from the last fifteen years have explored the predictive ability of sense of belonging on a variety of educational outcomes, including but not limited to those published in the Journal of Further and Higher Education, American Psychological Association, Sociology of Education, Educational Psychology Review</a:t>
            </a:r>
            <a:r>
              <a:rPr lang="en-US" sz="1800" b="0" i="0" dirty="0">
                <a:solidFill>
                  <a:srgbClr val="000000"/>
                </a:solidFill>
                <a:effectLst/>
                <a:highlight>
                  <a:srgbClr val="F5F5F5"/>
                </a:highlight>
                <a:latin typeface="Times New Roman" panose="02020603050405020304" pitchFamily="18" charset="0"/>
              </a:rPr>
              <a:t>​</a:t>
            </a:r>
            <a:endParaRPr lang="en-US" b="0" i="0" dirty="0">
              <a:solidFill>
                <a:srgbClr val="000000"/>
              </a:solidFill>
              <a:effectLst/>
              <a:highlight>
                <a:srgbClr val="F5F5F5"/>
              </a:highlight>
              <a:latin typeface="Segoe UI" panose="020B0502040204020203" pitchFamily="34" charset="0"/>
            </a:endParaRPr>
          </a:p>
          <a:p>
            <a:pPr algn="l" rtl="0" fontAlgn="base"/>
            <a:r>
              <a:rPr lang="en-US" sz="1800" b="0" i="0" dirty="0">
                <a:solidFill>
                  <a:srgbClr val="000000"/>
                </a:solidFill>
                <a:effectLst/>
                <a:highlight>
                  <a:srgbClr val="F5F5F5"/>
                </a:highlight>
                <a:latin typeface="Times New Roman" panose="02020603050405020304" pitchFamily="18" charset="0"/>
              </a:rPr>
              <a:t>​</a:t>
            </a:r>
            <a:endParaRPr lang="en-US" b="0" i="0" dirty="0">
              <a:solidFill>
                <a:srgbClr val="000000"/>
              </a:solidFill>
              <a:effectLst/>
              <a:highlight>
                <a:srgbClr val="F5F5F5"/>
              </a:highlight>
              <a:latin typeface="Segoe UI" panose="020B0502040204020203" pitchFamily="34" charset="0"/>
            </a:endParaRPr>
          </a:p>
          <a:p>
            <a:pPr algn="l" rtl="0" fontAlgn="base"/>
            <a:r>
              <a:rPr lang="en-US" sz="1800" b="1" i="0" u="none" strike="noStrike" dirty="0">
                <a:solidFill>
                  <a:srgbClr val="000000"/>
                </a:solidFill>
                <a:effectLst/>
                <a:highlight>
                  <a:srgbClr val="F5F5F5"/>
                </a:highlight>
                <a:latin typeface="Times New Roman" panose="02020603050405020304" pitchFamily="18" charset="0"/>
              </a:rPr>
              <a:t>Equitable Employment</a:t>
            </a:r>
            <a:r>
              <a:rPr lang="en-US" sz="1800" b="0" i="0" u="none" strike="noStrike" dirty="0">
                <a:solidFill>
                  <a:srgbClr val="000000"/>
                </a:solidFill>
                <a:effectLst/>
                <a:highlight>
                  <a:srgbClr val="F5F5F5"/>
                </a:highlight>
                <a:latin typeface="Times New Roman" panose="02020603050405020304" pitchFamily="18" charset="0"/>
              </a:rPr>
              <a:t>: Supporting student veterans in the pursuit of earning an equitable wage commensurate to their experience</a:t>
            </a:r>
            <a:r>
              <a:rPr lang="en-US" sz="1800" b="0" i="0" dirty="0">
                <a:solidFill>
                  <a:srgbClr val="000000"/>
                </a:solidFill>
                <a:effectLst/>
                <a:highlight>
                  <a:srgbClr val="F5F5F5"/>
                </a:highlight>
                <a:latin typeface="Times New Roman" panose="02020603050405020304" pitchFamily="18" charset="0"/>
              </a:rPr>
              <a:t>​</a:t>
            </a:r>
            <a:endParaRPr lang="en-US" b="0" i="0" dirty="0">
              <a:solidFill>
                <a:srgbClr val="000000"/>
              </a:solidFill>
              <a:effectLst/>
              <a:highlight>
                <a:srgbClr val="F5F5F5"/>
              </a:highlight>
              <a:latin typeface="Segoe UI" panose="020B0502040204020203" pitchFamily="34" charset="0"/>
            </a:endParaRPr>
          </a:p>
          <a:p>
            <a:pPr algn="l" rtl="0" fontAlgn="base">
              <a:buFont typeface="Arial" panose="020B0604020202020204" pitchFamily="34" charset="0"/>
              <a:buChar char="•"/>
            </a:pPr>
            <a:r>
              <a:rPr lang="en-US" sz="1800" b="0" i="0" dirty="0">
                <a:solidFill>
                  <a:srgbClr val="000000"/>
                </a:solidFill>
                <a:effectLst/>
                <a:highlight>
                  <a:srgbClr val="F5F5F5"/>
                </a:highlight>
                <a:latin typeface="Times New Roman" panose="02020603050405020304" pitchFamily="18" charset="0"/>
              </a:rPr>
              <a:t>​</a:t>
            </a:r>
            <a:endParaRPr lang="en-US" b="0" i="0" dirty="0">
              <a:solidFill>
                <a:srgbClr val="000000"/>
              </a:solidFill>
              <a:effectLst/>
              <a:highlight>
                <a:srgbClr val="F5F5F5"/>
              </a:highlight>
              <a:latin typeface="Arial" panose="020B0604020202020204" pitchFamily="34" charset="0"/>
            </a:endParaRPr>
          </a:p>
          <a:p>
            <a:pPr algn="l" rtl="0" fontAlgn="base"/>
            <a:r>
              <a:rPr lang="en-US" sz="1800" b="1" i="0" u="none" strike="noStrike" dirty="0">
                <a:solidFill>
                  <a:srgbClr val="000000"/>
                </a:solidFill>
                <a:effectLst/>
                <a:highlight>
                  <a:srgbClr val="F5F5F5"/>
                </a:highlight>
                <a:latin typeface="Times New Roman" panose="02020603050405020304" pitchFamily="18" charset="0"/>
              </a:rPr>
              <a:t>Alleviation of Student Veteran Debt</a:t>
            </a:r>
            <a:r>
              <a:rPr lang="en-US" sz="1800" b="0" i="0" u="none" strike="noStrike" dirty="0">
                <a:solidFill>
                  <a:srgbClr val="000000"/>
                </a:solidFill>
                <a:effectLst/>
                <a:highlight>
                  <a:srgbClr val="F5F5F5"/>
                </a:highlight>
                <a:latin typeface="Times New Roman" panose="02020603050405020304" pitchFamily="18" charset="0"/>
              </a:rPr>
              <a:t>: Providing students with quality academic advising through the military-affiliated lens to minimize changing majors, with the overall goal to accurately translate skillsets from the military to civilian jobs. </a:t>
            </a:r>
            <a:r>
              <a:rPr lang="en-US" sz="1800" b="0" i="0" dirty="0">
                <a:solidFill>
                  <a:srgbClr val="000000"/>
                </a:solidFill>
                <a:effectLst/>
                <a:highlight>
                  <a:srgbClr val="F5F5F5"/>
                </a:highlight>
                <a:latin typeface="Times New Roman" panose="02020603050405020304" pitchFamily="18" charset="0"/>
              </a:rPr>
              <a:t>​</a:t>
            </a:r>
            <a:endParaRPr lang="en-US" b="0" i="0" dirty="0">
              <a:solidFill>
                <a:srgbClr val="000000"/>
              </a:solidFill>
              <a:effectLst/>
              <a:highlight>
                <a:srgbClr val="F5F5F5"/>
              </a:highlight>
              <a:latin typeface="Segoe UI" panose="020B0502040204020203" pitchFamily="34" charset="0"/>
            </a:endParaRPr>
          </a:p>
          <a:p>
            <a:pPr algn="l" rtl="0" fontAlgn="base">
              <a:buFont typeface="Arial" panose="020B0604020202020204" pitchFamily="34" charset="0"/>
              <a:buChar char="•"/>
            </a:pPr>
            <a:r>
              <a:rPr lang="en-US" sz="1800" b="0" i="0" dirty="0">
                <a:solidFill>
                  <a:srgbClr val="000000"/>
                </a:solidFill>
                <a:effectLst/>
                <a:highlight>
                  <a:srgbClr val="F5F5F5"/>
                </a:highlight>
                <a:latin typeface="Times New Roman" panose="02020603050405020304" pitchFamily="18" charset="0"/>
              </a:rPr>
              <a:t>​</a:t>
            </a:r>
            <a:endParaRPr lang="en-US" b="0" i="0" dirty="0">
              <a:solidFill>
                <a:srgbClr val="000000"/>
              </a:solidFill>
              <a:effectLst/>
              <a:highlight>
                <a:srgbClr val="F5F5F5"/>
              </a:highlight>
              <a:latin typeface="Arial" panose="020B0604020202020204" pitchFamily="34" charset="0"/>
            </a:endParaRPr>
          </a:p>
          <a:p>
            <a:pPr algn="l" rtl="0" fontAlgn="base"/>
            <a:r>
              <a:rPr lang="en-US" sz="1800" b="1" i="0" u="none" strike="noStrike" dirty="0">
                <a:solidFill>
                  <a:srgbClr val="000000"/>
                </a:solidFill>
                <a:effectLst/>
                <a:highlight>
                  <a:srgbClr val="F5F5F5"/>
                </a:highlight>
                <a:latin typeface="Times New Roman" panose="02020603050405020304" pitchFamily="18" charset="0"/>
              </a:rPr>
              <a:t>Economic Opportunity and Success</a:t>
            </a:r>
            <a:r>
              <a:rPr lang="en-US" sz="1800" b="0" i="0" u="none" strike="noStrike" dirty="0">
                <a:solidFill>
                  <a:srgbClr val="000000"/>
                </a:solidFill>
                <a:effectLst/>
                <a:highlight>
                  <a:srgbClr val="F5F5F5"/>
                </a:highlight>
                <a:latin typeface="Times New Roman" panose="02020603050405020304" pitchFamily="18" charset="0"/>
              </a:rPr>
              <a:t>: Maximizing success and closing the opportunity gap by helping student veterans find the right program, providing them with community, and connecting them to a degree-aligned job</a:t>
            </a:r>
            <a:r>
              <a:rPr lang="en-US" sz="1800" b="0" i="0" dirty="0">
                <a:solidFill>
                  <a:srgbClr val="000000"/>
                </a:solidFill>
                <a:effectLst/>
                <a:highlight>
                  <a:srgbClr val="F5F5F5"/>
                </a:highlight>
                <a:latin typeface="Times New Roman" panose="02020603050405020304" pitchFamily="18" charset="0"/>
              </a:rPr>
              <a:t>​</a:t>
            </a:r>
          </a:p>
          <a:p>
            <a:pPr algn="l" rtl="0" fontAlgn="base"/>
            <a:endParaRPr lang="en-US" sz="1800" b="0" i="0" dirty="0">
              <a:solidFill>
                <a:srgbClr val="000000"/>
              </a:solidFill>
              <a:effectLst/>
              <a:highlight>
                <a:srgbClr val="F5F5F5"/>
              </a:highlight>
              <a:latin typeface="Times New Roman" panose="02020603050405020304" pitchFamily="18" charset="0"/>
            </a:endParaRPr>
          </a:p>
          <a:p>
            <a:pPr algn="l" rtl="0" fontAlgn="base"/>
            <a:r>
              <a:rPr lang="en-US" sz="1800" b="0" i="0" dirty="0">
                <a:solidFill>
                  <a:srgbClr val="000000"/>
                </a:solidFill>
                <a:effectLst/>
                <a:highlight>
                  <a:srgbClr val="F5F5F5"/>
                </a:highlight>
                <a:latin typeface="Times New Roman" panose="02020603050405020304" pitchFamily="18" charset="0"/>
              </a:rPr>
              <a:t>Demographics: </a:t>
            </a:r>
          </a:p>
          <a:p>
            <a:pPr algn="l" rtl="0" fontAlgn="base"/>
            <a:endParaRPr lang="en-US" sz="1800" b="0" i="0" dirty="0">
              <a:solidFill>
                <a:srgbClr val="000000"/>
              </a:solidFill>
              <a:effectLst/>
              <a:highlight>
                <a:srgbClr val="F5F5F5"/>
              </a:highlight>
              <a:latin typeface="Times New Roman" panose="02020603050405020304" pitchFamily="18" charset="0"/>
            </a:endParaRPr>
          </a:p>
          <a:p>
            <a:pPr>
              <a:buFont typeface="Arial" panose="020B0604020202020204" pitchFamily="34" charset="0"/>
              <a:buChar char="•"/>
            </a:pPr>
            <a:r>
              <a:rPr lang="en-US" sz="1800" dirty="0">
                <a:effectLst/>
                <a:highlight>
                  <a:srgbClr val="FFFFFF"/>
                </a:highlight>
                <a:latin typeface="Perpetua" panose="02020502060401020303" pitchFamily="18" charset="77"/>
              </a:rPr>
              <a:t>Student veterans today are older than traditional students, with the majority being between 24-35. </a:t>
            </a:r>
            <a:endParaRPr lang="en-US" sz="1800" dirty="0">
              <a:effectLst/>
              <a:highlight>
                <a:srgbClr val="FFFFFF"/>
              </a:highlight>
              <a:latin typeface="SymbolMT"/>
            </a:endParaRPr>
          </a:p>
          <a:p>
            <a:pPr>
              <a:buFont typeface="Arial" panose="020B0604020202020204" pitchFamily="34" charset="0"/>
              <a:buChar char="•"/>
            </a:pPr>
            <a:r>
              <a:rPr lang="en-US" sz="1800" dirty="0">
                <a:effectLst/>
                <a:highlight>
                  <a:srgbClr val="FFFFFF"/>
                </a:highlight>
                <a:latin typeface="Perpetua" panose="02020502060401020303" pitchFamily="18" charset="77"/>
              </a:rPr>
              <a:t>Student veterans are more likely than their traditional student counterparts to be Black and Hispanic or Latin American. </a:t>
            </a:r>
            <a:endParaRPr lang="en-US" sz="1800" dirty="0">
              <a:effectLst/>
              <a:highlight>
                <a:srgbClr val="FFFFFF"/>
              </a:highlight>
              <a:latin typeface="SymbolMT"/>
            </a:endParaRPr>
          </a:p>
          <a:p>
            <a:pPr>
              <a:buFont typeface="Arial" panose="020B0604020202020204" pitchFamily="34" charset="0"/>
              <a:buChar char="•"/>
            </a:pPr>
            <a:r>
              <a:rPr lang="en-US" sz="1800" dirty="0">
                <a:effectLst/>
                <a:highlight>
                  <a:srgbClr val="FFFFFF"/>
                </a:highlight>
                <a:latin typeface="Perpetua" panose="02020502060401020303" pitchFamily="18" charset="77"/>
              </a:rPr>
              <a:t>More than 50 percent are married, and more than 50 percent have children – 20 percent are single parents. </a:t>
            </a:r>
            <a:endParaRPr lang="en-US" sz="1800" dirty="0">
              <a:effectLst/>
              <a:highlight>
                <a:srgbClr val="FFFFFF"/>
              </a:highlight>
              <a:latin typeface="SymbolMT"/>
            </a:endParaRPr>
          </a:p>
          <a:p>
            <a:pPr>
              <a:buFont typeface="Arial" panose="020B0604020202020204" pitchFamily="34" charset="0"/>
              <a:buChar char="•"/>
            </a:pPr>
            <a:r>
              <a:rPr lang="en-US" sz="1800" dirty="0">
                <a:effectLst/>
                <a:highlight>
                  <a:srgbClr val="FFFFFF"/>
                </a:highlight>
                <a:latin typeface="Perpetua" panose="02020502060401020303" pitchFamily="18" charset="77"/>
              </a:rPr>
              <a:t>Two-thirds are first-generation college students. </a:t>
            </a:r>
          </a:p>
          <a:p>
            <a:pPr>
              <a:buFont typeface="Arial" panose="020B0604020202020204" pitchFamily="34" charset="0"/>
              <a:buChar char="•"/>
            </a:pPr>
            <a:r>
              <a:rPr lang="en-US" sz="1800" dirty="0">
                <a:effectLst/>
                <a:highlight>
                  <a:srgbClr val="FFFFFF"/>
                </a:highlight>
                <a:latin typeface="Perpetua" panose="02020502060401020303" pitchFamily="18" charset="77"/>
              </a:rPr>
              <a:t>Almost that many have a service-connected disability, but only about a quarter seek academic accommodations. </a:t>
            </a:r>
            <a:endParaRPr lang="en-US" sz="1800" dirty="0">
              <a:effectLst/>
              <a:highlight>
                <a:srgbClr val="FFFFFF"/>
              </a:highlight>
              <a:latin typeface="SymbolMT"/>
            </a:endParaRPr>
          </a:p>
          <a:p>
            <a:pPr>
              <a:buFont typeface="Arial" panose="020B0604020202020204" pitchFamily="34" charset="0"/>
              <a:buChar char="•"/>
            </a:pPr>
            <a:r>
              <a:rPr lang="en-US" sz="1800" dirty="0">
                <a:effectLst/>
                <a:highlight>
                  <a:srgbClr val="FFFFFF"/>
                </a:highlight>
                <a:latin typeface="Perpetua" panose="02020502060401020303" pitchFamily="18" charset="77"/>
              </a:rPr>
              <a:t>And three-quarters work full- or part-time. </a:t>
            </a:r>
            <a:endParaRPr lang="en-US" sz="1800" dirty="0">
              <a:effectLst/>
              <a:highlight>
                <a:srgbClr val="FFFFFF"/>
              </a:highlight>
              <a:latin typeface="SymbolMT"/>
            </a:endParaRPr>
          </a:p>
          <a:p>
            <a:pPr>
              <a:buFont typeface="Arial" panose="020B0604020202020204" pitchFamily="34" charset="0"/>
              <a:buChar char="•"/>
            </a:pPr>
            <a:r>
              <a:rPr lang="en-US" sz="1800" dirty="0">
                <a:effectLst/>
                <a:highlight>
                  <a:srgbClr val="FFFFFF"/>
                </a:highlight>
                <a:latin typeface="Perpetua" panose="02020502060401020303" pitchFamily="18" charset="77"/>
              </a:rPr>
              <a:t>Yet they are succeeding in higher numbers than traditional students with a 72 percent success rate and carry </a:t>
            </a:r>
            <a:endParaRPr lang="en-US" sz="1800" dirty="0">
              <a:effectLst/>
              <a:highlight>
                <a:srgbClr val="FFFFFF"/>
              </a:highlight>
              <a:latin typeface="SymbolMT"/>
            </a:endParaRPr>
          </a:p>
          <a:p>
            <a:pPr>
              <a:buFont typeface="Arial" panose="020B0604020202020204" pitchFamily="34" charset="0"/>
              <a:buChar char="•"/>
            </a:pPr>
            <a:r>
              <a:rPr lang="en-US" sz="1800" dirty="0">
                <a:effectLst/>
                <a:highlight>
                  <a:srgbClr val="FFFFFF"/>
                </a:highlight>
                <a:latin typeface="Perpetua" panose="02020502060401020303" pitchFamily="18" charset="77"/>
              </a:rPr>
              <a:t>higher GPAs than traditional student, 3.35 compared to 3.15. </a:t>
            </a:r>
            <a:endParaRPr lang="en-US" sz="1800" dirty="0">
              <a:effectLst/>
              <a:highlight>
                <a:srgbClr val="FFFFFF"/>
              </a:highlight>
              <a:latin typeface="SymbolMT"/>
            </a:endParaRPr>
          </a:p>
          <a:p>
            <a:pPr>
              <a:buFont typeface="+mj-lt"/>
              <a:buAutoNum type="arabicPeriod"/>
            </a:pPr>
            <a:r>
              <a:rPr lang="en-US" sz="1100" dirty="0">
                <a:effectLst/>
                <a:highlight>
                  <a:srgbClr val="FFFFFF"/>
                </a:highlight>
                <a:latin typeface="Perpetua" panose="02020502060401020303" pitchFamily="18" charset="77"/>
              </a:rPr>
              <a:t>Student veterans are largely removed from their high school guidance counselor, who would have </a:t>
            </a:r>
          </a:p>
          <a:p>
            <a:pPr>
              <a:buFont typeface="+mj-lt"/>
              <a:buAutoNum type="arabicPeriod"/>
            </a:pPr>
            <a:r>
              <a:rPr lang="en-US" sz="1100" dirty="0">
                <a:effectLst/>
                <a:highlight>
                  <a:srgbClr val="FFFFFF"/>
                </a:highlight>
                <a:latin typeface="Perpetua" panose="02020502060401020303" pitchFamily="18" charset="77"/>
              </a:rPr>
              <a:t>walked them through many of the decisions they are making for their education: </a:t>
            </a:r>
          </a:p>
          <a:p>
            <a:pPr marL="742950" lvl="1" indent="-285750">
              <a:buFont typeface="+mj-lt"/>
              <a:buAutoNum type="arabicPeriod"/>
            </a:pPr>
            <a:r>
              <a:rPr lang="en-US" sz="1100" dirty="0">
                <a:effectLst/>
                <a:highlight>
                  <a:srgbClr val="FFFFFF"/>
                </a:highlight>
                <a:latin typeface="Perpetua" panose="02020502060401020303" pitchFamily="18" charset="77"/>
              </a:rPr>
              <a:t>Career planning. </a:t>
            </a:r>
          </a:p>
          <a:p>
            <a:pPr marL="742950" lvl="1" indent="-285750">
              <a:buFont typeface="+mj-lt"/>
              <a:buAutoNum type="arabicPeriod"/>
            </a:pPr>
            <a:r>
              <a:rPr lang="en-US" sz="1100" dirty="0">
                <a:effectLst/>
                <a:highlight>
                  <a:srgbClr val="FFFFFF"/>
                </a:highlight>
                <a:latin typeface="Perpetua" panose="02020502060401020303" pitchFamily="18" charset="77"/>
              </a:rPr>
              <a:t>Major selection. </a:t>
            </a:r>
          </a:p>
          <a:p>
            <a:pPr marL="742950" lvl="1" indent="-285750">
              <a:buFont typeface="+mj-lt"/>
              <a:buAutoNum type="arabicPeriod"/>
            </a:pPr>
            <a:r>
              <a:rPr lang="en-US" sz="1100" dirty="0">
                <a:effectLst/>
                <a:highlight>
                  <a:srgbClr val="FFFFFF"/>
                </a:highlight>
                <a:latin typeface="Perpetua" panose="02020502060401020303" pitchFamily="18" charset="77"/>
              </a:rPr>
              <a:t>Program/school selection. </a:t>
            </a:r>
          </a:p>
          <a:p>
            <a:pPr>
              <a:buFont typeface="Arial" panose="020B0604020202020204" pitchFamily="34" charset="0"/>
              <a:buChar char="•"/>
            </a:pPr>
            <a:endParaRPr lang="en-US" sz="1800" dirty="0">
              <a:effectLst/>
              <a:highlight>
                <a:srgbClr val="FFFFFF"/>
              </a:highlight>
              <a:latin typeface="SymbolMT"/>
            </a:endParaRPr>
          </a:p>
          <a:p>
            <a:pPr algn="l" rtl="0" fontAlgn="base"/>
            <a:endParaRPr lang="en-US" sz="1800" b="0" i="0" dirty="0">
              <a:solidFill>
                <a:srgbClr val="000000"/>
              </a:solidFill>
              <a:effectLst/>
              <a:highlight>
                <a:srgbClr val="F5F5F5"/>
              </a:highlight>
              <a:latin typeface="Times New Roman" panose="02020603050405020304" pitchFamily="18" charset="0"/>
            </a:endParaRPr>
          </a:p>
          <a:p>
            <a:pPr algn="l" rtl="0" fontAlgn="base"/>
            <a:endParaRPr lang="en-US" b="0" i="0" dirty="0">
              <a:solidFill>
                <a:srgbClr val="000000"/>
              </a:solidFill>
              <a:effectLst/>
              <a:highlight>
                <a:srgbClr val="F5F5F5"/>
              </a:highlight>
              <a:latin typeface="Segoe UI" panose="020B0502040204020203" pitchFamily="34" charset="0"/>
            </a:endParaRPr>
          </a:p>
          <a:p>
            <a:pPr algn="l" rtl="0" fontAlgn="base">
              <a:buFont typeface="Arial" panose="020B0604020202020204" pitchFamily="34" charset="0"/>
              <a:buChar char="•"/>
            </a:pPr>
            <a:endParaRPr lang="en-US" b="0" i="0" dirty="0">
              <a:solidFill>
                <a:srgbClr val="000000"/>
              </a:solidFill>
              <a:effectLst/>
              <a:highlight>
                <a:srgbClr val="F5F5F5"/>
              </a:highligh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C5331C8B-0F9D-4579-AAF8-9C6E9B7DA780}" type="slidenum">
              <a:rPr lang="en-US" smtClean="0"/>
              <a:pPr>
                <a:defRPr/>
              </a:pPr>
              <a:t>7</a:t>
            </a:fld>
            <a:endParaRPr lang="en-US" dirty="0"/>
          </a:p>
        </p:txBody>
      </p:sp>
    </p:spTree>
    <p:extLst>
      <p:ext uri="{BB962C8B-B14F-4D97-AF65-F5344CB8AC3E}">
        <p14:creationId xmlns:p14="http://schemas.microsoft.com/office/powerpoint/2010/main" val="2713612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US" sz="1800" b="0" i="0" u="none" strike="noStrike" dirty="0">
                <a:solidFill>
                  <a:srgbClr val="000000"/>
                </a:solidFill>
                <a:effectLst/>
                <a:highlight>
                  <a:srgbClr val="FFFFFF"/>
                </a:highlight>
                <a:latin typeface="Times New Roman" panose="02020603050405020304" pitchFamily="18" charset="0"/>
              </a:rPr>
              <a:t>As higher education professionals, we know that community is critical to retention rates. This is why, at our very foundation, SVA seeks to help veterans, a typically post-traditional group of students, meet their social needs by connecting them to others who can understand their stories and backgrounds</a:t>
            </a:r>
            <a:r>
              <a:rPr lang="en-US" sz="1800" b="0" i="0" dirty="0">
                <a:solidFill>
                  <a:srgbClr val="000000"/>
                </a:solidFill>
                <a:effectLst/>
                <a:highlight>
                  <a:srgbClr val="FFFFFF"/>
                </a:highlight>
                <a:latin typeface="Times New Roman" panose="02020603050405020304" pitchFamily="18" charset="0"/>
              </a:rPr>
              <a:t> </a:t>
            </a:r>
          </a:p>
          <a:p>
            <a:pPr algn="l" rtl="0" fontAlgn="base">
              <a:buFont typeface="Arial" panose="020B0604020202020204" pitchFamily="34" charset="0"/>
              <a:buChar char="•"/>
            </a:pPr>
            <a:r>
              <a:rPr lang="en-US" sz="1800" b="0" i="0" u="none" strike="noStrike" dirty="0">
                <a:solidFill>
                  <a:srgbClr val="000000"/>
                </a:solidFill>
                <a:effectLst/>
                <a:highlight>
                  <a:srgbClr val="FFFFFF"/>
                </a:highlight>
                <a:latin typeface="Times New Roman" panose="02020603050405020304" pitchFamily="18" charset="0"/>
              </a:rPr>
              <a:t>We build upon this baseline function by also hosting networking &amp; professional development opportunities to assist with connecting members to both leadership and employment opportunities</a:t>
            </a:r>
            <a:r>
              <a:rPr lang="en-US" sz="1800" b="0" i="0" dirty="0">
                <a:solidFill>
                  <a:srgbClr val="000000"/>
                </a:solidFill>
                <a:effectLst/>
                <a:highlight>
                  <a:srgbClr val="FFFFFF"/>
                </a:highlight>
                <a:latin typeface="Times New Roman" panose="02020603050405020304" pitchFamily="18" charset="0"/>
              </a:rPr>
              <a:t> </a:t>
            </a:r>
          </a:p>
          <a:p>
            <a:pPr algn="l" rtl="0" fontAlgn="base">
              <a:buFont typeface="Arial" panose="020B0604020202020204" pitchFamily="34" charset="0"/>
              <a:buChar char="•"/>
            </a:pPr>
            <a:r>
              <a:rPr lang="en-US" sz="1800" b="0" i="0" u="none" strike="noStrike" dirty="0">
                <a:solidFill>
                  <a:srgbClr val="000000"/>
                </a:solidFill>
                <a:effectLst/>
                <a:highlight>
                  <a:srgbClr val="FFFFFF"/>
                </a:highlight>
                <a:latin typeface="Times New Roman" panose="02020603050405020304" pitchFamily="18" charset="0"/>
              </a:rPr>
              <a:t>To assist students to college, through college, and beyond college, we offer an array of meaningful resources that help members achieve academic and professional goals </a:t>
            </a:r>
            <a:r>
              <a:rPr lang="en-US" sz="1800" b="0" i="0" dirty="0">
                <a:solidFill>
                  <a:srgbClr val="000000"/>
                </a:solidFill>
                <a:effectLst/>
                <a:highlight>
                  <a:srgbClr val="FFFFFF"/>
                </a:highlight>
                <a:latin typeface="Times New Roman" panose="02020603050405020304" pitchFamily="18" charset="0"/>
              </a:rPr>
              <a:t> </a:t>
            </a:r>
          </a:p>
          <a:p>
            <a:pPr algn="l" rtl="0" fontAlgn="base"/>
            <a:r>
              <a:rPr lang="en-US" sz="1800" b="0" i="0" dirty="0">
                <a:solidFill>
                  <a:srgbClr val="000000"/>
                </a:solidFill>
                <a:effectLst/>
                <a:highlight>
                  <a:srgbClr val="FFFFFF"/>
                </a:highlight>
                <a:latin typeface="Times New Roman" panose="02020603050405020304" pitchFamily="18" charset="0"/>
              </a:rPr>
              <a:t> </a:t>
            </a:r>
            <a:endParaRPr lang="en-US" b="0" i="0" dirty="0">
              <a:solidFill>
                <a:srgbClr val="000000"/>
              </a:solidFill>
              <a:effectLst/>
              <a:highlight>
                <a:srgbClr val="FFFFFF"/>
              </a:highlight>
              <a:latin typeface="Segoe UI" panose="020B0502040204020203" pitchFamily="34" charset="0"/>
            </a:endParaRPr>
          </a:p>
          <a:p>
            <a:endParaRPr lang="en-US" b="1" dirty="0"/>
          </a:p>
        </p:txBody>
      </p:sp>
      <p:sp>
        <p:nvSpPr>
          <p:cNvPr id="4" name="Slide Number Placeholder 3"/>
          <p:cNvSpPr>
            <a:spLocks noGrp="1"/>
          </p:cNvSpPr>
          <p:nvPr>
            <p:ph type="sldNum" sz="quarter" idx="5"/>
          </p:nvPr>
        </p:nvSpPr>
        <p:spPr/>
        <p:txBody>
          <a:bodyPr/>
          <a:lstStyle/>
          <a:p>
            <a:pPr>
              <a:defRPr/>
            </a:pPr>
            <a:fld id="{C5331C8B-0F9D-4579-AAF8-9C6E9B7DA780}" type="slidenum">
              <a:rPr lang="en-US" smtClean="0"/>
              <a:pPr>
                <a:defRPr/>
              </a:pPr>
              <a:t>9</a:t>
            </a:fld>
            <a:endParaRPr lang="en-US" dirty="0"/>
          </a:p>
        </p:txBody>
      </p:sp>
    </p:spTree>
    <p:extLst>
      <p:ext uri="{BB962C8B-B14F-4D97-AF65-F5344CB8AC3E}">
        <p14:creationId xmlns:p14="http://schemas.microsoft.com/office/powerpoint/2010/main" val="2320010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algn="l" rtl="0" fontAlgn="base">
              <a:buFont typeface="Arial" panose="020B0604020202020204" pitchFamily="34" charset="0"/>
              <a:buChar char="•"/>
            </a:pPr>
            <a:r>
              <a:rPr lang="en-US" b="1" dirty="0"/>
              <a:t> </a:t>
            </a:r>
            <a:r>
              <a:rPr lang="en-US" sz="1800" b="0" i="0" u="none" strike="noStrike" dirty="0">
                <a:solidFill>
                  <a:srgbClr val="000000"/>
                </a:solidFill>
                <a:effectLst/>
                <a:highlight>
                  <a:srgbClr val="FFFFFF"/>
                </a:highlight>
                <a:latin typeface="Times New Roman" panose="02020603050405020304" pitchFamily="18" charset="0"/>
              </a:rPr>
              <a:t>To be very frank with you all, I’m so passionate about these next two slides that I could talk about them forever, but I will spare you that and simply be giving you a very quick overview – if you would like to hear the long winded version, set up a meeting with me!</a:t>
            </a:r>
            <a:r>
              <a:rPr lang="en-US" sz="1800" b="0" i="0" dirty="0">
                <a:solidFill>
                  <a:srgbClr val="000000"/>
                </a:solidFill>
                <a:effectLst/>
                <a:highlight>
                  <a:srgbClr val="FFFFFF"/>
                </a:highlight>
                <a:latin typeface="Times New Roman" panose="02020603050405020304" pitchFamily="18" charset="0"/>
              </a:rPr>
              <a:t> </a:t>
            </a:r>
          </a:p>
          <a:p>
            <a:pPr algn="l" rtl="0" fontAlgn="base">
              <a:buFont typeface="Arial" panose="020B0604020202020204" pitchFamily="34" charset="0"/>
              <a:buChar char="•"/>
            </a:pPr>
            <a:r>
              <a:rPr lang="en-US" sz="1800" b="0" i="0" u="none" strike="noStrike" dirty="0">
                <a:solidFill>
                  <a:srgbClr val="000000"/>
                </a:solidFill>
                <a:effectLst/>
                <a:highlight>
                  <a:srgbClr val="FFFFFF"/>
                </a:highlight>
                <a:latin typeface="Times New Roman" panose="02020603050405020304" pitchFamily="18" charset="0"/>
              </a:rPr>
              <a:t>We support our 1,600 chapters through a plethora of services and resources. Not </a:t>
            </a:r>
            <a:r>
              <a:rPr lang="en-US" sz="1800" b="0" i="1" u="none" strike="noStrike" dirty="0">
                <a:solidFill>
                  <a:srgbClr val="000000"/>
                </a:solidFill>
                <a:effectLst/>
                <a:highlight>
                  <a:srgbClr val="FFFFFF"/>
                </a:highlight>
                <a:latin typeface="Times New Roman" panose="02020603050405020304" pitchFamily="18" charset="0"/>
              </a:rPr>
              <a:t>only </a:t>
            </a:r>
            <a:r>
              <a:rPr lang="en-US" sz="1800" b="0" i="0" u="none" strike="noStrike" dirty="0">
                <a:solidFill>
                  <a:srgbClr val="000000"/>
                </a:solidFill>
                <a:effectLst/>
                <a:highlight>
                  <a:srgbClr val="FFFFFF"/>
                </a:highlight>
                <a:latin typeface="Times New Roman" panose="02020603050405020304" pitchFamily="18" charset="0"/>
              </a:rPr>
              <a:t>do we give scholarships, we also provide personalized academic and career coaching to get you through college, career resources to help connect you with jobs upon graduation, </a:t>
            </a:r>
            <a:r>
              <a:rPr lang="en-US" sz="1800" b="0" i="1" u="none" strike="noStrike" dirty="0">
                <a:solidFill>
                  <a:srgbClr val="000000"/>
                </a:solidFill>
                <a:effectLst/>
                <a:highlight>
                  <a:srgbClr val="FFFFFF"/>
                </a:highlight>
                <a:latin typeface="Times New Roman" panose="02020603050405020304" pitchFamily="18" charset="0"/>
              </a:rPr>
              <a:t>AND</a:t>
            </a:r>
            <a:r>
              <a:rPr lang="en-US" sz="1800" b="0" i="0" u="none" strike="noStrike" dirty="0">
                <a:solidFill>
                  <a:srgbClr val="000000"/>
                </a:solidFill>
                <a:effectLst/>
                <a:highlight>
                  <a:srgbClr val="FFFFFF"/>
                </a:highlight>
                <a:latin typeface="Times New Roman" panose="02020603050405020304" pitchFamily="18" charset="0"/>
              </a:rPr>
              <a:t> even have an entire Outreach Coordinator team - that yours truly is apart of – (PAUSE) think of us as your own personal SVA mentors to help coach your chapter along the way! We help YOU help veterans on your campus!</a:t>
            </a:r>
            <a:r>
              <a:rPr lang="en-US" sz="1800" b="0" i="0" dirty="0">
                <a:solidFill>
                  <a:srgbClr val="000000"/>
                </a:solidFill>
                <a:effectLst/>
                <a:highlight>
                  <a:srgbClr val="FFFFFF"/>
                </a:highlight>
                <a:latin typeface="Times New Roman" panose="02020603050405020304" pitchFamily="18" charset="0"/>
              </a:rPr>
              <a:t> </a:t>
            </a:r>
          </a:p>
          <a:p>
            <a:pPr algn="l" rtl="0" fontAlgn="base"/>
            <a:r>
              <a:rPr lang="en-US" sz="1800" b="1" i="0" dirty="0">
                <a:solidFill>
                  <a:srgbClr val="000000"/>
                </a:solidFill>
                <a:effectLst/>
                <a:highlight>
                  <a:srgbClr val="FFFFFF"/>
                </a:highlight>
                <a:latin typeface="Times New Roman" panose="02020603050405020304" pitchFamily="18" charset="0"/>
              </a:rPr>
              <a:t>we know YOU have a lot going on – let US connect your students to these resources that will help them as individual students and, in turn, help chapters be successful on your campus”.</a:t>
            </a:r>
            <a:r>
              <a:rPr lang="en-US" sz="1800" b="0" i="0" dirty="0">
                <a:solidFill>
                  <a:srgbClr val="000000"/>
                </a:solidFill>
                <a:effectLst/>
                <a:highlight>
                  <a:srgbClr val="FFFFFF"/>
                </a:highlight>
                <a:latin typeface="Times New Roman" panose="02020603050405020304" pitchFamily="18" charset="0"/>
              </a:rPr>
              <a:t> </a:t>
            </a:r>
            <a:endParaRPr lang="en-US" b="0" i="0" dirty="0">
              <a:solidFill>
                <a:srgbClr val="000000"/>
              </a:solidFill>
              <a:effectLst/>
              <a:highlight>
                <a:srgbClr val="FFFFFF"/>
              </a:highlight>
              <a:latin typeface="Segoe UI" panose="020B0502040204020203" pitchFamily="34" charset="0"/>
            </a:endParaRPr>
          </a:p>
          <a:p>
            <a:pPr algn="l" rtl="0" fontAlgn="base"/>
            <a:r>
              <a:rPr lang="en-US" sz="1800" b="0" i="0" dirty="0">
                <a:solidFill>
                  <a:srgbClr val="000000"/>
                </a:solidFill>
                <a:effectLst/>
                <a:highlight>
                  <a:srgbClr val="FFFFFF"/>
                </a:highlight>
                <a:latin typeface="Times New Roman" panose="02020603050405020304" pitchFamily="18" charset="0"/>
              </a:rPr>
              <a:t> </a:t>
            </a:r>
            <a:endParaRPr lang="en-US" b="0" i="0" dirty="0">
              <a:solidFill>
                <a:srgbClr val="000000"/>
              </a:solidFill>
              <a:effectLst/>
              <a:highlight>
                <a:srgbClr val="FFFFFF"/>
              </a:highlight>
              <a:latin typeface="Segoe UI" panose="020B0502040204020203" pitchFamily="34" charset="0"/>
            </a:endParaRPr>
          </a:p>
          <a:p>
            <a:endParaRPr lang="en-US" b="1" dirty="0"/>
          </a:p>
        </p:txBody>
      </p:sp>
      <p:sp>
        <p:nvSpPr>
          <p:cNvPr id="4" name="Slide Number Placeholder 3"/>
          <p:cNvSpPr>
            <a:spLocks noGrp="1"/>
          </p:cNvSpPr>
          <p:nvPr>
            <p:ph type="sldNum" sz="quarter" idx="5"/>
          </p:nvPr>
        </p:nvSpPr>
        <p:spPr/>
        <p:txBody>
          <a:bodyPr/>
          <a:lstStyle/>
          <a:p>
            <a:pPr>
              <a:defRPr/>
            </a:pPr>
            <a:fld id="{C5331C8B-0F9D-4579-AAF8-9C6E9B7DA780}" type="slidenum">
              <a:rPr lang="en-US" smtClean="0"/>
              <a:pPr>
                <a:defRPr/>
              </a:pPr>
              <a:t>10</a:t>
            </a:fld>
            <a:endParaRPr lang="en-US" dirty="0"/>
          </a:p>
        </p:txBody>
      </p:sp>
    </p:spTree>
    <p:extLst>
      <p:ext uri="{BB962C8B-B14F-4D97-AF65-F5344CB8AC3E}">
        <p14:creationId xmlns:p14="http://schemas.microsoft.com/office/powerpoint/2010/main" val="628715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rtl="0" fontAlgn="base">
              <a:buFont typeface="Arial" panose="020B0604020202020204" pitchFamily="34" charset="0"/>
              <a:buChar char="•"/>
            </a:pPr>
            <a:r>
              <a:rPr lang="en-US" sz="1800" b="0" i="0" u="none" strike="noStrike" dirty="0">
                <a:solidFill>
                  <a:srgbClr val="000000"/>
                </a:solidFill>
                <a:effectLst/>
                <a:highlight>
                  <a:srgbClr val="FFFF00"/>
                </a:highlight>
                <a:latin typeface="Times New Roman" panose="02020603050405020304" pitchFamily="18" charset="0"/>
              </a:rPr>
              <a:t>On this slide you’ll see the names of our various programming events that round out our to, through, and beyond motto; these events connect chapter members not only with each other, but also with our corporate supporters, elected officials, mentors, and many more. Our events help chapter members build an expansive and diverse network!</a:t>
            </a:r>
            <a:r>
              <a:rPr lang="en-US" sz="1800" b="0" i="0" dirty="0">
                <a:solidFill>
                  <a:srgbClr val="000000"/>
                </a:solidFill>
                <a:effectLst/>
                <a:highlight>
                  <a:srgbClr val="FFFFFF"/>
                </a:highlight>
                <a:latin typeface="Times New Roman" panose="02020603050405020304" pitchFamily="18" charset="0"/>
              </a:rPr>
              <a:t> </a:t>
            </a:r>
          </a:p>
          <a:p>
            <a:endParaRPr lang="en-US" b="1" dirty="0"/>
          </a:p>
        </p:txBody>
      </p:sp>
      <p:sp>
        <p:nvSpPr>
          <p:cNvPr id="4" name="Slide Number Placeholder 3"/>
          <p:cNvSpPr>
            <a:spLocks noGrp="1"/>
          </p:cNvSpPr>
          <p:nvPr>
            <p:ph type="sldNum" sz="quarter" idx="5"/>
          </p:nvPr>
        </p:nvSpPr>
        <p:spPr/>
        <p:txBody>
          <a:bodyPr/>
          <a:lstStyle/>
          <a:p>
            <a:pPr>
              <a:defRPr/>
            </a:pPr>
            <a:fld id="{C5331C8B-0F9D-4579-AAF8-9C6E9B7DA780}" type="slidenum">
              <a:rPr lang="en-US" smtClean="0"/>
              <a:pPr>
                <a:defRPr/>
              </a:pPr>
              <a:t>11</a:t>
            </a:fld>
            <a:endParaRPr lang="en-US" dirty="0"/>
          </a:p>
        </p:txBody>
      </p:sp>
    </p:spTree>
    <p:extLst>
      <p:ext uri="{BB962C8B-B14F-4D97-AF65-F5344CB8AC3E}">
        <p14:creationId xmlns:p14="http://schemas.microsoft.com/office/powerpoint/2010/main" val="1849553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5331C8B-0F9D-4579-AAF8-9C6E9B7DA780}" type="slidenum">
              <a:rPr lang="en-US" smtClean="0"/>
              <a:pPr>
                <a:defRPr/>
              </a:pPr>
              <a:t>12</a:t>
            </a:fld>
            <a:endParaRPr lang="en-US" dirty="0"/>
          </a:p>
        </p:txBody>
      </p:sp>
    </p:spTree>
    <p:extLst>
      <p:ext uri="{BB962C8B-B14F-4D97-AF65-F5344CB8AC3E}">
        <p14:creationId xmlns:p14="http://schemas.microsoft.com/office/powerpoint/2010/main" val="15488958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VA Master Powerpoint Slides ">
    <p:bg>
      <p:bgPr>
        <a:solidFill>
          <a:srgbClr val="002760"/>
        </a:solidFill>
        <a:effectLst/>
      </p:bgPr>
    </p:bg>
    <p:spTree>
      <p:nvGrpSpPr>
        <p:cNvPr id="1" name=""/>
        <p:cNvGrpSpPr/>
        <p:nvPr/>
      </p:nvGrpSpPr>
      <p:grpSpPr>
        <a:xfrm>
          <a:off x="0" y="0"/>
          <a:ext cx="0" cy="0"/>
          <a:chOff x="0" y="0"/>
          <a:chExt cx="0" cy="0"/>
        </a:xfrm>
      </p:grpSpPr>
      <p:sp>
        <p:nvSpPr>
          <p:cNvPr id="4" name="Rectangle 3"/>
          <p:cNvSpPr/>
          <p:nvPr userDrawn="1"/>
        </p:nvSpPr>
        <p:spPr bwMode="ltGray">
          <a:xfrm>
            <a:off x="0" y="0"/>
            <a:ext cx="12192000" cy="5105400"/>
          </a:xfrm>
          <a:prstGeom prst="rect">
            <a:avLst/>
          </a:prstGeom>
          <a:solidFill>
            <a:schemeClr val="tx1"/>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atin typeface="Arial" panose="020B0604020202020204" pitchFamily="34" charset="0"/>
              <a:cs typeface="Arial" panose="020B0604020202020204" pitchFamily="34" charset="0"/>
            </a:endParaRPr>
          </a:p>
        </p:txBody>
      </p:sp>
      <p:sp>
        <p:nvSpPr>
          <p:cNvPr id="5" name="Rectangle 4"/>
          <p:cNvSpPr/>
          <p:nvPr/>
        </p:nvSpPr>
        <p:spPr bwMode="invGray">
          <a:xfrm>
            <a:off x="0" y="5127625"/>
            <a:ext cx="12192000" cy="46038"/>
          </a:xfrm>
          <a:prstGeom prst="rect">
            <a:avLst/>
          </a:prstGeom>
          <a:solidFill>
            <a:srgbClr val="A0001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3" name="Subtitle 2"/>
          <p:cNvSpPr>
            <a:spLocks noGrp="1"/>
          </p:cNvSpPr>
          <p:nvPr>
            <p:ph type="subTitle" idx="1" hasCustomPrompt="1"/>
          </p:nvPr>
        </p:nvSpPr>
        <p:spPr>
          <a:xfrm>
            <a:off x="711200" y="2438400"/>
            <a:ext cx="10769600" cy="1499616"/>
          </a:xfrm>
        </p:spPr>
        <p:txBody>
          <a:bodyPr lIns="118872" tIns="0" rIns="45720" bIns="0" anchor="b"/>
          <a:lstStyle>
            <a:lvl1pPr marL="0" indent="0" algn="l">
              <a:buNone/>
              <a:defRPr sz="4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dirty="0"/>
              <a:t>Click to add title</a:t>
            </a:r>
          </a:p>
        </p:txBody>
      </p:sp>
      <p:sp>
        <p:nvSpPr>
          <p:cNvPr id="6" name="Date Placeholder 3"/>
          <p:cNvSpPr>
            <a:spLocks noGrp="1"/>
          </p:cNvSpPr>
          <p:nvPr>
            <p:ph type="dt" sz="half" idx="10"/>
          </p:nvPr>
        </p:nvSpPr>
        <p:spPr/>
        <p:txBody>
          <a:bodyPr/>
          <a:lstStyle>
            <a:lvl1pPr>
              <a:defRPr>
                <a:latin typeface="Arial Narrow" panose="020B0606020202030204" pitchFamily="34" charset="0"/>
                <a:cs typeface="Arial" panose="020B0604020202020204" pitchFamily="34" charset="0"/>
              </a:defRPr>
            </a:lvl1pPr>
          </a:lstStyle>
          <a:p>
            <a:pPr>
              <a:defRPr/>
            </a:pPr>
            <a:fld id="{7E0D29D0-7E9B-4914-8E2D-F373CABED0BD}" type="datetime1">
              <a:rPr lang="en-US" smtClean="0"/>
              <a:t>7/12/2024</a:t>
            </a:fld>
            <a:endParaRPr lang="en-US" dirty="0"/>
          </a:p>
        </p:txBody>
      </p:sp>
      <p:sp>
        <p:nvSpPr>
          <p:cNvPr id="7" name="Footer Placeholder 4"/>
          <p:cNvSpPr>
            <a:spLocks noGrp="1"/>
          </p:cNvSpPr>
          <p:nvPr>
            <p:ph type="ftr" sz="quarter" idx="11"/>
          </p:nvPr>
        </p:nvSpPr>
        <p:spPr>
          <a:xfrm>
            <a:off x="3520018" y="6477000"/>
            <a:ext cx="6269565" cy="274638"/>
          </a:xfrm>
        </p:spPr>
        <p:txBody>
          <a:bodyPr/>
          <a:lstStyle>
            <a:lvl1pPr>
              <a:defRPr>
                <a:latin typeface="Arial Narrow" panose="020B0606020202030204" pitchFamily="34" charset="0"/>
              </a:defRPr>
            </a:lvl1pPr>
          </a:lstStyle>
          <a:p>
            <a:pPr>
              <a:defRPr/>
            </a:pPr>
            <a:endParaRPr lang="en-US" dirty="0"/>
          </a:p>
        </p:txBody>
      </p:sp>
      <p:sp>
        <p:nvSpPr>
          <p:cNvPr id="8" name="Slide Number Placeholder 5"/>
          <p:cNvSpPr>
            <a:spLocks noGrp="1"/>
          </p:cNvSpPr>
          <p:nvPr>
            <p:ph type="sldNum" sz="quarter" idx="12"/>
          </p:nvPr>
        </p:nvSpPr>
        <p:spPr/>
        <p:txBody>
          <a:bodyPr/>
          <a:lstStyle>
            <a:lvl1pPr>
              <a:defRPr>
                <a:latin typeface="Arial Narrow" panose="020B0606020202030204" pitchFamily="34" charset="0"/>
              </a:defRPr>
            </a:lvl1pPr>
          </a:lstStyle>
          <a:p>
            <a:pPr>
              <a:defRPr/>
            </a:pPr>
            <a:fld id="{614C6E8E-58BD-45A7-B3A1-0438BB9B2718}" type="slidenum">
              <a:rPr lang="en-US" smtClean="0"/>
              <a:pPr>
                <a:defRPr/>
              </a:pPr>
              <a:t>‹#›</a:t>
            </a:fld>
            <a:endParaRPr lang="en-US" dirty="0"/>
          </a:p>
        </p:txBody>
      </p:sp>
      <p:sp>
        <p:nvSpPr>
          <p:cNvPr id="10" name="Subtitle 2"/>
          <p:cNvSpPr txBox="1">
            <a:spLocks/>
          </p:cNvSpPr>
          <p:nvPr userDrawn="1"/>
        </p:nvSpPr>
        <p:spPr bwMode="auto">
          <a:xfrm>
            <a:off x="711200" y="5181600"/>
            <a:ext cx="10769600" cy="1499616"/>
          </a:xfrm>
          <a:prstGeom prst="rect">
            <a:avLst/>
          </a:prstGeom>
          <a:noFill/>
          <a:ln w="9525">
            <a:noFill/>
            <a:miter lim="800000"/>
            <a:headEnd/>
            <a:tailEnd/>
          </a:ln>
        </p:spPr>
        <p:txBody>
          <a:bodyPr vert="horz" wrap="square" lIns="118872" tIns="0" rIns="45720" bIns="0" numCol="1" anchor="b" anchorCtr="0" compatLnSpc="1">
            <a:prstTxWarp prst="textNoShape">
              <a:avLst/>
            </a:prstTxWarp>
          </a:bodyPr>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pPr marL="0" marR="0" lvl="0" indent="0" algn="l" defTabSz="914400" rtl="0" eaLnBrk="0" fontAlgn="base" latinLnBrk="0" hangingPunct="0">
              <a:lnSpc>
                <a:spcPct val="100000"/>
              </a:lnSpc>
              <a:spcBef>
                <a:spcPct val="0"/>
              </a:spcBef>
              <a:spcAft>
                <a:spcPct val="0"/>
              </a:spcAft>
              <a:buClr>
                <a:schemeClr val="accent1"/>
              </a:buClr>
              <a:buSzPct val="80000"/>
              <a:buFont typeface="Wingdings 2" pitchFamily="18" charset="2"/>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1" name="Picture 10" descr="A red white and blue circle with white text&#10;&#10;Description automatically generated">
            <a:extLst>
              <a:ext uri="{FF2B5EF4-FFF2-40B4-BE49-F238E27FC236}">
                <a16:creationId xmlns:a16="http://schemas.microsoft.com/office/drawing/2014/main" id="{EDA92331-52F9-F3E6-6E15-16EFBBC207D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0" y="177538"/>
            <a:ext cx="2286000" cy="2286000"/>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_blue">
    <p:spTree>
      <p:nvGrpSpPr>
        <p:cNvPr id="1" name=""/>
        <p:cNvGrpSpPr/>
        <p:nvPr/>
      </p:nvGrpSpPr>
      <p:grpSpPr>
        <a:xfrm>
          <a:off x="0" y="0"/>
          <a:ext cx="0" cy="0"/>
          <a:chOff x="0" y="0"/>
          <a:chExt cx="0" cy="0"/>
        </a:xfrm>
      </p:grpSpPr>
      <p:pic>
        <p:nvPicPr>
          <p:cNvPr id="9" name="Picture 8" descr="A blue background with white text&#10;&#10;Description automatically generated">
            <a:extLst>
              <a:ext uri="{FF2B5EF4-FFF2-40B4-BE49-F238E27FC236}">
                <a16:creationId xmlns:a16="http://schemas.microsoft.com/office/drawing/2014/main" id="{5573E442-050D-9C62-8EB5-FB61351714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65969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_whit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226544A-DD96-AD16-9E87-A618E2751754}"/>
              </a:ext>
            </a:extLst>
          </p:cNvPr>
          <p:cNvSpPr>
            <a:spLocks noGrp="1"/>
          </p:cNvSpPr>
          <p:nvPr>
            <p:ph type="dt" sz="half" idx="10"/>
          </p:nvPr>
        </p:nvSpPr>
        <p:spPr/>
        <p:txBody>
          <a:bodyPr/>
          <a:lstStyle/>
          <a:p>
            <a:pPr>
              <a:defRPr/>
            </a:pPr>
            <a:fld id="{5C939C08-FB87-4D0F-BBC8-794C55230FAE}" type="datetime1">
              <a:rPr lang="en-US" smtClean="0"/>
              <a:t>7/12/2024</a:t>
            </a:fld>
            <a:endParaRPr lang="en-US" dirty="0"/>
          </a:p>
        </p:txBody>
      </p:sp>
      <p:sp>
        <p:nvSpPr>
          <p:cNvPr id="4" name="Footer Placeholder 3">
            <a:extLst>
              <a:ext uri="{FF2B5EF4-FFF2-40B4-BE49-F238E27FC236}">
                <a16:creationId xmlns:a16="http://schemas.microsoft.com/office/drawing/2014/main" id="{893B5C40-5C5F-0825-6933-83756EF5228F}"/>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12C37E4A-3492-DC6B-E937-27AD2BFDEC90}"/>
              </a:ext>
            </a:extLst>
          </p:cNvPr>
          <p:cNvSpPr>
            <a:spLocks noGrp="1"/>
          </p:cNvSpPr>
          <p:nvPr>
            <p:ph type="sldNum" sz="quarter" idx="12"/>
          </p:nvPr>
        </p:nvSpPr>
        <p:spPr/>
        <p:txBody>
          <a:bodyPr/>
          <a:lstStyle/>
          <a:p>
            <a:pPr>
              <a:defRPr/>
            </a:pPr>
            <a:fld id="{80E25C9D-C049-4EAC-A962-DC27658120FB}" type="slidenum">
              <a:rPr lang="en-US" smtClean="0"/>
              <a:pPr>
                <a:defRPr/>
              </a:pPr>
              <a:t>‹#›</a:t>
            </a:fld>
            <a:endParaRPr lang="en-US" dirty="0"/>
          </a:p>
        </p:txBody>
      </p:sp>
      <p:pic>
        <p:nvPicPr>
          <p:cNvPr id="11" name="Picture 10" descr="A close-up of a logo&#10;&#10;Description automatically generated">
            <a:extLst>
              <a:ext uri="{FF2B5EF4-FFF2-40B4-BE49-F238E27FC236}">
                <a16:creationId xmlns:a16="http://schemas.microsoft.com/office/drawing/2014/main" id="{DC227C71-C420-4EF5-2ADA-2F7558A74E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65779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6977D64-4F50-457B-A494-50EFAA3ED52D}" type="datetime1">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983034-C43E-47C6-8F91-9900F0BD552C}"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B435CD-AD8C-4DB7-8B2B-3C90E85A0A03}" type="datetime1">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983034-C43E-47C6-8F91-9900F0BD552C}"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E6A918-4A6D-4639-8F8A-244B7A4A4E0C}" type="datetime1">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983034-C43E-47C6-8F91-9900F0BD552C}" type="slidenum">
              <a:rPr lang="en-US" smtClean="0"/>
              <a:pPr/>
              <a:t>‹#›</a:t>
            </a:fld>
            <a:endParaRPr lang="en-US"/>
          </a:p>
        </p:txBody>
      </p:sp>
    </p:spTree>
    <p:extLst>
      <p:ext uri="{BB962C8B-B14F-4D97-AF65-F5344CB8AC3E}">
        <p14:creationId xmlns:p14="http://schemas.microsoft.com/office/powerpoint/2010/main" val="1984125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673C99-ECFA-4369-A179-246E7C491623}" type="datetime1">
              <a:rPr lang="en-US" smtClean="0"/>
              <a:t>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983034-C43E-47C6-8F91-9900F0BD552C}"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DA299D6-B6DE-4618-A85A-7AC7ACFD3131}" type="datetime1">
              <a:rPr lang="en-US" smtClean="0"/>
              <a:t>7/12/2024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983034-C43E-47C6-8F91-9900F0BD552C}"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65DC32-419C-4A2E-8A19-984452B478CF}" type="datetime1">
              <a:rPr lang="en-US" smtClean="0"/>
              <a:t>7/12/2024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983034-C43E-47C6-8F91-9900F0BD552C}"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06C584-5623-4989-82B2-3CDA3E059DEA}" type="datetime1">
              <a:rPr lang="en-US" smtClean="0"/>
              <a:t>7/12/2024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983034-C43E-47C6-8F91-9900F0BD552C}" type="slidenum">
              <a:rPr lang="en-US" smtClean="0"/>
              <a:pPr/>
              <a:t>‹#›</a:t>
            </a:fld>
            <a:endParaRPr lang="en-US"/>
          </a:p>
        </p:txBody>
      </p:sp>
    </p:spTree>
    <p:extLst>
      <p:ext uri="{BB962C8B-B14F-4D97-AF65-F5344CB8AC3E}">
        <p14:creationId xmlns:p14="http://schemas.microsoft.com/office/powerpoint/2010/main" val="29173757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22C49D-BCB6-4318-AFC7-D6EFFA7BAF9D}" type="datetime1">
              <a:rPr lang="en-US" smtClean="0"/>
              <a:t>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983034-C43E-47C6-8F91-9900F0BD552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_blue">
    <p:spTree>
      <p:nvGrpSpPr>
        <p:cNvPr id="1" name=""/>
        <p:cNvGrpSpPr/>
        <p:nvPr/>
      </p:nvGrpSpPr>
      <p:grpSpPr>
        <a:xfrm>
          <a:off x="0" y="0"/>
          <a:ext cx="0" cy="0"/>
          <a:chOff x="0" y="0"/>
          <a:chExt cx="0" cy="0"/>
        </a:xfrm>
      </p:grpSpPr>
      <p:pic>
        <p:nvPicPr>
          <p:cNvPr id="15" name="Picture 14" descr="A blue background with white text">
            <a:extLst>
              <a:ext uri="{FF2B5EF4-FFF2-40B4-BE49-F238E27FC236}">
                <a16:creationId xmlns:a16="http://schemas.microsoft.com/office/drawing/2014/main" id="{C920AF6E-89BA-AA5E-8EB2-93F808D491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333AB644-0885-54BF-EEF0-86C4C22E5F5A}"/>
              </a:ext>
            </a:extLst>
          </p:cNvPr>
          <p:cNvSpPr>
            <a:spLocks noGrp="1"/>
          </p:cNvSpPr>
          <p:nvPr>
            <p:ph type="title" hasCustomPrompt="1"/>
          </p:nvPr>
        </p:nvSpPr>
        <p:spPr>
          <a:xfrm>
            <a:off x="1371600" y="4724400"/>
            <a:ext cx="9448800" cy="609600"/>
          </a:xfrm>
        </p:spPr>
        <p:txBody>
          <a:bodyPr>
            <a:normAutofit/>
          </a:bodyPr>
          <a:lstStyle>
            <a:lvl1pPr algn="ctr">
              <a:defRPr sz="3600">
                <a:solidFill>
                  <a:schemeClr val="bg1"/>
                </a:solidFill>
              </a:defRPr>
            </a:lvl1pPr>
            <a:extLst/>
          </a:lstStyle>
          <a:p>
            <a:r>
              <a:rPr lang="en-US" dirty="0"/>
              <a:t>Click to edit title</a:t>
            </a:r>
          </a:p>
        </p:txBody>
      </p:sp>
      <p:sp>
        <p:nvSpPr>
          <p:cNvPr id="16" name="Text Placeholder 14">
            <a:extLst>
              <a:ext uri="{FF2B5EF4-FFF2-40B4-BE49-F238E27FC236}">
                <a16:creationId xmlns:a16="http://schemas.microsoft.com/office/drawing/2014/main" id="{6FEB0DF0-3B0B-12E6-93B8-07D4AB033F8C}"/>
              </a:ext>
            </a:extLst>
          </p:cNvPr>
          <p:cNvSpPr>
            <a:spLocks noGrp="1"/>
          </p:cNvSpPr>
          <p:nvPr>
            <p:ph type="body" sz="quarter" idx="10" hasCustomPrompt="1"/>
          </p:nvPr>
        </p:nvSpPr>
        <p:spPr>
          <a:xfrm>
            <a:off x="2743200" y="5638800"/>
            <a:ext cx="6705600" cy="609600"/>
          </a:xfrm>
        </p:spPr>
        <p:txBody>
          <a:bodyPr/>
          <a:lstStyle>
            <a:lvl1pPr marL="119062" indent="0" algn="ctr">
              <a:buNone/>
              <a:defRPr sz="2600" b="0">
                <a:solidFill>
                  <a:schemeClr val="bg1"/>
                </a:solidFill>
              </a:defRPr>
            </a:lvl1pPr>
          </a:lstStyle>
          <a:p>
            <a:pPr lvl="0"/>
            <a:r>
              <a:rPr lang="en-US" dirty="0"/>
              <a:t>Click to edit text</a:t>
            </a:r>
          </a:p>
        </p:txBody>
      </p:sp>
    </p:spTree>
    <p:extLst>
      <p:ext uri="{BB962C8B-B14F-4D97-AF65-F5344CB8AC3E}">
        <p14:creationId xmlns:p14="http://schemas.microsoft.com/office/powerpoint/2010/main" val="33291259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3192F2-5079-4EFB-BFA8-5D072DC365FB}" type="datetime1">
              <a:rPr lang="en-US" smtClean="0"/>
              <a:t>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983034-C43E-47C6-8F91-9900F0BD552C}"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C84561-B24C-4D8F-92C3-60A337D39028}" type="datetime1">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983034-C43E-47C6-8F91-9900F0BD552C}"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04D873-0C07-41B0-AB0E-26748EC30182}" type="datetime1">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983034-C43E-47C6-8F91-9900F0BD552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_white">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84D3EB50-E369-C193-1B20-D5801C2EA1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333AB644-0885-54BF-EEF0-86C4C22E5F5A}"/>
              </a:ext>
            </a:extLst>
          </p:cNvPr>
          <p:cNvSpPr>
            <a:spLocks noGrp="1"/>
          </p:cNvSpPr>
          <p:nvPr>
            <p:ph type="title" hasCustomPrompt="1"/>
          </p:nvPr>
        </p:nvSpPr>
        <p:spPr>
          <a:xfrm>
            <a:off x="1371600" y="4724400"/>
            <a:ext cx="9448800" cy="609600"/>
          </a:xfrm>
        </p:spPr>
        <p:txBody>
          <a:bodyPr>
            <a:normAutofit/>
          </a:bodyPr>
          <a:lstStyle>
            <a:lvl1pPr algn="ctr">
              <a:defRPr sz="3600">
                <a:solidFill>
                  <a:srgbClr val="002760"/>
                </a:solidFill>
              </a:defRPr>
            </a:lvl1pPr>
            <a:extLst/>
          </a:lstStyle>
          <a:p>
            <a:r>
              <a:rPr lang="en-US" dirty="0"/>
              <a:t>Click to edit title</a:t>
            </a:r>
          </a:p>
        </p:txBody>
      </p:sp>
      <p:sp>
        <p:nvSpPr>
          <p:cNvPr id="15" name="Text Placeholder 14">
            <a:extLst>
              <a:ext uri="{FF2B5EF4-FFF2-40B4-BE49-F238E27FC236}">
                <a16:creationId xmlns:a16="http://schemas.microsoft.com/office/drawing/2014/main" id="{4A90A8E0-9213-6AF1-0748-818A6AB3575F}"/>
              </a:ext>
            </a:extLst>
          </p:cNvPr>
          <p:cNvSpPr>
            <a:spLocks noGrp="1"/>
          </p:cNvSpPr>
          <p:nvPr>
            <p:ph type="body" sz="quarter" idx="10" hasCustomPrompt="1"/>
          </p:nvPr>
        </p:nvSpPr>
        <p:spPr>
          <a:xfrm>
            <a:off x="2743200" y="5638800"/>
            <a:ext cx="6705600" cy="609600"/>
          </a:xfrm>
        </p:spPr>
        <p:txBody>
          <a:bodyPr/>
          <a:lstStyle>
            <a:lvl1pPr marL="119062" indent="0" algn="ctr">
              <a:buNone/>
              <a:defRPr sz="2600" b="0">
                <a:solidFill>
                  <a:srgbClr val="002760"/>
                </a:solidFill>
              </a:defRPr>
            </a:lvl1pPr>
          </a:lstStyle>
          <a:p>
            <a:pPr lvl="0"/>
            <a:r>
              <a:rPr lang="en-US" dirty="0"/>
              <a:t>Click to edit text</a:t>
            </a:r>
          </a:p>
        </p:txBody>
      </p:sp>
    </p:spTree>
    <p:extLst>
      <p:ext uri="{BB962C8B-B14F-4D97-AF65-F5344CB8AC3E}">
        <p14:creationId xmlns:p14="http://schemas.microsoft.com/office/powerpoint/2010/main" val="59080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002760"/>
        </a:solidFill>
        <a:effectLst/>
      </p:bgPr>
    </p:bg>
    <p:spTree>
      <p:nvGrpSpPr>
        <p:cNvPr id="1" name=""/>
        <p:cNvGrpSpPr/>
        <p:nvPr/>
      </p:nvGrpSpPr>
      <p:grpSpPr>
        <a:xfrm>
          <a:off x="0" y="0"/>
          <a:ext cx="0" cy="0"/>
          <a:chOff x="0" y="0"/>
          <a:chExt cx="0" cy="0"/>
        </a:xfrm>
      </p:grpSpPr>
      <p:sp>
        <p:nvSpPr>
          <p:cNvPr id="4" name="Rectangle 3"/>
          <p:cNvSpPr/>
          <p:nvPr/>
        </p:nvSpPr>
        <p:spPr bwMode="ltGray">
          <a:xfrm>
            <a:off x="0" y="0"/>
            <a:ext cx="12192000" cy="5105400"/>
          </a:xfrm>
          <a:prstGeom prst="rect">
            <a:avLst/>
          </a:prstGeom>
          <a:solidFill>
            <a:schemeClr val="tx1"/>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bwMode="invGray">
          <a:xfrm>
            <a:off x="0" y="5127625"/>
            <a:ext cx="12192000" cy="46038"/>
          </a:xfrm>
          <a:prstGeom prst="rect">
            <a:avLst/>
          </a:prstGeom>
          <a:solidFill>
            <a:srgbClr val="A0001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Date Placeholder 3"/>
          <p:cNvSpPr>
            <a:spLocks noGrp="1"/>
          </p:cNvSpPr>
          <p:nvPr>
            <p:ph type="dt" sz="half" idx="10"/>
          </p:nvPr>
        </p:nvSpPr>
        <p:spPr>
          <a:xfrm>
            <a:off x="762000" y="6477000"/>
            <a:ext cx="2692400" cy="274638"/>
          </a:xfrm>
        </p:spPr>
        <p:txBody>
          <a:bodyPr/>
          <a:lstStyle>
            <a:lvl1pPr>
              <a:defRPr>
                <a:latin typeface="Arial Narrow" panose="020B0606020202030204" pitchFamily="34" charset="0"/>
              </a:defRPr>
            </a:lvl1pPr>
          </a:lstStyle>
          <a:p>
            <a:pPr>
              <a:defRPr/>
            </a:pPr>
            <a:fld id="{332A9344-8323-47CA-91A0-4028746855B7}" type="datetime1">
              <a:rPr lang="en-US" smtClean="0"/>
              <a:t>7/12/2024</a:t>
            </a:fld>
            <a:endParaRPr lang="en-US" dirty="0"/>
          </a:p>
        </p:txBody>
      </p:sp>
      <p:sp>
        <p:nvSpPr>
          <p:cNvPr id="7" name="Footer Placeholder 4"/>
          <p:cNvSpPr>
            <a:spLocks noGrp="1"/>
          </p:cNvSpPr>
          <p:nvPr>
            <p:ph type="ftr" sz="quarter" idx="11"/>
          </p:nvPr>
        </p:nvSpPr>
        <p:spPr>
          <a:xfrm>
            <a:off x="3520019" y="6477000"/>
            <a:ext cx="6233582" cy="274638"/>
          </a:xfrm>
        </p:spPr>
        <p:txBody>
          <a:bodyPr/>
          <a:lstStyle>
            <a:lvl1pPr>
              <a:defRPr>
                <a:latin typeface="Arial Narrow" panose="020B0606020202030204" pitchFamily="34" charset="0"/>
              </a:defRPr>
            </a:lvl1pPr>
          </a:lstStyle>
          <a:p>
            <a:pPr>
              <a:defRPr/>
            </a:pPr>
            <a:endParaRPr lang="en-US" dirty="0"/>
          </a:p>
        </p:txBody>
      </p:sp>
      <p:sp>
        <p:nvSpPr>
          <p:cNvPr id="8" name="Slide Number Placeholder 5"/>
          <p:cNvSpPr>
            <a:spLocks noGrp="1"/>
          </p:cNvSpPr>
          <p:nvPr>
            <p:ph type="sldNum" sz="quarter" idx="12"/>
          </p:nvPr>
        </p:nvSpPr>
        <p:spPr>
          <a:xfrm>
            <a:off x="9855200" y="6477000"/>
            <a:ext cx="1269999" cy="274638"/>
          </a:xfrm>
        </p:spPr>
        <p:txBody>
          <a:bodyPr/>
          <a:lstStyle>
            <a:lvl1pPr>
              <a:defRPr>
                <a:latin typeface="Arial Narrow" panose="020B0606020202030204" pitchFamily="34" charset="0"/>
              </a:defRPr>
            </a:lvl1pPr>
          </a:lstStyle>
          <a:p>
            <a:pPr>
              <a:defRPr/>
            </a:pPr>
            <a:fld id="{614C6E8E-58BD-45A7-B3A1-0438BB9B2718}" type="slidenum">
              <a:rPr lang="en-US" smtClean="0"/>
              <a:pPr>
                <a:defRPr/>
              </a:pPr>
              <a:t>‹#›</a:t>
            </a:fld>
            <a:endParaRPr lang="en-US" dirty="0"/>
          </a:p>
        </p:txBody>
      </p:sp>
      <p:pic>
        <p:nvPicPr>
          <p:cNvPr id="2" name="Picture 1" descr="A blue circle with white text&#10;&#10;Description automatically generated">
            <a:extLst>
              <a:ext uri="{FF2B5EF4-FFF2-40B4-BE49-F238E27FC236}">
                <a16:creationId xmlns:a16="http://schemas.microsoft.com/office/drawing/2014/main" id="{2B4CCBF5-E2AB-EAEB-8374-476CE620E2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44200" y="105608"/>
            <a:ext cx="1333238" cy="1333238"/>
          </a:xfrm>
          <a:prstGeom prst="rect">
            <a:avLst/>
          </a:prstGeom>
        </p:spPr>
      </p:pic>
      <p:sp>
        <p:nvSpPr>
          <p:cNvPr id="12" name="Title 1">
            <a:extLst>
              <a:ext uri="{FF2B5EF4-FFF2-40B4-BE49-F238E27FC236}">
                <a16:creationId xmlns:a16="http://schemas.microsoft.com/office/drawing/2014/main" id="{15502D80-F274-4ED7-278B-D65FCFED3480}"/>
              </a:ext>
            </a:extLst>
          </p:cNvPr>
          <p:cNvSpPr>
            <a:spLocks noGrp="1"/>
          </p:cNvSpPr>
          <p:nvPr>
            <p:ph type="title" hasCustomPrompt="1"/>
          </p:nvPr>
        </p:nvSpPr>
        <p:spPr>
          <a:xfrm>
            <a:off x="762000" y="2643188"/>
            <a:ext cx="10363200" cy="1362075"/>
          </a:xfrm>
        </p:spPr>
        <p:txBody>
          <a:bodyPr anchor="t"/>
          <a:lstStyle>
            <a:lvl1pPr algn="l">
              <a:defRPr sz="4000" b="1" cap="all"/>
            </a:lvl1pPr>
          </a:lstStyle>
          <a:p>
            <a:r>
              <a:rPr lang="en-US" dirty="0"/>
              <a:t>Click to edit title</a:t>
            </a:r>
          </a:p>
        </p:txBody>
      </p:sp>
      <p:sp>
        <p:nvSpPr>
          <p:cNvPr id="13" name="Text Placeholder 2">
            <a:extLst>
              <a:ext uri="{FF2B5EF4-FFF2-40B4-BE49-F238E27FC236}">
                <a16:creationId xmlns:a16="http://schemas.microsoft.com/office/drawing/2014/main" id="{9F314258-C6AF-5A13-40BC-4E95F5F7DAF2}"/>
              </a:ext>
            </a:extLst>
          </p:cNvPr>
          <p:cNvSpPr>
            <a:spLocks noGrp="1"/>
          </p:cNvSpPr>
          <p:nvPr>
            <p:ph type="body" idx="1" hasCustomPrompt="1"/>
          </p:nvPr>
        </p:nvSpPr>
        <p:spPr>
          <a:xfrm>
            <a:off x="762000" y="1143000"/>
            <a:ext cx="10363200" cy="1500187"/>
          </a:xfrm>
        </p:spPr>
        <p:txBody>
          <a:bodyPr anchor="b"/>
          <a:lstStyle>
            <a:lvl1pPr marL="0" indent="0">
              <a:buNone/>
              <a:defRPr sz="2000">
                <a:solidFill>
                  <a:srgbClr val="A0001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 Click to edit text</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8000" y="0"/>
            <a:ext cx="10972800" cy="950976"/>
          </a:xfrm>
        </p:spPr>
        <p:txBody>
          <a:bodyPr/>
          <a:lstStyle>
            <a:lvl1pPr>
              <a:defRPr>
                <a:solidFill>
                  <a:schemeClr val="bg1"/>
                </a:solidFill>
              </a:defRPr>
            </a:lvl1pPr>
            <a:extLst/>
          </a:lstStyle>
          <a:p>
            <a:r>
              <a:rPr lang="en-US" dirty="0"/>
              <a:t>Click to edit title</a:t>
            </a:r>
          </a:p>
        </p:txBody>
      </p:sp>
      <p:sp>
        <p:nvSpPr>
          <p:cNvPr id="3" name="Content Placeholder 2"/>
          <p:cNvSpPr>
            <a:spLocks noGrp="1"/>
          </p:cNvSpPr>
          <p:nvPr>
            <p:ph idx="1" hasCustomPrompt="1"/>
          </p:nvPr>
        </p:nvSpPr>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Arial Narrow" panose="020B0606020202030204" pitchFamily="34" charset="0"/>
              </a:defRPr>
            </a:lvl1pPr>
          </a:lstStyle>
          <a:p>
            <a:pPr>
              <a:defRPr/>
            </a:pPr>
            <a:fld id="{55CE896A-7C3C-469D-8229-1F901A7A6C79}" type="datetime1">
              <a:rPr lang="en-US" smtClean="0"/>
              <a:t>7/12/2024</a:t>
            </a:fld>
            <a:endParaRPr lang="en-US" dirty="0"/>
          </a:p>
        </p:txBody>
      </p:sp>
      <p:sp>
        <p:nvSpPr>
          <p:cNvPr id="5" name="Footer Placeholder 4"/>
          <p:cNvSpPr>
            <a:spLocks noGrp="1"/>
          </p:cNvSpPr>
          <p:nvPr>
            <p:ph type="ftr" sz="quarter" idx="11"/>
          </p:nvPr>
        </p:nvSpPr>
        <p:spPr>
          <a:xfrm>
            <a:off x="3520019" y="6477000"/>
            <a:ext cx="6233582" cy="274638"/>
          </a:xfrm>
        </p:spPr>
        <p:txBody>
          <a:bodyPr/>
          <a:lstStyle>
            <a:lvl1pPr>
              <a:defRPr>
                <a:latin typeface="Arial Narrow" panose="020B0606020202030204" pitchFamily="34"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atin typeface="Arial Narrow" panose="020B0606020202030204" pitchFamily="34" charset="0"/>
              </a:defRPr>
            </a:lvl1pPr>
          </a:lstStyle>
          <a:p>
            <a:pPr>
              <a:defRPr/>
            </a:pPr>
            <a:fld id="{C389C0D1-6764-4590-975B-BDB72E2838D7}"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extLst/>
          </a:lstStyle>
          <a:p>
            <a:r>
              <a:rPr lang="en-US" dirty="0"/>
              <a:t>Click to edit title</a:t>
            </a:r>
          </a:p>
        </p:txBody>
      </p:sp>
      <p:sp>
        <p:nvSpPr>
          <p:cNvPr id="3" name="Date Placeholder 3"/>
          <p:cNvSpPr>
            <a:spLocks noGrp="1"/>
          </p:cNvSpPr>
          <p:nvPr>
            <p:ph type="dt" sz="half" idx="10"/>
          </p:nvPr>
        </p:nvSpPr>
        <p:spPr/>
        <p:txBody>
          <a:bodyPr/>
          <a:lstStyle>
            <a:lvl1pPr>
              <a:defRPr>
                <a:latin typeface="Arial Narrow" panose="020B0606020202030204" pitchFamily="34" charset="0"/>
              </a:defRPr>
            </a:lvl1pPr>
          </a:lstStyle>
          <a:p>
            <a:pPr>
              <a:defRPr/>
            </a:pPr>
            <a:fld id="{EF84AC0A-163D-4B73-A580-2DF3B6315310}" type="datetime1">
              <a:rPr lang="en-US" smtClean="0"/>
              <a:t>7/12/2024</a:t>
            </a:fld>
            <a:endParaRPr lang="en-US" dirty="0"/>
          </a:p>
        </p:txBody>
      </p:sp>
      <p:sp>
        <p:nvSpPr>
          <p:cNvPr id="4" name="Footer Placeholder 4"/>
          <p:cNvSpPr>
            <a:spLocks noGrp="1"/>
          </p:cNvSpPr>
          <p:nvPr>
            <p:ph type="ftr" sz="quarter" idx="11"/>
          </p:nvPr>
        </p:nvSpPr>
        <p:spPr>
          <a:xfrm>
            <a:off x="3520019" y="6477000"/>
            <a:ext cx="6309782" cy="274638"/>
          </a:xfrm>
        </p:spPr>
        <p:txBody>
          <a:bodyPr/>
          <a:lstStyle>
            <a:lvl1pPr>
              <a:defRPr>
                <a:latin typeface="Arial Narrow" panose="020B0606020202030204" pitchFamily="34" charset="0"/>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pPr>
              <a:defRPr/>
            </a:pPr>
            <a:fld id="{361AF70C-9237-4993-85C7-D921CBEB9E24}"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extLst/>
          </a:lstStyle>
          <a:p>
            <a:r>
              <a:rPr lang="en-US" dirty="0"/>
              <a:t>Click to edit title</a:t>
            </a:r>
          </a:p>
        </p:txBody>
      </p:sp>
      <p:sp>
        <p:nvSpPr>
          <p:cNvPr id="3" name="Content Placeholder 2"/>
          <p:cNvSpPr>
            <a:spLocks noGrp="1"/>
          </p:cNvSpPr>
          <p:nvPr>
            <p:ph sz="half" idx="1" hasCustomPrompt="1"/>
          </p:nvPr>
        </p:nvSpPr>
        <p:spPr>
          <a:xfrm>
            <a:off x="609600" y="1371600"/>
            <a:ext cx="5384800" cy="5026152"/>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97600" y="1371600"/>
            <a:ext cx="5384800" cy="50261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atin typeface="Arial Narrow" panose="020B0606020202030204" pitchFamily="34" charset="0"/>
              </a:defRPr>
            </a:lvl1pPr>
          </a:lstStyle>
          <a:p>
            <a:pPr>
              <a:defRPr/>
            </a:pPr>
            <a:fld id="{B84D732B-84F4-4BA2-99AF-CC6E8A2E67E3}" type="datetime1">
              <a:rPr lang="en-US" smtClean="0"/>
              <a:t>7/12/2024</a:t>
            </a:fld>
            <a:endParaRPr lang="en-US" dirty="0"/>
          </a:p>
        </p:txBody>
      </p:sp>
      <p:sp>
        <p:nvSpPr>
          <p:cNvPr id="6" name="Footer Placeholder 4"/>
          <p:cNvSpPr>
            <a:spLocks noGrp="1"/>
          </p:cNvSpPr>
          <p:nvPr>
            <p:ph type="ftr" sz="quarter" idx="11"/>
          </p:nvPr>
        </p:nvSpPr>
        <p:spPr>
          <a:xfrm>
            <a:off x="3520019" y="6477000"/>
            <a:ext cx="6233582" cy="274638"/>
          </a:xfrm>
        </p:spPr>
        <p:txBody>
          <a:bodyPr/>
          <a:lstStyle>
            <a:lvl1pPr>
              <a:defRPr>
                <a:latin typeface="Arial Narrow" panose="020B0606020202030204" pitchFamily="34" charset="0"/>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atin typeface="Arial Narrow" panose="020B0606020202030204" pitchFamily="34" charset="0"/>
              </a:defRPr>
            </a:lvl1pPr>
          </a:lstStyle>
          <a:p>
            <a:pPr>
              <a:defRPr/>
            </a:pPr>
            <a:fld id="{D2A531D0-C429-45B9-B31D-866D070EBC69}"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extLst/>
          </a:lstStyle>
          <a:p>
            <a:r>
              <a:rPr lang="en-US" dirty="0"/>
              <a:t>Click to edit title</a:t>
            </a:r>
          </a:p>
        </p:txBody>
      </p:sp>
      <p:sp>
        <p:nvSpPr>
          <p:cNvPr id="3" name="Text Placeholder 2"/>
          <p:cNvSpPr>
            <a:spLocks noGrp="1"/>
          </p:cNvSpPr>
          <p:nvPr>
            <p:ph type="body" idx="1" hasCustomPrompt="1"/>
          </p:nvPr>
        </p:nvSpPr>
        <p:spPr>
          <a:xfrm>
            <a:off x="609600" y="1371602"/>
            <a:ext cx="5386917" cy="761999"/>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dirty="0"/>
              <a:t>Click to edit text</a:t>
            </a:r>
          </a:p>
        </p:txBody>
      </p:sp>
      <p:sp>
        <p:nvSpPr>
          <p:cNvPr id="4" name="Content Placeholder 3"/>
          <p:cNvSpPr>
            <a:spLocks noGrp="1"/>
          </p:cNvSpPr>
          <p:nvPr>
            <p:ph sz="half" idx="2" hasCustomPrompt="1"/>
          </p:nvPr>
        </p:nvSpPr>
        <p:spPr>
          <a:xfrm>
            <a:off x="609600" y="2133600"/>
            <a:ext cx="5386917" cy="4267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93368" y="1371602"/>
            <a:ext cx="5389033" cy="685799"/>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dirty="0"/>
              <a:t>Click to edit text</a:t>
            </a:r>
          </a:p>
        </p:txBody>
      </p:sp>
      <p:sp>
        <p:nvSpPr>
          <p:cNvPr id="6" name="Content Placeholder 5"/>
          <p:cNvSpPr>
            <a:spLocks noGrp="1"/>
          </p:cNvSpPr>
          <p:nvPr>
            <p:ph sz="quarter" idx="4" hasCustomPrompt="1"/>
          </p:nvPr>
        </p:nvSpPr>
        <p:spPr>
          <a:xfrm>
            <a:off x="6193368" y="2057400"/>
            <a:ext cx="5389033" cy="4343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p:txBody>
          <a:bodyPr/>
          <a:lstStyle>
            <a:lvl1pPr>
              <a:defRPr>
                <a:latin typeface="Arial Narrow" panose="020B0606020202030204" pitchFamily="34" charset="0"/>
              </a:defRPr>
            </a:lvl1pPr>
          </a:lstStyle>
          <a:p>
            <a:pPr>
              <a:defRPr/>
            </a:pPr>
            <a:fld id="{F772BABE-8C0E-40D9-8ED1-D03335A2716F}" type="datetime1">
              <a:rPr lang="en-US" smtClean="0"/>
              <a:t>7/12/2024</a:t>
            </a:fld>
            <a:endParaRPr lang="en-US" dirty="0"/>
          </a:p>
        </p:txBody>
      </p:sp>
      <p:sp>
        <p:nvSpPr>
          <p:cNvPr id="8" name="Footer Placeholder 4"/>
          <p:cNvSpPr>
            <a:spLocks noGrp="1"/>
          </p:cNvSpPr>
          <p:nvPr>
            <p:ph type="ftr" sz="quarter" idx="11"/>
          </p:nvPr>
        </p:nvSpPr>
        <p:spPr>
          <a:xfrm>
            <a:off x="3520019" y="6477000"/>
            <a:ext cx="6233582" cy="274638"/>
          </a:xfrm>
        </p:spPr>
        <p:txBody>
          <a:bodyPr/>
          <a:lstStyle>
            <a:lvl1pPr>
              <a:defRPr>
                <a:latin typeface="Arial Narrow" panose="020B0606020202030204" pitchFamily="34" charset="0"/>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atin typeface="Arial Narrow" panose="020B0606020202030204" pitchFamily="34" charset="0"/>
              </a:defRPr>
            </a:lvl1pPr>
          </a:lstStyle>
          <a:p>
            <a:pPr>
              <a:defRPr/>
            </a:pPr>
            <a:fld id="{B6EE84B3-F910-427D-9EE4-5F49E6F496B0}"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3807885" y="0"/>
            <a:ext cx="61383"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p:nvSpPr>
        <p:spPr bwMode="invGray">
          <a:xfrm>
            <a:off x="3807885" y="0"/>
            <a:ext cx="61383"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title" hasCustomPrompt="1"/>
          </p:nvPr>
        </p:nvSpPr>
        <p:spPr>
          <a:xfrm>
            <a:off x="223784" y="152400"/>
            <a:ext cx="3364992" cy="685800"/>
          </a:xfrm>
        </p:spPr>
        <p:txBody>
          <a:bodyPr lIns="73152" bIns="0" anchor="b">
            <a:sp3d prstMaterial="matte"/>
          </a:bodyPr>
          <a:lstStyle>
            <a:lvl1pPr algn="l">
              <a:defRPr sz="2000" b="0">
                <a:solidFill>
                  <a:schemeClr val="bg1"/>
                </a:solidFill>
              </a:defRPr>
            </a:lvl1pPr>
            <a:extLst/>
          </a:lstStyle>
          <a:p>
            <a:r>
              <a:rPr lang="en-US" dirty="0"/>
              <a:t>Click to edit title</a:t>
            </a:r>
          </a:p>
        </p:txBody>
      </p:sp>
      <p:sp>
        <p:nvSpPr>
          <p:cNvPr id="3" name="Content Placeholder 2"/>
          <p:cNvSpPr>
            <a:spLocks noGrp="1"/>
          </p:cNvSpPr>
          <p:nvPr>
            <p:ph idx="1" hasCustomPrompt="1"/>
          </p:nvPr>
        </p:nvSpPr>
        <p:spPr>
          <a:xfrm>
            <a:off x="4025837" y="1743134"/>
            <a:ext cx="7894188"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hasCustomPrompt="1"/>
          </p:nvPr>
        </p:nvSpPr>
        <p:spPr>
          <a:xfrm>
            <a:off x="223784" y="1730018"/>
            <a:ext cx="329184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dirty="0"/>
              <a:t>Click to edit text</a:t>
            </a:r>
          </a:p>
        </p:txBody>
      </p:sp>
      <p:sp>
        <p:nvSpPr>
          <p:cNvPr id="7" name="Date Placeholder 4"/>
          <p:cNvSpPr>
            <a:spLocks noGrp="1"/>
          </p:cNvSpPr>
          <p:nvPr>
            <p:ph type="dt" sz="half" idx="10"/>
          </p:nvPr>
        </p:nvSpPr>
        <p:spPr/>
        <p:txBody>
          <a:bodyPr/>
          <a:lstStyle>
            <a:lvl1pPr>
              <a:defRPr>
                <a:latin typeface="Arial Narrow" panose="020B0606020202030204" pitchFamily="34" charset="0"/>
              </a:defRPr>
            </a:lvl1pPr>
          </a:lstStyle>
          <a:p>
            <a:pPr>
              <a:defRPr/>
            </a:pPr>
            <a:fld id="{F4D2C28D-44E6-46A4-AD10-4589BFA0A9FE}" type="datetime1">
              <a:rPr lang="en-US" smtClean="0"/>
              <a:t>7/12/2024</a:t>
            </a:fld>
            <a:endParaRPr lang="en-US" dirty="0"/>
          </a:p>
        </p:txBody>
      </p:sp>
      <p:sp>
        <p:nvSpPr>
          <p:cNvPr id="8" name="Footer Placeholder 5"/>
          <p:cNvSpPr>
            <a:spLocks noGrp="1"/>
          </p:cNvSpPr>
          <p:nvPr>
            <p:ph type="ftr" sz="quarter" idx="11"/>
          </p:nvPr>
        </p:nvSpPr>
        <p:spPr>
          <a:xfrm>
            <a:off x="3520019" y="6477000"/>
            <a:ext cx="6199726" cy="274638"/>
          </a:xfrm>
        </p:spPr>
        <p:txBody>
          <a:bodyPr/>
          <a:lstStyle>
            <a:lvl1pPr>
              <a:defRPr>
                <a:latin typeface="Arial Narrow" panose="020B0606020202030204" pitchFamily="34" charset="0"/>
              </a:defRPr>
            </a:lvl1pPr>
          </a:lstStyle>
          <a:p>
            <a:pPr>
              <a:defRPr/>
            </a:pPr>
            <a:endParaRPr lang="en-US" dirty="0"/>
          </a:p>
        </p:txBody>
      </p:sp>
      <p:sp>
        <p:nvSpPr>
          <p:cNvPr id="9" name="Slide Number Placeholder 6"/>
          <p:cNvSpPr>
            <a:spLocks noGrp="1"/>
          </p:cNvSpPr>
          <p:nvPr>
            <p:ph type="sldNum" sz="quarter" idx="12"/>
          </p:nvPr>
        </p:nvSpPr>
        <p:spPr/>
        <p:txBody>
          <a:bodyPr/>
          <a:lstStyle>
            <a:lvl1pPr>
              <a:defRPr>
                <a:latin typeface="Arial Narrow" panose="020B0606020202030204" pitchFamily="34" charset="0"/>
              </a:defRPr>
            </a:lvl1pPr>
          </a:lstStyle>
          <a:p>
            <a:pPr>
              <a:defRPr/>
            </a:pPr>
            <a:fld id="{F96A41FE-C36C-4835-AE04-E91ACA13C18A}"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bwMode="ltGray">
          <a:xfrm>
            <a:off x="4156" y="0"/>
            <a:ext cx="12192000" cy="990600"/>
          </a:xfrm>
          <a:prstGeom prst="rect">
            <a:avLst/>
          </a:prstGeom>
          <a:solidFill>
            <a:srgbClr val="00276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Placeholder 1"/>
          <p:cNvSpPr>
            <a:spLocks noGrp="1"/>
          </p:cNvSpPr>
          <p:nvPr>
            <p:ph type="title"/>
          </p:nvPr>
        </p:nvSpPr>
        <p:spPr>
          <a:xfrm>
            <a:off x="508000" y="0"/>
            <a:ext cx="10972800" cy="99060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dirty="0"/>
              <a:t>Click to edit title</a:t>
            </a:r>
          </a:p>
        </p:txBody>
      </p:sp>
      <p:sp>
        <p:nvSpPr>
          <p:cNvPr id="1028" name="Text Placeholder 2"/>
          <p:cNvSpPr>
            <a:spLocks noGrp="1"/>
          </p:cNvSpPr>
          <p:nvPr>
            <p:ph type="body" idx="1"/>
          </p:nvPr>
        </p:nvSpPr>
        <p:spPr bwMode="auto">
          <a:xfrm>
            <a:off x="609600" y="1219200"/>
            <a:ext cx="10972800" cy="5181600"/>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477000"/>
            <a:ext cx="28448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schemeClr val="tx1">
                    <a:tint val="95000"/>
                  </a:schemeClr>
                </a:solidFill>
                <a:latin typeface="Arial Narrow" panose="020B0606020202030204" pitchFamily="34" charset="0"/>
              </a:defRPr>
            </a:lvl1pPr>
            <a:extLst/>
          </a:lstStyle>
          <a:p>
            <a:pPr>
              <a:defRPr/>
            </a:pPr>
            <a:fld id="{49517F65-BB0E-404A-9197-356FCB7D583C}" type="datetime1">
              <a:rPr lang="en-US" smtClean="0"/>
              <a:t>7/12/2024</a:t>
            </a:fld>
            <a:endParaRPr lang="en-US" dirty="0"/>
          </a:p>
        </p:txBody>
      </p:sp>
      <p:sp>
        <p:nvSpPr>
          <p:cNvPr id="5" name="Footer Placeholder 4"/>
          <p:cNvSpPr>
            <a:spLocks noGrp="1"/>
          </p:cNvSpPr>
          <p:nvPr>
            <p:ph type="ftr" sz="quarter" idx="3"/>
          </p:nvPr>
        </p:nvSpPr>
        <p:spPr>
          <a:xfrm>
            <a:off x="3520019" y="6477000"/>
            <a:ext cx="6233582"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Arial Narrow" panose="020B0606020202030204" pitchFamily="34" charset="0"/>
              </a:defRPr>
            </a:lvl1pPr>
            <a:extLst/>
          </a:lstStyle>
          <a:p>
            <a:pPr>
              <a:defRPr/>
            </a:pPr>
            <a:endParaRPr lang="en-US" dirty="0"/>
          </a:p>
        </p:txBody>
      </p:sp>
      <p:sp>
        <p:nvSpPr>
          <p:cNvPr id="6" name="Slide Number Placeholder 5"/>
          <p:cNvSpPr>
            <a:spLocks noGrp="1"/>
          </p:cNvSpPr>
          <p:nvPr>
            <p:ph type="sldNum" sz="quarter" idx="4"/>
          </p:nvPr>
        </p:nvSpPr>
        <p:spPr>
          <a:xfrm>
            <a:off x="9855201" y="6477000"/>
            <a:ext cx="1016000" cy="274638"/>
          </a:xfrm>
          <a:prstGeom prst="rect">
            <a:avLst/>
          </a:prstGeom>
        </p:spPr>
        <p:txBody>
          <a:bodyPr vert="horz" bIns="0" rtlCol="0" anchor="b"/>
          <a:lstStyle>
            <a:lvl1pPr algn="r" eaLnBrk="1" fontAlgn="auto" latinLnBrk="0" hangingPunct="1">
              <a:spcBef>
                <a:spcPts val="0"/>
              </a:spcBef>
              <a:spcAft>
                <a:spcPts val="0"/>
              </a:spcAft>
              <a:defRPr kumimoji="0" sz="1200">
                <a:solidFill>
                  <a:schemeClr val="tx1">
                    <a:tint val="95000"/>
                  </a:schemeClr>
                </a:solidFill>
                <a:latin typeface="Arial Narrow" panose="020B0606020202030204" pitchFamily="34" charset="0"/>
              </a:defRPr>
            </a:lvl1pPr>
            <a:extLst/>
          </a:lstStyle>
          <a:p>
            <a:pPr>
              <a:defRPr/>
            </a:pPr>
            <a:fld id="{80E25C9D-C049-4EAC-A962-DC27658120FB}" type="slidenum">
              <a:rPr lang="en-US" smtClean="0"/>
              <a:pPr>
                <a:defRPr/>
              </a:pPr>
              <a:t>‹#›</a:t>
            </a:fld>
            <a:endParaRPr lang="en-US" dirty="0"/>
          </a:p>
        </p:txBody>
      </p:sp>
      <p:sp>
        <p:nvSpPr>
          <p:cNvPr id="10" name="Rectangle 9"/>
          <p:cNvSpPr/>
          <p:nvPr/>
        </p:nvSpPr>
        <p:spPr bwMode="invGray">
          <a:xfrm>
            <a:off x="0" y="990600"/>
            <a:ext cx="12192000" cy="46038"/>
          </a:xfrm>
          <a:prstGeom prst="rect">
            <a:avLst/>
          </a:prstGeom>
          <a:solidFill>
            <a:srgbClr val="A0001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8" name="Picture 7" descr="A blue circle with white text&#10;&#10;Description automatically generated">
            <a:extLst>
              <a:ext uri="{FF2B5EF4-FFF2-40B4-BE49-F238E27FC236}">
                <a16:creationId xmlns:a16="http://schemas.microsoft.com/office/drawing/2014/main" id="{A9F3314A-2A3F-4CEE-950A-026A338AA92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744200" y="5418400"/>
            <a:ext cx="1333238" cy="1333238"/>
          </a:xfrm>
          <a:prstGeom prst="rect">
            <a:avLst/>
          </a:prstGeom>
        </p:spPr>
      </p:pic>
    </p:spTree>
  </p:cSld>
  <p:clrMap bg1="lt1" tx1="dk1" bg2="lt2" tx2="dk2" accent1="accent1" accent2="accent2" accent3="accent3" accent4="accent4" accent5="accent5" accent6="accent6" hlink="hlink" folHlink="folHlink"/>
  <p:sldLayoutIdLst>
    <p:sldLayoutId id="2147484075" r:id="rId1"/>
    <p:sldLayoutId id="2147484092" r:id="rId2"/>
    <p:sldLayoutId id="2147484093" r:id="rId3"/>
    <p:sldLayoutId id="2147484076" r:id="rId4"/>
    <p:sldLayoutId id="2147484064" r:id="rId5"/>
    <p:sldLayoutId id="2147484067" r:id="rId6"/>
    <p:sldLayoutId id="2147484065" r:id="rId7"/>
    <p:sldLayoutId id="2147484066" r:id="rId8"/>
    <p:sldLayoutId id="2147484074" r:id="rId9"/>
    <p:sldLayoutId id="2147484089" r:id="rId10"/>
    <p:sldLayoutId id="2147484090" r:id="rId11"/>
  </p:sldLayoutIdLst>
  <p:hf hdr="0"/>
  <p:txStyles>
    <p:titleStyle>
      <a:lvl1pPr algn="l" rtl="0" eaLnBrk="0" fontAlgn="base" hangingPunct="0">
        <a:spcBef>
          <a:spcPct val="0"/>
        </a:spcBef>
        <a:spcAft>
          <a:spcPct val="0"/>
        </a:spcAft>
        <a:defRPr sz="4500" b="1" kern="1200">
          <a:solidFill>
            <a:schemeClr val="bg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4500" b="1">
          <a:solidFill>
            <a:srgbClr val="347FD8"/>
          </a:solidFill>
          <a:latin typeface="Corbel" pitchFamily="34" charset="0"/>
        </a:defRPr>
      </a:lvl2pPr>
      <a:lvl3pPr algn="l" rtl="0" eaLnBrk="0" fontAlgn="base" hangingPunct="0">
        <a:spcBef>
          <a:spcPct val="0"/>
        </a:spcBef>
        <a:spcAft>
          <a:spcPct val="0"/>
        </a:spcAft>
        <a:defRPr sz="4500" b="1">
          <a:solidFill>
            <a:srgbClr val="347FD8"/>
          </a:solidFill>
          <a:latin typeface="Corbel" pitchFamily="34" charset="0"/>
        </a:defRPr>
      </a:lvl3pPr>
      <a:lvl4pPr algn="l" rtl="0" eaLnBrk="0" fontAlgn="base" hangingPunct="0">
        <a:spcBef>
          <a:spcPct val="0"/>
        </a:spcBef>
        <a:spcAft>
          <a:spcPct val="0"/>
        </a:spcAft>
        <a:defRPr sz="4500" b="1">
          <a:solidFill>
            <a:srgbClr val="347FD8"/>
          </a:solidFill>
          <a:latin typeface="Corbel" pitchFamily="34" charset="0"/>
        </a:defRPr>
      </a:lvl4pPr>
      <a:lvl5pPr algn="l" rtl="0" eaLnBrk="0" fontAlgn="base" hangingPunct="0">
        <a:spcBef>
          <a:spcPct val="0"/>
        </a:spcBef>
        <a:spcAft>
          <a:spcPct val="0"/>
        </a:spcAft>
        <a:defRPr sz="4500" b="1">
          <a:solidFill>
            <a:srgbClr val="347FD8"/>
          </a:solidFill>
          <a:latin typeface="Corbel" pitchFamily="34" charset="0"/>
        </a:defRPr>
      </a:lvl5pPr>
      <a:lvl6pPr marL="457200" algn="l" rtl="0" fontAlgn="base">
        <a:spcBef>
          <a:spcPct val="0"/>
        </a:spcBef>
        <a:spcAft>
          <a:spcPct val="0"/>
        </a:spcAft>
        <a:defRPr sz="4500" b="1">
          <a:solidFill>
            <a:srgbClr val="347FD8"/>
          </a:solidFill>
          <a:latin typeface="Corbel" pitchFamily="34" charset="0"/>
        </a:defRPr>
      </a:lvl6pPr>
      <a:lvl7pPr marL="914400" algn="l" rtl="0" fontAlgn="base">
        <a:spcBef>
          <a:spcPct val="0"/>
        </a:spcBef>
        <a:spcAft>
          <a:spcPct val="0"/>
        </a:spcAft>
        <a:defRPr sz="4500" b="1">
          <a:solidFill>
            <a:srgbClr val="347FD8"/>
          </a:solidFill>
          <a:latin typeface="Corbel" pitchFamily="34" charset="0"/>
        </a:defRPr>
      </a:lvl7pPr>
      <a:lvl8pPr marL="1371600" algn="l" rtl="0" fontAlgn="base">
        <a:spcBef>
          <a:spcPct val="0"/>
        </a:spcBef>
        <a:spcAft>
          <a:spcPct val="0"/>
        </a:spcAft>
        <a:defRPr sz="4500" b="1">
          <a:solidFill>
            <a:srgbClr val="347FD8"/>
          </a:solidFill>
          <a:latin typeface="Corbel" pitchFamily="34" charset="0"/>
        </a:defRPr>
      </a:lvl8pPr>
      <a:lvl9pPr marL="1828800" algn="l" rtl="0" fontAlgn="base">
        <a:spcBef>
          <a:spcPct val="0"/>
        </a:spcBef>
        <a:spcAft>
          <a:spcPct val="0"/>
        </a:spcAft>
        <a:defRPr sz="4500" b="1">
          <a:solidFill>
            <a:srgbClr val="347FD8"/>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Arial" panose="020B0604020202020204" pitchFamily="34" charset="0"/>
          <a:ea typeface="+mn-ea"/>
          <a:cs typeface="Arial" panose="020B0604020202020204" pitchFamily="34" charset="0"/>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Arial" panose="020B0604020202020204" pitchFamily="34" charset="0"/>
          <a:ea typeface="+mn-ea"/>
          <a:cs typeface="Arial" panose="020B0604020202020204" pitchFamily="34" charset="0"/>
        </a:defRPr>
      </a:lvl2pPr>
      <a:lvl3pPr marL="995363" indent="-228600" algn="l" rtl="0" eaLnBrk="0" fontAlgn="base" hangingPunct="0">
        <a:spcBef>
          <a:spcPct val="20000"/>
        </a:spcBef>
        <a:spcAft>
          <a:spcPct val="0"/>
        </a:spcAft>
        <a:buClr>
          <a:srgbClr val="9BBB59"/>
        </a:buClr>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216025" indent="-182563" algn="l" rtl="0" eaLnBrk="0" fontAlgn="base" hangingPunct="0">
        <a:spcBef>
          <a:spcPct val="20000"/>
        </a:spcBef>
        <a:spcAft>
          <a:spcPct val="0"/>
        </a:spcAft>
        <a:buClr>
          <a:srgbClr val="8064A2"/>
        </a:buClr>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425575" indent="-182563" algn="l" rtl="0" eaLnBrk="0" fontAlgn="base" hangingPunct="0">
        <a:spcBef>
          <a:spcPct val="20000"/>
        </a:spcBef>
        <a:spcAft>
          <a:spcPct val="0"/>
        </a:spcAft>
        <a:buClr>
          <a:srgbClr val="4BACC6"/>
        </a:buClr>
        <a:buFont typeface="Wingdings 3" pitchFamily="18" charset="2"/>
        <a:buChar char=""/>
        <a:defRPr lang="en-US" sz="2000" kern="1200">
          <a:solidFill>
            <a:schemeClr val="tx1"/>
          </a:solidFill>
          <a:latin typeface="Arial" panose="020B0604020202020204" pitchFamily="34" charset="0"/>
          <a:ea typeface="+mn-ea"/>
          <a:cs typeface="Arial" panose="020B060402020202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B1EFC2-9727-4590-9FFC-160995CD350B}" type="datetime1">
              <a:rPr lang="en-US" smtClean="0"/>
              <a:t>7/12/2024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983034-C43E-47C6-8F91-9900F0BD552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78" r:id="rId1"/>
    <p:sldLayoutId id="2147484079" r:id="rId2"/>
    <p:sldLayoutId id="2147484094" r:id="rId3"/>
    <p:sldLayoutId id="2147484081" r:id="rId4"/>
    <p:sldLayoutId id="2147484082" r:id="rId5"/>
    <p:sldLayoutId id="2147484083" r:id="rId6"/>
    <p:sldLayoutId id="2147484091" r:id="rId7"/>
    <p:sldLayoutId id="2147484085" r:id="rId8"/>
    <p:sldLayoutId id="2147484086" r:id="rId9"/>
    <p:sldLayoutId id="2147484087" r:id="rId10"/>
    <p:sldLayoutId id="2147484088"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png"/><Relationship Id="rId9" Type="http://schemas.openxmlformats.org/officeDocument/2006/relationships/image" Target="../media/image26.png"/></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microsoft.com/office/2018/10/relationships/comments" Target="../comments/modernComment_13A_9565DE87.xml"/><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hyperlink" Target="https://studentveterans.org/wp-content/uploads/2024/02/Policy-Priorities.pdf"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microsoft.com/office/2018/10/relationships/comments" Target="../comments/modernComment_13C_D21D801D.xml"/><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11F_FCD31A78.xml"/><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hyperlink" Target="mailto:tammy.barlet@studentveterans.org"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7720C-063A-5F2F-EA4E-D6BF5BF0E4A0}"/>
              </a:ext>
            </a:extLst>
          </p:cNvPr>
          <p:cNvSpPr>
            <a:spLocks noGrp="1"/>
          </p:cNvSpPr>
          <p:nvPr>
            <p:ph type="title"/>
          </p:nvPr>
        </p:nvSpPr>
        <p:spPr/>
        <p:txBody>
          <a:bodyPr>
            <a:noAutofit/>
          </a:bodyPr>
          <a:lstStyle/>
          <a:p>
            <a:r>
              <a:rPr lang="en-US" sz="3000" b="0" dirty="0">
                <a:latin typeface="+mj-lt"/>
              </a:rPr>
              <a:t>Creating a Successful Student Veterans of America Chapter</a:t>
            </a:r>
          </a:p>
        </p:txBody>
      </p:sp>
      <p:sp>
        <p:nvSpPr>
          <p:cNvPr id="3" name="Text Placeholder 2">
            <a:extLst>
              <a:ext uri="{FF2B5EF4-FFF2-40B4-BE49-F238E27FC236}">
                <a16:creationId xmlns:a16="http://schemas.microsoft.com/office/drawing/2014/main" id="{FD8793AF-D6C9-36A7-9F13-BE2928E1F7AD}"/>
              </a:ext>
            </a:extLst>
          </p:cNvPr>
          <p:cNvSpPr>
            <a:spLocks noGrp="1"/>
          </p:cNvSpPr>
          <p:nvPr>
            <p:ph type="body" sz="quarter" idx="10"/>
          </p:nvPr>
        </p:nvSpPr>
        <p:spPr/>
        <p:txBody>
          <a:bodyPr/>
          <a:lstStyle/>
          <a:p>
            <a:r>
              <a:rPr lang="en-US" sz="2400" dirty="0">
                <a:latin typeface="+mj-lt"/>
              </a:rPr>
              <a:t>Olivia Brinsfield, Outreach Coordinator</a:t>
            </a:r>
          </a:p>
        </p:txBody>
      </p:sp>
    </p:spTree>
    <p:extLst>
      <p:ext uri="{BB962C8B-B14F-4D97-AF65-F5344CB8AC3E}">
        <p14:creationId xmlns:p14="http://schemas.microsoft.com/office/powerpoint/2010/main" val="747205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A0432-A73D-7D58-5386-21C3154E33FC}"/>
              </a:ext>
            </a:extLst>
          </p:cNvPr>
          <p:cNvSpPr>
            <a:spLocks noGrp="1"/>
          </p:cNvSpPr>
          <p:nvPr>
            <p:ph type="title"/>
          </p:nvPr>
        </p:nvSpPr>
        <p:spPr/>
        <p:txBody>
          <a:bodyPr/>
          <a:lstStyle/>
          <a:p>
            <a:r>
              <a:rPr lang="en-US" dirty="0">
                <a:latin typeface="+mj-lt"/>
              </a:rPr>
              <a:t>Chapter Services &amp; Resources</a:t>
            </a:r>
          </a:p>
        </p:txBody>
      </p:sp>
      <p:sp>
        <p:nvSpPr>
          <p:cNvPr id="3" name="Content Placeholder 2">
            <a:extLst>
              <a:ext uri="{FF2B5EF4-FFF2-40B4-BE49-F238E27FC236}">
                <a16:creationId xmlns:a16="http://schemas.microsoft.com/office/drawing/2014/main" id="{A77C8B1A-3898-45C2-749A-E3784DDA946C}"/>
              </a:ext>
            </a:extLst>
          </p:cNvPr>
          <p:cNvSpPr>
            <a:spLocks noGrp="1"/>
          </p:cNvSpPr>
          <p:nvPr>
            <p:ph idx="1"/>
          </p:nvPr>
        </p:nvSpPr>
        <p:spPr>
          <a:xfrm>
            <a:off x="573795" y="1123188"/>
            <a:ext cx="10972800" cy="5181600"/>
          </a:xfrm>
        </p:spPr>
        <p:txBody>
          <a:bodyPr/>
          <a:lstStyle/>
          <a:p>
            <a:pPr>
              <a:buFont typeface="Arial" panose="020B0604020202020204" pitchFamily="34" charset="0"/>
              <a:buChar char="•"/>
            </a:pPr>
            <a:r>
              <a:rPr lang="en-US" sz="2800" dirty="0">
                <a:latin typeface="+mj-lt"/>
              </a:rPr>
              <a:t>Dedicated support team to assist with virtual chapter consultations, lead roundtable discussions, and deliver best practices</a:t>
            </a:r>
          </a:p>
          <a:p>
            <a:pPr>
              <a:buFont typeface="Arial" panose="020B0604020202020204" pitchFamily="34" charset="0"/>
              <a:buChar char="•"/>
            </a:pPr>
            <a:endParaRPr lang="en-US" sz="2800" dirty="0">
              <a:latin typeface="+mj-lt"/>
            </a:endParaRPr>
          </a:p>
          <a:p>
            <a:pPr>
              <a:buFont typeface="Arial" panose="020B0604020202020204" pitchFamily="34" charset="0"/>
              <a:buChar char="•"/>
            </a:pPr>
            <a:r>
              <a:rPr lang="en-US" sz="2800" dirty="0">
                <a:latin typeface="+mj-lt"/>
              </a:rPr>
              <a:t>Over $140,000 in scholarships distributed to student veterans annually </a:t>
            </a:r>
          </a:p>
          <a:p>
            <a:pPr marL="119062" indent="0">
              <a:buNone/>
            </a:pPr>
            <a:endParaRPr lang="en-US" sz="2800" dirty="0">
              <a:latin typeface="+mj-lt"/>
            </a:endParaRPr>
          </a:p>
          <a:p>
            <a:pPr>
              <a:buFont typeface="Arial" panose="020B0604020202020204" pitchFamily="34" charset="0"/>
              <a:buChar char="•"/>
            </a:pPr>
            <a:r>
              <a:rPr lang="en-US" sz="2800" dirty="0">
                <a:latin typeface="+mj-lt"/>
              </a:rPr>
              <a:t>Personalized academic &amp; career coaching, tools, and support for transitioning service members, veterans, and their families</a:t>
            </a:r>
          </a:p>
          <a:p>
            <a:pPr marL="119062" indent="0">
              <a:buNone/>
            </a:pPr>
            <a:endParaRPr lang="en-US" sz="2800" dirty="0">
              <a:latin typeface="+mj-lt"/>
            </a:endParaRPr>
          </a:p>
          <a:p>
            <a:pPr>
              <a:buFont typeface="Arial" panose="020B0604020202020204" pitchFamily="34" charset="0"/>
              <a:buChar char="•"/>
            </a:pPr>
            <a:r>
              <a:rPr lang="en-US" sz="2800" dirty="0">
                <a:latin typeface="+mj-lt"/>
              </a:rPr>
              <a:t>Career resources to connect veterans with meaningful &amp; sustainable employment upon graduation</a:t>
            </a:r>
          </a:p>
        </p:txBody>
      </p:sp>
      <p:sp>
        <p:nvSpPr>
          <p:cNvPr id="4" name="Date Placeholder 3">
            <a:extLst>
              <a:ext uri="{FF2B5EF4-FFF2-40B4-BE49-F238E27FC236}">
                <a16:creationId xmlns:a16="http://schemas.microsoft.com/office/drawing/2014/main" id="{84FA9C97-F848-9827-26AD-52F74EB73705}"/>
              </a:ext>
            </a:extLst>
          </p:cNvPr>
          <p:cNvSpPr>
            <a:spLocks noGrp="1"/>
          </p:cNvSpPr>
          <p:nvPr>
            <p:ph type="dt" sz="half" idx="10"/>
          </p:nvPr>
        </p:nvSpPr>
        <p:spPr/>
        <p:txBody>
          <a:bodyPr/>
          <a:lstStyle/>
          <a:p>
            <a:pPr>
              <a:defRPr/>
            </a:pPr>
            <a:fld id="{55CE896A-7C3C-469D-8229-1F901A7A6C79}" type="datetime1">
              <a:rPr lang="en-US" smtClean="0"/>
              <a:t>7/12/2024</a:t>
            </a:fld>
            <a:endParaRPr lang="en-US" dirty="0"/>
          </a:p>
        </p:txBody>
      </p:sp>
      <p:sp>
        <p:nvSpPr>
          <p:cNvPr id="5" name="Footer Placeholder 4">
            <a:extLst>
              <a:ext uri="{FF2B5EF4-FFF2-40B4-BE49-F238E27FC236}">
                <a16:creationId xmlns:a16="http://schemas.microsoft.com/office/drawing/2014/main" id="{E66A639B-5964-122C-8B51-4E155AD6AB3A}"/>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97A2DDA4-3C7D-B46B-5EF3-0BBA30CD85C3}"/>
              </a:ext>
            </a:extLst>
          </p:cNvPr>
          <p:cNvSpPr>
            <a:spLocks noGrp="1"/>
          </p:cNvSpPr>
          <p:nvPr>
            <p:ph type="sldNum" sz="quarter" idx="12"/>
          </p:nvPr>
        </p:nvSpPr>
        <p:spPr/>
        <p:txBody>
          <a:bodyPr/>
          <a:lstStyle/>
          <a:p>
            <a:pPr>
              <a:defRPr/>
            </a:pPr>
            <a:fld id="{C389C0D1-6764-4590-975B-BDB72E2838D7}" type="slidenum">
              <a:rPr lang="en-US" smtClean="0"/>
              <a:pPr>
                <a:defRPr/>
              </a:pPr>
              <a:t>10</a:t>
            </a:fld>
            <a:endParaRPr lang="en-US" dirty="0"/>
          </a:p>
        </p:txBody>
      </p:sp>
    </p:spTree>
    <p:extLst>
      <p:ext uri="{BB962C8B-B14F-4D97-AF65-F5344CB8AC3E}">
        <p14:creationId xmlns:p14="http://schemas.microsoft.com/office/powerpoint/2010/main" val="2946273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C067C-9AB3-9C9B-CDD4-E8E690AD5E46}"/>
              </a:ext>
            </a:extLst>
          </p:cNvPr>
          <p:cNvSpPr>
            <a:spLocks noGrp="1"/>
          </p:cNvSpPr>
          <p:nvPr>
            <p:ph type="title"/>
          </p:nvPr>
        </p:nvSpPr>
        <p:spPr/>
        <p:txBody>
          <a:bodyPr/>
          <a:lstStyle/>
          <a:p>
            <a:r>
              <a:rPr lang="en-US" dirty="0">
                <a:latin typeface="+mj-lt"/>
              </a:rPr>
              <a:t>Programs &amp; Events</a:t>
            </a:r>
          </a:p>
        </p:txBody>
      </p:sp>
      <p:sp>
        <p:nvSpPr>
          <p:cNvPr id="3" name="Content Placeholder 2">
            <a:extLst>
              <a:ext uri="{FF2B5EF4-FFF2-40B4-BE49-F238E27FC236}">
                <a16:creationId xmlns:a16="http://schemas.microsoft.com/office/drawing/2014/main" id="{07EC3ECB-286D-467D-97F4-448899BF1C46}"/>
              </a:ext>
            </a:extLst>
          </p:cNvPr>
          <p:cNvSpPr>
            <a:spLocks noGrp="1"/>
          </p:cNvSpPr>
          <p:nvPr>
            <p:ph idx="1"/>
          </p:nvPr>
        </p:nvSpPr>
        <p:spPr/>
        <p:txBody>
          <a:bodyPr/>
          <a:lstStyle/>
          <a:p>
            <a:pPr>
              <a:buFont typeface="Arial" panose="020B0604020202020204" pitchFamily="34" charset="0"/>
              <a:buChar char="•"/>
            </a:pPr>
            <a:r>
              <a:rPr lang="en-US" sz="2400" b="1" dirty="0">
                <a:latin typeface="+mj-lt"/>
              </a:rPr>
              <a:t>National Conference </a:t>
            </a:r>
            <a:r>
              <a:rPr lang="en-US" sz="2400" dirty="0">
                <a:latin typeface="+mj-lt"/>
              </a:rPr>
              <a:t>is the largest gathering of student veterans in the world</a:t>
            </a:r>
          </a:p>
          <a:p>
            <a:pPr>
              <a:buFont typeface="Arial" panose="020B0604020202020204" pitchFamily="34" charset="0"/>
              <a:buChar char="•"/>
            </a:pPr>
            <a:endParaRPr lang="en-US" sz="2400" dirty="0">
              <a:latin typeface="+mj-lt"/>
            </a:endParaRPr>
          </a:p>
          <a:p>
            <a:pPr>
              <a:buFont typeface="Arial" panose="020B0604020202020204" pitchFamily="34" charset="0"/>
              <a:buChar char="•"/>
            </a:pPr>
            <a:r>
              <a:rPr lang="en-US" sz="2400" b="1" dirty="0">
                <a:latin typeface="+mj-lt"/>
              </a:rPr>
              <a:t>Washington Week </a:t>
            </a:r>
            <a:r>
              <a:rPr lang="en-US" sz="2400" dirty="0">
                <a:latin typeface="+mj-lt"/>
              </a:rPr>
              <a:t>allows chapter members to share their stories with elected officials and attend a joint hearing of Congress</a:t>
            </a:r>
          </a:p>
          <a:p>
            <a:pPr>
              <a:buFont typeface="Arial" panose="020B0604020202020204" pitchFamily="34" charset="0"/>
              <a:buChar char="•"/>
            </a:pPr>
            <a:endParaRPr lang="en-US" sz="2400" dirty="0">
              <a:latin typeface="+mj-lt"/>
            </a:endParaRPr>
          </a:p>
          <a:p>
            <a:pPr>
              <a:buFont typeface="Arial" panose="020B0604020202020204" pitchFamily="34" charset="0"/>
              <a:buChar char="•"/>
            </a:pPr>
            <a:r>
              <a:rPr lang="en-US" sz="2400" b="1" dirty="0">
                <a:latin typeface="+mj-lt"/>
              </a:rPr>
              <a:t>The Leadership Institute </a:t>
            </a:r>
            <a:r>
              <a:rPr lang="en-US" sz="2400" dirty="0">
                <a:latin typeface="+mj-lt"/>
              </a:rPr>
              <a:t>is an immersive experience that develops personal leadership ethos to bring back to your campus &amp; community</a:t>
            </a:r>
          </a:p>
          <a:p>
            <a:pPr marL="119062" indent="0">
              <a:buNone/>
            </a:pPr>
            <a:endParaRPr lang="en-US" sz="2400" dirty="0">
              <a:latin typeface="+mj-lt"/>
            </a:endParaRPr>
          </a:p>
        </p:txBody>
      </p:sp>
      <p:sp>
        <p:nvSpPr>
          <p:cNvPr id="4" name="Date Placeholder 3">
            <a:extLst>
              <a:ext uri="{FF2B5EF4-FFF2-40B4-BE49-F238E27FC236}">
                <a16:creationId xmlns:a16="http://schemas.microsoft.com/office/drawing/2014/main" id="{FBE52AB7-60F5-2551-A34D-1A4C833DB958}"/>
              </a:ext>
            </a:extLst>
          </p:cNvPr>
          <p:cNvSpPr>
            <a:spLocks noGrp="1"/>
          </p:cNvSpPr>
          <p:nvPr>
            <p:ph type="dt" sz="half" idx="10"/>
          </p:nvPr>
        </p:nvSpPr>
        <p:spPr/>
        <p:txBody>
          <a:bodyPr/>
          <a:lstStyle/>
          <a:p>
            <a:pPr>
              <a:defRPr/>
            </a:pPr>
            <a:fld id="{55CE896A-7C3C-469D-8229-1F901A7A6C79}" type="datetime1">
              <a:rPr lang="en-US" smtClean="0"/>
              <a:t>7/12/2024</a:t>
            </a:fld>
            <a:endParaRPr lang="en-US" dirty="0"/>
          </a:p>
        </p:txBody>
      </p:sp>
      <p:sp>
        <p:nvSpPr>
          <p:cNvPr id="5" name="Footer Placeholder 4">
            <a:extLst>
              <a:ext uri="{FF2B5EF4-FFF2-40B4-BE49-F238E27FC236}">
                <a16:creationId xmlns:a16="http://schemas.microsoft.com/office/drawing/2014/main" id="{1074312B-AAE1-5E50-F195-8CAECBA8B0A9}"/>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132AD4A0-24A5-A1A7-B5C2-6902B2A9CCE0}"/>
              </a:ext>
            </a:extLst>
          </p:cNvPr>
          <p:cNvSpPr>
            <a:spLocks noGrp="1"/>
          </p:cNvSpPr>
          <p:nvPr>
            <p:ph type="sldNum" sz="quarter" idx="12"/>
          </p:nvPr>
        </p:nvSpPr>
        <p:spPr/>
        <p:txBody>
          <a:bodyPr/>
          <a:lstStyle/>
          <a:p>
            <a:pPr>
              <a:defRPr/>
            </a:pPr>
            <a:fld id="{C389C0D1-6764-4590-975B-BDB72E2838D7}" type="slidenum">
              <a:rPr lang="en-US" smtClean="0"/>
              <a:pPr>
                <a:defRPr/>
              </a:pPr>
              <a:t>11</a:t>
            </a:fld>
            <a:endParaRPr lang="en-US" dirty="0"/>
          </a:p>
        </p:txBody>
      </p:sp>
      <p:sp>
        <p:nvSpPr>
          <p:cNvPr id="8" name="TextBox 7">
            <a:extLst>
              <a:ext uri="{FF2B5EF4-FFF2-40B4-BE49-F238E27FC236}">
                <a16:creationId xmlns:a16="http://schemas.microsoft.com/office/drawing/2014/main" id="{B4662C82-90F0-B857-2E75-6FBBD0008021}"/>
              </a:ext>
            </a:extLst>
          </p:cNvPr>
          <p:cNvSpPr txBox="1"/>
          <p:nvPr/>
        </p:nvSpPr>
        <p:spPr>
          <a:xfrm>
            <a:off x="2743200" y="4672965"/>
            <a:ext cx="6135756" cy="1477328"/>
          </a:xfrm>
          <a:prstGeom prst="rect">
            <a:avLst/>
          </a:prstGeom>
          <a:noFill/>
        </p:spPr>
        <p:txBody>
          <a:bodyPr wrap="square">
            <a:spAutoFit/>
          </a:bodyPr>
          <a:lstStyle/>
          <a:p>
            <a:r>
              <a:rPr lang="en-US" i="1" dirty="0">
                <a:latin typeface="+mj-lt"/>
              </a:rPr>
              <a:t>“Washington Week is an opportunity for you to go directly to the people who make a difference in your healthcare, education, benefits, and everything that affects directly as a veteran.”  </a:t>
            </a:r>
          </a:p>
          <a:p>
            <a:r>
              <a:rPr lang="en-US" i="1" dirty="0">
                <a:latin typeface="+mj-lt"/>
              </a:rPr>
              <a:t>                     </a:t>
            </a:r>
          </a:p>
          <a:p>
            <a:r>
              <a:rPr lang="en-US" i="1" dirty="0">
                <a:latin typeface="+mj-lt"/>
              </a:rPr>
              <a:t>          – SVA Chapter Vice President, </a:t>
            </a:r>
            <a:r>
              <a:rPr lang="en-US" b="1" i="1" dirty="0">
                <a:latin typeface="+mj-lt"/>
              </a:rPr>
              <a:t>Jake Slocum</a:t>
            </a:r>
          </a:p>
        </p:txBody>
      </p:sp>
      <p:sp>
        <p:nvSpPr>
          <p:cNvPr id="9" name="Freeform 9">
            <a:extLst>
              <a:ext uri="{FF2B5EF4-FFF2-40B4-BE49-F238E27FC236}">
                <a16:creationId xmlns:a16="http://schemas.microsoft.com/office/drawing/2014/main" id="{399563E5-F281-EE9F-7965-7FFBA3015A8D}"/>
              </a:ext>
            </a:extLst>
          </p:cNvPr>
          <p:cNvSpPr/>
          <p:nvPr/>
        </p:nvSpPr>
        <p:spPr>
          <a:xfrm>
            <a:off x="8737602" y="3541643"/>
            <a:ext cx="1656735" cy="2935357"/>
          </a:xfrm>
          <a:custGeom>
            <a:avLst/>
            <a:gdLst/>
            <a:ahLst/>
            <a:cxnLst/>
            <a:rect l="l" t="t" r="r" b="b"/>
            <a:pathLst>
              <a:path w="7257914" h="14181168">
                <a:moveTo>
                  <a:pt x="0" y="0"/>
                </a:moveTo>
                <a:lnTo>
                  <a:pt x="7257914" y="0"/>
                </a:lnTo>
                <a:lnTo>
                  <a:pt x="7257914" y="14181168"/>
                </a:lnTo>
                <a:lnTo>
                  <a:pt x="0" y="14181168"/>
                </a:lnTo>
                <a:lnTo>
                  <a:pt x="0" y="0"/>
                </a:lnTo>
                <a:close/>
              </a:path>
            </a:pathLst>
          </a:custGeom>
          <a:blipFill>
            <a:blip r:embed="rId3">
              <a:alphaModFix/>
            </a:blip>
            <a:stretch>
              <a:fillRect/>
            </a:stretch>
          </a:blipFill>
        </p:spPr>
        <p:txBody>
          <a:bodyPr/>
          <a:lstStyle/>
          <a:p>
            <a:endParaRPr lang="en-US"/>
          </a:p>
        </p:txBody>
      </p:sp>
    </p:spTree>
    <p:extLst>
      <p:ext uri="{BB962C8B-B14F-4D97-AF65-F5344CB8AC3E}">
        <p14:creationId xmlns:p14="http://schemas.microsoft.com/office/powerpoint/2010/main" val="1554201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03A10-8E27-9185-018A-7A0031D58FAC}"/>
              </a:ext>
            </a:extLst>
          </p:cNvPr>
          <p:cNvSpPr>
            <a:spLocks noGrp="1"/>
          </p:cNvSpPr>
          <p:nvPr>
            <p:ph type="title"/>
          </p:nvPr>
        </p:nvSpPr>
        <p:spPr/>
        <p:txBody>
          <a:bodyPr/>
          <a:lstStyle/>
          <a:p>
            <a:r>
              <a:rPr lang="en-US" dirty="0">
                <a:latin typeface="+mj-lt"/>
              </a:rPr>
              <a:t>Programs &amp; Events (cont.)</a:t>
            </a:r>
            <a:endParaRPr lang="en-US" dirty="0"/>
          </a:p>
        </p:txBody>
      </p:sp>
      <p:sp>
        <p:nvSpPr>
          <p:cNvPr id="4" name="Content Placeholder 3">
            <a:extLst>
              <a:ext uri="{FF2B5EF4-FFF2-40B4-BE49-F238E27FC236}">
                <a16:creationId xmlns:a16="http://schemas.microsoft.com/office/drawing/2014/main" id="{E68A47A9-177F-8EEE-E017-3BC3737ED0C0}"/>
              </a:ext>
            </a:extLst>
          </p:cNvPr>
          <p:cNvSpPr>
            <a:spLocks noGrp="1"/>
          </p:cNvSpPr>
          <p:nvPr>
            <p:ph sz="half" idx="2"/>
          </p:nvPr>
        </p:nvSpPr>
        <p:spPr>
          <a:xfrm>
            <a:off x="517939" y="1220724"/>
            <a:ext cx="5384800" cy="5026152"/>
          </a:xfrm>
        </p:spPr>
        <p:txBody>
          <a:bodyPr/>
          <a:lstStyle/>
          <a:p>
            <a:pPr>
              <a:buFont typeface="Arial" panose="020B0604020202020204" pitchFamily="34" charset="0"/>
              <a:buChar char="•"/>
            </a:pPr>
            <a:r>
              <a:rPr lang="en-US" sz="2800" b="1" dirty="0">
                <a:latin typeface="+mj-lt"/>
              </a:rPr>
              <a:t>Regional Summits </a:t>
            </a:r>
            <a:r>
              <a:rPr lang="en-US" sz="2800" dirty="0">
                <a:latin typeface="+mj-lt"/>
              </a:rPr>
              <a:t>are the definitive experience for building a world class chapter </a:t>
            </a:r>
          </a:p>
          <a:p>
            <a:pPr marL="119062" indent="0">
              <a:buNone/>
            </a:pPr>
            <a:endParaRPr lang="en-US" sz="2800" dirty="0">
              <a:latin typeface="+mj-lt"/>
            </a:endParaRPr>
          </a:p>
          <a:p>
            <a:pPr>
              <a:buFont typeface="Arial" panose="020B0604020202020204" pitchFamily="34" charset="0"/>
              <a:buChar char="•"/>
            </a:pPr>
            <a:r>
              <a:rPr lang="en-US" sz="2800" b="1" dirty="0">
                <a:latin typeface="+mj-lt"/>
              </a:rPr>
              <a:t>Visibility Exchanges </a:t>
            </a:r>
            <a:r>
              <a:rPr lang="en-US" sz="2800" dirty="0">
                <a:latin typeface="+mj-lt"/>
              </a:rPr>
              <a:t>are “on-your-campus” relationship building programs teaching attendees how to cultivate a supportive and inclusive campus environment for student veterans </a:t>
            </a:r>
          </a:p>
          <a:p>
            <a:endParaRPr lang="en-US" dirty="0"/>
          </a:p>
        </p:txBody>
      </p:sp>
      <p:sp>
        <p:nvSpPr>
          <p:cNvPr id="5" name="Date Placeholder 4">
            <a:extLst>
              <a:ext uri="{FF2B5EF4-FFF2-40B4-BE49-F238E27FC236}">
                <a16:creationId xmlns:a16="http://schemas.microsoft.com/office/drawing/2014/main" id="{61605CE6-608A-FF22-CA60-49240FADD4C6}"/>
              </a:ext>
            </a:extLst>
          </p:cNvPr>
          <p:cNvSpPr>
            <a:spLocks noGrp="1"/>
          </p:cNvSpPr>
          <p:nvPr>
            <p:ph type="dt" sz="half" idx="10"/>
          </p:nvPr>
        </p:nvSpPr>
        <p:spPr/>
        <p:txBody>
          <a:bodyPr/>
          <a:lstStyle/>
          <a:p>
            <a:pPr>
              <a:defRPr/>
            </a:pPr>
            <a:fld id="{B84D732B-84F4-4BA2-99AF-CC6E8A2E67E3}" type="datetime1">
              <a:rPr lang="en-US" smtClean="0"/>
              <a:t>7/12/2024</a:t>
            </a:fld>
            <a:endParaRPr lang="en-US" dirty="0"/>
          </a:p>
        </p:txBody>
      </p:sp>
      <p:sp>
        <p:nvSpPr>
          <p:cNvPr id="6" name="Footer Placeholder 5">
            <a:extLst>
              <a:ext uri="{FF2B5EF4-FFF2-40B4-BE49-F238E27FC236}">
                <a16:creationId xmlns:a16="http://schemas.microsoft.com/office/drawing/2014/main" id="{3E3B075B-6181-8BF3-737C-0B2A79E5E899}"/>
              </a:ext>
            </a:extLst>
          </p:cNvPr>
          <p:cNvSpPr>
            <a:spLocks noGrp="1"/>
          </p:cNvSpPr>
          <p:nvPr>
            <p:ph type="ftr" sz="quarter" idx="11"/>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90872E54-CA2C-444A-D283-900BA32EE313}"/>
              </a:ext>
            </a:extLst>
          </p:cNvPr>
          <p:cNvSpPr>
            <a:spLocks noGrp="1"/>
          </p:cNvSpPr>
          <p:nvPr>
            <p:ph type="sldNum" sz="quarter" idx="12"/>
          </p:nvPr>
        </p:nvSpPr>
        <p:spPr/>
        <p:txBody>
          <a:bodyPr/>
          <a:lstStyle/>
          <a:p>
            <a:pPr>
              <a:defRPr/>
            </a:pPr>
            <a:fld id="{D2A531D0-C429-45B9-B31D-866D070EBC69}" type="slidenum">
              <a:rPr lang="en-US" smtClean="0"/>
              <a:pPr>
                <a:defRPr/>
              </a:pPr>
              <a:t>12</a:t>
            </a:fld>
            <a:endParaRPr lang="en-US" dirty="0"/>
          </a:p>
        </p:txBody>
      </p:sp>
      <p:sp>
        <p:nvSpPr>
          <p:cNvPr id="10" name="Freeform 10">
            <a:extLst>
              <a:ext uri="{FF2B5EF4-FFF2-40B4-BE49-F238E27FC236}">
                <a16:creationId xmlns:a16="http://schemas.microsoft.com/office/drawing/2014/main" id="{E39F816D-7B41-EC42-764F-27D55587FA26}"/>
              </a:ext>
            </a:extLst>
          </p:cNvPr>
          <p:cNvSpPr>
            <a:spLocks noGrp="1"/>
          </p:cNvSpPr>
          <p:nvPr>
            <p:ph sz="half" idx="1"/>
          </p:nvPr>
        </p:nvSpPr>
        <p:spPr>
          <a:xfrm>
            <a:off x="6606993" y="1425476"/>
            <a:ext cx="2844800" cy="4230126"/>
          </a:xfrm>
          <a:custGeom>
            <a:avLst/>
            <a:gdLst/>
            <a:ahLst/>
            <a:cxnLst/>
            <a:rect l="l" t="t" r="r" b="b"/>
            <a:pathLst>
              <a:path w="6172200" h="9258300">
                <a:moveTo>
                  <a:pt x="6172200" y="0"/>
                </a:moveTo>
                <a:lnTo>
                  <a:pt x="0" y="0"/>
                </a:lnTo>
                <a:lnTo>
                  <a:pt x="0" y="9258300"/>
                </a:lnTo>
                <a:lnTo>
                  <a:pt x="6172200" y="9258300"/>
                </a:lnTo>
                <a:lnTo>
                  <a:pt x="6172200" y="0"/>
                </a:lnTo>
                <a:close/>
              </a:path>
            </a:pathLst>
          </a:custGeom>
          <a:blipFill>
            <a:blip r:embed="rId3"/>
            <a:stretch>
              <a:fillRect/>
            </a:stretch>
          </a:blipFill>
        </p:spPr>
        <p:txBody>
          <a:bodyPr/>
          <a:lstStyle/>
          <a:p>
            <a:pPr marL="119062" indent="0">
              <a:buNone/>
            </a:pPr>
            <a:endParaRPr lang="en-US" dirty="0"/>
          </a:p>
        </p:txBody>
      </p:sp>
      <p:sp>
        <p:nvSpPr>
          <p:cNvPr id="12" name="TextBox 11">
            <a:extLst>
              <a:ext uri="{FF2B5EF4-FFF2-40B4-BE49-F238E27FC236}">
                <a16:creationId xmlns:a16="http://schemas.microsoft.com/office/drawing/2014/main" id="{7F2DEA5C-0A07-07F8-BA9E-99B337A53C7C}"/>
              </a:ext>
            </a:extLst>
          </p:cNvPr>
          <p:cNvSpPr txBox="1"/>
          <p:nvPr/>
        </p:nvSpPr>
        <p:spPr>
          <a:xfrm>
            <a:off x="8778462" y="1232215"/>
            <a:ext cx="3169478" cy="2308324"/>
          </a:xfrm>
          <a:prstGeom prst="rect">
            <a:avLst/>
          </a:prstGeom>
          <a:noFill/>
        </p:spPr>
        <p:txBody>
          <a:bodyPr wrap="square">
            <a:spAutoFit/>
          </a:bodyPr>
          <a:lstStyle/>
          <a:p>
            <a:r>
              <a:rPr lang="en-US" sz="1800" i="1" dirty="0">
                <a:solidFill>
                  <a:srgbClr val="3681C1"/>
                </a:solidFill>
                <a:latin typeface="+mj-lt"/>
                <a:cs typeface="Arial" panose="020B0604020202020204" pitchFamily="34" charset="0"/>
              </a:rPr>
              <a:t>“It was nice to learn about experiences from other SVA Chapters and to share some of the resources that my university has to offer military-connected students and veterans</a:t>
            </a:r>
            <a:r>
              <a:rPr lang="en-US" i="1" dirty="0">
                <a:solidFill>
                  <a:srgbClr val="3681C1"/>
                </a:solidFill>
                <a:latin typeface="+mj-lt"/>
                <a:cs typeface="Arial" panose="020B0604020202020204" pitchFamily="34" charset="0"/>
              </a:rPr>
              <a:t>.</a:t>
            </a:r>
            <a:r>
              <a:rPr lang="en-US" sz="1800" i="1" dirty="0">
                <a:solidFill>
                  <a:srgbClr val="3681C1"/>
                </a:solidFill>
                <a:latin typeface="+mj-lt"/>
                <a:cs typeface="Arial" panose="020B0604020202020204" pitchFamily="34" charset="0"/>
              </a:rPr>
              <a:t>” </a:t>
            </a:r>
            <a:r>
              <a:rPr lang="en-US" sz="1800" dirty="0">
                <a:solidFill>
                  <a:srgbClr val="3681C1"/>
                </a:solidFill>
                <a:latin typeface="+mj-lt"/>
                <a:cs typeface="Arial" panose="020B0604020202020204" pitchFamily="34" charset="0"/>
              </a:rPr>
              <a:t>- </a:t>
            </a:r>
            <a:r>
              <a:rPr lang="en-US" sz="1800" b="1" dirty="0">
                <a:solidFill>
                  <a:srgbClr val="3681C1"/>
                </a:solidFill>
                <a:latin typeface="+mj-lt"/>
                <a:cs typeface="Arial" panose="020B0604020202020204" pitchFamily="34" charset="0"/>
              </a:rPr>
              <a:t>Sierra Fraser</a:t>
            </a:r>
            <a:r>
              <a:rPr lang="en-US" sz="1800" dirty="0">
                <a:solidFill>
                  <a:srgbClr val="3681C1"/>
                </a:solidFill>
                <a:latin typeface="+mj-lt"/>
                <a:cs typeface="Arial" panose="020B0604020202020204" pitchFamily="34" charset="0"/>
              </a:rPr>
              <a:t>, Old Dominion University</a:t>
            </a:r>
            <a:endParaRPr lang="en-US" dirty="0">
              <a:latin typeface="+mj-lt"/>
            </a:endParaRPr>
          </a:p>
        </p:txBody>
      </p:sp>
    </p:spTree>
    <p:extLst>
      <p:ext uri="{BB962C8B-B14F-4D97-AF65-F5344CB8AC3E}">
        <p14:creationId xmlns:p14="http://schemas.microsoft.com/office/powerpoint/2010/main" val="1607774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343FC42-0EE5-CE6A-15C2-8AB416F34A69}"/>
              </a:ext>
            </a:extLst>
          </p:cNvPr>
          <p:cNvSpPr>
            <a:spLocks noGrp="1"/>
          </p:cNvSpPr>
          <p:nvPr>
            <p:ph type="subTitle" idx="1"/>
          </p:nvPr>
        </p:nvSpPr>
        <p:spPr/>
        <p:txBody>
          <a:bodyPr/>
          <a:lstStyle/>
          <a:p>
            <a:r>
              <a:rPr lang="en-US" dirty="0">
                <a:latin typeface="+mj-lt"/>
              </a:rPr>
              <a:t>That sounds great! How </a:t>
            </a:r>
            <a:r>
              <a:rPr lang="en-US" i="1" dirty="0">
                <a:latin typeface="+mj-lt"/>
              </a:rPr>
              <a:t>do </a:t>
            </a:r>
            <a:r>
              <a:rPr lang="en-US" dirty="0">
                <a:latin typeface="+mj-lt"/>
              </a:rPr>
              <a:t>I start a chapter?</a:t>
            </a:r>
          </a:p>
        </p:txBody>
      </p:sp>
      <p:sp>
        <p:nvSpPr>
          <p:cNvPr id="3" name="Date Placeholder 2">
            <a:extLst>
              <a:ext uri="{FF2B5EF4-FFF2-40B4-BE49-F238E27FC236}">
                <a16:creationId xmlns:a16="http://schemas.microsoft.com/office/drawing/2014/main" id="{78B7989C-B859-7E93-820D-FD28E42DA681}"/>
              </a:ext>
            </a:extLst>
          </p:cNvPr>
          <p:cNvSpPr>
            <a:spLocks noGrp="1"/>
          </p:cNvSpPr>
          <p:nvPr>
            <p:ph type="dt" sz="half" idx="10"/>
          </p:nvPr>
        </p:nvSpPr>
        <p:spPr/>
        <p:txBody>
          <a:bodyPr/>
          <a:lstStyle/>
          <a:p>
            <a:pPr>
              <a:defRPr/>
            </a:pPr>
            <a:fld id="{7E0D29D0-7E9B-4914-8E2D-F373CABED0BD}" type="datetime1">
              <a:rPr lang="en-US" smtClean="0"/>
              <a:t>7/12/2024</a:t>
            </a:fld>
            <a:endParaRPr lang="en-US" dirty="0"/>
          </a:p>
        </p:txBody>
      </p:sp>
      <p:sp>
        <p:nvSpPr>
          <p:cNvPr id="4" name="Footer Placeholder 3">
            <a:extLst>
              <a:ext uri="{FF2B5EF4-FFF2-40B4-BE49-F238E27FC236}">
                <a16:creationId xmlns:a16="http://schemas.microsoft.com/office/drawing/2014/main" id="{C8C5943D-584D-DF3D-EC74-261E8CAA2D26}"/>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D20487A1-685D-88B3-597A-1FA9487A5F70}"/>
              </a:ext>
            </a:extLst>
          </p:cNvPr>
          <p:cNvSpPr>
            <a:spLocks noGrp="1"/>
          </p:cNvSpPr>
          <p:nvPr>
            <p:ph type="sldNum" sz="quarter" idx="12"/>
          </p:nvPr>
        </p:nvSpPr>
        <p:spPr/>
        <p:txBody>
          <a:bodyPr/>
          <a:lstStyle/>
          <a:p>
            <a:pPr>
              <a:defRPr/>
            </a:pPr>
            <a:fld id="{614C6E8E-58BD-45A7-B3A1-0438BB9B2718}" type="slidenum">
              <a:rPr lang="en-US" smtClean="0"/>
              <a:pPr>
                <a:defRPr/>
              </a:pPr>
              <a:t>13</a:t>
            </a:fld>
            <a:endParaRPr lang="en-US" dirty="0"/>
          </a:p>
        </p:txBody>
      </p:sp>
    </p:spTree>
    <p:extLst>
      <p:ext uri="{BB962C8B-B14F-4D97-AF65-F5344CB8AC3E}">
        <p14:creationId xmlns:p14="http://schemas.microsoft.com/office/powerpoint/2010/main" val="1956069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CB137-E0BA-A4E4-7D7D-027E5BBD44B5}"/>
              </a:ext>
            </a:extLst>
          </p:cNvPr>
          <p:cNvSpPr>
            <a:spLocks noGrp="1"/>
          </p:cNvSpPr>
          <p:nvPr>
            <p:ph type="title"/>
          </p:nvPr>
        </p:nvSpPr>
        <p:spPr/>
        <p:txBody>
          <a:bodyPr>
            <a:normAutofit/>
          </a:bodyPr>
          <a:lstStyle/>
          <a:p>
            <a:r>
              <a:rPr lang="en-US" dirty="0">
                <a:latin typeface="+mj-lt"/>
              </a:rPr>
              <a:t>Our Chapters</a:t>
            </a:r>
          </a:p>
        </p:txBody>
      </p:sp>
      <p:graphicFrame>
        <p:nvGraphicFramePr>
          <p:cNvPr id="11" name="Content Placeholder 2">
            <a:extLst>
              <a:ext uri="{FF2B5EF4-FFF2-40B4-BE49-F238E27FC236}">
                <a16:creationId xmlns:a16="http://schemas.microsoft.com/office/drawing/2014/main" id="{548D89CB-8DDC-B310-7B85-2C893B86B72E}"/>
              </a:ext>
            </a:extLst>
          </p:cNvPr>
          <p:cNvGraphicFramePr>
            <a:graphicFrameLocks noGrp="1"/>
          </p:cNvGraphicFramePr>
          <p:nvPr>
            <p:ph idx="1"/>
            <p:extLst>
              <p:ext uri="{D42A27DB-BD31-4B8C-83A1-F6EECF244321}">
                <p14:modId xmlns:p14="http://schemas.microsoft.com/office/powerpoint/2010/main" val="1087228886"/>
              </p:ext>
            </p:extLst>
          </p:nvPr>
        </p:nvGraphicFramePr>
        <p:xfrm>
          <a:off x="685800" y="1540055"/>
          <a:ext cx="10972800" cy="251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6DCDFDB5-85D8-2862-97AA-1F872E5DFF71}"/>
              </a:ext>
            </a:extLst>
          </p:cNvPr>
          <p:cNvSpPr>
            <a:spLocks noGrp="1"/>
          </p:cNvSpPr>
          <p:nvPr>
            <p:ph type="sldNum" sz="quarter" idx="12"/>
          </p:nvPr>
        </p:nvSpPr>
        <p:spPr/>
        <p:txBody>
          <a:bodyPr/>
          <a:lstStyle/>
          <a:p>
            <a:pPr>
              <a:defRPr/>
            </a:pPr>
            <a:fld id="{C389C0D1-6764-4590-975B-BDB72E2838D7}" type="slidenum">
              <a:rPr lang="en-US" smtClean="0"/>
              <a:pPr>
                <a:defRPr/>
              </a:pPr>
              <a:t>14</a:t>
            </a:fld>
            <a:endParaRPr lang="en-US" dirty="0"/>
          </a:p>
        </p:txBody>
      </p:sp>
      <p:sp>
        <p:nvSpPr>
          <p:cNvPr id="7" name="TextBox 6">
            <a:extLst>
              <a:ext uri="{FF2B5EF4-FFF2-40B4-BE49-F238E27FC236}">
                <a16:creationId xmlns:a16="http://schemas.microsoft.com/office/drawing/2014/main" id="{C46D2D09-5993-FAF5-AB07-1717AB1D8943}"/>
              </a:ext>
            </a:extLst>
          </p:cNvPr>
          <p:cNvSpPr txBox="1"/>
          <p:nvPr/>
        </p:nvSpPr>
        <p:spPr>
          <a:xfrm>
            <a:off x="1877848" y="4643735"/>
            <a:ext cx="8233104" cy="923330"/>
          </a:xfrm>
          <a:prstGeom prst="rect">
            <a:avLst/>
          </a:prstGeom>
          <a:noFill/>
        </p:spPr>
        <p:txBody>
          <a:bodyPr wrap="square" rtlCol="0">
            <a:spAutoFit/>
          </a:bodyPr>
          <a:lstStyle/>
          <a:p>
            <a:r>
              <a:rPr lang="en-US" i="1" dirty="0">
                <a:solidFill>
                  <a:srgbClr val="002760"/>
                </a:solidFill>
                <a:latin typeface="+mj-lt"/>
              </a:rPr>
              <a:t>“The 2023 Regional Summit in Philadelphia was phenomenal! My student veterans left the summit feeling empowered and sufficiently ready to start and grow an SVA chapter!” – SVA Chapter Network Survey </a:t>
            </a:r>
          </a:p>
        </p:txBody>
      </p:sp>
    </p:spTree>
    <p:extLst>
      <p:ext uri="{BB962C8B-B14F-4D97-AF65-F5344CB8AC3E}">
        <p14:creationId xmlns:p14="http://schemas.microsoft.com/office/powerpoint/2010/main" val="535791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E3C38-5698-96AF-5501-04826BDF8BBA}"/>
              </a:ext>
            </a:extLst>
          </p:cNvPr>
          <p:cNvSpPr>
            <a:spLocks noGrp="1"/>
          </p:cNvSpPr>
          <p:nvPr>
            <p:ph type="title"/>
          </p:nvPr>
        </p:nvSpPr>
        <p:spPr/>
        <p:txBody>
          <a:bodyPr/>
          <a:lstStyle/>
          <a:p>
            <a:r>
              <a:rPr lang="en-US" dirty="0">
                <a:latin typeface="+mj-lt"/>
              </a:rPr>
              <a:t>Starting a SVA Chapter</a:t>
            </a:r>
          </a:p>
        </p:txBody>
      </p:sp>
      <p:sp>
        <p:nvSpPr>
          <p:cNvPr id="3" name="Content Placeholder 2">
            <a:extLst>
              <a:ext uri="{FF2B5EF4-FFF2-40B4-BE49-F238E27FC236}">
                <a16:creationId xmlns:a16="http://schemas.microsoft.com/office/drawing/2014/main" id="{960E9792-7234-8E72-FEA3-EC9911DE2524}"/>
              </a:ext>
            </a:extLst>
          </p:cNvPr>
          <p:cNvSpPr>
            <a:spLocks noGrp="1"/>
          </p:cNvSpPr>
          <p:nvPr>
            <p:ph idx="1"/>
          </p:nvPr>
        </p:nvSpPr>
        <p:spPr>
          <a:xfrm>
            <a:off x="609600" y="1219200"/>
            <a:ext cx="5638800" cy="4800600"/>
          </a:xfrm>
        </p:spPr>
        <p:txBody>
          <a:bodyPr/>
          <a:lstStyle/>
          <a:p>
            <a:pPr>
              <a:buFont typeface="Arial" panose="020B0604020202020204" pitchFamily="34" charset="0"/>
              <a:buChar char="•"/>
            </a:pPr>
            <a:r>
              <a:rPr lang="en-US" sz="2400" dirty="0">
                <a:latin typeface="+mj-lt"/>
              </a:rPr>
              <a:t>Visit </a:t>
            </a:r>
            <a:r>
              <a:rPr lang="en-US" sz="2400" dirty="0" err="1">
                <a:latin typeface="+mj-lt"/>
              </a:rPr>
              <a:t>studentveterans.org</a:t>
            </a:r>
            <a:r>
              <a:rPr lang="en-US" sz="2400" dirty="0">
                <a:latin typeface="+mj-lt"/>
              </a:rPr>
              <a:t> to submit a chapter development inquiry</a:t>
            </a:r>
          </a:p>
          <a:p>
            <a:pPr marL="119062" indent="0">
              <a:buNone/>
            </a:pPr>
            <a:r>
              <a:rPr lang="en-US" sz="2400" dirty="0">
                <a:latin typeface="+mj-lt"/>
              </a:rPr>
              <a:t> </a:t>
            </a:r>
          </a:p>
          <a:p>
            <a:pPr>
              <a:buFont typeface="Arial" panose="020B0604020202020204" pitchFamily="34" charset="0"/>
              <a:buChar char="•"/>
            </a:pPr>
            <a:r>
              <a:rPr lang="en-US" sz="2400" dirty="0">
                <a:latin typeface="+mj-lt"/>
              </a:rPr>
              <a:t>Create a MySVA account</a:t>
            </a:r>
          </a:p>
          <a:p>
            <a:endParaRPr lang="en-US" sz="2400" dirty="0">
              <a:latin typeface="+mj-lt"/>
            </a:endParaRPr>
          </a:p>
          <a:p>
            <a:pPr>
              <a:buFont typeface="Arial" panose="020B0604020202020204" pitchFamily="34" charset="0"/>
              <a:buChar char="•"/>
            </a:pPr>
            <a:r>
              <a:rPr lang="en-US" sz="2400" dirty="0">
                <a:latin typeface="+mj-lt"/>
              </a:rPr>
              <a:t>The four requirements are a </a:t>
            </a:r>
            <a:r>
              <a:rPr lang="en-US" sz="2400" b="1" dirty="0">
                <a:latin typeface="+mj-lt"/>
              </a:rPr>
              <a:t>chapter advisor, chapter president, bylaws, and a letter of recognition from your institution’s student life division</a:t>
            </a:r>
          </a:p>
          <a:p>
            <a:pPr>
              <a:buFont typeface="Arial" panose="020B0604020202020204" pitchFamily="34" charset="0"/>
              <a:buChar char="•"/>
            </a:pPr>
            <a:endParaRPr lang="en-US" sz="2400" b="1" dirty="0">
              <a:latin typeface="+mj-lt"/>
            </a:endParaRPr>
          </a:p>
          <a:p>
            <a:pPr>
              <a:buFont typeface="Arial" panose="020B0604020202020204" pitchFamily="34" charset="0"/>
              <a:buChar char="•"/>
            </a:pPr>
            <a:r>
              <a:rPr lang="en-US" sz="2400" dirty="0">
                <a:latin typeface="+mj-lt"/>
              </a:rPr>
              <a:t>Upload documents and edit your institution information in mySVA</a:t>
            </a:r>
          </a:p>
          <a:p>
            <a:pPr>
              <a:buFont typeface="Arial" panose="020B0604020202020204" pitchFamily="34" charset="0"/>
              <a:buChar char="•"/>
            </a:pPr>
            <a:endParaRPr lang="en-US" sz="2400" dirty="0">
              <a:latin typeface="+mj-lt"/>
            </a:endParaRPr>
          </a:p>
          <a:p>
            <a:pPr>
              <a:buFont typeface="Arial" panose="020B0604020202020204" pitchFamily="34" charset="0"/>
              <a:buChar char="•"/>
            </a:pPr>
            <a:endParaRPr lang="en-US" sz="2400" dirty="0">
              <a:latin typeface="+mj-lt"/>
            </a:endParaRPr>
          </a:p>
          <a:p>
            <a:pPr>
              <a:buFont typeface="Arial" panose="020B0604020202020204" pitchFamily="34" charset="0"/>
              <a:buChar char="•"/>
            </a:pPr>
            <a:endParaRPr lang="en-US" sz="2400" dirty="0">
              <a:latin typeface="+mj-lt"/>
            </a:endParaRPr>
          </a:p>
        </p:txBody>
      </p:sp>
      <p:sp>
        <p:nvSpPr>
          <p:cNvPr id="4" name="Date Placeholder 3">
            <a:extLst>
              <a:ext uri="{FF2B5EF4-FFF2-40B4-BE49-F238E27FC236}">
                <a16:creationId xmlns:a16="http://schemas.microsoft.com/office/drawing/2014/main" id="{3037FDC9-87F7-E159-F8DE-9F593F36A319}"/>
              </a:ext>
            </a:extLst>
          </p:cNvPr>
          <p:cNvSpPr>
            <a:spLocks noGrp="1"/>
          </p:cNvSpPr>
          <p:nvPr>
            <p:ph type="dt" sz="half" idx="10"/>
          </p:nvPr>
        </p:nvSpPr>
        <p:spPr/>
        <p:txBody>
          <a:bodyPr/>
          <a:lstStyle/>
          <a:p>
            <a:pPr>
              <a:defRPr/>
            </a:pPr>
            <a:fld id="{55CE896A-7C3C-469D-8229-1F901A7A6C79}" type="datetime1">
              <a:rPr lang="en-US" smtClean="0"/>
              <a:t>7/12/2024</a:t>
            </a:fld>
            <a:endParaRPr lang="en-US" dirty="0"/>
          </a:p>
        </p:txBody>
      </p:sp>
      <p:sp>
        <p:nvSpPr>
          <p:cNvPr id="5" name="Footer Placeholder 4">
            <a:extLst>
              <a:ext uri="{FF2B5EF4-FFF2-40B4-BE49-F238E27FC236}">
                <a16:creationId xmlns:a16="http://schemas.microsoft.com/office/drawing/2014/main" id="{7168F431-D872-DB55-4323-5FB5E1F0FB27}"/>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B43A526D-F8B5-43DC-B93A-BEAC6C5DCFAB}"/>
              </a:ext>
            </a:extLst>
          </p:cNvPr>
          <p:cNvSpPr>
            <a:spLocks noGrp="1"/>
          </p:cNvSpPr>
          <p:nvPr>
            <p:ph type="sldNum" sz="quarter" idx="12"/>
          </p:nvPr>
        </p:nvSpPr>
        <p:spPr/>
        <p:txBody>
          <a:bodyPr/>
          <a:lstStyle/>
          <a:p>
            <a:pPr>
              <a:defRPr/>
            </a:pPr>
            <a:fld id="{C389C0D1-6764-4590-975B-BDB72E2838D7}" type="slidenum">
              <a:rPr lang="en-US" smtClean="0"/>
              <a:pPr>
                <a:defRPr/>
              </a:pPr>
              <a:t>15</a:t>
            </a:fld>
            <a:endParaRPr lang="en-US" dirty="0"/>
          </a:p>
        </p:txBody>
      </p:sp>
      <p:sp>
        <p:nvSpPr>
          <p:cNvPr id="7" name="TextBox 6">
            <a:extLst>
              <a:ext uri="{FF2B5EF4-FFF2-40B4-BE49-F238E27FC236}">
                <a16:creationId xmlns:a16="http://schemas.microsoft.com/office/drawing/2014/main" id="{640CBD5C-010E-DF39-06A9-5149384AB6EC}"/>
              </a:ext>
            </a:extLst>
          </p:cNvPr>
          <p:cNvSpPr txBox="1"/>
          <p:nvPr/>
        </p:nvSpPr>
        <p:spPr>
          <a:xfrm>
            <a:off x="7086600" y="2274838"/>
            <a:ext cx="4089401" cy="2308324"/>
          </a:xfrm>
          <a:prstGeom prst="rect">
            <a:avLst/>
          </a:prstGeom>
          <a:noFill/>
        </p:spPr>
        <p:txBody>
          <a:bodyPr wrap="square" rtlCol="0">
            <a:spAutoFit/>
          </a:bodyPr>
          <a:lstStyle/>
          <a:p>
            <a:r>
              <a:rPr lang="en-US" b="0" i="1" dirty="0">
                <a:solidFill>
                  <a:srgbClr val="002760"/>
                </a:solidFill>
                <a:effectLst/>
                <a:latin typeface="Helvetica" pitchFamily="2" charset="0"/>
              </a:rPr>
              <a:t>“If you are on the fence about applying for an SVA program, I highly recommend looking into it. You only get out of it what you put into it. I recommend going full force. There’s wonderful individuals and it’s a life changing experience.” – Jamie </a:t>
            </a:r>
            <a:r>
              <a:rPr lang="en-US" b="0" i="1" dirty="0" err="1">
                <a:solidFill>
                  <a:srgbClr val="002760"/>
                </a:solidFill>
                <a:effectLst/>
                <a:latin typeface="Helvetica" pitchFamily="2" charset="0"/>
              </a:rPr>
              <a:t>Springston</a:t>
            </a:r>
            <a:r>
              <a:rPr lang="en-US" b="0" i="1" dirty="0">
                <a:solidFill>
                  <a:srgbClr val="002760"/>
                </a:solidFill>
                <a:effectLst/>
                <a:latin typeface="Helvetica" pitchFamily="2" charset="0"/>
              </a:rPr>
              <a:t>, Marshall University</a:t>
            </a:r>
            <a:endParaRPr lang="en-US" i="1" dirty="0">
              <a:solidFill>
                <a:srgbClr val="002760"/>
              </a:solidFill>
            </a:endParaRPr>
          </a:p>
        </p:txBody>
      </p:sp>
    </p:spTree>
    <p:extLst>
      <p:ext uri="{BB962C8B-B14F-4D97-AF65-F5344CB8AC3E}">
        <p14:creationId xmlns:p14="http://schemas.microsoft.com/office/powerpoint/2010/main" val="3517635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E1FA4-9BFD-28FC-00D6-3CEEFCD06A38}"/>
              </a:ext>
            </a:extLst>
          </p:cNvPr>
          <p:cNvSpPr>
            <a:spLocks noGrp="1"/>
          </p:cNvSpPr>
          <p:nvPr>
            <p:ph type="title"/>
          </p:nvPr>
        </p:nvSpPr>
        <p:spPr/>
        <p:txBody>
          <a:bodyPr/>
          <a:lstStyle/>
          <a:p>
            <a:r>
              <a:rPr lang="en-US" dirty="0">
                <a:latin typeface="+mj-lt"/>
              </a:rPr>
              <a:t>Starting a SVA Chapter: Pro-Tips</a:t>
            </a:r>
          </a:p>
        </p:txBody>
      </p:sp>
      <p:sp>
        <p:nvSpPr>
          <p:cNvPr id="3" name="Text Placeholder 2">
            <a:extLst>
              <a:ext uri="{FF2B5EF4-FFF2-40B4-BE49-F238E27FC236}">
                <a16:creationId xmlns:a16="http://schemas.microsoft.com/office/drawing/2014/main" id="{4E783F9A-3B25-1983-FB4F-C65B9468EAB1}"/>
              </a:ext>
            </a:extLst>
          </p:cNvPr>
          <p:cNvSpPr>
            <a:spLocks noGrp="1"/>
          </p:cNvSpPr>
          <p:nvPr>
            <p:ph type="body" idx="1"/>
          </p:nvPr>
        </p:nvSpPr>
        <p:spPr>
          <a:xfrm>
            <a:off x="524727" y="1012904"/>
            <a:ext cx="5386917" cy="761999"/>
          </a:xfrm>
        </p:spPr>
        <p:txBody>
          <a:bodyPr/>
          <a:lstStyle/>
          <a:p>
            <a:r>
              <a:rPr lang="en-US" dirty="0">
                <a:latin typeface="+mj-lt"/>
              </a:rPr>
              <a:t>Engagement</a:t>
            </a:r>
          </a:p>
        </p:txBody>
      </p:sp>
      <p:sp>
        <p:nvSpPr>
          <p:cNvPr id="4" name="Content Placeholder 3">
            <a:extLst>
              <a:ext uri="{FF2B5EF4-FFF2-40B4-BE49-F238E27FC236}">
                <a16:creationId xmlns:a16="http://schemas.microsoft.com/office/drawing/2014/main" id="{6161663B-6AD4-040D-9A16-9EF524675FB6}"/>
              </a:ext>
            </a:extLst>
          </p:cNvPr>
          <p:cNvSpPr>
            <a:spLocks noGrp="1"/>
          </p:cNvSpPr>
          <p:nvPr>
            <p:ph sz="half" idx="2"/>
          </p:nvPr>
        </p:nvSpPr>
        <p:spPr>
          <a:xfrm>
            <a:off x="607483" y="1713571"/>
            <a:ext cx="5386917" cy="4267200"/>
          </a:xfrm>
        </p:spPr>
        <p:txBody>
          <a:bodyPr/>
          <a:lstStyle/>
          <a:p>
            <a:pPr>
              <a:buFont typeface="Arial" panose="020B0604020202020204" pitchFamily="34" charset="0"/>
              <a:buChar char="•"/>
            </a:pPr>
            <a:r>
              <a:rPr lang="en-US" dirty="0">
                <a:latin typeface="+mj-lt"/>
              </a:rPr>
              <a:t>Clearly highlight the benefits &amp; resources affiliated with chapter membership</a:t>
            </a:r>
          </a:p>
          <a:p>
            <a:pPr marL="119062" indent="0">
              <a:buNone/>
            </a:pPr>
            <a:endParaRPr lang="en-US" dirty="0">
              <a:latin typeface="+mj-lt"/>
            </a:endParaRPr>
          </a:p>
          <a:p>
            <a:pPr>
              <a:buFont typeface="Arial" panose="020B0604020202020204" pitchFamily="34" charset="0"/>
              <a:buChar char="•"/>
            </a:pPr>
            <a:r>
              <a:rPr lang="en-US" dirty="0">
                <a:latin typeface="+mj-lt"/>
              </a:rPr>
              <a:t>Include SVA as part of your veteran orientation</a:t>
            </a:r>
          </a:p>
          <a:p>
            <a:pPr marL="119062" indent="0">
              <a:buNone/>
            </a:pPr>
            <a:endParaRPr lang="en-US" dirty="0">
              <a:latin typeface="+mj-lt"/>
            </a:endParaRPr>
          </a:p>
          <a:p>
            <a:pPr>
              <a:buFont typeface="Arial" panose="020B0604020202020204" pitchFamily="34" charset="0"/>
              <a:buChar char="•"/>
            </a:pPr>
            <a:r>
              <a:rPr lang="en-US" dirty="0">
                <a:latin typeface="+mj-lt"/>
              </a:rPr>
              <a:t>Ensure that chapter members act as SVA ambassadors to the community</a:t>
            </a:r>
          </a:p>
          <a:p>
            <a:pPr>
              <a:buFont typeface="Arial" panose="020B0604020202020204" pitchFamily="34" charset="0"/>
              <a:buChar char="•"/>
            </a:pPr>
            <a:endParaRPr lang="en-US" dirty="0">
              <a:latin typeface="+mj-lt"/>
            </a:endParaRPr>
          </a:p>
          <a:p>
            <a:pPr>
              <a:buFont typeface="Arial" panose="020B0604020202020204" pitchFamily="34" charset="0"/>
              <a:buChar char="•"/>
            </a:pPr>
            <a:r>
              <a:rPr lang="en-US" dirty="0">
                <a:latin typeface="+mj-lt"/>
              </a:rPr>
              <a:t>Connect students using Post 9/11 Benefits to SVA at various touchpoints</a:t>
            </a:r>
          </a:p>
          <a:p>
            <a:pPr>
              <a:buFont typeface="Arial" panose="020B0604020202020204" pitchFamily="34" charset="0"/>
              <a:buChar char="•"/>
            </a:pPr>
            <a:endParaRPr lang="en-US" dirty="0">
              <a:latin typeface="+mj-lt"/>
            </a:endParaRPr>
          </a:p>
          <a:p>
            <a:pPr>
              <a:buFont typeface="Arial" panose="020B0604020202020204" pitchFamily="34" charset="0"/>
              <a:buChar char="•"/>
            </a:pPr>
            <a:endParaRPr lang="en-US" dirty="0">
              <a:latin typeface="+mj-lt"/>
            </a:endParaRPr>
          </a:p>
          <a:p>
            <a:pPr>
              <a:buFont typeface="Arial" panose="020B0604020202020204" pitchFamily="34" charset="0"/>
              <a:buChar char="•"/>
            </a:pPr>
            <a:endParaRPr lang="en-US" dirty="0">
              <a:latin typeface="+mj-lt"/>
            </a:endParaRPr>
          </a:p>
        </p:txBody>
      </p:sp>
      <p:sp>
        <p:nvSpPr>
          <p:cNvPr id="5" name="Text Placeholder 4">
            <a:extLst>
              <a:ext uri="{FF2B5EF4-FFF2-40B4-BE49-F238E27FC236}">
                <a16:creationId xmlns:a16="http://schemas.microsoft.com/office/drawing/2014/main" id="{B3144617-68FA-3180-E09E-69C32CD3A304}"/>
              </a:ext>
            </a:extLst>
          </p:cNvPr>
          <p:cNvSpPr>
            <a:spLocks noGrp="1"/>
          </p:cNvSpPr>
          <p:nvPr>
            <p:ph type="body" sz="quarter" idx="3"/>
          </p:nvPr>
        </p:nvSpPr>
        <p:spPr>
          <a:xfrm>
            <a:off x="6122020" y="1031489"/>
            <a:ext cx="5389033" cy="685799"/>
          </a:xfrm>
        </p:spPr>
        <p:txBody>
          <a:bodyPr/>
          <a:lstStyle/>
          <a:p>
            <a:r>
              <a:rPr lang="en-US" dirty="0">
                <a:latin typeface="+mj-lt"/>
              </a:rPr>
              <a:t>Operations</a:t>
            </a:r>
          </a:p>
        </p:txBody>
      </p:sp>
      <p:sp>
        <p:nvSpPr>
          <p:cNvPr id="6" name="Content Placeholder 5">
            <a:extLst>
              <a:ext uri="{FF2B5EF4-FFF2-40B4-BE49-F238E27FC236}">
                <a16:creationId xmlns:a16="http://schemas.microsoft.com/office/drawing/2014/main" id="{241E6C8C-E2E3-065C-1D44-59B623B70389}"/>
              </a:ext>
            </a:extLst>
          </p:cNvPr>
          <p:cNvSpPr>
            <a:spLocks noGrp="1"/>
          </p:cNvSpPr>
          <p:nvPr>
            <p:ph sz="quarter" idx="4"/>
          </p:nvPr>
        </p:nvSpPr>
        <p:spPr>
          <a:xfrm>
            <a:off x="6162030" y="1713571"/>
            <a:ext cx="5389033" cy="4343400"/>
          </a:xfrm>
        </p:spPr>
        <p:txBody>
          <a:bodyPr/>
          <a:lstStyle/>
          <a:p>
            <a:pPr>
              <a:buFont typeface="Arial" panose="020B0604020202020204" pitchFamily="34" charset="0"/>
              <a:buChar char="•"/>
            </a:pPr>
            <a:r>
              <a:rPr lang="en-US" dirty="0">
                <a:latin typeface="+mj-lt"/>
              </a:rPr>
              <a:t>Ensure that chapter meetings and events are widely accessible </a:t>
            </a:r>
          </a:p>
          <a:p>
            <a:pPr>
              <a:buFont typeface="Arial" panose="020B0604020202020204" pitchFamily="34" charset="0"/>
              <a:buChar char="•"/>
            </a:pPr>
            <a:endParaRPr lang="en-US" dirty="0">
              <a:latin typeface="+mj-lt"/>
            </a:endParaRPr>
          </a:p>
          <a:p>
            <a:pPr>
              <a:buFont typeface="Arial" panose="020B0604020202020204" pitchFamily="34" charset="0"/>
              <a:buChar char="•"/>
            </a:pPr>
            <a:r>
              <a:rPr lang="en-US" dirty="0">
                <a:latin typeface="+mj-lt"/>
              </a:rPr>
              <a:t>Collaborate with Student Government Association on your campus</a:t>
            </a:r>
          </a:p>
          <a:p>
            <a:pPr>
              <a:buFont typeface="Arial" panose="020B0604020202020204" pitchFamily="34" charset="0"/>
              <a:buChar char="•"/>
            </a:pPr>
            <a:endParaRPr lang="en-US" dirty="0">
              <a:latin typeface="+mj-lt"/>
            </a:endParaRPr>
          </a:p>
          <a:p>
            <a:pPr>
              <a:buFont typeface="Arial" panose="020B0604020202020204" pitchFamily="34" charset="0"/>
              <a:buChar char="•"/>
            </a:pPr>
            <a:r>
              <a:rPr lang="en-US" dirty="0">
                <a:latin typeface="+mj-lt"/>
              </a:rPr>
              <a:t>Connect with veteran service organizations in your community</a:t>
            </a:r>
          </a:p>
          <a:p>
            <a:pPr>
              <a:buFont typeface="Arial" panose="020B0604020202020204" pitchFamily="34" charset="0"/>
              <a:buChar char="•"/>
            </a:pPr>
            <a:endParaRPr lang="en-US" dirty="0">
              <a:latin typeface="+mj-lt"/>
            </a:endParaRPr>
          </a:p>
          <a:p>
            <a:pPr>
              <a:buFont typeface="Arial" panose="020B0604020202020204" pitchFamily="34" charset="0"/>
              <a:buChar char="•"/>
            </a:pPr>
            <a:r>
              <a:rPr lang="en-US" dirty="0">
                <a:latin typeface="+mj-lt"/>
              </a:rPr>
              <a:t>Send chapter delegates to various SVA programs throughout year</a:t>
            </a:r>
          </a:p>
          <a:p>
            <a:pPr>
              <a:buFont typeface="Arial" panose="020B0604020202020204" pitchFamily="34" charset="0"/>
              <a:buChar char="•"/>
            </a:pPr>
            <a:endParaRPr lang="en-US" dirty="0">
              <a:latin typeface="+mj-lt"/>
            </a:endParaRPr>
          </a:p>
          <a:p>
            <a:pPr>
              <a:buFont typeface="Arial" panose="020B0604020202020204" pitchFamily="34" charset="0"/>
              <a:buChar char="•"/>
            </a:pPr>
            <a:endParaRPr lang="en-US" dirty="0">
              <a:latin typeface="+mj-lt"/>
            </a:endParaRPr>
          </a:p>
          <a:p>
            <a:pPr>
              <a:buFont typeface="Arial" panose="020B0604020202020204" pitchFamily="34" charset="0"/>
              <a:buChar char="•"/>
            </a:pPr>
            <a:endParaRPr lang="en-US" dirty="0">
              <a:latin typeface="+mj-lt"/>
            </a:endParaRPr>
          </a:p>
          <a:p>
            <a:pPr>
              <a:buFont typeface="Arial" panose="020B0604020202020204" pitchFamily="34" charset="0"/>
              <a:buChar char="•"/>
            </a:pPr>
            <a:endParaRPr lang="en-US" dirty="0">
              <a:latin typeface="+mj-lt"/>
            </a:endParaRPr>
          </a:p>
          <a:p>
            <a:pPr>
              <a:buFont typeface="Arial" panose="020B0604020202020204" pitchFamily="34" charset="0"/>
              <a:buChar char="•"/>
            </a:pPr>
            <a:endParaRPr lang="en-US" dirty="0">
              <a:latin typeface="+mj-lt"/>
            </a:endParaRPr>
          </a:p>
        </p:txBody>
      </p:sp>
      <p:sp>
        <p:nvSpPr>
          <p:cNvPr id="7" name="Date Placeholder 6">
            <a:extLst>
              <a:ext uri="{FF2B5EF4-FFF2-40B4-BE49-F238E27FC236}">
                <a16:creationId xmlns:a16="http://schemas.microsoft.com/office/drawing/2014/main" id="{2DF2ED5F-51F1-DF69-3170-79321E9E7808}"/>
              </a:ext>
            </a:extLst>
          </p:cNvPr>
          <p:cNvSpPr>
            <a:spLocks noGrp="1"/>
          </p:cNvSpPr>
          <p:nvPr>
            <p:ph type="dt" sz="half" idx="10"/>
          </p:nvPr>
        </p:nvSpPr>
        <p:spPr/>
        <p:txBody>
          <a:bodyPr/>
          <a:lstStyle/>
          <a:p>
            <a:pPr>
              <a:defRPr/>
            </a:pPr>
            <a:fld id="{F772BABE-8C0E-40D9-8ED1-D03335A2716F}" type="datetime1">
              <a:rPr lang="en-US" smtClean="0"/>
              <a:t>7/12/2024</a:t>
            </a:fld>
            <a:endParaRPr lang="en-US" dirty="0"/>
          </a:p>
        </p:txBody>
      </p:sp>
      <p:sp>
        <p:nvSpPr>
          <p:cNvPr id="9" name="Slide Number Placeholder 8">
            <a:extLst>
              <a:ext uri="{FF2B5EF4-FFF2-40B4-BE49-F238E27FC236}">
                <a16:creationId xmlns:a16="http://schemas.microsoft.com/office/drawing/2014/main" id="{781AE165-5DED-632A-D8D5-E186F4A51549}"/>
              </a:ext>
            </a:extLst>
          </p:cNvPr>
          <p:cNvSpPr>
            <a:spLocks noGrp="1"/>
          </p:cNvSpPr>
          <p:nvPr>
            <p:ph type="sldNum" sz="quarter" idx="12"/>
          </p:nvPr>
        </p:nvSpPr>
        <p:spPr/>
        <p:txBody>
          <a:bodyPr/>
          <a:lstStyle/>
          <a:p>
            <a:pPr>
              <a:defRPr/>
            </a:pPr>
            <a:fld id="{B6EE84B3-F910-427D-9EE4-5F49E6F496B0}" type="slidenum">
              <a:rPr lang="en-US" smtClean="0"/>
              <a:pPr>
                <a:defRPr/>
              </a:pPr>
              <a:t>16</a:t>
            </a:fld>
            <a:endParaRPr lang="en-US" dirty="0"/>
          </a:p>
        </p:txBody>
      </p:sp>
    </p:spTree>
    <p:extLst>
      <p:ext uri="{BB962C8B-B14F-4D97-AF65-F5344CB8AC3E}">
        <p14:creationId xmlns:p14="http://schemas.microsoft.com/office/powerpoint/2010/main" val="2233889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4538910-A52B-6C5C-5136-D5A024BDF6DD}"/>
              </a:ext>
            </a:extLst>
          </p:cNvPr>
          <p:cNvSpPr>
            <a:spLocks noGrp="1"/>
          </p:cNvSpPr>
          <p:nvPr>
            <p:ph type="subTitle" idx="1"/>
          </p:nvPr>
        </p:nvSpPr>
        <p:spPr/>
        <p:txBody>
          <a:bodyPr/>
          <a:lstStyle/>
          <a:p>
            <a:r>
              <a:rPr lang="en-US" dirty="0">
                <a:latin typeface="+mj-lt"/>
              </a:rPr>
              <a:t>Where do I fit in as a school administrator?</a:t>
            </a:r>
          </a:p>
        </p:txBody>
      </p:sp>
      <p:sp>
        <p:nvSpPr>
          <p:cNvPr id="3" name="Date Placeholder 2">
            <a:extLst>
              <a:ext uri="{FF2B5EF4-FFF2-40B4-BE49-F238E27FC236}">
                <a16:creationId xmlns:a16="http://schemas.microsoft.com/office/drawing/2014/main" id="{157F6988-F304-5B2C-B61F-C2A24A24EAD5}"/>
              </a:ext>
            </a:extLst>
          </p:cNvPr>
          <p:cNvSpPr>
            <a:spLocks noGrp="1"/>
          </p:cNvSpPr>
          <p:nvPr>
            <p:ph type="dt" sz="half" idx="10"/>
          </p:nvPr>
        </p:nvSpPr>
        <p:spPr/>
        <p:txBody>
          <a:bodyPr/>
          <a:lstStyle/>
          <a:p>
            <a:pPr>
              <a:defRPr/>
            </a:pPr>
            <a:fld id="{7E0D29D0-7E9B-4914-8E2D-F373CABED0BD}" type="datetime1">
              <a:rPr lang="en-US" smtClean="0"/>
              <a:t>7/12/2024</a:t>
            </a:fld>
            <a:endParaRPr lang="en-US" dirty="0"/>
          </a:p>
        </p:txBody>
      </p:sp>
      <p:sp>
        <p:nvSpPr>
          <p:cNvPr id="4" name="Footer Placeholder 3">
            <a:extLst>
              <a:ext uri="{FF2B5EF4-FFF2-40B4-BE49-F238E27FC236}">
                <a16:creationId xmlns:a16="http://schemas.microsoft.com/office/drawing/2014/main" id="{591E1C13-9105-41A5-620D-CE72CCBD026B}"/>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0B90D306-2A50-0027-B98A-A7FFEBFD2ABA}"/>
              </a:ext>
            </a:extLst>
          </p:cNvPr>
          <p:cNvSpPr>
            <a:spLocks noGrp="1"/>
          </p:cNvSpPr>
          <p:nvPr>
            <p:ph type="sldNum" sz="quarter" idx="12"/>
          </p:nvPr>
        </p:nvSpPr>
        <p:spPr/>
        <p:txBody>
          <a:bodyPr/>
          <a:lstStyle/>
          <a:p>
            <a:pPr>
              <a:defRPr/>
            </a:pPr>
            <a:fld id="{614C6E8E-58BD-45A7-B3A1-0438BB9B2718}" type="slidenum">
              <a:rPr lang="en-US" smtClean="0"/>
              <a:pPr>
                <a:defRPr/>
              </a:pPr>
              <a:t>17</a:t>
            </a:fld>
            <a:endParaRPr lang="en-US" dirty="0"/>
          </a:p>
        </p:txBody>
      </p:sp>
    </p:spTree>
    <p:extLst>
      <p:ext uri="{BB962C8B-B14F-4D97-AF65-F5344CB8AC3E}">
        <p14:creationId xmlns:p14="http://schemas.microsoft.com/office/powerpoint/2010/main" val="914527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47FBD-3BB9-2810-5AA8-44774984C570}"/>
              </a:ext>
            </a:extLst>
          </p:cNvPr>
          <p:cNvSpPr>
            <a:spLocks noGrp="1"/>
          </p:cNvSpPr>
          <p:nvPr>
            <p:ph type="title"/>
          </p:nvPr>
        </p:nvSpPr>
        <p:spPr/>
        <p:txBody>
          <a:bodyPr/>
          <a:lstStyle/>
          <a:p>
            <a:r>
              <a:rPr lang="en-US" dirty="0">
                <a:latin typeface="+mj-lt"/>
              </a:rPr>
              <a:t>Chapter Advisor: Roles &amp; Responsibilities</a:t>
            </a:r>
          </a:p>
        </p:txBody>
      </p:sp>
      <p:graphicFrame>
        <p:nvGraphicFramePr>
          <p:cNvPr id="1028" name="Content Placeholder 2">
            <a:extLst>
              <a:ext uri="{FF2B5EF4-FFF2-40B4-BE49-F238E27FC236}">
                <a16:creationId xmlns:a16="http://schemas.microsoft.com/office/drawing/2014/main" id="{44547753-597A-22C3-BB96-C1DA82EB425B}"/>
              </a:ext>
            </a:extLst>
          </p:cNvPr>
          <p:cNvGraphicFramePr>
            <a:graphicFrameLocks noGrp="1"/>
          </p:cNvGraphicFramePr>
          <p:nvPr>
            <p:ph idx="1"/>
            <p:extLst>
              <p:ext uri="{D42A27DB-BD31-4B8C-83A1-F6EECF244321}">
                <p14:modId xmlns:p14="http://schemas.microsoft.com/office/powerpoint/2010/main" val="3846600786"/>
              </p:ext>
            </p:extLst>
          </p:nvPr>
        </p:nvGraphicFramePr>
        <p:xfrm>
          <a:off x="3238500" y="1295400"/>
          <a:ext cx="5715000" cy="4895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1A885F6C-FCDB-4596-EAE6-4CD8FD90183E}"/>
              </a:ext>
            </a:extLst>
          </p:cNvPr>
          <p:cNvSpPr>
            <a:spLocks noGrp="1"/>
          </p:cNvSpPr>
          <p:nvPr>
            <p:ph type="dt" sz="half" idx="10"/>
          </p:nvPr>
        </p:nvSpPr>
        <p:spPr/>
        <p:txBody>
          <a:bodyPr/>
          <a:lstStyle/>
          <a:p>
            <a:pPr>
              <a:defRPr/>
            </a:pPr>
            <a:fld id="{55CE896A-7C3C-469D-8229-1F901A7A6C79}" type="datetime1">
              <a:rPr lang="en-US" smtClean="0"/>
              <a:t>7/12/2024</a:t>
            </a:fld>
            <a:endParaRPr lang="en-US" dirty="0"/>
          </a:p>
        </p:txBody>
      </p:sp>
      <p:sp>
        <p:nvSpPr>
          <p:cNvPr id="5" name="Footer Placeholder 4">
            <a:extLst>
              <a:ext uri="{FF2B5EF4-FFF2-40B4-BE49-F238E27FC236}">
                <a16:creationId xmlns:a16="http://schemas.microsoft.com/office/drawing/2014/main" id="{C2156B3B-F642-B9C9-803A-87DD3A8A7205}"/>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835BEC05-7CFB-0894-1A76-426FDE314E9D}"/>
              </a:ext>
            </a:extLst>
          </p:cNvPr>
          <p:cNvSpPr>
            <a:spLocks noGrp="1"/>
          </p:cNvSpPr>
          <p:nvPr>
            <p:ph type="sldNum" sz="quarter" idx="12"/>
          </p:nvPr>
        </p:nvSpPr>
        <p:spPr/>
        <p:txBody>
          <a:bodyPr/>
          <a:lstStyle/>
          <a:p>
            <a:pPr>
              <a:defRPr/>
            </a:pPr>
            <a:fld id="{C389C0D1-6764-4590-975B-BDB72E2838D7}" type="slidenum">
              <a:rPr lang="en-US" smtClean="0"/>
              <a:pPr>
                <a:defRPr/>
              </a:pPr>
              <a:t>18</a:t>
            </a:fld>
            <a:endParaRPr lang="en-US" dirty="0"/>
          </a:p>
        </p:txBody>
      </p:sp>
    </p:spTree>
    <p:extLst>
      <p:ext uri="{BB962C8B-B14F-4D97-AF65-F5344CB8AC3E}">
        <p14:creationId xmlns:p14="http://schemas.microsoft.com/office/powerpoint/2010/main" val="798803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C27C4-7B80-7055-E518-5482322CF2C1}"/>
              </a:ext>
            </a:extLst>
          </p:cNvPr>
          <p:cNvSpPr>
            <a:spLocks noGrp="1"/>
          </p:cNvSpPr>
          <p:nvPr>
            <p:ph type="title"/>
          </p:nvPr>
        </p:nvSpPr>
        <p:spPr/>
        <p:txBody>
          <a:bodyPr>
            <a:normAutofit fontScale="90000"/>
          </a:bodyPr>
          <a:lstStyle/>
          <a:p>
            <a:r>
              <a:rPr lang="en-US" dirty="0">
                <a:latin typeface="+mj-lt"/>
              </a:rPr>
              <a:t>Chapter Advisor: Roles &amp; Responsibilities (</a:t>
            </a:r>
            <a:r>
              <a:rPr lang="en-US" dirty="0" err="1">
                <a:latin typeface="+mj-lt"/>
              </a:rPr>
              <a:t>cont</a:t>
            </a:r>
            <a:r>
              <a:rPr lang="en-US" dirty="0">
                <a:latin typeface="+mj-lt"/>
              </a:rPr>
              <a:t>)</a:t>
            </a:r>
          </a:p>
        </p:txBody>
      </p:sp>
      <p:sp>
        <p:nvSpPr>
          <p:cNvPr id="3" name="Content Placeholder 2">
            <a:extLst>
              <a:ext uri="{FF2B5EF4-FFF2-40B4-BE49-F238E27FC236}">
                <a16:creationId xmlns:a16="http://schemas.microsoft.com/office/drawing/2014/main" id="{28850F3F-F5FF-2C12-28B2-9EFCD466DA9E}"/>
              </a:ext>
            </a:extLst>
          </p:cNvPr>
          <p:cNvSpPr>
            <a:spLocks noGrp="1"/>
          </p:cNvSpPr>
          <p:nvPr>
            <p:ph idx="1"/>
          </p:nvPr>
        </p:nvSpPr>
        <p:spPr/>
        <p:txBody>
          <a:bodyPr/>
          <a:lstStyle/>
          <a:p>
            <a:pPr>
              <a:buFont typeface="Arial" panose="020B0604020202020204" pitchFamily="34" charset="0"/>
              <a:buChar char="•"/>
            </a:pPr>
            <a:r>
              <a:rPr lang="en-US" sz="2800" dirty="0">
                <a:solidFill>
                  <a:srgbClr val="000000"/>
                </a:solidFill>
                <a:effectLst/>
                <a:highlight>
                  <a:srgbClr val="FFFFFF"/>
                </a:highlight>
                <a:latin typeface="+mj-lt"/>
                <a:ea typeface="Times New Roman" panose="02020603050405020304" pitchFamily="18" charset="0"/>
                <a:cs typeface="Times New Roman" panose="02020603050405020304" pitchFamily="18" charset="0"/>
              </a:rPr>
              <a:t>Communicate with chapter members, veterans, families, caregivers, and survivors, making them aware of programs, opportunities, and benefits available to them</a:t>
            </a:r>
          </a:p>
          <a:p>
            <a:pPr>
              <a:buFont typeface="Arial" panose="020B0604020202020204" pitchFamily="34" charset="0"/>
              <a:buChar char="•"/>
            </a:pPr>
            <a:endParaRPr lang="en-US" sz="2800" dirty="0">
              <a:effectLst/>
              <a:highlight>
                <a:srgbClr val="FFFFFF"/>
              </a:highlight>
              <a:latin typeface="+mj-lt"/>
              <a:ea typeface="Aptos" panose="020B0004020202020204" pitchFamily="34" charset="0"/>
              <a:cs typeface="Times New Roman" panose="02020603050405020304" pitchFamily="18" charset="0"/>
            </a:endParaRPr>
          </a:p>
          <a:p>
            <a:pPr>
              <a:buFont typeface="Arial" panose="020B0604020202020204" pitchFamily="34" charset="0"/>
              <a:buChar char="•"/>
            </a:pPr>
            <a:r>
              <a:rPr lang="en-US" sz="2800" dirty="0">
                <a:solidFill>
                  <a:srgbClr val="000000"/>
                </a:solidFill>
                <a:effectLst/>
                <a:highlight>
                  <a:srgbClr val="FFFFFF"/>
                </a:highlight>
                <a:latin typeface="+mj-lt"/>
                <a:ea typeface="Times New Roman" panose="02020603050405020304" pitchFamily="18" charset="0"/>
                <a:cs typeface="Times New Roman" panose="02020603050405020304" pitchFamily="18" charset="0"/>
              </a:rPr>
              <a:t>Educate the campus and community about veteran experiences and perspectives to foster a more inclusive environment</a:t>
            </a:r>
          </a:p>
          <a:p>
            <a:pPr marL="119062" indent="0">
              <a:buNone/>
            </a:pPr>
            <a:endParaRPr lang="en-US" sz="2800" dirty="0">
              <a:effectLst/>
              <a:highlight>
                <a:srgbClr val="FFFFFF"/>
              </a:highlight>
              <a:latin typeface="+mj-lt"/>
              <a:ea typeface="Aptos" panose="020B0004020202020204" pitchFamily="34" charset="0"/>
              <a:cs typeface="Times New Roman" panose="02020603050405020304" pitchFamily="18" charset="0"/>
            </a:endParaRPr>
          </a:p>
          <a:p>
            <a:pPr>
              <a:buFont typeface="Arial" panose="020B0604020202020204" pitchFamily="34" charset="0"/>
              <a:buChar char="•"/>
            </a:pPr>
            <a:r>
              <a:rPr lang="en-US" sz="2800" dirty="0">
                <a:solidFill>
                  <a:srgbClr val="000000"/>
                </a:solidFill>
                <a:effectLst/>
                <a:highlight>
                  <a:srgbClr val="FFFFFF"/>
                </a:highlight>
                <a:latin typeface="+mj-lt"/>
                <a:ea typeface="Times New Roman" panose="02020603050405020304" pitchFamily="18" charset="0"/>
                <a:cs typeface="Times New Roman" panose="02020603050405020304" pitchFamily="18" charset="0"/>
              </a:rPr>
              <a:t>Establish regular communication with SVA headquarters to ensure the chapter aligns with national objectives and core values</a:t>
            </a:r>
            <a:endParaRPr lang="en-US" sz="2800" dirty="0">
              <a:effectLst/>
              <a:highlight>
                <a:srgbClr val="FFFFFF"/>
              </a:highlight>
              <a:latin typeface="+mj-lt"/>
              <a:ea typeface="Aptos" panose="020B0004020202020204" pitchFamily="34" charset="0"/>
              <a:cs typeface="Times New Roman" panose="02020603050405020304" pitchFamily="18" charset="0"/>
            </a:endParaRPr>
          </a:p>
          <a:p>
            <a:pPr>
              <a:buFont typeface="Arial" panose="020B0604020202020204" pitchFamily="34" charset="0"/>
              <a:buChar char="•"/>
            </a:pPr>
            <a:endParaRPr lang="en-US" dirty="0"/>
          </a:p>
        </p:txBody>
      </p:sp>
      <p:sp>
        <p:nvSpPr>
          <p:cNvPr id="4" name="Date Placeholder 3">
            <a:extLst>
              <a:ext uri="{FF2B5EF4-FFF2-40B4-BE49-F238E27FC236}">
                <a16:creationId xmlns:a16="http://schemas.microsoft.com/office/drawing/2014/main" id="{16CF2101-6680-9055-B32A-1A8AF33D84EB}"/>
              </a:ext>
            </a:extLst>
          </p:cNvPr>
          <p:cNvSpPr>
            <a:spLocks noGrp="1"/>
          </p:cNvSpPr>
          <p:nvPr>
            <p:ph type="dt" sz="half" idx="10"/>
          </p:nvPr>
        </p:nvSpPr>
        <p:spPr/>
        <p:txBody>
          <a:bodyPr/>
          <a:lstStyle/>
          <a:p>
            <a:pPr>
              <a:defRPr/>
            </a:pPr>
            <a:fld id="{55CE896A-7C3C-469D-8229-1F901A7A6C79}" type="datetime1">
              <a:rPr lang="en-US" smtClean="0"/>
              <a:t>7/12/2024</a:t>
            </a:fld>
            <a:endParaRPr lang="en-US" dirty="0"/>
          </a:p>
        </p:txBody>
      </p:sp>
      <p:sp>
        <p:nvSpPr>
          <p:cNvPr id="5" name="Footer Placeholder 4">
            <a:extLst>
              <a:ext uri="{FF2B5EF4-FFF2-40B4-BE49-F238E27FC236}">
                <a16:creationId xmlns:a16="http://schemas.microsoft.com/office/drawing/2014/main" id="{E3F6FD2D-27FE-5646-7BA0-40F0194638E8}"/>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783C8145-6046-1289-B7A5-C44CCF60C131}"/>
              </a:ext>
            </a:extLst>
          </p:cNvPr>
          <p:cNvSpPr>
            <a:spLocks noGrp="1"/>
          </p:cNvSpPr>
          <p:nvPr>
            <p:ph type="sldNum" sz="quarter" idx="12"/>
          </p:nvPr>
        </p:nvSpPr>
        <p:spPr/>
        <p:txBody>
          <a:bodyPr/>
          <a:lstStyle/>
          <a:p>
            <a:pPr>
              <a:defRPr/>
            </a:pPr>
            <a:fld id="{C389C0D1-6764-4590-975B-BDB72E2838D7}" type="slidenum">
              <a:rPr lang="en-US" smtClean="0"/>
              <a:pPr>
                <a:defRPr/>
              </a:pPr>
              <a:t>19</a:t>
            </a:fld>
            <a:endParaRPr lang="en-US" dirty="0"/>
          </a:p>
        </p:txBody>
      </p:sp>
    </p:spTree>
    <p:extLst>
      <p:ext uri="{BB962C8B-B14F-4D97-AF65-F5344CB8AC3E}">
        <p14:creationId xmlns:p14="http://schemas.microsoft.com/office/powerpoint/2010/main" val="1489855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18B29-9651-C9E4-7A8F-6137F976AF69}"/>
              </a:ext>
            </a:extLst>
          </p:cNvPr>
          <p:cNvSpPr>
            <a:spLocks noGrp="1"/>
          </p:cNvSpPr>
          <p:nvPr>
            <p:ph type="title"/>
          </p:nvPr>
        </p:nvSpPr>
        <p:spPr/>
        <p:txBody>
          <a:bodyPr/>
          <a:lstStyle/>
          <a:p>
            <a:r>
              <a:rPr lang="en-US" dirty="0">
                <a:latin typeface="+mj-lt"/>
              </a:rPr>
              <a:t>About Me: Why I’m Here!</a:t>
            </a:r>
          </a:p>
        </p:txBody>
      </p:sp>
      <p:sp>
        <p:nvSpPr>
          <p:cNvPr id="3" name="Content Placeholder 2">
            <a:extLst>
              <a:ext uri="{FF2B5EF4-FFF2-40B4-BE49-F238E27FC236}">
                <a16:creationId xmlns:a16="http://schemas.microsoft.com/office/drawing/2014/main" id="{FD732F3A-74DB-3E59-40F8-D9C3B52B672B}"/>
              </a:ext>
            </a:extLst>
          </p:cNvPr>
          <p:cNvSpPr>
            <a:spLocks noGrp="1"/>
          </p:cNvSpPr>
          <p:nvPr>
            <p:ph sz="half" idx="1"/>
          </p:nvPr>
        </p:nvSpPr>
        <p:spPr>
          <a:xfrm>
            <a:off x="4824710" y="2095500"/>
            <a:ext cx="6070599" cy="2362200"/>
          </a:xfrm>
        </p:spPr>
        <p:txBody>
          <a:bodyPr/>
          <a:lstStyle/>
          <a:p>
            <a:pPr marL="119062" indent="0">
              <a:buNone/>
            </a:pPr>
            <a:r>
              <a:rPr lang="en-US" sz="2400" b="0" i="1" dirty="0">
                <a:solidFill>
                  <a:srgbClr val="181818"/>
                </a:solidFill>
                <a:effectLst/>
                <a:highlight>
                  <a:srgbClr val="FFFFFF"/>
                </a:highlight>
                <a:latin typeface="+mj-lt"/>
              </a:rPr>
              <a:t>“If we want to feel an undying passion for our work, if we want to feel we are contributing to something bigger than ourselves, we all need to know our WHY.” </a:t>
            </a:r>
            <a:r>
              <a:rPr lang="en-US" sz="2400" i="1" dirty="0">
                <a:solidFill>
                  <a:srgbClr val="181818"/>
                </a:solidFill>
                <a:highlight>
                  <a:srgbClr val="FFFFFF"/>
                </a:highlight>
                <a:latin typeface="+mj-lt"/>
              </a:rPr>
              <a:t>- </a:t>
            </a:r>
            <a:r>
              <a:rPr lang="en-US" sz="2400" i="1" dirty="0">
                <a:solidFill>
                  <a:srgbClr val="333333"/>
                </a:solidFill>
                <a:effectLst/>
                <a:highlight>
                  <a:srgbClr val="FFFFFF"/>
                </a:highlight>
                <a:latin typeface="+mj-lt"/>
              </a:rPr>
              <a:t>Simon Sinek</a:t>
            </a:r>
          </a:p>
          <a:p>
            <a:pPr marL="119062" indent="0">
              <a:buNone/>
            </a:pPr>
            <a:endParaRPr lang="en-US" sz="2400" dirty="0">
              <a:solidFill>
                <a:srgbClr val="333333"/>
              </a:solidFill>
              <a:highlight>
                <a:srgbClr val="FFFFFF"/>
              </a:highlight>
              <a:latin typeface="+mj-lt"/>
            </a:endParaRPr>
          </a:p>
          <a:p>
            <a:pPr>
              <a:buFont typeface="Arial" panose="020B0604020202020204" pitchFamily="34" charset="0"/>
              <a:buChar char="•"/>
            </a:pPr>
            <a:endParaRPr lang="en-US" sz="2400" dirty="0">
              <a:latin typeface="+mj-lt"/>
            </a:endParaRPr>
          </a:p>
        </p:txBody>
      </p:sp>
      <p:pic>
        <p:nvPicPr>
          <p:cNvPr id="9" name="Content Placeholder 8" descr="A person in military uniform holding an object&#10;&#10;Description automatically generated">
            <a:extLst>
              <a:ext uri="{FF2B5EF4-FFF2-40B4-BE49-F238E27FC236}">
                <a16:creationId xmlns:a16="http://schemas.microsoft.com/office/drawing/2014/main" id="{9C67F08B-098B-F45B-764B-FAABF62969E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600" y="1156002"/>
            <a:ext cx="3546574" cy="5039418"/>
          </a:xfrm>
        </p:spPr>
      </p:pic>
      <p:sp>
        <p:nvSpPr>
          <p:cNvPr id="5" name="Date Placeholder 4">
            <a:extLst>
              <a:ext uri="{FF2B5EF4-FFF2-40B4-BE49-F238E27FC236}">
                <a16:creationId xmlns:a16="http://schemas.microsoft.com/office/drawing/2014/main" id="{58B9AEC1-53CB-7C3D-58BE-9D38633C2FD3}"/>
              </a:ext>
            </a:extLst>
          </p:cNvPr>
          <p:cNvSpPr>
            <a:spLocks noGrp="1"/>
          </p:cNvSpPr>
          <p:nvPr>
            <p:ph type="dt" sz="half" idx="10"/>
          </p:nvPr>
        </p:nvSpPr>
        <p:spPr/>
        <p:txBody>
          <a:bodyPr/>
          <a:lstStyle/>
          <a:p>
            <a:pPr>
              <a:defRPr/>
            </a:pPr>
            <a:fld id="{B84D732B-84F4-4BA2-99AF-CC6E8A2E67E3}" type="datetime1">
              <a:rPr lang="en-US" smtClean="0"/>
              <a:t>7/12/2024</a:t>
            </a:fld>
            <a:endParaRPr lang="en-US" dirty="0"/>
          </a:p>
        </p:txBody>
      </p:sp>
      <p:sp>
        <p:nvSpPr>
          <p:cNvPr id="6" name="Footer Placeholder 5">
            <a:extLst>
              <a:ext uri="{FF2B5EF4-FFF2-40B4-BE49-F238E27FC236}">
                <a16:creationId xmlns:a16="http://schemas.microsoft.com/office/drawing/2014/main" id="{922DAE16-E6AB-5BFE-5D8E-72E70CA46DE3}"/>
              </a:ext>
            </a:extLst>
          </p:cNvPr>
          <p:cNvSpPr>
            <a:spLocks noGrp="1"/>
          </p:cNvSpPr>
          <p:nvPr>
            <p:ph type="ftr" sz="quarter" idx="11"/>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209CEAF1-1C6B-016B-B058-EA42162CEDE4}"/>
              </a:ext>
            </a:extLst>
          </p:cNvPr>
          <p:cNvSpPr>
            <a:spLocks noGrp="1"/>
          </p:cNvSpPr>
          <p:nvPr>
            <p:ph type="sldNum" sz="quarter" idx="12"/>
          </p:nvPr>
        </p:nvSpPr>
        <p:spPr/>
        <p:txBody>
          <a:bodyPr/>
          <a:lstStyle/>
          <a:p>
            <a:pPr>
              <a:defRPr/>
            </a:pPr>
            <a:fld id="{D2A531D0-C429-45B9-B31D-866D070EBC69}" type="slidenum">
              <a:rPr lang="en-US" smtClean="0"/>
              <a:pPr>
                <a:defRPr/>
              </a:pPr>
              <a:t>2</a:t>
            </a:fld>
            <a:endParaRPr lang="en-US" dirty="0"/>
          </a:p>
        </p:txBody>
      </p:sp>
    </p:spTree>
    <p:extLst>
      <p:ext uri="{BB962C8B-B14F-4D97-AF65-F5344CB8AC3E}">
        <p14:creationId xmlns:p14="http://schemas.microsoft.com/office/powerpoint/2010/main" val="1133031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C8DA4-3F82-49B6-1C27-D5EE0368FB61}"/>
              </a:ext>
            </a:extLst>
          </p:cNvPr>
          <p:cNvSpPr>
            <a:spLocks noGrp="1"/>
          </p:cNvSpPr>
          <p:nvPr>
            <p:ph type="title"/>
          </p:nvPr>
        </p:nvSpPr>
        <p:spPr/>
        <p:txBody>
          <a:bodyPr/>
          <a:lstStyle/>
          <a:p>
            <a:r>
              <a:rPr lang="en-US" dirty="0">
                <a:latin typeface="+mj-lt"/>
              </a:rPr>
              <a:t>The Advisor Impact</a:t>
            </a:r>
          </a:p>
        </p:txBody>
      </p:sp>
      <p:graphicFrame>
        <p:nvGraphicFramePr>
          <p:cNvPr id="12" name="Content Placeholder 2">
            <a:extLst>
              <a:ext uri="{FF2B5EF4-FFF2-40B4-BE49-F238E27FC236}">
                <a16:creationId xmlns:a16="http://schemas.microsoft.com/office/drawing/2014/main" id="{12D49C57-766A-B1DB-BA15-580EE208426A}"/>
              </a:ext>
            </a:extLst>
          </p:cNvPr>
          <p:cNvGraphicFramePr>
            <a:graphicFrameLocks noGrp="1"/>
          </p:cNvGraphicFramePr>
          <p:nvPr>
            <p:ph idx="1"/>
            <p:extLst>
              <p:ext uri="{D42A27DB-BD31-4B8C-83A1-F6EECF244321}">
                <p14:modId xmlns:p14="http://schemas.microsoft.com/office/powerpoint/2010/main" val="3382105869"/>
              </p:ext>
            </p:extLst>
          </p:nvPr>
        </p:nvGraphicFramePr>
        <p:xfrm>
          <a:off x="609600" y="1219200"/>
          <a:ext cx="1097280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F1D11340-1070-A72C-B6AD-890DA91BE4F1}"/>
              </a:ext>
            </a:extLst>
          </p:cNvPr>
          <p:cNvSpPr>
            <a:spLocks noGrp="1"/>
          </p:cNvSpPr>
          <p:nvPr>
            <p:ph type="dt" sz="half" idx="10"/>
          </p:nvPr>
        </p:nvSpPr>
        <p:spPr/>
        <p:txBody>
          <a:bodyPr/>
          <a:lstStyle/>
          <a:p>
            <a:pPr>
              <a:defRPr/>
            </a:pPr>
            <a:fld id="{55CE896A-7C3C-469D-8229-1F901A7A6C79}" type="datetime1">
              <a:rPr lang="en-US" smtClean="0"/>
              <a:t>7/12/2024</a:t>
            </a:fld>
            <a:endParaRPr lang="en-US" dirty="0"/>
          </a:p>
        </p:txBody>
      </p:sp>
      <p:sp>
        <p:nvSpPr>
          <p:cNvPr id="5" name="Footer Placeholder 4">
            <a:extLst>
              <a:ext uri="{FF2B5EF4-FFF2-40B4-BE49-F238E27FC236}">
                <a16:creationId xmlns:a16="http://schemas.microsoft.com/office/drawing/2014/main" id="{3E79282A-6B49-6F69-98BE-CED628C16EE7}"/>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E64FEA9F-CBE3-283D-DE78-DDD28AA00A04}"/>
              </a:ext>
            </a:extLst>
          </p:cNvPr>
          <p:cNvSpPr>
            <a:spLocks noGrp="1"/>
          </p:cNvSpPr>
          <p:nvPr>
            <p:ph type="sldNum" sz="quarter" idx="12"/>
          </p:nvPr>
        </p:nvSpPr>
        <p:spPr/>
        <p:txBody>
          <a:bodyPr/>
          <a:lstStyle/>
          <a:p>
            <a:pPr>
              <a:defRPr/>
            </a:pPr>
            <a:fld id="{C389C0D1-6764-4590-975B-BDB72E2838D7}" type="slidenum">
              <a:rPr lang="en-US" smtClean="0"/>
              <a:pPr>
                <a:defRPr/>
              </a:pPr>
              <a:t>20</a:t>
            </a:fld>
            <a:endParaRPr lang="en-US" dirty="0"/>
          </a:p>
        </p:txBody>
      </p:sp>
    </p:spTree>
    <p:extLst>
      <p:ext uri="{BB962C8B-B14F-4D97-AF65-F5344CB8AC3E}">
        <p14:creationId xmlns:p14="http://schemas.microsoft.com/office/powerpoint/2010/main" val="538041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44FAE-5BE2-7255-D0D8-D6A2EF8881D3}"/>
              </a:ext>
            </a:extLst>
          </p:cNvPr>
          <p:cNvSpPr>
            <a:spLocks noGrp="1"/>
          </p:cNvSpPr>
          <p:nvPr>
            <p:ph type="title"/>
          </p:nvPr>
        </p:nvSpPr>
        <p:spPr/>
        <p:txBody>
          <a:bodyPr/>
          <a:lstStyle/>
          <a:p>
            <a:r>
              <a:rPr lang="en-US" dirty="0">
                <a:latin typeface="+mj-lt"/>
              </a:rPr>
              <a:t>Key Takeaways</a:t>
            </a:r>
          </a:p>
        </p:txBody>
      </p:sp>
      <p:sp>
        <p:nvSpPr>
          <p:cNvPr id="3" name="Content Placeholder 2">
            <a:extLst>
              <a:ext uri="{FF2B5EF4-FFF2-40B4-BE49-F238E27FC236}">
                <a16:creationId xmlns:a16="http://schemas.microsoft.com/office/drawing/2014/main" id="{28B1B187-E108-0400-8A97-01FB9AA9A475}"/>
              </a:ext>
            </a:extLst>
          </p:cNvPr>
          <p:cNvSpPr>
            <a:spLocks noGrp="1"/>
          </p:cNvSpPr>
          <p:nvPr>
            <p:ph idx="1"/>
          </p:nvPr>
        </p:nvSpPr>
        <p:spPr/>
        <p:txBody>
          <a:bodyPr/>
          <a:lstStyle/>
          <a:p>
            <a:pPr>
              <a:buFont typeface="Arial" panose="020B0604020202020204" pitchFamily="34" charset="0"/>
              <a:buChar char="•"/>
            </a:pPr>
            <a:r>
              <a:rPr lang="en-US" dirty="0">
                <a:latin typeface="+mj-lt"/>
              </a:rPr>
              <a:t>SVA provides an abundance of resources and opportunities to support the military-affiliated community getting to, through, and beyond higher education</a:t>
            </a:r>
          </a:p>
          <a:p>
            <a:pPr>
              <a:buFont typeface="Arial" panose="020B0604020202020204" pitchFamily="34" charset="0"/>
              <a:buChar char="•"/>
            </a:pPr>
            <a:endParaRPr lang="en-US" dirty="0">
              <a:latin typeface="+mj-lt"/>
            </a:endParaRPr>
          </a:p>
          <a:p>
            <a:pPr>
              <a:buFont typeface="Arial" panose="020B0604020202020204" pitchFamily="34" charset="0"/>
              <a:buChar char="•"/>
            </a:pPr>
            <a:r>
              <a:rPr lang="en-US" dirty="0">
                <a:latin typeface="+mj-lt"/>
              </a:rPr>
              <a:t>We offer countless ways for chapter members and advisors to get involved in our mission </a:t>
            </a:r>
          </a:p>
          <a:p>
            <a:pPr marL="119062" indent="0">
              <a:buNone/>
            </a:pPr>
            <a:endParaRPr lang="en-US" dirty="0">
              <a:latin typeface="+mj-lt"/>
            </a:endParaRPr>
          </a:p>
          <a:p>
            <a:pPr>
              <a:buFont typeface="Arial" panose="020B0604020202020204" pitchFamily="34" charset="0"/>
              <a:buChar char="•"/>
            </a:pPr>
            <a:r>
              <a:rPr lang="en-US" dirty="0">
                <a:latin typeface="+mj-lt"/>
              </a:rPr>
              <a:t>SVAHQ is here to support </a:t>
            </a:r>
            <a:r>
              <a:rPr lang="en-US" i="1" dirty="0">
                <a:latin typeface="+mj-lt"/>
              </a:rPr>
              <a:t>you, </a:t>
            </a:r>
            <a:r>
              <a:rPr lang="en-US" dirty="0">
                <a:latin typeface="+mj-lt"/>
              </a:rPr>
              <a:t>the higher education administrator, in your campus role serving veterans</a:t>
            </a:r>
            <a:endParaRPr lang="en-US" i="1" dirty="0">
              <a:latin typeface="+mj-lt"/>
            </a:endParaRPr>
          </a:p>
          <a:p>
            <a:pPr>
              <a:buFont typeface="Arial" panose="020B0604020202020204" pitchFamily="34" charset="0"/>
              <a:buChar char="•"/>
            </a:pPr>
            <a:endParaRPr lang="en-US" dirty="0">
              <a:latin typeface="+mj-lt"/>
            </a:endParaRPr>
          </a:p>
          <a:p>
            <a:pPr>
              <a:buFont typeface="Arial" panose="020B0604020202020204" pitchFamily="34" charset="0"/>
              <a:buChar char="•"/>
            </a:pPr>
            <a:endParaRPr lang="en-US" dirty="0">
              <a:latin typeface="+mj-lt"/>
            </a:endParaRPr>
          </a:p>
          <a:p>
            <a:pPr>
              <a:buFont typeface="Arial" panose="020B0604020202020204" pitchFamily="34" charset="0"/>
              <a:buChar char="•"/>
            </a:pPr>
            <a:endParaRPr lang="en-US" dirty="0">
              <a:latin typeface="+mj-lt"/>
            </a:endParaRPr>
          </a:p>
          <a:p>
            <a:pPr>
              <a:buFont typeface="Arial" panose="020B0604020202020204" pitchFamily="34" charset="0"/>
              <a:buChar char="•"/>
            </a:pPr>
            <a:endParaRPr lang="en-US" dirty="0">
              <a:latin typeface="+mj-lt"/>
            </a:endParaRPr>
          </a:p>
        </p:txBody>
      </p:sp>
      <p:sp>
        <p:nvSpPr>
          <p:cNvPr id="4" name="Date Placeholder 3">
            <a:extLst>
              <a:ext uri="{FF2B5EF4-FFF2-40B4-BE49-F238E27FC236}">
                <a16:creationId xmlns:a16="http://schemas.microsoft.com/office/drawing/2014/main" id="{85CC1D96-5D36-07C9-3AA8-6D4317C8750D}"/>
              </a:ext>
            </a:extLst>
          </p:cNvPr>
          <p:cNvSpPr>
            <a:spLocks noGrp="1"/>
          </p:cNvSpPr>
          <p:nvPr>
            <p:ph type="dt" sz="half" idx="10"/>
          </p:nvPr>
        </p:nvSpPr>
        <p:spPr/>
        <p:txBody>
          <a:bodyPr/>
          <a:lstStyle/>
          <a:p>
            <a:pPr>
              <a:defRPr/>
            </a:pPr>
            <a:fld id="{55CE896A-7C3C-469D-8229-1F901A7A6C79}" type="datetime1">
              <a:rPr lang="en-US" smtClean="0"/>
              <a:t>7/12/2024</a:t>
            </a:fld>
            <a:endParaRPr lang="en-US" dirty="0"/>
          </a:p>
        </p:txBody>
      </p:sp>
      <p:sp>
        <p:nvSpPr>
          <p:cNvPr id="5" name="Footer Placeholder 4">
            <a:extLst>
              <a:ext uri="{FF2B5EF4-FFF2-40B4-BE49-F238E27FC236}">
                <a16:creationId xmlns:a16="http://schemas.microsoft.com/office/drawing/2014/main" id="{1F18F838-1E8D-26D7-C39E-68FE2980A28E}"/>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68FD4F64-28CA-B100-ED37-5BDEDB884BF9}"/>
              </a:ext>
            </a:extLst>
          </p:cNvPr>
          <p:cNvSpPr>
            <a:spLocks noGrp="1"/>
          </p:cNvSpPr>
          <p:nvPr>
            <p:ph type="sldNum" sz="quarter" idx="12"/>
          </p:nvPr>
        </p:nvSpPr>
        <p:spPr/>
        <p:txBody>
          <a:bodyPr/>
          <a:lstStyle/>
          <a:p>
            <a:pPr>
              <a:defRPr/>
            </a:pPr>
            <a:fld id="{C389C0D1-6764-4590-975B-BDB72E2838D7}" type="slidenum">
              <a:rPr lang="en-US" smtClean="0"/>
              <a:pPr>
                <a:defRPr/>
              </a:pPr>
              <a:t>21</a:t>
            </a:fld>
            <a:endParaRPr lang="en-US" dirty="0"/>
          </a:p>
        </p:txBody>
      </p:sp>
    </p:spTree>
    <p:extLst>
      <p:ext uri="{BB962C8B-B14F-4D97-AF65-F5344CB8AC3E}">
        <p14:creationId xmlns:p14="http://schemas.microsoft.com/office/powerpoint/2010/main" val="2906123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F2E07-9CFA-194B-D5E9-52E9C0407D76}"/>
              </a:ext>
            </a:extLst>
          </p:cNvPr>
          <p:cNvSpPr>
            <a:spLocks noGrp="1"/>
          </p:cNvSpPr>
          <p:nvPr>
            <p:ph type="title"/>
          </p:nvPr>
        </p:nvSpPr>
        <p:spPr/>
        <p:txBody>
          <a:bodyPr/>
          <a:lstStyle/>
          <a:p>
            <a:r>
              <a:rPr lang="en-US" dirty="0">
                <a:latin typeface="+mj-lt"/>
              </a:rPr>
              <a:t>Contact Information</a:t>
            </a:r>
          </a:p>
        </p:txBody>
      </p:sp>
      <p:sp>
        <p:nvSpPr>
          <p:cNvPr id="3" name="Content Placeholder 2">
            <a:extLst>
              <a:ext uri="{FF2B5EF4-FFF2-40B4-BE49-F238E27FC236}">
                <a16:creationId xmlns:a16="http://schemas.microsoft.com/office/drawing/2014/main" id="{09F21262-4B1C-85DF-8E66-D0BEAE65B11E}"/>
              </a:ext>
            </a:extLst>
          </p:cNvPr>
          <p:cNvSpPr>
            <a:spLocks noGrp="1"/>
          </p:cNvSpPr>
          <p:nvPr>
            <p:ph sz="half" idx="1"/>
          </p:nvPr>
        </p:nvSpPr>
        <p:spPr>
          <a:xfrm>
            <a:off x="609600" y="2133600"/>
            <a:ext cx="4876800" cy="2209800"/>
          </a:xfrm>
        </p:spPr>
        <p:txBody>
          <a:bodyPr/>
          <a:lstStyle/>
          <a:p>
            <a:pPr marL="119062" indent="0">
              <a:buNone/>
            </a:pPr>
            <a:r>
              <a:rPr lang="en-US" sz="2000" b="1" u="sng" dirty="0">
                <a:latin typeface="+mj-lt"/>
              </a:rPr>
              <a:t>Olivia Brinsfield, MBA</a:t>
            </a:r>
          </a:p>
          <a:p>
            <a:pPr marL="119062" indent="0">
              <a:buNone/>
            </a:pPr>
            <a:r>
              <a:rPr lang="en-US" sz="2000" dirty="0">
                <a:latin typeface="+mj-lt"/>
              </a:rPr>
              <a:t>Outreach Coordinator, Programs &amp; Chapter Services</a:t>
            </a:r>
          </a:p>
          <a:p>
            <a:pPr marL="119062" indent="0">
              <a:buNone/>
            </a:pPr>
            <a:r>
              <a:rPr lang="en-US" sz="2000" dirty="0">
                <a:latin typeface="+mj-lt"/>
              </a:rPr>
              <a:t>Phone: 202-601-8567</a:t>
            </a:r>
          </a:p>
          <a:p>
            <a:pPr marL="119062" indent="0">
              <a:buNone/>
            </a:pPr>
            <a:r>
              <a:rPr lang="en-US" sz="2000" dirty="0">
                <a:latin typeface="+mj-lt"/>
              </a:rPr>
              <a:t>Email: </a:t>
            </a:r>
            <a:r>
              <a:rPr lang="en-US" sz="2000" dirty="0" err="1">
                <a:latin typeface="+mj-lt"/>
              </a:rPr>
              <a:t>Olivia.Brinsfield@studentveterans.org</a:t>
            </a:r>
            <a:endParaRPr lang="en-US" sz="2000" dirty="0">
              <a:latin typeface="+mj-lt"/>
            </a:endParaRPr>
          </a:p>
        </p:txBody>
      </p:sp>
      <p:sp>
        <p:nvSpPr>
          <p:cNvPr id="5" name="Date Placeholder 4">
            <a:extLst>
              <a:ext uri="{FF2B5EF4-FFF2-40B4-BE49-F238E27FC236}">
                <a16:creationId xmlns:a16="http://schemas.microsoft.com/office/drawing/2014/main" id="{E4C18CB4-2126-F93B-FF3A-939EDFDBC3A8}"/>
              </a:ext>
            </a:extLst>
          </p:cNvPr>
          <p:cNvSpPr>
            <a:spLocks noGrp="1"/>
          </p:cNvSpPr>
          <p:nvPr>
            <p:ph type="dt" sz="half" idx="10"/>
          </p:nvPr>
        </p:nvSpPr>
        <p:spPr/>
        <p:txBody>
          <a:bodyPr/>
          <a:lstStyle/>
          <a:p>
            <a:pPr>
              <a:defRPr/>
            </a:pPr>
            <a:fld id="{B84D732B-84F4-4BA2-99AF-CC6E8A2E67E3}" type="datetime1">
              <a:rPr lang="en-US" smtClean="0"/>
              <a:t>7/12/2024</a:t>
            </a:fld>
            <a:endParaRPr lang="en-US" dirty="0"/>
          </a:p>
        </p:txBody>
      </p:sp>
      <p:sp>
        <p:nvSpPr>
          <p:cNvPr id="6" name="Footer Placeholder 5">
            <a:extLst>
              <a:ext uri="{FF2B5EF4-FFF2-40B4-BE49-F238E27FC236}">
                <a16:creationId xmlns:a16="http://schemas.microsoft.com/office/drawing/2014/main" id="{5F06F0D7-13CE-FC23-5422-4570D278C10A}"/>
              </a:ext>
            </a:extLst>
          </p:cNvPr>
          <p:cNvSpPr>
            <a:spLocks noGrp="1"/>
          </p:cNvSpPr>
          <p:nvPr>
            <p:ph type="ftr" sz="quarter" idx="11"/>
          </p:nvPr>
        </p:nvSpPr>
        <p:spPr/>
        <p:txBody>
          <a:bodyPr/>
          <a:lstStyle/>
          <a:p>
            <a:pPr>
              <a:defRPr/>
            </a:pPr>
            <a:endParaRPr lang="en-US" dirty="0"/>
          </a:p>
        </p:txBody>
      </p:sp>
      <p:sp>
        <p:nvSpPr>
          <p:cNvPr id="7" name="Slide Number Placeholder 6">
            <a:extLst>
              <a:ext uri="{FF2B5EF4-FFF2-40B4-BE49-F238E27FC236}">
                <a16:creationId xmlns:a16="http://schemas.microsoft.com/office/drawing/2014/main" id="{8F453723-E3AB-22AC-6CF9-EB27B620CD60}"/>
              </a:ext>
            </a:extLst>
          </p:cNvPr>
          <p:cNvSpPr>
            <a:spLocks noGrp="1"/>
          </p:cNvSpPr>
          <p:nvPr>
            <p:ph type="sldNum" sz="quarter" idx="12"/>
          </p:nvPr>
        </p:nvSpPr>
        <p:spPr/>
        <p:txBody>
          <a:bodyPr/>
          <a:lstStyle/>
          <a:p>
            <a:pPr>
              <a:defRPr/>
            </a:pPr>
            <a:fld id="{D2A531D0-C429-45B9-B31D-866D070EBC69}" type="slidenum">
              <a:rPr lang="en-US" smtClean="0"/>
              <a:pPr>
                <a:defRPr/>
              </a:pPr>
              <a:t>22</a:t>
            </a:fld>
            <a:endParaRPr lang="en-US" dirty="0"/>
          </a:p>
        </p:txBody>
      </p:sp>
      <p:pic>
        <p:nvPicPr>
          <p:cNvPr id="14" name="Content Placeholder 12" descr="A screenshot of a qr code&#10;&#10;Description automatically generated">
            <a:extLst>
              <a:ext uri="{FF2B5EF4-FFF2-40B4-BE49-F238E27FC236}">
                <a16:creationId xmlns:a16="http://schemas.microsoft.com/office/drawing/2014/main" id="{ACB90B48-831E-1BD9-7B5A-55279D161D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934200" y="1918854"/>
            <a:ext cx="3796937" cy="3020291"/>
          </a:xfrm>
          <a:prstGeom prst="rect">
            <a:avLst/>
          </a:prstGeom>
          <a:noFill/>
          <a:ln w="9525">
            <a:noFill/>
            <a:miter lim="800000"/>
            <a:headEnd/>
            <a:tailEnd/>
          </a:ln>
        </p:spPr>
      </p:pic>
    </p:spTree>
    <p:extLst>
      <p:ext uri="{BB962C8B-B14F-4D97-AF65-F5344CB8AC3E}">
        <p14:creationId xmlns:p14="http://schemas.microsoft.com/office/powerpoint/2010/main" val="379081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9F83A87-80CC-E27C-CFEC-223F55A00E1C}"/>
              </a:ext>
            </a:extLst>
          </p:cNvPr>
          <p:cNvSpPr>
            <a:spLocks noGrp="1"/>
          </p:cNvSpPr>
          <p:nvPr>
            <p:ph type="subTitle" idx="1"/>
          </p:nvPr>
        </p:nvSpPr>
        <p:spPr/>
        <p:txBody>
          <a:bodyPr/>
          <a:lstStyle/>
          <a:p>
            <a:r>
              <a:rPr lang="en-US" dirty="0">
                <a:latin typeface="+mj-lt"/>
              </a:rPr>
              <a:t>Questions?</a:t>
            </a:r>
          </a:p>
        </p:txBody>
      </p:sp>
      <p:sp>
        <p:nvSpPr>
          <p:cNvPr id="3" name="Date Placeholder 2">
            <a:extLst>
              <a:ext uri="{FF2B5EF4-FFF2-40B4-BE49-F238E27FC236}">
                <a16:creationId xmlns:a16="http://schemas.microsoft.com/office/drawing/2014/main" id="{581FB866-3805-482E-99FD-E7C0E3AB47F7}"/>
              </a:ext>
            </a:extLst>
          </p:cNvPr>
          <p:cNvSpPr>
            <a:spLocks noGrp="1"/>
          </p:cNvSpPr>
          <p:nvPr>
            <p:ph type="dt" sz="half" idx="10"/>
          </p:nvPr>
        </p:nvSpPr>
        <p:spPr/>
        <p:txBody>
          <a:bodyPr/>
          <a:lstStyle/>
          <a:p>
            <a:pPr>
              <a:defRPr/>
            </a:pPr>
            <a:fld id="{7E0D29D0-7E9B-4914-8E2D-F373CABED0BD}" type="datetime1">
              <a:rPr lang="en-US" smtClean="0"/>
              <a:t>7/12/2024</a:t>
            </a:fld>
            <a:endParaRPr lang="en-US" dirty="0"/>
          </a:p>
        </p:txBody>
      </p:sp>
      <p:sp>
        <p:nvSpPr>
          <p:cNvPr id="4" name="Footer Placeholder 3">
            <a:extLst>
              <a:ext uri="{FF2B5EF4-FFF2-40B4-BE49-F238E27FC236}">
                <a16:creationId xmlns:a16="http://schemas.microsoft.com/office/drawing/2014/main" id="{E4826D97-5B1A-15BD-A04A-1FD00BFE6F04}"/>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9355BC97-5A5F-F476-CA3D-01FB31ED44B7}"/>
              </a:ext>
            </a:extLst>
          </p:cNvPr>
          <p:cNvSpPr>
            <a:spLocks noGrp="1"/>
          </p:cNvSpPr>
          <p:nvPr>
            <p:ph type="sldNum" sz="quarter" idx="12"/>
          </p:nvPr>
        </p:nvSpPr>
        <p:spPr/>
        <p:txBody>
          <a:bodyPr/>
          <a:lstStyle/>
          <a:p>
            <a:pPr>
              <a:defRPr/>
            </a:pPr>
            <a:fld id="{614C6E8E-58BD-45A7-B3A1-0438BB9B2718}" type="slidenum">
              <a:rPr lang="en-US" smtClean="0"/>
              <a:pPr>
                <a:defRPr/>
              </a:pPr>
              <a:t>23</a:t>
            </a:fld>
            <a:endParaRPr lang="en-US" dirty="0"/>
          </a:p>
        </p:txBody>
      </p:sp>
    </p:spTree>
    <p:extLst>
      <p:ext uri="{BB962C8B-B14F-4D97-AF65-F5344CB8AC3E}">
        <p14:creationId xmlns:p14="http://schemas.microsoft.com/office/powerpoint/2010/main" val="1586752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7720C-063A-5F2F-EA4E-D6BF5BF0E4A0}"/>
              </a:ext>
            </a:extLst>
          </p:cNvPr>
          <p:cNvSpPr>
            <a:spLocks noGrp="1"/>
          </p:cNvSpPr>
          <p:nvPr>
            <p:ph type="title"/>
          </p:nvPr>
        </p:nvSpPr>
        <p:spPr/>
        <p:txBody>
          <a:bodyPr>
            <a:normAutofit fontScale="90000"/>
          </a:bodyPr>
          <a:lstStyle/>
          <a:p>
            <a:r>
              <a:rPr lang="en-US" b="0">
                <a:latin typeface="+mj-lt"/>
              </a:rPr>
              <a:t>SVA- Legislative Landscape </a:t>
            </a:r>
          </a:p>
        </p:txBody>
      </p:sp>
      <p:sp>
        <p:nvSpPr>
          <p:cNvPr id="3" name="Text Placeholder 2">
            <a:extLst>
              <a:ext uri="{FF2B5EF4-FFF2-40B4-BE49-F238E27FC236}">
                <a16:creationId xmlns:a16="http://schemas.microsoft.com/office/drawing/2014/main" id="{FD8793AF-D6C9-36A7-9F13-BE2928E1F7AD}"/>
              </a:ext>
            </a:extLst>
          </p:cNvPr>
          <p:cNvSpPr>
            <a:spLocks noGrp="1"/>
          </p:cNvSpPr>
          <p:nvPr>
            <p:ph type="body" sz="quarter" idx="10"/>
          </p:nvPr>
        </p:nvSpPr>
        <p:spPr/>
        <p:txBody>
          <a:bodyPr/>
          <a:lstStyle/>
          <a:p>
            <a:pPr marL="118745"/>
            <a:r>
              <a:rPr lang="en-US" sz="2400">
                <a:latin typeface="+mj-lt"/>
                <a:cs typeface="Arial"/>
              </a:rPr>
              <a:t>Faisal Sulman</a:t>
            </a:r>
            <a:endParaRPr lang="en-US"/>
          </a:p>
        </p:txBody>
      </p:sp>
    </p:spTree>
    <p:extLst>
      <p:ext uri="{BB962C8B-B14F-4D97-AF65-F5344CB8AC3E}">
        <p14:creationId xmlns:p14="http://schemas.microsoft.com/office/powerpoint/2010/main" val="249615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FF0C8-945A-C8A5-D839-BD2E5E0E29BE}"/>
              </a:ext>
            </a:extLst>
          </p:cNvPr>
          <p:cNvSpPr>
            <a:spLocks noGrp="1"/>
          </p:cNvSpPr>
          <p:nvPr>
            <p:ph type="title"/>
          </p:nvPr>
        </p:nvSpPr>
        <p:spPr/>
        <p:txBody>
          <a:bodyPr vert="horz" lIns="91440" tIns="45720" rIns="45720" bIns="45720" rtlCol="0" anchor="ctr">
            <a:normAutofit/>
            <a:scene3d>
              <a:camera prst="orthographicFront"/>
              <a:lightRig rig="threePt" dir="t">
                <a:rot lat="0" lon="0" rev="4800000"/>
              </a:lightRig>
            </a:scene3d>
            <a:sp3d prstMaterial="matte">
              <a:bevelT w="50800" h="10160"/>
            </a:sp3d>
          </a:bodyPr>
          <a:lstStyle/>
          <a:p>
            <a:r>
              <a:rPr lang="en-US" dirty="0">
                <a:latin typeface="Arial"/>
                <a:cs typeface="Arial"/>
              </a:rPr>
              <a:t>About Me!</a:t>
            </a:r>
            <a:endParaRPr lang="en-US" dirty="0"/>
          </a:p>
        </p:txBody>
      </p:sp>
      <p:sp>
        <p:nvSpPr>
          <p:cNvPr id="4" name="Date Placeholder 3">
            <a:extLst>
              <a:ext uri="{FF2B5EF4-FFF2-40B4-BE49-F238E27FC236}">
                <a16:creationId xmlns:a16="http://schemas.microsoft.com/office/drawing/2014/main" id="{F62D4C71-0015-45A0-8A96-D2158F66D977}"/>
              </a:ext>
            </a:extLst>
          </p:cNvPr>
          <p:cNvSpPr>
            <a:spLocks noGrp="1"/>
          </p:cNvSpPr>
          <p:nvPr>
            <p:ph type="dt" sz="half" idx="10"/>
          </p:nvPr>
        </p:nvSpPr>
        <p:spPr/>
        <p:txBody>
          <a:bodyPr/>
          <a:lstStyle/>
          <a:p>
            <a:pPr>
              <a:defRPr/>
            </a:pPr>
            <a:fld id="{55CE896A-7C3C-469D-8229-1F901A7A6C79}" type="datetime1">
              <a:rPr lang="en-US" smtClean="0"/>
              <a:t>7/12/2024</a:t>
            </a:fld>
            <a:endParaRPr lang="en-US" dirty="0"/>
          </a:p>
        </p:txBody>
      </p:sp>
      <p:sp>
        <p:nvSpPr>
          <p:cNvPr id="5" name="Footer Placeholder 4">
            <a:extLst>
              <a:ext uri="{FF2B5EF4-FFF2-40B4-BE49-F238E27FC236}">
                <a16:creationId xmlns:a16="http://schemas.microsoft.com/office/drawing/2014/main" id="{71B56D53-AF35-D521-D3EA-4EEB5F0CE6C7}"/>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37DB4A0C-53B0-0A37-295A-032C23DC37E8}"/>
              </a:ext>
            </a:extLst>
          </p:cNvPr>
          <p:cNvSpPr>
            <a:spLocks noGrp="1"/>
          </p:cNvSpPr>
          <p:nvPr>
            <p:ph type="sldNum" sz="quarter" idx="12"/>
          </p:nvPr>
        </p:nvSpPr>
        <p:spPr/>
        <p:txBody>
          <a:bodyPr/>
          <a:lstStyle/>
          <a:p>
            <a:pPr>
              <a:defRPr/>
            </a:pPr>
            <a:fld id="{C389C0D1-6764-4590-975B-BDB72E2838D7}" type="slidenum">
              <a:rPr lang="en-US" smtClean="0"/>
              <a:pPr>
                <a:defRPr/>
              </a:pPr>
              <a:t>25</a:t>
            </a:fld>
            <a:endParaRPr lang="en-US" dirty="0"/>
          </a:p>
        </p:txBody>
      </p:sp>
      <p:pic>
        <p:nvPicPr>
          <p:cNvPr id="7" name="Picture 6" descr="University Logo | University Branding and Identity Guidelines">
            <a:extLst>
              <a:ext uri="{FF2B5EF4-FFF2-40B4-BE49-F238E27FC236}">
                <a16:creationId xmlns:a16="http://schemas.microsoft.com/office/drawing/2014/main" id="{81FE5673-67B9-069D-1AD0-F3C59E7A1F04}"/>
              </a:ext>
            </a:extLst>
          </p:cNvPr>
          <p:cNvPicPr>
            <a:picLocks noChangeAspect="1"/>
          </p:cNvPicPr>
          <p:nvPr/>
        </p:nvPicPr>
        <p:blipFill>
          <a:blip r:embed="rId3"/>
          <a:stretch>
            <a:fillRect/>
          </a:stretch>
        </p:blipFill>
        <p:spPr>
          <a:xfrm>
            <a:off x="4995901" y="1166718"/>
            <a:ext cx="2360267" cy="1805082"/>
          </a:xfrm>
          <a:prstGeom prst="rect">
            <a:avLst/>
          </a:prstGeom>
          <a:ln>
            <a:solidFill>
              <a:schemeClr val="tx1"/>
            </a:solidFill>
          </a:ln>
        </p:spPr>
      </p:pic>
      <p:pic>
        <p:nvPicPr>
          <p:cNvPr id="3" name="Picture 2" descr="Downloads | University Communications | Elon University">
            <a:extLst>
              <a:ext uri="{FF2B5EF4-FFF2-40B4-BE49-F238E27FC236}">
                <a16:creationId xmlns:a16="http://schemas.microsoft.com/office/drawing/2014/main" id="{48EA0E49-BEEB-53ED-9A0D-9EB1BC833607}"/>
              </a:ext>
            </a:extLst>
          </p:cNvPr>
          <p:cNvPicPr>
            <a:picLocks noChangeAspect="1"/>
          </p:cNvPicPr>
          <p:nvPr/>
        </p:nvPicPr>
        <p:blipFill>
          <a:blip r:embed="rId4"/>
          <a:stretch>
            <a:fillRect/>
          </a:stretch>
        </p:blipFill>
        <p:spPr>
          <a:xfrm>
            <a:off x="7611980" y="1163728"/>
            <a:ext cx="2490888" cy="1808072"/>
          </a:xfrm>
          <a:prstGeom prst="rect">
            <a:avLst/>
          </a:prstGeom>
          <a:ln>
            <a:solidFill>
              <a:schemeClr val="tx1"/>
            </a:solidFill>
          </a:ln>
        </p:spPr>
      </p:pic>
      <p:pic>
        <p:nvPicPr>
          <p:cNvPr id="9" name="Picture 8" descr="The Road Less Traveled — North Carolina Splits from Other Jurisdictions on  Fee-Splitting Issue - Lawyers Mutual Insurance Company">
            <a:extLst>
              <a:ext uri="{FF2B5EF4-FFF2-40B4-BE49-F238E27FC236}">
                <a16:creationId xmlns:a16="http://schemas.microsoft.com/office/drawing/2014/main" id="{8B35E2D1-D02A-2646-64F1-1519C104B187}"/>
              </a:ext>
            </a:extLst>
          </p:cNvPr>
          <p:cNvPicPr>
            <a:picLocks noChangeAspect="1"/>
          </p:cNvPicPr>
          <p:nvPr/>
        </p:nvPicPr>
        <p:blipFill>
          <a:blip r:embed="rId5"/>
          <a:stretch>
            <a:fillRect/>
          </a:stretch>
        </p:blipFill>
        <p:spPr>
          <a:xfrm>
            <a:off x="508000" y="4369656"/>
            <a:ext cx="1959429" cy="1959429"/>
          </a:xfrm>
          <a:prstGeom prst="rect">
            <a:avLst/>
          </a:prstGeom>
          <a:ln>
            <a:solidFill>
              <a:schemeClr val="tx1"/>
            </a:solidFill>
          </a:ln>
        </p:spPr>
      </p:pic>
      <p:pic>
        <p:nvPicPr>
          <p:cNvPr id="10" name="Picture 9" descr="QuintilesIMS Rebrands as IQVIA | North Carolina Biotechnology Center">
            <a:extLst>
              <a:ext uri="{FF2B5EF4-FFF2-40B4-BE49-F238E27FC236}">
                <a16:creationId xmlns:a16="http://schemas.microsoft.com/office/drawing/2014/main" id="{B39645FF-E710-7E4C-B90A-9CA3DD7EF992}"/>
              </a:ext>
            </a:extLst>
          </p:cNvPr>
          <p:cNvPicPr>
            <a:picLocks noChangeAspect="1"/>
          </p:cNvPicPr>
          <p:nvPr/>
        </p:nvPicPr>
        <p:blipFill>
          <a:blip r:embed="rId6"/>
          <a:stretch>
            <a:fillRect/>
          </a:stretch>
        </p:blipFill>
        <p:spPr>
          <a:xfrm>
            <a:off x="7611980" y="3155138"/>
            <a:ext cx="2515936" cy="1027754"/>
          </a:xfrm>
          <a:prstGeom prst="rect">
            <a:avLst/>
          </a:prstGeom>
          <a:ln>
            <a:solidFill>
              <a:schemeClr val="tx1"/>
            </a:solidFill>
          </a:ln>
        </p:spPr>
      </p:pic>
      <p:pic>
        <p:nvPicPr>
          <p:cNvPr id="11" name="Picture 10" descr="File:The Fresh Market logo.svg - Wikimedia Commons">
            <a:extLst>
              <a:ext uri="{FF2B5EF4-FFF2-40B4-BE49-F238E27FC236}">
                <a16:creationId xmlns:a16="http://schemas.microsoft.com/office/drawing/2014/main" id="{5708DCCA-0F1F-D935-1A33-21C94E1D265D}"/>
              </a:ext>
            </a:extLst>
          </p:cNvPr>
          <p:cNvPicPr>
            <a:picLocks noChangeAspect="1"/>
          </p:cNvPicPr>
          <p:nvPr/>
        </p:nvPicPr>
        <p:blipFill>
          <a:blip r:embed="rId7"/>
          <a:stretch>
            <a:fillRect/>
          </a:stretch>
        </p:blipFill>
        <p:spPr>
          <a:xfrm>
            <a:off x="7611980" y="4334233"/>
            <a:ext cx="1045412" cy="978569"/>
          </a:xfrm>
          <a:prstGeom prst="rect">
            <a:avLst/>
          </a:prstGeom>
          <a:ln>
            <a:solidFill>
              <a:schemeClr val="tx1"/>
            </a:solidFill>
          </a:ln>
        </p:spPr>
      </p:pic>
      <p:pic>
        <p:nvPicPr>
          <p:cNvPr id="8" name="Picture 7" descr="Appalachian State University | AACSB Accredited">
            <a:extLst>
              <a:ext uri="{FF2B5EF4-FFF2-40B4-BE49-F238E27FC236}">
                <a16:creationId xmlns:a16="http://schemas.microsoft.com/office/drawing/2014/main" id="{2AAB30AB-8C5D-E19F-DA7C-77F667ADE198}"/>
              </a:ext>
            </a:extLst>
          </p:cNvPr>
          <p:cNvPicPr>
            <a:picLocks noChangeAspect="1"/>
          </p:cNvPicPr>
          <p:nvPr/>
        </p:nvPicPr>
        <p:blipFill>
          <a:blip r:embed="rId8"/>
          <a:stretch>
            <a:fillRect/>
          </a:stretch>
        </p:blipFill>
        <p:spPr>
          <a:xfrm>
            <a:off x="8769687" y="4333171"/>
            <a:ext cx="1593514" cy="996774"/>
          </a:xfrm>
          <a:prstGeom prst="rect">
            <a:avLst/>
          </a:prstGeom>
          <a:ln>
            <a:solidFill>
              <a:schemeClr val="tx1"/>
            </a:solidFill>
          </a:ln>
        </p:spPr>
      </p:pic>
      <p:pic>
        <p:nvPicPr>
          <p:cNvPr id="12" name="Picture 11" descr="Muslim Public Affairs Council • MPAC">
            <a:extLst>
              <a:ext uri="{FF2B5EF4-FFF2-40B4-BE49-F238E27FC236}">
                <a16:creationId xmlns:a16="http://schemas.microsoft.com/office/drawing/2014/main" id="{F4548B23-1DCF-F5A0-285B-36231EE63EEE}"/>
              </a:ext>
            </a:extLst>
          </p:cNvPr>
          <p:cNvPicPr>
            <a:picLocks noChangeAspect="1"/>
          </p:cNvPicPr>
          <p:nvPr/>
        </p:nvPicPr>
        <p:blipFill>
          <a:blip r:embed="rId9"/>
          <a:stretch>
            <a:fillRect/>
          </a:stretch>
        </p:blipFill>
        <p:spPr>
          <a:xfrm>
            <a:off x="7611980" y="5433865"/>
            <a:ext cx="2515936" cy="1022114"/>
          </a:xfrm>
          <a:prstGeom prst="rect">
            <a:avLst/>
          </a:prstGeom>
          <a:ln>
            <a:solidFill>
              <a:schemeClr val="tx1"/>
            </a:solidFill>
          </a:ln>
        </p:spPr>
      </p:pic>
      <p:pic>
        <p:nvPicPr>
          <p:cNvPr id="13" name="Picture 12" descr="A person in a red suit&#10;&#10;Description automatically generated">
            <a:extLst>
              <a:ext uri="{FF2B5EF4-FFF2-40B4-BE49-F238E27FC236}">
                <a16:creationId xmlns:a16="http://schemas.microsoft.com/office/drawing/2014/main" id="{9BA5CF67-CDD1-D616-CA7C-6066022D5F98}"/>
              </a:ext>
            </a:extLst>
          </p:cNvPr>
          <p:cNvPicPr>
            <a:picLocks noChangeAspect="1"/>
          </p:cNvPicPr>
          <p:nvPr/>
        </p:nvPicPr>
        <p:blipFill>
          <a:blip r:embed="rId10"/>
          <a:stretch>
            <a:fillRect/>
          </a:stretch>
        </p:blipFill>
        <p:spPr>
          <a:xfrm>
            <a:off x="508000" y="1169737"/>
            <a:ext cx="4265122" cy="2981158"/>
          </a:xfrm>
          <a:prstGeom prst="rect">
            <a:avLst/>
          </a:prstGeom>
          <a:ln>
            <a:solidFill>
              <a:schemeClr val="tx1"/>
            </a:solidFill>
          </a:ln>
        </p:spPr>
      </p:pic>
      <p:pic>
        <p:nvPicPr>
          <p:cNvPr id="1028" name="Picture 4" descr="Accessing your PACT Act benefits - The Mission Continues | The Mission  Continues">
            <a:extLst>
              <a:ext uri="{FF2B5EF4-FFF2-40B4-BE49-F238E27FC236}">
                <a16:creationId xmlns:a16="http://schemas.microsoft.com/office/drawing/2014/main" id="{014D8343-4ED5-C1E3-26A0-0555739C620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32786" y="4412831"/>
            <a:ext cx="3480671" cy="19578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75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028"/>
                                        </p:tgtEl>
                                        <p:attrNameLst>
                                          <p:attrName>style.visibility</p:attrName>
                                        </p:attrNameLst>
                                      </p:cBhvr>
                                      <p:to>
                                        <p:strVal val="visible"/>
                                      </p:to>
                                    </p:set>
                                    <p:anim calcmode="lin" valueType="num">
                                      <p:cBhvr additive="base">
                                        <p:cTn id="45" dur="500" fill="hold"/>
                                        <p:tgtEl>
                                          <p:spTgt spid="1028"/>
                                        </p:tgtEl>
                                        <p:attrNameLst>
                                          <p:attrName>ppt_x</p:attrName>
                                        </p:attrNameLst>
                                      </p:cBhvr>
                                      <p:tavLst>
                                        <p:tav tm="0">
                                          <p:val>
                                            <p:strVal val="#ppt_x"/>
                                          </p:val>
                                        </p:tav>
                                        <p:tav tm="100000">
                                          <p:val>
                                            <p:strVal val="#ppt_x"/>
                                          </p:val>
                                        </p:tav>
                                      </p:tavLst>
                                    </p:anim>
                                    <p:anim calcmode="lin" valueType="num">
                                      <p:cBhvr additive="base">
                                        <p:cTn id="46"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CB137-E0BA-A4E4-7D7D-027E5BBD44B5}"/>
              </a:ext>
            </a:extLst>
          </p:cNvPr>
          <p:cNvSpPr>
            <a:spLocks noGrp="1"/>
          </p:cNvSpPr>
          <p:nvPr>
            <p:ph type="title"/>
          </p:nvPr>
        </p:nvSpPr>
        <p:spPr/>
        <p:txBody>
          <a:bodyPr>
            <a:normAutofit/>
          </a:bodyPr>
          <a:lstStyle/>
          <a:p>
            <a:r>
              <a:rPr lang="en-US">
                <a:latin typeface="+mj-lt"/>
              </a:rPr>
              <a:t>SVA Government Affairs</a:t>
            </a:r>
          </a:p>
        </p:txBody>
      </p:sp>
      <p:sp>
        <p:nvSpPr>
          <p:cNvPr id="3" name="Content Placeholder 2">
            <a:extLst>
              <a:ext uri="{FF2B5EF4-FFF2-40B4-BE49-F238E27FC236}">
                <a16:creationId xmlns:a16="http://schemas.microsoft.com/office/drawing/2014/main" id="{16820D94-F59A-72B9-9AE4-65C34084B8A9}"/>
              </a:ext>
            </a:extLst>
          </p:cNvPr>
          <p:cNvSpPr>
            <a:spLocks noGrp="1"/>
          </p:cNvSpPr>
          <p:nvPr>
            <p:ph idx="1"/>
          </p:nvPr>
        </p:nvSpPr>
        <p:spPr>
          <a:xfrm>
            <a:off x="609600" y="1456212"/>
            <a:ext cx="10972800" cy="5181600"/>
          </a:xfrm>
        </p:spPr>
        <p:txBody>
          <a:bodyPr/>
          <a:lstStyle/>
          <a:p>
            <a:pPr>
              <a:buFont typeface="Arial" panose="020B0604020202020204" pitchFamily="34" charset="0"/>
              <a:buChar char="•"/>
            </a:pPr>
            <a:r>
              <a:rPr lang="en-US" sz="3600">
                <a:latin typeface="+mj-lt"/>
              </a:rPr>
              <a:t>Executive Branch</a:t>
            </a:r>
          </a:p>
          <a:p>
            <a:pPr>
              <a:buFont typeface="Arial" panose="020B0604020202020204" pitchFamily="34" charset="0"/>
              <a:buChar char="•"/>
            </a:pPr>
            <a:r>
              <a:rPr lang="en-US" sz="3600">
                <a:latin typeface="+mj-lt"/>
              </a:rPr>
              <a:t>Legislative Branch</a:t>
            </a:r>
          </a:p>
          <a:p>
            <a:pPr>
              <a:buFont typeface="Arial" panose="020B0604020202020204" pitchFamily="34" charset="0"/>
              <a:buChar char="•"/>
            </a:pPr>
            <a:r>
              <a:rPr lang="en-US" sz="3600">
                <a:latin typeface="+mj-lt"/>
              </a:rPr>
              <a:t>Judicial Branch</a:t>
            </a:r>
          </a:p>
          <a:p>
            <a:pPr>
              <a:buFont typeface="Arial" panose="020B0604020202020204" pitchFamily="34" charset="0"/>
              <a:buChar char="•"/>
            </a:pPr>
            <a:r>
              <a:rPr lang="en-US" sz="3600">
                <a:latin typeface="+mj-lt"/>
              </a:rPr>
              <a:t>VSOs/MSOs </a:t>
            </a:r>
          </a:p>
          <a:p>
            <a:pPr>
              <a:buFont typeface="Arial" panose="020B0604020202020204" pitchFamily="34" charset="0"/>
              <a:buChar char="•"/>
            </a:pPr>
            <a:r>
              <a:rPr lang="en-US" sz="3600">
                <a:latin typeface="+mj-lt"/>
              </a:rPr>
              <a:t>Coalitions/Partnership</a:t>
            </a:r>
          </a:p>
          <a:p>
            <a:pPr>
              <a:buFont typeface="Arial" panose="020B0604020202020204" pitchFamily="34" charset="0"/>
              <a:buChar char="•"/>
            </a:pPr>
            <a:r>
              <a:rPr lang="en-US" sz="3600">
                <a:latin typeface="+mj-lt"/>
              </a:rPr>
              <a:t>VFW-SVA Fellowship</a:t>
            </a:r>
          </a:p>
          <a:p>
            <a:pPr>
              <a:buFont typeface="Arial" panose="020B0604020202020204" pitchFamily="34" charset="0"/>
              <a:buChar char="•"/>
            </a:pPr>
            <a:r>
              <a:rPr lang="en-US" sz="3600">
                <a:latin typeface="+mj-lt"/>
              </a:rPr>
              <a:t>Research- surveys/reports</a:t>
            </a:r>
          </a:p>
          <a:p>
            <a:pPr>
              <a:buFont typeface="Arial" panose="020B0604020202020204" pitchFamily="34" charset="0"/>
              <a:buChar char="•"/>
            </a:pPr>
            <a:r>
              <a:rPr lang="en-US" sz="3600">
                <a:latin typeface="+mj-lt"/>
              </a:rPr>
              <a:t>Programs/Outreach</a:t>
            </a:r>
          </a:p>
        </p:txBody>
      </p:sp>
      <p:sp>
        <p:nvSpPr>
          <p:cNvPr id="4" name="Date Placeholder 3">
            <a:extLst>
              <a:ext uri="{FF2B5EF4-FFF2-40B4-BE49-F238E27FC236}">
                <a16:creationId xmlns:a16="http://schemas.microsoft.com/office/drawing/2014/main" id="{B7D73868-7705-C29B-3F1E-428DFABC2AEC}"/>
              </a:ext>
            </a:extLst>
          </p:cNvPr>
          <p:cNvSpPr>
            <a:spLocks noGrp="1"/>
          </p:cNvSpPr>
          <p:nvPr>
            <p:ph type="dt" sz="half" idx="10"/>
          </p:nvPr>
        </p:nvSpPr>
        <p:spPr/>
        <p:txBody>
          <a:bodyPr/>
          <a:lstStyle/>
          <a:p>
            <a:pPr>
              <a:defRPr/>
            </a:pPr>
            <a:fld id="{55CE896A-7C3C-469D-8229-1F901A7A6C79}" type="datetime1">
              <a:rPr lang="en-US" smtClean="0"/>
              <a:t>7/12/2024</a:t>
            </a:fld>
            <a:endParaRPr lang="en-US"/>
          </a:p>
        </p:txBody>
      </p:sp>
      <p:sp>
        <p:nvSpPr>
          <p:cNvPr id="5" name="Footer Placeholder 4">
            <a:extLst>
              <a:ext uri="{FF2B5EF4-FFF2-40B4-BE49-F238E27FC236}">
                <a16:creationId xmlns:a16="http://schemas.microsoft.com/office/drawing/2014/main" id="{96D0B320-9C88-D985-E95D-F088658C3D8B}"/>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6DCDFDB5-85D8-2862-97AA-1F872E5DFF71}"/>
              </a:ext>
            </a:extLst>
          </p:cNvPr>
          <p:cNvSpPr>
            <a:spLocks noGrp="1"/>
          </p:cNvSpPr>
          <p:nvPr>
            <p:ph type="sldNum" sz="quarter" idx="12"/>
          </p:nvPr>
        </p:nvSpPr>
        <p:spPr/>
        <p:txBody>
          <a:bodyPr/>
          <a:lstStyle/>
          <a:p>
            <a:pPr>
              <a:defRPr/>
            </a:pPr>
            <a:fld id="{C389C0D1-6764-4590-975B-BDB72E2838D7}" type="slidenum">
              <a:rPr lang="en-US" smtClean="0"/>
              <a:pPr>
                <a:defRPr/>
              </a:pPr>
              <a:t>26</a:t>
            </a:fld>
            <a:endParaRPr lang="en-US"/>
          </a:p>
        </p:txBody>
      </p:sp>
      <p:pic>
        <p:nvPicPr>
          <p:cNvPr id="7" name="Picture 6" descr="A group of people sitting at a table&#10;&#10;Description automatically generated">
            <a:extLst>
              <a:ext uri="{FF2B5EF4-FFF2-40B4-BE49-F238E27FC236}">
                <a16:creationId xmlns:a16="http://schemas.microsoft.com/office/drawing/2014/main" id="{4CA1058F-73BB-E872-EB20-58BB608366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8800" y="2868141"/>
            <a:ext cx="2499108" cy="1406998"/>
          </a:xfrm>
          <a:prstGeom prst="rect">
            <a:avLst/>
          </a:prstGeom>
          <a:ln>
            <a:noFill/>
          </a:ln>
          <a:effectLst>
            <a:outerShdw blurRad="292100" dist="139700" dir="2700000" algn="tl" rotWithShape="0">
              <a:srgbClr val="333333">
                <a:alpha val="65000"/>
              </a:srgbClr>
            </a:outerShdw>
          </a:effectLst>
        </p:spPr>
      </p:pic>
      <p:pic>
        <p:nvPicPr>
          <p:cNvPr id="8" name="Picture 7" descr="A group of people posing for a photo&#10;&#10;Description automatically generated">
            <a:extLst>
              <a:ext uri="{FF2B5EF4-FFF2-40B4-BE49-F238E27FC236}">
                <a16:creationId xmlns:a16="http://schemas.microsoft.com/office/drawing/2014/main" id="{1526BA7B-3ABC-7F75-3E5C-A36D270866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9519" y="1149464"/>
            <a:ext cx="2082408" cy="1560576"/>
          </a:xfrm>
          <a:prstGeom prst="rect">
            <a:avLst/>
          </a:prstGeom>
          <a:ln>
            <a:noFill/>
          </a:ln>
          <a:effectLst>
            <a:outerShdw blurRad="292100" dist="139700" dir="2700000" algn="tl" rotWithShape="0">
              <a:srgbClr val="333333">
                <a:alpha val="65000"/>
              </a:srgbClr>
            </a:outerShdw>
          </a:effectLst>
        </p:spPr>
      </p:pic>
      <p:pic>
        <p:nvPicPr>
          <p:cNvPr id="9" name="Picture 8" descr="A group of people posing for a photo&#10;&#10;Description automatically generated">
            <a:extLst>
              <a:ext uri="{FF2B5EF4-FFF2-40B4-BE49-F238E27FC236}">
                <a16:creationId xmlns:a16="http://schemas.microsoft.com/office/drawing/2014/main" id="{F3899902-0D47-F33C-3F53-7832305ADB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7217" y="5026490"/>
            <a:ext cx="2235200" cy="1676400"/>
          </a:xfrm>
          <a:prstGeom prst="rect">
            <a:avLst/>
          </a:prstGeom>
          <a:ln>
            <a:noFill/>
          </a:ln>
          <a:effectLst>
            <a:outerShdw blurRad="292100" dist="139700" dir="2700000" algn="tl" rotWithShape="0">
              <a:srgbClr val="333333">
                <a:alpha val="65000"/>
              </a:srgbClr>
            </a:outerShdw>
          </a:effectLst>
        </p:spPr>
      </p:pic>
      <p:pic>
        <p:nvPicPr>
          <p:cNvPr id="13" name="Picture 12" descr="A group of people sitting at a table&#10;&#10;Description automatically generated">
            <a:extLst>
              <a:ext uri="{FF2B5EF4-FFF2-40B4-BE49-F238E27FC236}">
                <a16:creationId xmlns:a16="http://schemas.microsoft.com/office/drawing/2014/main" id="{502FB904-0FBF-112B-6C20-DE2250DA767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9051"/>
          <a:stretch/>
        </p:blipFill>
        <p:spPr>
          <a:xfrm>
            <a:off x="9014270" y="3380867"/>
            <a:ext cx="2699238" cy="1276719"/>
          </a:xfrm>
          <a:prstGeom prst="rect">
            <a:avLst/>
          </a:prstGeom>
          <a:ln>
            <a:noFill/>
          </a:ln>
          <a:effectLst>
            <a:outerShdw blurRad="292100" dist="139700" dir="2700000" algn="tl" rotWithShape="0">
              <a:srgbClr val="333333">
                <a:alpha val="65000"/>
              </a:srgbClr>
            </a:outerShdw>
          </a:effectLst>
        </p:spPr>
      </p:pic>
      <p:pic>
        <p:nvPicPr>
          <p:cNvPr id="17" name="Picture 16" descr="A person standing at a podium&#10;&#10;Description automatically generated">
            <a:extLst>
              <a:ext uri="{FF2B5EF4-FFF2-40B4-BE49-F238E27FC236}">
                <a16:creationId xmlns:a16="http://schemas.microsoft.com/office/drawing/2014/main" id="{3DB8BC2B-B54B-E8EA-C182-390F722783D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5030" t="8196" r="16623"/>
          <a:stretch/>
        </p:blipFill>
        <p:spPr>
          <a:xfrm>
            <a:off x="8783155" y="5013134"/>
            <a:ext cx="1973264" cy="1224620"/>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36C5C6B9-42E0-9183-096C-A3BB02953B17}"/>
              </a:ext>
            </a:extLst>
          </p:cNvPr>
          <p:cNvPicPr>
            <a:picLocks noChangeAspect="1"/>
          </p:cNvPicPr>
          <p:nvPr/>
        </p:nvPicPr>
        <p:blipFill rotWithShape="1">
          <a:blip r:embed="rId8"/>
          <a:srcRect l="50625" b="7778"/>
          <a:stretch/>
        </p:blipFill>
        <p:spPr>
          <a:xfrm>
            <a:off x="9159931" y="1263002"/>
            <a:ext cx="2538470" cy="1333500"/>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969951E5-3E80-B1A6-8FCF-16AAC4E58C2F}"/>
              </a:ext>
            </a:extLst>
          </p:cNvPr>
          <p:cNvPicPr>
            <a:picLocks noChangeAspect="1"/>
          </p:cNvPicPr>
          <p:nvPr/>
        </p:nvPicPr>
        <p:blipFill rotWithShape="1">
          <a:blip r:embed="rId9"/>
          <a:srcRect l="71194" t="21335" r="11875" b="25918"/>
          <a:stretch/>
        </p:blipFill>
        <p:spPr>
          <a:xfrm>
            <a:off x="7317237" y="3910574"/>
            <a:ext cx="1913262" cy="1676400"/>
          </a:xfrm>
          <a:prstGeom prst="rect">
            <a:avLst/>
          </a:prstGeom>
          <a:ln>
            <a:noFill/>
          </a:ln>
          <a:effectLst>
            <a:outerShdw blurRad="292100" dist="139700" dir="2700000" algn="tl" rotWithShape="0">
              <a:srgbClr val="333333">
                <a:alpha val="65000"/>
              </a:srgbClr>
            </a:outerShdw>
          </a:effectLst>
        </p:spPr>
      </p:pic>
      <p:pic>
        <p:nvPicPr>
          <p:cNvPr id="15" name="Picture 14" descr="A person and person sitting in chairs&#10;&#10;Description automatically generated">
            <a:extLst>
              <a:ext uri="{FF2B5EF4-FFF2-40B4-BE49-F238E27FC236}">
                <a16:creationId xmlns:a16="http://schemas.microsoft.com/office/drawing/2014/main" id="{0CEC1F99-5F51-150C-A957-8C2C0248F7F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2749" t="10541"/>
          <a:stretch/>
        </p:blipFill>
        <p:spPr>
          <a:xfrm>
            <a:off x="8078154" y="2453278"/>
            <a:ext cx="1410001" cy="12246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5609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A0432-A73D-7D58-5386-21C3154E33FC}"/>
              </a:ext>
            </a:extLst>
          </p:cNvPr>
          <p:cNvSpPr>
            <a:spLocks noGrp="1"/>
          </p:cNvSpPr>
          <p:nvPr>
            <p:ph type="title"/>
          </p:nvPr>
        </p:nvSpPr>
        <p:spPr/>
        <p:txBody>
          <a:bodyPr/>
          <a:lstStyle/>
          <a:p>
            <a:r>
              <a:rPr lang="en-US">
                <a:latin typeface="+mj-lt"/>
              </a:rPr>
              <a:t>2024 SVA Policy Priorities</a:t>
            </a:r>
          </a:p>
        </p:txBody>
      </p:sp>
      <p:sp>
        <p:nvSpPr>
          <p:cNvPr id="3" name="Content Placeholder 2">
            <a:extLst>
              <a:ext uri="{FF2B5EF4-FFF2-40B4-BE49-F238E27FC236}">
                <a16:creationId xmlns:a16="http://schemas.microsoft.com/office/drawing/2014/main" id="{A77C8B1A-3898-45C2-749A-E3784DDA946C}"/>
              </a:ext>
            </a:extLst>
          </p:cNvPr>
          <p:cNvSpPr>
            <a:spLocks noGrp="1"/>
          </p:cNvSpPr>
          <p:nvPr>
            <p:ph idx="1"/>
          </p:nvPr>
        </p:nvSpPr>
        <p:spPr>
          <a:xfrm>
            <a:off x="573795" y="1123188"/>
            <a:ext cx="10972800" cy="5181600"/>
          </a:xfrm>
        </p:spPr>
        <p:txBody>
          <a:bodyPr/>
          <a:lstStyle/>
          <a:p>
            <a:pPr>
              <a:buFont typeface="Arial" panose="020B0604020202020204" pitchFamily="34" charset="0"/>
              <a:buChar char="•"/>
            </a:pPr>
            <a:r>
              <a:rPr lang="en-US" sz="2000">
                <a:latin typeface="+mj-lt"/>
              </a:rPr>
              <a:t>Conceived through conversation</a:t>
            </a:r>
          </a:p>
          <a:p>
            <a:pPr lvl="1">
              <a:buFont typeface="Arial" panose="020B0604020202020204" pitchFamily="34" charset="0"/>
              <a:buChar char="•"/>
            </a:pPr>
            <a:r>
              <a:rPr lang="en-US" sz="2000" err="1">
                <a:latin typeface="+mj-lt"/>
              </a:rPr>
              <a:t>NatCon</a:t>
            </a:r>
            <a:endParaRPr lang="en-US" sz="2000">
              <a:latin typeface="+mj-lt"/>
            </a:endParaRPr>
          </a:p>
          <a:p>
            <a:pPr lvl="2">
              <a:buFont typeface="Arial" panose="020B0604020202020204" pitchFamily="34" charset="0"/>
              <a:buChar char="•"/>
            </a:pPr>
            <a:r>
              <a:rPr lang="en-US" sz="2000">
                <a:latin typeface="+mj-lt"/>
              </a:rPr>
              <a:t>Policy Think Tank</a:t>
            </a:r>
          </a:p>
          <a:p>
            <a:pPr lvl="1">
              <a:buFont typeface="Arial" panose="020B0604020202020204" pitchFamily="34" charset="0"/>
              <a:buChar char="•"/>
            </a:pPr>
            <a:r>
              <a:rPr lang="en-US" sz="2000">
                <a:latin typeface="+mj-lt"/>
              </a:rPr>
              <a:t>Washington Week</a:t>
            </a:r>
          </a:p>
          <a:p>
            <a:pPr lvl="1">
              <a:buFont typeface="Arial" panose="020B0604020202020204" pitchFamily="34" charset="0"/>
              <a:buChar char="•"/>
            </a:pPr>
            <a:r>
              <a:rPr lang="en-US" sz="2000">
                <a:latin typeface="+mj-lt"/>
              </a:rPr>
              <a:t>Regional Summits</a:t>
            </a:r>
          </a:p>
          <a:p>
            <a:pPr lvl="1">
              <a:buFont typeface="Arial" panose="020B0604020202020204" pitchFamily="34" charset="0"/>
              <a:buChar char="•"/>
            </a:pPr>
            <a:r>
              <a:rPr lang="en-US" sz="2000">
                <a:latin typeface="+mj-lt"/>
              </a:rPr>
              <a:t>Leadership Institute</a:t>
            </a:r>
          </a:p>
          <a:p>
            <a:pPr lvl="1">
              <a:buFont typeface="Arial" panose="020B0604020202020204" pitchFamily="34" charset="0"/>
              <a:buChar char="•"/>
            </a:pPr>
            <a:r>
              <a:rPr lang="en-US" sz="2000">
                <a:latin typeface="+mj-lt"/>
              </a:rPr>
              <a:t>Opportunities throughout the year</a:t>
            </a:r>
          </a:p>
          <a:p>
            <a:pPr lvl="1">
              <a:buFont typeface="Arial" panose="020B0604020202020204" pitchFamily="34" charset="0"/>
              <a:buChar char="•"/>
            </a:pPr>
            <a:endParaRPr lang="en-US" sz="2000">
              <a:latin typeface="+mj-lt"/>
            </a:endParaRPr>
          </a:p>
          <a:p>
            <a:pPr marL="119062" indent="0">
              <a:buNone/>
            </a:pPr>
            <a:r>
              <a:rPr lang="en-US" sz="2000">
                <a:latin typeface="+mj-lt"/>
                <a:hlinkClick r:id="rId4"/>
              </a:rPr>
              <a:t>SVA 2024 Policy Priorities</a:t>
            </a:r>
            <a:endParaRPr lang="en-US" sz="2000">
              <a:latin typeface="+mj-lt"/>
            </a:endParaRPr>
          </a:p>
          <a:p>
            <a:pPr>
              <a:spcBef>
                <a:spcPts val="480"/>
              </a:spcBef>
              <a:buFont typeface="Arial" panose="020B0604020202020204" pitchFamily="34" charset="0"/>
              <a:buChar char="•"/>
            </a:pPr>
            <a:r>
              <a:rPr lang="en-US" sz="2000">
                <a:latin typeface="+mj-lt"/>
              </a:rPr>
              <a:t>VA Modernization</a:t>
            </a:r>
          </a:p>
          <a:p>
            <a:pPr>
              <a:spcBef>
                <a:spcPts val="480"/>
              </a:spcBef>
              <a:buFont typeface="Arial" panose="020B0604020202020204" pitchFamily="34" charset="0"/>
              <a:buChar char="•"/>
            </a:pPr>
            <a:r>
              <a:rPr lang="en-US" sz="2000">
                <a:latin typeface="+mj-lt"/>
              </a:rPr>
              <a:t>GI Bill Improvements</a:t>
            </a:r>
          </a:p>
          <a:p>
            <a:pPr>
              <a:spcBef>
                <a:spcPts val="480"/>
              </a:spcBef>
              <a:buFont typeface="Arial" panose="020B0604020202020204" pitchFamily="34" charset="0"/>
              <a:buChar char="•"/>
            </a:pPr>
            <a:r>
              <a:rPr lang="en-US" sz="2000">
                <a:latin typeface="+mj-lt"/>
              </a:rPr>
              <a:t>Post-Traditional Student Success</a:t>
            </a:r>
          </a:p>
          <a:p>
            <a:pPr>
              <a:spcBef>
                <a:spcPts val="480"/>
              </a:spcBef>
              <a:buFont typeface="Arial" panose="020B0604020202020204" pitchFamily="34" charset="0"/>
              <a:buChar char="•"/>
            </a:pPr>
            <a:r>
              <a:rPr lang="en-US" sz="2000">
                <a:latin typeface="+mj-lt"/>
              </a:rPr>
              <a:t>Transparency and Accountability</a:t>
            </a:r>
          </a:p>
          <a:p>
            <a:pPr>
              <a:spcBef>
                <a:spcPts val="480"/>
              </a:spcBef>
              <a:buFont typeface="Arial" panose="020B0604020202020204" pitchFamily="34" charset="0"/>
              <a:buChar char="•"/>
            </a:pPr>
            <a:r>
              <a:rPr lang="en-US" sz="2000">
                <a:latin typeface="+mj-lt"/>
              </a:rPr>
              <a:t>Strengthening Higher Education</a:t>
            </a:r>
          </a:p>
        </p:txBody>
      </p:sp>
      <p:sp>
        <p:nvSpPr>
          <p:cNvPr id="4" name="Date Placeholder 3">
            <a:extLst>
              <a:ext uri="{FF2B5EF4-FFF2-40B4-BE49-F238E27FC236}">
                <a16:creationId xmlns:a16="http://schemas.microsoft.com/office/drawing/2014/main" id="{84FA9C97-F848-9827-26AD-52F74EB73705}"/>
              </a:ext>
            </a:extLst>
          </p:cNvPr>
          <p:cNvSpPr>
            <a:spLocks noGrp="1"/>
          </p:cNvSpPr>
          <p:nvPr>
            <p:ph type="dt" sz="half" idx="10"/>
          </p:nvPr>
        </p:nvSpPr>
        <p:spPr/>
        <p:txBody>
          <a:bodyPr/>
          <a:lstStyle/>
          <a:p>
            <a:pPr>
              <a:defRPr/>
            </a:pPr>
            <a:fld id="{55CE896A-7C3C-469D-8229-1F901A7A6C79}" type="datetime1">
              <a:rPr lang="en-US" smtClean="0"/>
              <a:t>7/12/2024</a:t>
            </a:fld>
            <a:endParaRPr lang="en-US"/>
          </a:p>
        </p:txBody>
      </p:sp>
      <p:sp>
        <p:nvSpPr>
          <p:cNvPr id="5" name="Footer Placeholder 4">
            <a:extLst>
              <a:ext uri="{FF2B5EF4-FFF2-40B4-BE49-F238E27FC236}">
                <a16:creationId xmlns:a16="http://schemas.microsoft.com/office/drawing/2014/main" id="{E66A639B-5964-122C-8B51-4E155AD6AB3A}"/>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7A2DDA4-3C7D-B46B-5EF3-0BBA30CD85C3}"/>
              </a:ext>
            </a:extLst>
          </p:cNvPr>
          <p:cNvSpPr>
            <a:spLocks noGrp="1"/>
          </p:cNvSpPr>
          <p:nvPr>
            <p:ph type="sldNum" sz="quarter" idx="12"/>
          </p:nvPr>
        </p:nvSpPr>
        <p:spPr/>
        <p:txBody>
          <a:bodyPr/>
          <a:lstStyle/>
          <a:p>
            <a:pPr>
              <a:defRPr/>
            </a:pPr>
            <a:fld id="{C389C0D1-6764-4590-975B-BDB72E2838D7}" type="slidenum">
              <a:rPr lang="en-US" smtClean="0"/>
              <a:pPr>
                <a:defRPr/>
              </a:pPr>
              <a:t>27</a:t>
            </a:fld>
            <a:endParaRPr lang="en-US"/>
          </a:p>
        </p:txBody>
      </p:sp>
      <p:pic>
        <p:nvPicPr>
          <p:cNvPr id="8" name="Picture 7">
            <a:extLst>
              <a:ext uri="{FF2B5EF4-FFF2-40B4-BE49-F238E27FC236}">
                <a16:creationId xmlns:a16="http://schemas.microsoft.com/office/drawing/2014/main" id="{26AAF685-35DA-4D70-A477-AD4503018B43}"/>
              </a:ext>
            </a:extLst>
          </p:cNvPr>
          <p:cNvPicPr>
            <a:picLocks noChangeAspect="1"/>
          </p:cNvPicPr>
          <p:nvPr/>
        </p:nvPicPr>
        <p:blipFill rotWithShape="1">
          <a:blip r:embed="rId5"/>
          <a:srcRect l="10884" t="14445" r="72500" b="7778"/>
          <a:stretch/>
        </p:blipFill>
        <p:spPr>
          <a:xfrm>
            <a:off x="7162800" y="314619"/>
            <a:ext cx="4889501" cy="64370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648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xEl>
                                              <p:pRg st="1" end="1"/>
                                            </p:txEl>
                                          </p:spTgt>
                                        </p:tgtEl>
                                        <p:attrNameLst>
                                          <p:attrName>ppt_x</p:attrName>
                                          <p:attrName>ppt_y</p:attrName>
                                        </p:attrNameLst>
                                      </p:cBhvr>
                                    </p:animMotion>
                                    <p:animRot by="1500000">
                                      <p:cBhvr>
                                        <p:cTn id="7" dur="125" fill="hold">
                                          <p:stCondLst>
                                            <p:cond delay="0"/>
                                          </p:stCondLst>
                                        </p:cTn>
                                        <p:tgtEl>
                                          <p:spTgt spid="3">
                                            <p:txEl>
                                              <p:pRg st="1" end="1"/>
                                            </p:txEl>
                                          </p:spTgt>
                                        </p:tgtEl>
                                        <p:attrNameLst>
                                          <p:attrName>r</p:attrName>
                                        </p:attrNameLst>
                                      </p:cBhvr>
                                    </p:animRot>
                                    <p:animRot by="-1500000">
                                      <p:cBhvr>
                                        <p:cTn id="8" dur="125" fill="hold">
                                          <p:stCondLst>
                                            <p:cond delay="125"/>
                                          </p:stCondLst>
                                        </p:cTn>
                                        <p:tgtEl>
                                          <p:spTgt spid="3">
                                            <p:txEl>
                                              <p:pRg st="1" end="1"/>
                                            </p:txEl>
                                          </p:spTgt>
                                        </p:tgtEl>
                                        <p:attrNameLst>
                                          <p:attrName>r</p:attrName>
                                        </p:attrNameLst>
                                      </p:cBhvr>
                                    </p:animRot>
                                    <p:animRot by="-1500000">
                                      <p:cBhvr>
                                        <p:cTn id="9" dur="125" fill="hold">
                                          <p:stCondLst>
                                            <p:cond delay="250"/>
                                          </p:stCondLst>
                                        </p:cTn>
                                        <p:tgtEl>
                                          <p:spTgt spid="3">
                                            <p:txEl>
                                              <p:pRg st="1" end="1"/>
                                            </p:txEl>
                                          </p:spTgt>
                                        </p:tgtEl>
                                        <p:attrNameLst>
                                          <p:attrName>r</p:attrName>
                                        </p:attrNameLst>
                                      </p:cBhvr>
                                    </p:animRot>
                                    <p:animRot by="1500000">
                                      <p:cBhvr>
                                        <p:cTn id="10" dur="125" fill="hold">
                                          <p:stCondLst>
                                            <p:cond delay="375"/>
                                          </p:stCondLst>
                                        </p:cTn>
                                        <p:tgtEl>
                                          <p:spTgt spid="3">
                                            <p:txEl>
                                              <p:pRg st="1" end="1"/>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3">
                                            <p:txEl>
                                              <p:pRg st="3" end="3"/>
                                            </p:txEl>
                                          </p:spTgt>
                                        </p:tgtEl>
                                        <p:attrNameLst>
                                          <p:attrName>ppt_x</p:attrName>
                                          <p:attrName>ppt_y</p:attrName>
                                        </p:attrNameLst>
                                      </p:cBhvr>
                                    </p:animMotion>
                                    <p:animRot by="1500000">
                                      <p:cBhvr>
                                        <p:cTn id="15" dur="125" fill="hold">
                                          <p:stCondLst>
                                            <p:cond delay="0"/>
                                          </p:stCondLst>
                                        </p:cTn>
                                        <p:tgtEl>
                                          <p:spTgt spid="3">
                                            <p:txEl>
                                              <p:pRg st="3" end="3"/>
                                            </p:txEl>
                                          </p:spTgt>
                                        </p:tgtEl>
                                        <p:attrNameLst>
                                          <p:attrName>r</p:attrName>
                                        </p:attrNameLst>
                                      </p:cBhvr>
                                    </p:animRot>
                                    <p:animRot by="-1500000">
                                      <p:cBhvr>
                                        <p:cTn id="16" dur="125" fill="hold">
                                          <p:stCondLst>
                                            <p:cond delay="125"/>
                                          </p:stCondLst>
                                        </p:cTn>
                                        <p:tgtEl>
                                          <p:spTgt spid="3">
                                            <p:txEl>
                                              <p:pRg st="3" end="3"/>
                                            </p:txEl>
                                          </p:spTgt>
                                        </p:tgtEl>
                                        <p:attrNameLst>
                                          <p:attrName>r</p:attrName>
                                        </p:attrNameLst>
                                      </p:cBhvr>
                                    </p:animRot>
                                    <p:animRot by="-1500000">
                                      <p:cBhvr>
                                        <p:cTn id="17" dur="125" fill="hold">
                                          <p:stCondLst>
                                            <p:cond delay="250"/>
                                          </p:stCondLst>
                                        </p:cTn>
                                        <p:tgtEl>
                                          <p:spTgt spid="3">
                                            <p:txEl>
                                              <p:pRg st="3" end="3"/>
                                            </p:txEl>
                                          </p:spTgt>
                                        </p:tgtEl>
                                        <p:attrNameLst>
                                          <p:attrName>r</p:attrName>
                                        </p:attrNameLst>
                                      </p:cBhvr>
                                    </p:animRot>
                                    <p:animRot by="1500000">
                                      <p:cBhvr>
                                        <p:cTn id="18" dur="125" fill="hold">
                                          <p:stCondLst>
                                            <p:cond delay="375"/>
                                          </p:stCondLst>
                                        </p:cTn>
                                        <p:tgtEl>
                                          <p:spTgt spid="3">
                                            <p:txEl>
                                              <p:pRg st="3" end="3"/>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4" presetClass="emph" presetSubtype="0" fill="hold" nodeType="clickEffect">
                                  <p:stCondLst>
                                    <p:cond delay="0"/>
                                  </p:stCondLst>
                                  <p:iterate type="lt">
                                    <p:tmPct val="10000"/>
                                  </p:iterate>
                                  <p:childTnLst>
                                    <p:animMotion origin="layout" path="M 0.0 0.0 L 0.0 -0.07213" pathEditMode="relative" ptsTypes="">
                                      <p:cBhvr>
                                        <p:cTn id="22" dur="250" accel="50000" decel="50000" autoRev="1" fill="hold">
                                          <p:stCondLst>
                                            <p:cond delay="0"/>
                                          </p:stCondLst>
                                        </p:cTn>
                                        <p:tgtEl>
                                          <p:spTgt spid="3">
                                            <p:txEl>
                                              <p:pRg st="4" end="4"/>
                                            </p:txEl>
                                          </p:spTgt>
                                        </p:tgtEl>
                                        <p:attrNameLst>
                                          <p:attrName>ppt_x</p:attrName>
                                          <p:attrName>ppt_y</p:attrName>
                                        </p:attrNameLst>
                                      </p:cBhvr>
                                    </p:animMotion>
                                    <p:animRot by="1500000">
                                      <p:cBhvr>
                                        <p:cTn id="23" dur="125" fill="hold">
                                          <p:stCondLst>
                                            <p:cond delay="0"/>
                                          </p:stCondLst>
                                        </p:cTn>
                                        <p:tgtEl>
                                          <p:spTgt spid="3">
                                            <p:txEl>
                                              <p:pRg st="4" end="4"/>
                                            </p:txEl>
                                          </p:spTgt>
                                        </p:tgtEl>
                                        <p:attrNameLst>
                                          <p:attrName>r</p:attrName>
                                        </p:attrNameLst>
                                      </p:cBhvr>
                                    </p:animRot>
                                    <p:animRot by="-1500000">
                                      <p:cBhvr>
                                        <p:cTn id="24" dur="125" fill="hold">
                                          <p:stCondLst>
                                            <p:cond delay="125"/>
                                          </p:stCondLst>
                                        </p:cTn>
                                        <p:tgtEl>
                                          <p:spTgt spid="3">
                                            <p:txEl>
                                              <p:pRg st="4" end="4"/>
                                            </p:txEl>
                                          </p:spTgt>
                                        </p:tgtEl>
                                        <p:attrNameLst>
                                          <p:attrName>r</p:attrName>
                                        </p:attrNameLst>
                                      </p:cBhvr>
                                    </p:animRot>
                                    <p:animRot by="-1500000">
                                      <p:cBhvr>
                                        <p:cTn id="25" dur="125" fill="hold">
                                          <p:stCondLst>
                                            <p:cond delay="250"/>
                                          </p:stCondLst>
                                        </p:cTn>
                                        <p:tgtEl>
                                          <p:spTgt spid="3">
                                            <p:txEl>
                                              <p:pRg st="4" end="4"/>
                                            </p:txEl>
                                          </p:spTgt>
                                        </p:tgtEl>
                                        <p:attrNameLst>
                                          <p:attrName>r</p:attrName>
                                        </p:attrNameLst>
                                      </p:cBhvr>
                                    </p:animRot>
                                    <p:animRot by="1500000">
                                      <p:cBhvr>
                                        <p:cTn id="26" dur="125" fill="hold">
                                          <p:stCondLst>
                                            <p:cond delay="375"/>
                                          </p:stCondLst>
                                        </p:cTn>
                                        <p:tgtEl>
                                          <p:spTgt spid="3">
                                            <p:txEl>
                                              <p:pRg st="4" end="4"/>
                                            </p:txEl>
                                          </p:spTgt>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34" presetClass="emph" presetSubtype="0" fill="hold" nodeType="clickEffect">
                                  <p:stCondLst>
                                    <p:cond delay="0"/>
                                  </p:stCondLst>
                                  <p:iterate type="lt">
                                    <p:tmPct val="10000"/>
                                  </p:iterate>
                                  <p:childTnLst>
                                    <p:animMotion origin="layout" path="M 0.0 0.0 L 0.0 -0.07213" pathEditMode="relative" ptsTypes="">
                                      <p:cBhvr>
                                        <p:cTn id="30" dur="250" accel="50000" decel="50000" autoRev="1" fill="hold">
                                          <p:stCondLst>
                                            <p:cond delay="0"/>
                                          </p:stCondLst>
                                        </p:cTn>
                                        <p:tgtEl>
                                          <p:spTgt spid="3">
                                            <p:txEl>
                                              <p:pRg st="5" end="5"/>
                                            </p:txEl>
                                          </p:spTgt>
                                        </p:tgtEl>
                                        <p:attrNameLst>
                                          <p:attrName>ppt_x</p:attrName>
                                          <p:attrName>ppt_y</p:attrName>
                                        </p:attrNameLst>
                                      </p:cBhvr>
                                    </p:animMotion>
                                    <p:animRot by="1500000">
                                      <p:cBhvr>
                                        <p:cTn id="31" dur="125" fill="hold">
                                          <p:stCondLst>
                                            <p:cond delay="0"/>
                                          </p:stCondLst>
                                        </p:cTn>
                                        <p:tgtEl>
                                          <p:spTgt spid="3">
                                            <p:txEl>
                                              <p:pRg st="5" end="5"/>
                                            </p:txEl>
                                          </p:spTgt>
                                        </p:tgtEl>
                                        <p:attrNameLst>
                                          <p:attrName>r</p:attrName>
                                        </p:attrNameLst>
                                      </p:cBhvr>
                                    </p:animRot>
                                    <p:animRot by="-1500000">
                                      <p:cBhvr>
                                        <p:cTn id="32" dur="125" fill="hold">
                                          <p:stCondLst>
                                            <p:cond delay="125"/>
                                          </p:stCondLst>
                                        </p:cTn>
                                        <p:tgtEl>
                                          <p:spTgt spid="3">
                                            <p:txEl>
                                              <p:pRg st="5" end="5"/>
                                            </p:txEl>
                                          </p:spTgt>
                                        </p:tgtEl>
                                        <p:attrNameLst>
                                          <p:attrName>r</p:attrName>
                                        </p:attrNameLst>
                                      </p:cBhvr>
                                    </p:animRot>
                                    <p:animRot by="-1500000">
                                      <p:cBhvr>
                                        <p:cTn id="33" dur="125" fill="hold">
                                          <p:stCondLst>
                                            <p:cond delay="250"/>
                                          </p:stCondLst>
                                        </p:cTn>
                                        <p:tgtEl>
                                          <p:spTgt spid="3">
                                            <p:txEl>
                                              <p:pRg st="5" end="5"/>
                                            </p:txEl>
                                          </p:spTgt>
                                        </p:tgtEl>
                                        <p:attrNameLst>
                                          <p:attrName>r</p:attrName>
                                        </p:attrNameLst>
                                      </p:cBhvr>
                                    </p:animRot>
                                    <p:animRot by="1500000">
                                      <p:cBhvr>
                                        <p:cTn id="34" dur="125" fill="hold">
                                          <p:stCondLst>
                                            <p:cond delay="375"/>
                                          </p:stCondLst>
                                        </p:cTn>
                                        <p:tgtEl>
                                          <p:spTgt spid="3">
                                            <p:txEl>
                                              <p:pRg st="5" end="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CB137-E0BA-A4E4-7D7D-027E5BBD44B5}"/>
              </a:ext>
            </a:extLst>
          </p:cNvPr>
          <p:cNvSpPr>
            <a:spLocks noGrp="1"/>
          </p:cNvSpPr>
          <p:nvPr>
            <p:ph type="title"/>
          </p:nvPr>
        </p:nvSpPr>
        <p:spPr>
          <a:xfrm>
            <a:off x="508000" y="-44067"/>
            <a:ext cx="10972800" cy="950976"/>
          </a:xfrm>
        </p:spPr>
        <p:txBody>
          <a:bodyPr>
            <a:normAutofit/>
          </a:bodyPr>
          <a:lstStyle/>
          <a:p>
            <a:r>
              <a:rPr lang="en-US">
                <a:latin typeface="+mj-lt"/>
              </a:rPr>
              <a:t>Washington Week</a:t>
            </a:r>
          </a:p>
        </p:txBody>
      </p:sp>
      <p:sp>
        <p:nvSpPr>
          <p:cNvPr id="3" name="Content Placeholder 2">
            <a:extLst>
              <a:ext uri="{FF2B5EF4-FFF2-40B4-BE49-F238E27FC236}">
                <a16:creationId xmlns:a16="http://schemas.microsoft.com/office/drawing/2014/main" id="{16820D94-F59A-72B9-9AE4-65C34084B8A9}"/>
              </a:ext>
            </a:extLst>
          </p:cNvPr>
          <p:cNvSpPr>
            <a:spLocks noGrp="1"/>
          </p:cNvSpPr>
          <p:nvPr>
            <p:ph idx="1"/>
          </p:nvPr>
        </p:nvSpPr>
        <p:spPr>
          <a:xfrm>
            <a:off x="0" y="1456886"/>
            <a:ext cx="8519717" cy="4684100"/>
          </a:xfrm>
        </p:spPr>
        <p:txBody>
          <a:bodyPr/>
          <a:lstStyle/>
          <a:p>
            <a:pPr>
              <a:buFont typeface="Arial" panose="020B0604020202020204" pitchFamily="34" charset="0"/>
              <a:buChar char="•"/>
            </a:pPr>
            <a:r>
              <a:rPr lang="en-US" sz="2000">
                <a:latin typeface="+mj-lt"/>
              </a:rPr>
              <a:t>Higher Ed Symposium at The American Legion</a:t>
            </a:r>
          </a:p>
          <a:p>
            <a:pPr lvl="1">
              <a:buFont typeface="Arial" panose="020B0604020202020204" pitchFamily="34" charset="0"/>
              <a:buChar char="•"/>
            </a:pPr>
            <a:r>
              <a:rPr lang="en-US" sz="1800">
                <a:effectLst/>
                <a:latin typeface="+mj-lt"/>
                <a:ea typeface="Times New Roman" panose="02020603050405020304" pitchFamily="18" charset="0"/>
                <a:cs typeface="Times New Roman" panose="02020603050405020304" pitchFamily="18" charset="0"/>
              </a:rPr>
              <a:t>Career Innovations: Maximizing Opportunities While in College</a:t>
            </a:r>
          </a:p>
          <a:p>
            <a:pPr lvl="1">
              <a:buFont typeface="Arial" panose="020B0604020202020204" pitchFamily="34" charset="0"/>
              <a:buChar char="•"/>
            </a:pPr>
            <a:r>
              <a:rPr lang="en-US" sz="1800">
                <a:effectLst/>
                <a:latin typeface="+mj-lt"/>
                <a:ea typeface="Calibri" panose="020F0502020204030204" pitchFamily="34" charset="0"/>
                <a:cs typeface="Times New Roman" panose="02020603050405020304" pitchFamily="18" charset="0"/>
              </a:rPr>
              <a:t>The Path to Prosperity: Financial Literacy for Student Veterans</a:t>
            </a:r>
          </a:p>
          <a:p>
            <a:pPr lvl="1">
              <a:buFont typeface="Arial" panose="020B0604020202020204" pitchFamily="34" charset="0"/>
              <a:buChar char="•"/>
            </a:pPr>
            <a:r>
              <a:rPr lang="en-US" sz="1800">
                <a:effectLst/>
                <a:latin typeface="+mj-lt"/>
                <a:ea typeface="Times New Roman" panose="02020603050405020304" pitchFamily="18" charset="0"/>
                <a:cs typeface="Times New Roman" panose="02020603050405020304" pitchFamily="18" charset="0"/>
              </a:rPr>
              <a:t>Transforming Higher Education: Innovations in DEI</a:t>
            </a:r>
          </a:p>
          <a:p>
            <a:pPr lvl="1">
              <a:buFont typeface="Arial" panose="020B0604020202020204" pitchFamily="34" charset="0"/>
              <a:buChar char="•"/>
            </a:pPr>
            <a:r>
              <a:rPr lang="en-US" sz="1800">
                <a:effectLst/>
                <a:latin typeface="+mj-lt"/>
                <a:ea typeface="Times New Roman" panose="02020603050405020304" pitchFamily="18" charset="0"/>
                <a:cs typeface="Times New Roman" panose="02020603050405020304" pitchFamily="18" charset="0"/>
              </a:rPr>
              <a:t>Research Revolution: Innovating Student Veteran Studies</a:t>
            </a:r>
            <a:endParaRPr lang="en-US" sz="1800">
              <a:latin typeface="+mj-lt"/>
            </a:endParaRPr>
          </a:p>
          <a:p>
            <a:pPr>
              <a:buFont typeface="Arial" panose="020B0604020202020204" pitchFamily="34" charset="0"/>
              <a:buChar char="•"/>
            </a:pPr>
            <a:r>
              <a:rPr lang="en-US" sz="2000">
                <a:latin typeface="+mj-lt"/>
              </a:rPr>
              <a:t>SVAC/HVAC hearing</a:t>
            </a:r>
            <a:r>
              <a:rPr lang="en-US" sz="2000" i="0">
                <a:effectLst/>
                <a:latin typeface="+mj-lt"/>
              </a:rPr>
              <a:t> – </a:t>
            </a:r>
            <a:r>
              <a:rPr lang="en-US" sz="2000">
                <a:latin typeface="+mj-lt"/>
              </a:rPr>
              <a:t> 2024 Policy Priorities </a:t>
            </a:r>
          </a:p>
          <a:p>
            <a:pPr>
              <a:buFont typeface="Arial" panose="020B0604020202020204" pitchFamily="34" charset="0"/>
              <a:buChar char="•"/>
            </a:pPr>
            <a:r>
              <a:rPr lang="en-US" sz="2000">
                <a:latin typeface="+mj-lt"/>
              </a:rPr>
              <a:t>SVA member congressional office visits</a:t>
            </a:r>
          </a:p>
          <a:p>
            <a:pPr>
              <a:buFont typeface="Arial" panose="020B0604020202020204" pitchFamily="34" charset="0"/>
              <a:buChar char="•"/>
            </a:pPr>
            <a:r>
              <a:rPr lang="en-US" sz="2000">
                <a:latin typeface="+mj-lt"/>
              </a:rPr>
              <a:t>Evening event with AMVETS</a:t>
            </a:r>
          </a:p>
          <a:p>
            <a:pPr>
              <a:buFont typeface="Arial" panose="020B0604020202020204" pitchFamily="34" charset="0"/>
              <a:buChar char="•"/>
            </a:pPr>
            <a:r>
              <a:rPr lang="en-US" sz="2000">
                <a:latin typeface="+mj-lt"/>
              </a:rPr>
              <a:t>SVA WW Reception and Awards at Boeing</a:t>
            </a:r>
          </a:p>
          <a:p>
            <a:pPr lvl="1">
              <a:buFont typeface="Arial" panose="020B0604020202020204" pitchFamily="34" charset="0"/>
              <a:buChar char="•"/>
            </a:pPr>
            <a:r>
              <a:rPr lang="en-US" sz="1800">
                <a:latin typeface="+mj-lt"/>
              </a:rPr>
              <a:t>Sonny Montgomery Student Veteran Champion</a:t>
            </a:r>
          </a:p>
          <a:p>
            <a:pPr lvl="2">
              <a:buFont typeface="Arial" panose="020B0604020202020204" pitchFamily="34" charset="0"/>
              <a:buChar char="•"/>
            </a:pPr>
            <a:r>
              <a:rPr lang="en-US" sz="1800">
                <a:latin typeface="+mj-lt"/>
              </a:rPr>
              <a:t>HVAC Chairman – Mike Bost (IL-12)</a:t>
            </a:r>
          </a:p>
          <a:p>
            <a:pPr lvl="2">
              <a:buFont typeface="Arial" panose="020B0604020202020204" pitchFamily="34" charset="0"/>
              <a:buChar char="•"/>
            </a:pPr>
            <a:r>
              <a:rPr lang="en-US" sz="1800">
                <a:latin typeface="+mj-lt"/>
              </a:rPr>
              <a:t>HVAC Ranking Member – Mark Takano (CA-39)</a:t>
            </a:r>
          </a:p>
          <a:p>
            <a:pPr lvl="1">
              <a:buFont typeface="Arial" panose="020B0604020202020204" pitchFamily="34" charset="0"/>
              <a:buChar char="•"/>
            </a:pPr>
            <a:r>
              <a:rPr lang="en-US" sz="1800">
                <a:latin typeface="+mj-lt"/>
              </a:rPr>
              <a:t>Dwight D. Eisenhower Distinguished Public Service Awards</a:t>
            </a:r>
          </a:p>
          <a:p>
            <a:pPr lvl="2">
              <a:buFont typeface="Arial" panose="020B0604020202020204" pitchFamily="34" charset="0"/>
              <a:buChar char="•"/>
            </a:pPr>
            <a:r>
              <a:rPr lang="en-US" sz="1800" b="0" i="0">
                <a:effectLst/>
                <a:latin typeface="+mj-lt"/>
              </a:rPr>
              <a:t>Senior Advisor to the Undersecretary for Benefits at VA</a:t>
            </a:r>
            <a:r>
              <a:rPr lang="en-US" sz="1800">
                <a:latin typeface="+mj-lt"/>
              </a:rPr>
              <a:t> - </a:t>
            </a:r>
            <a:r>
              <a:rPr lang="en-US" sz="1800" b="0" i="0">
                <a:effectLst/>
                <a:latin typeface="+mj-lt"/>
              </a:rPr>
              <a:t>Maureen Elias</a:t>
            </a:r>
            <a:endParaRPr lang="en-US" sz="1600">
              <a:latin typeface="+mj-lt"/>
            </a:endParaRPr>
          </a:p>
        </p:txBody>
      </p:sp>
      <p:sp>
        <p:nvSpPr>
          <p:cNvPr id="4" name="Date Placeholder 3">
            <a:extLst>
              <a:ext uri="{FF2B5EF4-FFF2-40B4-BE49-F238E27FC236}">
                <a16:creationId xmlns:a16="http://schemas.microsoft.com/office/drawing/2014/main" id="{B7D73868-7705-C29B-3F1E-428DFABC2AEC}"/>
              </a:ext>
            </a:extLst>
          </p:cNvPr>
          <p:cNvSpPr>
            <a:spLocks noGrp="1"/>
          </p:cNvSpPr>
          <p:nvPr>
            <p:ph type="dt" sz="half" idx="10"/>
          </p:nvPr>
        </p:nvSpPr>
        <p:spPr/>
        <p:txBody>
          <a:bodyPr/>
          <a:lstStyle/>
          <a:p>
            <a:pPr>
              <a:defRPr/>
            </a:pPr>
            <a:fld id="{55CE896A-7C3C-469D-8229-1F901A7A6C79}" type="datetime1">
              <a:rPr lang="en-US" smtClean="0"/>
              <a:t>7/12/2024</a:t>
            </a:fld>
            <a:endParaRPr lang="en-US"/>
          </a:p>
        </p:txBody>
      </p:sp>
      <p:sp>
        <p:nvSpPr>
          <p:cNvPr id="5" name="Footer Placeholder 4">
            <a:extLst>
              <a:ext uri="{FF2B5EF4-FFF2-40B4-BE49-F238E27FC236}">
                <a16:creationId xmlns:a16="http://schemas.microsoft.com/office/drawing/2014/main" id="{96D0B320-9C88-D985-E95D-F088658C3D8B}"/>
              </a:ext>
            </a:extLst>
          </p:cNvPr>
          <p:cNvSpPr>
            <a:spLocks noGrp="1"/>
          </p:cNvSpPr>
          <p:nvPr>
            <p:ph type="ftr" sz="quarter" idx="11"/>
          </p:nvPr>
        </p:nvSpPr>
        <p:spPr>
          <a:xfrm>
            <a:off x="3200400" y="6477000"/>
            <a:ext cx="6233582" cy="274638"/>
          </a:xfrm>
        </p:spPr>
        <p:txBody>
          <a:bodyPr/>
          <a:lstStyle/>
          <a:p>
            <a:pPr>
              <a:defRPr/>
            </a:pPr>
            <a:endParaRPr lang="en-US"/>
          </a:p>
        </p:txBody>
      </p:sp>
      <p:sp>
        <p:nvSpPr>
          <p:cNvPr id="6" name="Slide Number Placeholder 5">
            <a:extLst>
              <a:ext uri="{FF2B5EF4-FFF2-40B4-BE49-F238E27FC236}">
                <a16:creationId xmlns:a16="http://schemas.microsoft.com/office/drawing/2014/main" id="{6DCDFDB5-85D8-2862-97AA-1F872E5DFF71}"/>
              </a:ext>
            </a:extLst>
          </p:cNvPr>
          <p:cNvSpPr>
            <a:spLocks noGrp="1"/>
          </p:cNvSpPr>
          <p:nvPr>
            <p:ph type="sldNum" sz="quarter" idx="12"/>
          </p:nvPr>
        </p:nvSpPr>
        <p:spPr>
          <a:xfrm>
            <a:off x="12256259" y="4190540"/>
            <a:ext cx="1016000" cy="274638"/>
          </a:xfrm>
        </p:spPr>
        <p:txBody>
          <a:bodyPr/>
          <a:lstStyle/>
          <a:p>
            <a:pPr>
              <a:defRPr/>
            </a:pPr>
            <a:fld id="{C389C0D1-6764-4590-975B-BDB72E2838D7}" type="slidenum">
              <a:rPr lang="en-US" smtClean="0"/>
              <a:pPr>
                <a:defRPr/>
              </a:pPr>
              <a:t>28</a:t>
            </a:fld>
            <a:endParaRPr lang="en-US"/>
          </a:p>
        </p:txBody>
      </p:sp>
      <p:pic>
        <p:nvPicPr>
          <p:cNvPr id="10" name="Picture 9" descr="A person sitting in a chair in front of a desk with a flag&#10;&#10;Description automatically generated">
            <a:extLst>
              <a:ext uri="{FF2B5EF4-FFF2-40B4-BE49-F238E27FC236}">
                <a16:creationId xmlns:a16="http://schemas.microsoft.com/office/drawing/2014/main" id="{3210C044-57B3-5566-F83B-FE07089668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7330" y="3258468"/>
            <a:ext cx="2235200" cy="1676400"/>
          </a:xfrm>
          <a:prstGeom prst="rect">
            <a:avLst/>
          </a:prstGeom>
          <a:ln>
            <a:noFill/>
          </a:ln>
          <a:effectLst>
            <a:outerShdw blurRad="292100" dist="139700" dir="2700000" algn="tl" rotWithShape="0">
              <a:srgbClr val="333333">
                <a:alpha val="65000"/>
              </a:srgbClr>
            </a:outerShdw>
          </a:effectLst>
        </p:spPr>
      </p:pic>
      <p:pic>
        <p:nvPicPr>
          <p:cNvPr id="13" name="Picture 12" descr="A group of people in a room&#10;&#10;Description automatically generated">
            <a:extLst>
              <a:ext uri="{FF2B5EF4-FFF2-40B4-BE49-F238E27FC236}">
                <a16:creationId xmlns:a16="http://schemas.microsoft.com/office/drawing/2014/main" id="{75040EC9-63D1-E0A9-2BCF-350AA725EA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1133095"/>
            <a:ext cx="2591274" cy="1943254"/>
          </a:xfrm>
          <a:prstGeom prst="rect">
            <a:avLst/>
          </a:prstGeom>
          <a:ln>
            <a:noFill/>
          </a:ln>
          <a:effectLst>
            <a:outerShdw blurRad="292100" dist="139700" dir="2700000" algn="tl" rotWithShape="0">
              <a:srgbClr val="333333">
                <a:alpha val="65000"/>
              </a:srgbClr>
            </a:outerShdw>
          </a:effectLst>
        </p:spPr>
      </p:pic>
      <p:pic>
        <p:nvPicPr>
          <p:cNvPr id="15" name="Picture 14" descr="A person in a suit speaking into a microphone&#10;&#10;Description automatically generated">
            <a:extLst>
              <a:ext uri="{FF2B5EF4-FFF2-40B4-BE49-F238E27FC236}">
                <a16:creationId xmlns:a16="http://schemas.microsoft.com/office/drawing/2014/main" id="{632A4670-677E-563E-2CE4-7E50F23A28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0" y="1087704"/>
            <a:ext cx="1491639" cy="1988645"/>
          </a:xfrm>
          <a:prstGeom prst="rect">
            <a:avLst/>
          </a:prstGeom>
          <a:ln>
            <a:noFill/>
          </a:ln>
          <a:effectLst>
            <a:outerShdw blurRad="292100" dist="139700" dir="2700000" algn="tl" rotWithShape="0">
              <a:srgbClr val="333333">
                <a:alpha val="65000"/>
              </a:srgbClr>
            </a:outerShdw>
          </a:effectLst>
        </p:spPr>
      </p:pic>
      <p:pic>
        <p:nvPicPr>
          <p:cNvPr id="18" name="Picture 17" descr="A group of people sitting around a table&#10;&#10;Description automatically generated">
            <a:extLst>
              <a:ext uri="{FF2B5EF4-FFF2-40B4-BE49-F238E27FC236}">
                <a16:creationId xmlns:a16="http://schemas.microsoft.com/office/drawing/2014/main" id="{E0F65DC5-B5C2-5A99-707C-ACC8D8A7198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5555"/>
          <a:stretch/>
        </p:blipFill>
        <p:spPr>
          <a:xfrm>
            <a:off x="9534044" y="3258468"/>
            <a:ext cx="2573189" cy="1436697"/>
          </a:xfrm>
          <a:prstGeom prst="rect">
            <a:avLst/>
          </a:prstGeom>
        </p:spPr>
      </p:pic>
      <p:pic>
        <p:nvPicPr>
          <p:cNvPr id="19" name="Picture 18" descr="A group of people posing for a photo&#10;&#10;Description automatically generated">
            <a:extLst>
              <a:ext uri="{FF2B5EF4-FFF2-40B4-BE49-F238E27FC236}">
                <a16:creationId xmlns:a16="http://schemas.microsoft.com/office/drawing/2014/main" id="{E736E9AF-587F-8ECD-A330-F5C59BE74B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61684" y="4983044"/>
            <a:ext cx="1806451" cy="1354838"/>
          </a:xfrm>
          <a:prstGeom prst="rect">
            <a:avLst/>
          </a:prstGeom>
          <a:ln>
            <a:noFill/>
          </a:ln>
          <a:effectLst>
            <a:outerShdw blurRad="292100" dist="139700" dir="2700000" algn="tl" rotWithShape="0">
              <a:srgbClr val="333333">
                <a:alpha val="65000"/>
              </a:srgbClr>
            </a:outerShdw>
          </a:effectLst>
        </p:spPr>
      </p:pic>
      <p:pic>
        <p:nvPicPr>
          <p:cNvPr id="20" name="Picture 19" descr="A group of people in a room&#10;&#10;Description automatically generated">
            <a:extLst>
              <a:ext uri="{FF2B5EF4-FFF2-40B4-BE49-F238E27FC236}">
                <a16:creationId xmlns:a16="http://schemas.microsoft.com/office/drawing/2014/main" id="{F78BFACE-CE87-6470-7647-F5F3A82C28B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7802331" y="3492156"/>
            <a:ext cx="1612031" cy="1209023"/>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56E23712-D8D5-3FE2-FE5B-F2D15E252F7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434" t="11314" r="12256" b="5786"/>
          <a:stretch/>
        </p:blipFill>
        <p:spPr>
          <a:xfrm>
            <a:off x="7823709" y="5165993"/>
            <a:ext cx="866992" cy="1143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61446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C067C-9AB3-9C9B-CDD4-E8E690AD5E46}"/>
              </a:ext>
            </a:extLst>
          </p:cNvPr>
          <p:cNvSpPr>
            <a:spLocks noGrp="1"/>
          </p:cNvSpPr>
          <p:nvPr>
            <p:ph type="title"/>
          </p:nvPr>
        </p:nvSpPr>
        <p:spPr/>
        <p:txBody>
          <a:bodyPr/>
          <a:lstStyle/>
          <a:p>
            <a:r>
              <a:rPr lang="en-US">
                <a:latin typeface="+mj-lt"/>
              </a:rPr>
              <a:t>118</a:t>
            </a:r>
            <a:r>
              <a:rPr lang="en-US" baseline="30000">
                <a:latin typeface="+mj-lt"/>
              </a:rPr>
              <a:t>th</a:t>
            </a:r>
            <a:r>
              <a:rPr lang="en-US">
                <a:latin typeface="+mj-lt"/>
              </a:rPr>
              <a:t> Congress 2</a:t>
            </a:r>
            <a:r>
              <a:rPr lang="en-US" baseline="30000">
                <a:latin typeface="+mj-lt"/>
              </a:rPr>
              <a:t>nd</a:t>
            </a:r>
            <a:r>
              <a:rPr lang="en-US">
                <a:latin typeface="+mj-lt"/>
              </a:rPr>
              <a:t> Session</a:t>
            </a:r>
          </a:p>
        </p:txBody>
      </p:sp>
      <p:sp>
        <p:nvSpPr>
          <p:cNvPr id="3" name="Content Placeholder 2">
            <a:extLst>
              <a:ext uri="{FF2B5EF4-FFF2-40B4-BE49-F238E27FC236}">
                <a16:creationId xmlns:a16="http://schemas.microsoft.com/office/drawing/2014/main" id="{07EC3ECB-286D-467D-97F4-448899BF1C46}"/>
              </a:ext>
            </a:extLst>
          </p:cNvPr>
          <p:cNvSpPr>
            <a:spLocks noGrp="1"/>
          </p:cNvSpPr>
          <p:nvPr>
            <p:ph idx="1"/>
          </p:nvPr>
        </p:nvSpPr>
        <p:spPr>
          <a:xfrm>
            <a:off x="0" y="1123188"/>
            <a:ext cx="12039600" cy="5181600"/>
          </a:xfrm>
        </p:spPr>
        <p:txBody>
          <a:bodyPr/>
          <a:lstStyle/>
          <a:p>
            <a:pPr indent="-318770">
              <a:buFont typeface="Arial" panose="020B0604020202020204" pitchFamily="34" charset="0"/>
              <a:buChar char="•"/>
            </a:pPr>
            <a:r>
              <a:rPr lang="en-US" sz="2800" b="1">
                <a:latin typeface="+mj-lt"/>
                <a:cs typeface="Arial"/>
              </a:rPr>
              <a:t>H.R. 8371, Sen. Elizabeth Dole 21st Century Veterans Healthcare &amp; Benefits Improvement Act (Introduced in the House on May 2024)</a:t>
            </a:r>
            <a:endParaRPr lang="en-US">
              <a:cs typeface="Arial"/>
            </a:endParaRPr>
          </a:p>
          <a:p>
            <a:pPr lvl="1">
              <a:buFont typeface="Arial" panose="020B0604020202020204" pitchFamily="34" charset="0"/>
              <a:buChar char="•"/>
            </a:pPr>
            <a:r>
              <a:rPr lang="en-US" sz="2400" b="1">
                <a:latin typeface="+mj-lt"/>
                <a:cs typeface="Arial"/>
              </a:rPr>
              <a:t>Omnibus EO Sections  </a:t>
            </a:r>
            <a:endParaRPr lang="en-US" sz="2400" b="1">
              <a:latin typeface="+mj-lt"/>
            </a:endParaRPr>
          </a:p>
          <a:p>
            <a:pPr marL="995045" lvl="2">
              <a:buFont typeface="Arial" panose="020B0604020202020204" pitchFamily="34" charset="0"/>
              <a:buChar char="•"/>
            </a:pPr>
            <a:r>
              <a:rPr lang="en-US" sz="2000" b="1">
                <a:latin typeface="+mj-lt"/>
                <a:cs typeface="Arial"/>
              </a:rPr>
              <a:t>Section 149 </a:t>
            </a:r>
            <a:r>
              <a:rPr lang="en-US" sz="2000">
                <a:latin typeface="+mj-lt"/>
                <a:cs typeface="Arial"/>
              </a:rPr>
              <a:t>–</a:t>
            </a:r>
            <a:r>
              <a:rPr lang="en-US" sz="2000" b="1">
                <a:latin typeface="+mj-lt"/>
                <a:cs typeface="Arial"/>
              </a:rPr>
              <a:t> </a:t>
            </a:r>
            <a:r>
              <a:rPr lang="en-US" sz="2000" b="0" i="0" u="none" strike="noStrike" baseline="0">
                <a:solidFill>
                  <a:srgbClr val="000000"/>
                </a:solidFill>
                <a:latin typeface="+mn-lt"/>
                <a:cs typeface="Arial"/>
              </a:rPr>
              <a:t>Based on H.R. 4157 and S. 928, Not Just a Number Act.</a:t>
            </a:r>
            <a:endParaRPr lang="en-US" sz="2000" b="1">
              <a:latin typeface="+mj-lt"/>
              <a:cs typeface="Arial"/>
            </a:endParaRPr>
          </a:p>
          <a:p>
            <a:pPr marL="995045" lvl="2">
              <a:buFont typeface="Arial" panose="020B0604020202020204" pitchFamily="34" charset="0"/>
              <a:buChar char="•"/>
            </a:pPr>
            <a:r>
              <a:rPr lang="en-US" sz="2000" b="1">
                <a:latin typeface="+mj-lt"/>
                <a:cs typeface="Arial"/>
              </a:rPr>
              <a:t>Section 201 &amp; 202 </a:t>
            </a:r>
            <a:r>
              <a:rPr lang="en-US" sz="2000">
                <a:latin typeface="+mj-lt"/>
                <a:cs typeface="Arial"/>
              </a:rPr>
              <a:t>–</a:t>
            </a:r>
            <a:r>
              <a:rPr lang="en-US" sz="2000" b="1">
                <a:latin typeface="+mj-lt"/>
                <a:cs typeface="Arial"/>
              </a:rPr>
              <a:t> </a:t>
            </a:r>
            <a:r>
              <a:rPr lang="en-US" sz="2000" b="0" i="0" u="none" strike="noStrike" baseline="0">
                <a:solidFill>
                  <a:srgbClr val="000000"/>
                </a:solidFill>
                <a:latin typeface="+mn-lt"/>
                <a:cs typeface="Arial"/>
              </a:rPr>
              <a:t>Based on H.R. 3651 and S. 1266, Love Lives On Act.</a:t>
            </a:r>
            <a:endParaRPr lang="en-US" sz="2000" b="1">
              <a:latin typeface="+mj-lt"/>
              <a:cs typeface="Arial"/>
            </a:endParaRPr>
          </a:p>
          <a:p>
            <a:pPr marL="995045" lvl="2">
              <a:buFont typeface="Arial" panose="020B0604020202020204" pitchFamily="34" charset="0"/>
              <a:buChar char="•"/>
            </a:pPr>
            <a:r>
              <a:rPr lang="en-US" sz="2000" b="1">
                <a:latin typeface="+mj-lt"/>
                <a:cs typeface="Arial"/>
              </a:rPr>
              <a:t>Section 203 </a:t>
            </a:r>
            <a:r>
              <a:rPr lang="en-US" sz="2000">
                <a:latin typeface="+mj-lt"/>
                <a:cs typeface="Arial"/>
              </a:rPr>
              <a:t>– </a:t>
            </a:r>
            <a:r>
              <a:rPr lang="en-US" sz="2000" b="0" i="0" u="none" strike="noStrike" baseline="0">
                <a:solidFill>
                  <a:srgbClr val="000000"/>
                </a:solidFill>
                <a:latin typeface="+mn-lt"/>
                <a:cs typeface="Arial"/>
              </a:rPr>
              <a:t>Based on H.R. 1798, Protect Military Dependents.</a:t>
            </a:r>
            <a:r>
              <a:rPr lang="en-US" sz="2000" b="1">
                <a:latin typeface="+mj-lt"/>
                <a:cs typeface="Arial"/>
              </a:rPr>
              <a:t> </a:t>
            </a:r>
            <a:endParaRPr lang="en-US" sz="2000" b="1">
              <a:latin typeface="+mj-lt"/>
            </a:endParaRPr>
          </a:p>
          <a:p>
            <a:pPr marL="995045" lvl="2">
              <a:buFont typeface="Arial" panose="020B0604020202020204" pitchFamily="34" charset="0"/>
              <a:buChar char="•"/>
            </a:pPr>
            <a:r>
              <a:rPr lang="en-US" sz="2000" b="1">
                <a:latin typeface="+mj-lt"/>
                <a:cs typeface="Arial"/>
              </a:rPr>
              <a:t>Section 209</a:t>
            </a:r>
            <a:r>
              <a:rPr lang="en-US" sz="2000">
                <a:latin typeface="+mj-lt"/>
                <a:cs typeface="Arial"/>
              </a:rPr>
              <a:t> – </a:t>
            </a:r>
            <a:r>
              <a:rPr lang="en-US" sz="2000" b="0" i="0" u="none" strike="noStrike" baseline="0">
                <a:solidFill>
                  <a:srgbClr val="000000"/>
                </a:solidFill>
                <a:latin typeface="Times New Roman"/>
                <a:cs typeface="Arial"/>
              </a:rPr>
              <a:t>Based on H.R. 2830 and S.656, Veteran Improvement Commercial Driver License Act.</a:t>
            </a:r>
            <a:endParaRPr lang="en-US" sz="2000" b="1">
              <a:latin typeface="Times New Roman"/>
              <a:cs typeface="Arial"/>
            </a:endParaRPr>
          </a:p>
          <a:p>
            <a:pPr marL="995045" lvl="2">
              <a:buFont typeface="Arial" panose="020B0604020202020204" pitchFamily="34" charset="0"/>
              <a:buChar char="•"/>
            </a:pPr>
            <a:r>
              <a:rPr lang="en-US" sz="2000" b="1">
                <a:latin typeface="+mj-lt"/>
                <a:cs typeface="Arial"/>
              </a:rPr>
              <a:t>Section 210 </a:t>
            </a:r>
            <a:r>
              <a:rPr lang="en-US" sz="2000">
                <a:latin typeface="+mj-lt"/>
                <a:cs typeface="Arial"/>
              </a:rPr>
              <a:t>– </a:t>
            </a:r>
            <a:r>
              <a:rPr lang="en-US" sz="2000" b="0" i="0" u="none" strike="noStrike" baseline="0">
                <a:solidFill>
                  <a:srgbClr val="000000"/>
                </a:solidFill>
                <a:latin typeface="Times New Roman"/>
                <a:cs typeface="Arial"/>
              </a:rPr>
              <a:t>Based on H.R. 1169, VA-E Notification Enhancement Act.</a:t>
            </a:r>
            <a:r>
              <a:rPr lang="en-US" sz="2000">
                <a:solidFill>
                  <a:srgbClr val="000000"/>
                </a:solidFill>
                <a:latin typeface="Times New Roman"/>
                <a:cs typeface="Arial"/>
              </a:rPr>
              <a:t> </a:t>
            </a:r>
            <a:endParaRPr lang="en-US" sz="2000" b="1">
              <a:latin typeface="+mj-lt"/>
            </a:endParaRPr>
          </a:p>
          <a:p>
            <a:pPr marL="995045" lvl="2">
              <a:buFont typeface="Arial" panose="020B0604020202020204" pitchFamily="34" charset="0"/>
              <a:buChar char="•"/>
            </a:pPr>
            <a:r>
              <a:rPr lang="en-US" sz="2000" b="1">
                <a:latin typeface="+mj-lt"/>
                <a:cs typeface="Arial"/>
              </a:rPr>
              <a:t>Section 214 – </a:t>
            </a:r>
            <a:r>
              <a:rPr lang="en-US" sz="2000">
                <a:latin typeface="+mj-lt"/>
                <a:cs typeface="Arial"/>
              </a:rPr>
              <a:t>Based on </a:t>
            </a:r>
            <a:r>
              <a:rPr lang="en-US" sz="2000" b="0" i="0" u="none" strike="noStrike" baseline="0">
                <a:solidFill>
                  <a:srgbClr val="000000"/>
                </a:solidFill>
                <a:latin typeface="Times New Roman"/>
                <a:cs typeface="Arial"/>
              </a:rPr>
              <a:t>S. 1090, Direct VA to allow ETF of educational assistance to foreign institutions of higher education.</a:t>
            </a:r>
          </a:p>
          <a:p>
            <a:pPr marL="995045" lvl="2">
              <a:buFont typeface="Arial" panose="020B0604020202020204" pitchFamily="34" charset="0"/>
              <a:buChar char="•"/>
            </a:pPr>
            <a:r>
              <a:rPr lang="en-US" sz="2000" b="1">
                <a:latin typeface="+mj-lt"/>
                <a:cs typeface="Arial"/>
              </a:rPr>
              <a:t>Section 215 – </a:t>
            </a:r>
            <a:r>
              <a:rPr lang="en-US" sz="2000" b="0" i="0" u="none" strike="noStrike" baseline="0">
                <a:solidFill>
                  <a:srgbClr val="000000"/>
                </a:solidFill>
                <a:latin typeface="Times New Roman"/>
                <a:cs typeface="Arial"/>
              </a:rPr>
              <a:t>Based on H.R. 5956, Transparency for Student Veterans Act, and S. 1309, Student Veterans Transparency and Protection Act of 2023.</a:t>
            </a:r>
            <a:endParaRPr lang="en-US" sz="2000" b="1">
              <a:latin typeface="Times New Roman"/>
              <a:cs typeface="Arial"/>
            </a:endParaRPr>
          </a:p>
        </p:txBody>
      </p:sp>
      <p:sp>
        <p:nvSpPr>
          <p:cNvPr id="4" name="Date Placeholder 3">
            <a:extLst>
              <a:ext uri="{FF2B5EF4-FFF2-40B4-BE49-F238E27FC236}">
                <a16:creationId xmlns:a16="http://schemas.microsoft.com/office/drawing/2014/main" id="{FBE52AB7-60F5-2551-A34D-1A4C833DB958}"/>
              </a:ext>
            </a:extLst>
          </p:cNvPr>
          <p:cNvSpPr>
            <a:spLocks noGrp="1"/>
          </p:cNvSpPr>
          <p:nvPr>
            <p:ph type="dt" sz="half" idx="10"/>
          </p:nvPr>
        </p:nvSpPr>
        <p:spPr/>
        <p:txBody>
          <a:bodyPr/>
          <a:lstStyle/>
          <a:p>
            <a:pPr>
              <a:defRPr/>
            </a:pPr>
            <a:fld id="{55CE896A-7C3C-469D-8229-1F901A7A6C79}" type="datetime1">
              <a:rPr lang="en-US" smtClean="0"/>
              <a:t>7/12/2024</a:t>
            </a:fld>
            <a:endParaRPr lang="en-US"/>
          </a:p>
        </p:txBody>
      </p:sp>
      <p:sp>
        <p:nvSpPr>
          <p:cNvPr id="5" name="Footer Placeholder 4">
            <a:extLst>
              <a:ext uri="{FF2B5EF4-FFF2-40B4-BE49-F238E27FC236}">
                <a16:creationId xmlns:a16="http://schemas.microsoft.com/office/drawing/2014/main" id="{1074312B-AAE1-5E50-F195-8CAECBA8B0A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132AD4A0-24A5-A1A7-B5C2-6902B2A9CCE0}"/>
              </a:ext>
            </a:extLst>
          </p:cNvPr>
          <p:cNvSpPr>
            <a:spLocks noGrp="1"/>
          </p:cNvSpPr>
          <p:nvPr>
            <p:ph type="sldNum" sz="quarter" idx="12"/>
          </p:nvPr>
        </p:nvSpPr>
        <p:spPr/>
        <p:txBody>
          <a:bodyPr/>
          <a:lstStyle/>
          <a:p>
            <a:pPr>
              <a:defRPr/>
            </a:pPr>
            <a:fld id="{C389C0D1-6764-4590-975B-BDB72E2838D7}" type="slidenum">
              <a:rPr lang="en-US" smtClean="0"/>
              <a:pPr>
                <a:defRPr/>
              </a:pPr>
              <a:t>29</a:t>
            </a:fld>
            <a:endParaRPr lang="en-US"/>
          </a:p>
        </p:txBody>
      </p:sp>
    </p:spTree>
    <p:extLst>
      <p:ext uri="{BB962C8B-B14F-4D97-AF65-F5344CB8AC3E}">
        <p14:creationId xmlns:p14="http://schemas.microsoft.com/office/powerpoint/2010/main" val="352514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1E161-AF75-D87A-B3ED-A9580BB79B17}"/>
              </a:ext>
            </a:extLst>
          </p:cNvPr>
          <p:cNvSpPr>
            <a:spLocks noGrp="1"/>
          </p:cNvSpPr>
          <p:nvPr>
            <p:ph type="title"/>
          </p:nvPr>
        </p:nvSpPr>
        <p:spPr/>
        <p:txBody>
          <a:bodyPr/>
          <a:lstStyle/>
          <a:p>
            <a:r>
              <a:rPr lang="en-US" dirty="0">
                <a:latin typeface="+mj-lt"/>
              </a:rPr>
              <a:t>Overview: What You Want to Know</a:t>
            </a:r>
          </a:p>
        </p:txBody>
      </p:sp>
      <p:sp>
        <p:nvSpPr>
          <p:cNvPr id="3" name="Content Placeholder 2">
            <a:extLst>
              <a:ext uri="{FF2B5EF4-FFF2-40B4-BE49-F238E27FC236}">
                <a16:creationId xmlns:a16="http://schemas.microsoft.com/office/drawing/2014/main" id="{13A35E4B-560C-A865-E435-D27EB113A34B}"/>
              </a:ext>
            </a:extLst>
          </p:cNvPr>
          <p:cNvSpPr>
            <a:spLocks noGrp="1"/>
          </p:cNvSpPr>
          <p:nvPr>
            <p:ph idx="1"/>
          </p:nvPr>
        </p:nvSpPr>
        <p:spPr>
          <a:xfrm>
            <a:off x="508000" y="1229241"/>
            <a:ext cx="5486400" cy="2667000"/>
          </a:xfrm>
        </p:spPr>
        <p:txBody>
          <a:bodyPr/>
          <a:lstStyle/>
          <a:p>
            <a:pPr>
              <a:buFont typeface="Arial" panose="020B0604020202020204" pitchFamily="34" charset="0"/>
              <a:buChar char="•"/>
            </a:pPr>
            <a:r>
              <a:rPr lang="en-US" sz="2800" dirty="0">
                <a:latin typeface="+mj-lt"/>
              </a:rPr>
              <a:t>What is SVA?</a:t>
            </a:r>
          </a:p>
          <a:p>
            <a:pPr>
              <a:buFont typeface="Arial" panose="020B0604020202020204" pitchFamily="34" charset="0"/>
              <a:buChar char="•"/>
            </a:pPr>
            <a:endParaRPr lang="en-US" sz="2800" dirty="0">
              <a:latin typeface="+mj-lt"/>
            </a:endParaRPr>
          </a:p>
          <a:p>
            <a:pPr>
              <a:buFont typeface="Arial" panose="020B0604020202020204" pitchFamily="34" charset="0"/>
              <a:buChar char="•"/>
            </a:pPr>
            <a:r>
              <a:rPr lang="en-US" sz="2800" dirty="0">
                <a:latin typeface="+mj-lt"/>
              </a:rPr>
              <a:t>Benefits of a chapter</a:t>
            </a:r>
          </a:p>
          <a:p>
            <a:pPr>
              <a:buFont typeface="Arial" panose="020B0604020202020204" pitchFamily="34" charset="0"/>
              <a:buChar char="•"/>
            </a:pPr>
            <a:endParaRPr lang="en-US" sz="2800" dirty="0">
              <a:latin typeface="+mj-lt"/>
            </a:endParaRPr>
          </a:p>
          <a:p>
            <a:pPr>
              <a:buFont typeface="Arial" panose="020B0604020202020204" pitchFamily="34" charset="0"/>
              <a:buChar char="•"/>
            </a:pPr>
            <a:r>
              <a:rPr lang="en-US" sz="2800" dirty="0">
                <a:latin typeface="+mj-lt"/>
              </a:rPr>
              <a:t>The resources and opportunities within SVA</a:t>
            </a:r>
          </a:p>
          <a:p>
            <a:pPr>
              <a:buFont typeface="Arial" panose="020B0604020202020204" pitchFamily="34" charset="0"/>
              <a:buChar char="•"/>
            </a:pPr>
            <a:endParaRPr lang="en-US" sz="2800" dirty="0">
              <a:latin typeface="+mj-lt"/>
            </a:endParaRPr>
          </a:p>
          <a:p>
            <a:pPr>
              <a:buFont typeface="Arial" panose="020B0604020202020204" pitchFamily="34" charset="0"/>
              <a:buChar char="•"/>
            </a:pPr>
            <a:r>
              <a:rPr lang="en-US" sz="2800" dirty="0">
                <a:latin typeface="+mj-lt"/>
              </a:rPr>
              <a:t>Tips for establishing a chapter</a:t>
            </a:r>
          </a:p>
          <a:p>
            <a:pPr marL="119062" indent="0">
              <a:buNone/>
            </a:pPr>
            <a:endParaRPr lang="en-US" sz="2800" dirty="0">
              <a:latin typeface="+mj-lt"/>
            </a:endParaRPr>
          </a:p>
          <a:p>
            <a:pPr marL="119062" indent="0">
              <a:buNone/>
            </a:pPr>
            <a:endParaRPr lang="en-US" dirty="0">
              <a:latin typeface="+mj-lt"/>
            </a:endParaRPr>
          </a:p>
          <a:p>
            <a:pPr>
              <a:buFont typeface="Arial" panose="020B0604020202020204" pitchFamily="34" charset="0"/>
              <a:buChar char="•"/>
            </a:pPr>
            <a:endParaRPr lang="en-US" dirty="0">
              <a:latin typeface="+mj-lt"/>
            </a:endParaRPr>
          </a:p>
          <a:p>
            <a:pPr marL="119062" indent="0">
              <a:buNone/>
            </a:pPr>
            <a:endParaRPr lang="en-US" dirty="0">
              <a:latin typeface="+mj-lt"/>
            </a:endParaRPr>
          </a:p>
        </p:txBody>
      </p:sp>
      <p:sp>
        <p:nvSpPr>
          <p:cNvPr id="4" name="Date Placeholder 3">
            <a:extLst>
              <a:ext uri="{FF2B5EF4-FFF2-40B4-BE49-F238E27FC236}">
                <a16:creationId xmlns:a16="http://schemas.microsoft.com/office/drawing/2014/main" id="{945D1CC5-1D54-2CFE-92B9-2AA43A789B9B}"/>
              </a:ext>
            </a:extLst>
          </p:cNvPr>
          <p:cNvSpPr>
            <a:spLocks noGrp="1"/>
          </p:cNvSpPr>
          <p:nvPr>
            <p:ph type="dt" sz="half" idx="10"/>
          </p:nvPr>
        </p:nvSpPr>
        <p:spPr/>
        <p:txBody>
          <a:bodyPr/>
          <a:lstStyle/>
          <a:p>
            <a:pPr>
              <a:defRPr/>
            </a:pPr>
            <a:endParaRPr lang="en-US" dirty="0"/>
          </a:p>
        </p:txBody>
      </p:sp>
      <p:sp>
        <p:nvSpPr>
          <p:cNvPr id="5" name="Footer Placeholder 4">
            <a:extLst>
              <a:ext uri="{FF2B5EF4-FFF2-40B4-BE49-F238E27FC236}">
                <a16:creationId xmlns:a16="http://schemas.microsoft.com/office/drawing/2014/main" id="{9C89CBFF-10B6-395B-12E0-2D9AC5D2165F}"/>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CF630DBA-F75F-92D0-B94E-00FD764D56F4}"/>
              </a:ext>
            </a:extLst>
          </p:cNvPr>
          <p:cNvSpPr>
            <a:spLocks noGrp="1"/>
          </p:cNvSpPr>
          <p:nvPr>
            <p:ph type="sldNum" sz="quarter" idx="12"/>
          </p:nvPr>
        </p:nvSpPr>
        <p:spPr/>
        <p:txBody>
          <a:bodyPr/>
          <a:lstStyle/>
          <a:p>
            <a:pPr>
              <a:defRPr/>
            </a:pPr>
            <a:fld id="{C389C0D1-6764-4590-975B-BDB72E2838D7}" type="slidenum">
              <a:rPr lang="en-US" smtClean="0"/>
              <a:pPr>
                <a:defRPr/>
              </a:pPr>
              <a:t>3</a:t>
            </a:fld>
            <a:endParaRPr lang="en-US" dirty="0"/>
          </a:p>
        </p:txBody>
      </p:sp>
      <p:sp>
        <p:nvSpPr>
          <p:cNvPr id="9" name="TextBox 8">
            <a:extLst>
              <a:ext uri="{FF2B5EF4-FFF2-40B4-BE49-F238E27FC236}">
                <a16:creationId xmlns:a16="http://schemas.microsoft.com/office/drawing/2014/main" id="{E9A9E478-4985-9876-2706-6DE27A59E5F7}"/>
              </a:ext>
            </a:extLst>
          </p:cNvPr>
          <p:cNvSpPr txBox="1"/>
          <p:nvPr/>
        </p:nvSpPr>
        <p:spPr>
          <a:xfrm>
            <a:off x="1676400" y="5177135"/>
            <a:ext cx="8331201" cy="923330"/>
          </a:xfrm>
          <a:prstGeom prst="rect">
            <a:avLst/>
          </a:prstGeom>
          <a:noFill/>
        </p:spPr>
        <p:txBody>
          <a:bodyPr wrap="square" rtlCol="0">
            <a:spAutoFit/>
          </a:bodyPr>
          <a:lstStyle/>
          <a:p>
            <a:pPr marL="119062" indent="0">
              <a:buNone/>
            </a:pPr>
            <a:r>
              <a:rPr lang="en-US" i="1" dirty="0">
                <a:solidFill>
                  <a:srgbClr val="002760"/>
                </a:solidFill>
                <a:latin typeface="+mj-lt"/>
              </a:rPr>
              <a:t>“SVA has been a great resource to give a voice to and advocate for student veterans. When I left the Army, I had no idea what I wanted to do. My campus had a strong SVA chapter, and it let me find my people.” – SVA Chapter Network Survey</a:t>
            </a:r>
            <a:endParaRPr lang="en-US" sz="1800" i="1" dirty="0">
              <a:solidFill>
                <a:srgbClr val="002760"/>
              </a:solidFill>
              <a:latin typeface="+mj-lt"/>
            </a:endParaRPr>
          </a:p>
        </p:txBody>
      </p:sp>
      <p:pic>
        <p:nvPicPr>
          <p:cNvPr id="2050" name="Picture 2" descr="Angelina-Trillo-SVOY">
            <a:extLst>
              <a:ext uri="{FF2B5EF4-FFF2-40B4-BE49-F238E27FC236}">
                <a16:creationId xmlns:a16="http://schemas.microsoft.com/office/drawing/2014/main" id="{ACA2E2A7-8381-C0D0-E01B-C3CE5A19AC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7191" y="1229241"/>
            <a:ext cx="4699000" cy="31331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3F65DEA-0E06-6226-3D5E-AB1F8A55973F}"/>
              </a:ext>
            </a:extLst>
          </p:cNvPr>
          <p:cNvSpPr txBox="1"/>
          <p:nvPr/>
        </p:nvSpPr>
        <p:spPr>
          <a:xfrm>
            <a:off x="6781800" y="4362391"/>
            <a:ext cx="4234391" cy="338554"/>
          </a:xfrm>
          <a:prstGeom prst="rect">
            <a:avLst/>
          </a:prstGeom>
          <a:noFill/>
        </p:spPr>
        <p:txBody>
          <a:bodyPr wrap="square" rtlCol="0">
            <a:spAutoFit/>
          </a:bodyPr>
          <a:lstStyle/>
          <a:p>
            <a:r>
              <a:rPr lang="en-US" sz="1600" i="1" dirty="0">
                <a:latin typeface="+mj-lt"/>
              </a:rPr>
              <a:t>Angelina Trillo, Student Veteran of the Year</a:t>
            </a:r>
          </a:p>
        </p:txBody>
      </p:sp>
    </p:spTree>
    <p:extLst>
      <p:ext uri="{BB962C8B-B14F-4D97-AF65-F5344CB8AC3E}">
        <p14:creationId xmlns:p14="http://schemas.microsoft.com/office/powerpoint/2010/main" val="2679130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BDF04-B8D5-59F7-597F-12EC7AE82D7C}"/>
              </a:ext>
            </a:extLst>
          </p:cNvPr>
          <p:cNvSpPr>
            <a:spLocks noGrp="1"/>
          </p:cNvSpPr>
          <p:nvPr>
            <p:ph type="title"/>
          </p:nvPr>
        </p:nvSpPr>
        <p:spPr/>
        <p:txBody>
          <a:bodyPr/>
          <a:lstStyle/>
          <a:p>
            <a:r>
              <a:rPr lang="en-US">
                <a:latin typeface="+mj-lt"/>
              </a:rPr>
              <a:t>118</a:t>
            </a:r>
            <a:r>
              <a:rPr lang="en-US" baseline="30000">
                <a:latin typeface="+mj-lt"/>
              </a:rPr>
              <a:t>th</a:t>
            </a:r>
            <a:r>
              <a:rPr lang="en-US">
                <a:latin typeface="+mj-lt"/>
              </a:rPr>
              <a:t> Congress 2</a:t>
            </a:r>
            <a:r>
              <a:rPr lang="en-US" baseline="30000">
                <a:latin typeface="+mj-lt"/>
              </a:rPr>
              <a:t>nd</a:t>
            </a:r>
            <a:r>
              <a:rPr lang="en-US">
                <a:latin typeface="+mj-lt"/>
              </a:rPr>
              <a:t> Session (cont’d)</a:t>
            </a:r>
            <a:endParaRPr lang="en-US"/>
          </a:p>
        </p:txBody>
      </p:sp>
      <p:sp>
        <p:nvSpPr>
          <p:cNvPr id="3" name="Content Placeholder 2">
            <a:extLst>
              <a:ext uri="{FF2B5EF4-FFF2-40B4-BE49-F238E27FC236}">
                <a16:creationId xmlns:a16="http://schemas.microsoft.com/office/drawing/2014/main" id="{DB59C0D3-EEFB-B25F-A56F-BAB355B5891C}"/>
              </a:ext>
            </a:extLst>
          </p:cNvPr>
          <p:cNvSpPr>
            <a:spLocks noGrp="1"/>
          </p:cNvSpPr>
          <p:nvPr>
            <p:ph idx="1"/>
          </p:nvPr>
        </p:nvSpPr>
        <p:spPr>
          <a:xfrm>
            <a:off x="16831" y="1043314"/>
            <a:ext cx="11955137" cy="5814685"/>
          </a:xfrm>
        </p:spPr>
        <p:txBody>
          <a:bodyPr/>
          <a:lstStyle/>
          <a:p>
            <a:pPr lvl="1">
              <a:buFont typeface="Arial" panose="020B0604020202020204" pitchFamily="34" charset="0"/>
              <a:buChar char="•"/>
            </a:pPr>
            <a:r>
              <a:rPr lang="en-US" sz="2000" b="1" i="0">
                <a:effectLst/>
                <a:latin typeface="+mj-lt"/>
                <a:cs typeface="Arial"/>
              </a:rPr>
              <a:t>Passed the House Floor</a:t>
            </a:r>
          </a:p>
          <a:p>
            <a:pPr marL="995045" lvl="2">
              <a:buFont typeface="Arial" panose="020B0604020202020204" pitchFamily="34" charset="0"/>
              <a:buChar char="•"/>
            </a:pPr>
            <a:r>
              <a:rPr lang="en-US" sz="1600" b="1" i="0">
                <a:effectLst/>
                <a:latin typeface="+mj-lt"/>
                <a:cs typeface="Arial"/>
              </a:rPr>
              <a:t>H.R. 5914 – Veterans Education Transparency and Training Act (VETT Act)</a:t>
            </a:r>
          </a:p>
          <a:p>
            <a:pPr marL="995045" lvl="2">
              <a:buFont typeface="Arial" panose="020B0604020202020204" pitchFamily="34" charset="0"/>
              <a:buChar char="•"/>
            </a:pPr>
            <a:r>
              <a:rPr lang="en-US" sz="1600" b="1" i="0">
                <a:effectLst/>
                <a:latin typeface="+mj-lt"/>
                <a:cs typeface="Arial"/>
              </a:rPr>
              <a:t>H.R. 1767</a:t>
            </a:r>
            <a:r>
              <a:rPr lang="en-US" sz="1600" b="0" i="0">
                <a:effectLst/>
                <a:latin typeface="+mj-lt"/>
                <a:cs typeface="Arial"/>
              </a:rPr>
              <a:t> </a:t>
            </a:r>
            <a:r>
              <a:rPr lang="en-US" sz="1600" b="1" i="0">
                <a:effectLst/>
                <a:latin typeface="+mj-lt"/>
                <a:cs typeface="Arial"/>
              </a:rPr>
              <a:t>–</a:t>
            </a:r>
            <a:r>
              <a:rPr lang="en-US" sz="1600" b="0" i="0">
                <a:effectLst/>
                <a:latin typeface="+mj-lt"/>
                <a:cs typeface="Arial"/>
              </a:rPr>
              <a:t> </a:t>
            </a:r>
            <a:r>
              <a:rPr lang="en-US" sz="1600" b="1" i="0">
                <a:effectLst/>
                <a:latin typeface="+mj-lt"/>
                <a:cs typeface="Arial"/>
              </a:rPr>
              <a:t>Student Veteran Benefit Restoration Act</a:t>
            </a:r>
          </a:p>
          <a:p>
            <a:pPr marL="995045" lvl="2">
              <a:buFont typeface="Arial" panose="020B0604020202020204" pitchFamily="34" charset="0"/>
              <a:buChar char="•"/>
            </a:pPr>
            <a:r>
              <a:rPr lang="en-US" sz="1600" b="1" i="0">
                <a:effectLst/>
                <a:latin typeface="+mj-lt"/>
                <a:cs typeface="Arial"/>
              </a:rPr>
              <a:t>H.R. 3738</a:t>
            </a:r>
            <a:r>
              <a:rPr lang="en-US" sz="1600" b="0" i="0">
                <a:effectLst/>
                <a:latin typeface="+mj-lt"/>
                <a:cs typeface="Arial"/>
              </a:rPr>
              <a:t> </a:t>
            </a:r>
            <a:r>
              <a:rPr lang="en-US" sz="1600" b="1" i="0">
                <a:effectLst/>
                <a:latin typeface="+mj-lt"/>
                <a:cs typeface="Arial"/>
              </a:rPr>
              <a:t>–</a:t>
            </a:r>
            <a:r>
              <a:rPr lang="en-US" sz="1600" b="0" i="0">
                <a:effectLst/>
                <a:latin typeface="+mj-lt"/>
                <a:cs typeface="Arial"/>
              </a:rPr>
              <a:t> </a:t>
            </a:r>
            <a:r>
              <a:rPr lang="en-US" sz="1600" b="1" i="0">
                <a:effectLst/>
                <a:latin typeface="+mj-lt"/>
                <a:cs typeface="Arial"/>
              </a:rPr>
              <a:t>Veterans Economic Opportunity and Transition Administration Act</a:t>
            </a:r>
          </a:p>
          <a:p>
            <a:pPr marL="995045" lvl="2">
              <a:buFont typeface="Arial" panose="020B0604020202020204" pitchFamily="34" charset="0"/>
              <a:buChar char="▪"/>
            </a:pPr>
            <a:r>
              <a:rPr lang="en-US" sz="1600" b="1">
                <a:latin typeface="+mj-lt"/>
                <a:cs typeface="Arial"/>
              </a:rPr>
              <a:t>H.R. 1669 </a:t>
            </a:r>
            <a:r>
              <a:rPr lang="en-US" sz="1600" b="1">
                <a:latin typeface="+mj-lt"/>
                <a:cs typeface="Times New Roman"/>
              </a:rPr>
              <a:t>–</a:t>
            </a:r>
            <a:r>
              <a:rPr lang="en-US" sz="1600" b="1">
                <a:latin typeface="+mj-lt"/>
                <a:cs typeface="Arial"/>
              </a:rPr>
              <a:t> </a:t>
            </a:r>
            <a:r>
              <a:rPr lang="en-US" sz="1600" b="1">
                <a:latin typeface="Times New Roman"/>
                <a:cs typeface="Arial"/>
              </a:rPr>
              <a:t>VET–TEC Authorization Act of 2023</a:t>
            </a:r>
          </a:p>
          <a:p>
            <a:pPr lvl="1">
              <a:buFont typeface="Arial" panose="020B0604020202020204" pitchFamily="34" charset="0"/>
              <a:buChar char="•"/>
            </a:pPr>
            <a:r>
              <a:rPr lang="en-US" sz="2000" b="1">
                <a:latin typeface="+mj-lt"/>
                <a:cs typeface="Arial"/>
              </a:rPr>
              <a:t>FY25 NDAA</a:t>
            </a:r>
          </a:p>
          <a:p>
            <a:pPr marL="995045" lvl="2">
              <a:buFont typeface="Arial" panose="020B0604020202020204" pitchFamily="34" charset="0"/>
              <a:buChar char="•"/>
            </a:pPr>
            <a:r>
              <a:rPr lang="en-US" sz="1600" b="1">
                <a:latin typeface="+mj-lt"/>
                <a:cs typeface="Arial"/>
              </a:rPr>
              <a:t>H.R.7477/ S. 2949 - Ensuring Military Access to Higher Education Benefits Act of 2024 </a:t>
            </a:r>
            <a:endParaRPr lang="en-US" sz="1600" b="1">
              <a:latin typeface="+mj-lt"/>
            </a:endParaRPr>
          </a:p>
          <a:p>
            <a:pPr marL="995045" lvl="2">
              <a:buFont typeface="Arial" panose="020B0604020202020204" pitchFamily="34" charset="0"/>
              <a:buChar char="•"/>
            </a:pPr>
            <a:r>
              <a:rPr lang="en-US" sz="1600" b="1">
                <a:latin typeface="+mj-lt"/>
                <a:cs typeface="Arial"/>
              </a:rPr>
              <a:t>H.R.1282/ S. 344 - Major Richard Star Act</a:t>
            </a:r>
          </a:p>
          <a:p>
            <a:pPr marL="995045" lvl="2">
              <a:buFont typeface="Arial" panose="020B0604020202020204" pitchFamily="34" charset="0"/>
              <a:buChar char="•"/>
            </a:pPr>
            <a:r>
              <a:rPr lang="en-US" sz="1600" b="1">
                <a:latin typeface="+mj-lt"/>
                <a:cs typeface="Arial"/>
              </a:rPr>
              <a:t>Quality of Life Report- Junior Enlisted Pay Increase, Increase Basic Allowance for Housing (BAH), Increase Basic Needs Allowance (BNA) to 200% of Federal Poverty Guidelines, Expansion of Child Care Access to Military Spouses Seeking Employment</a:t>
            </a:r>
          </a:p>
          <a:p>
            <a:pPr lvl="1">
              <a:buFont typeface="Arial" panose="020B0604020202020204" pitchFamily="34" charset="0"/>
              <a:buChar char="•"/>
            </a:pPr>
            <a:r>
              <a:rPr lang="en-US" sz="2000" b="1">
                <a:latin typeface="+mj-lt"/>
                <a:cs typeface="Arial"/>
              </a:rPr>
              <a:t>Others</a:t>
            </a:r>
            <a:endParaRPr lang="en-US" sz="1600" b="1">
              <a:latin typeface="+mj-lt"/>
              <a:cs typeface="Arial"/>
            </a:endParaRPr>
          </a:p>
          <a:p>
            <a:pPr marL="995045" lvl="2">
              <a:buFont typeface="Arial" panose="020B0604020202020204" pitchFamily="34" charset="0"/>
              <a:buChar char="•"/>
            </a:pPr>
            <a:r>
              <a:rPr lang="en-US" sz="1600" b="1" i="0" u="none" strike="noStrike">
                <a:solidFill>
                  <a:srgbClr val="000000"/>
                </a:solidFill>
                <a:effectLst/>
                <a:latin typeface="+mj-lt"/>
                <a:cs typeface="Arial"/>
              </a:rPr>
              <a:t>S.4208 - Affordable Connectivity Program</a:t>
            </a:r>
          </a:p>
          <a:p>
            <a:pPr marL="995045" lvl="2">
              <a:buFont typeface="Arial" panose="020B0604020202020204" pitchFamily="34" charset="0"/>
              <a:buChar char="•"/>
            </a:pPr>
            <a:r>
              <a:rPr lang="en-US" sz="1600" b="1">
                <a:latin typeface="+mj-lt"/>
                <a:cs typeface="Arial"/>
              </a:rPr>
              <a:t>H.R.8336 - To amend title 10, United States Code, to establish a counseling pathway in the Transition Assistance Program for members of the reserve components of the Armed Forces</a:t>
            </a:r>
          </a:p>
          <a:p>
            <a:pPr marL="995045" lvl="2">
              <a:buFont typeface="Arial" panose="020B0604020202020204" pitchFamily="34" charset="0"/>
              <a:buChar char="•"/>
            </a:pPr>
            <a:r>
              <a:rPr lang="en-US" sz="1600" b="1">
                <a:latin typeface="+mj-lt"/>
                <a:cs typeface="Arial"/>
              </a:rPr>
              <a:t>H.R.8467 - Farm, Food, and National Security Act of 2024 - Section 4303</a:t>
            </a:r>
            <a:endParaRPr lang="en-US" sz="1200" b="1">
              <a:latin typeface="+mj-lt"/>
              <a:cs typeface="Arial"/>
            </a:endParaRPr>
          </a:p>
          <a:p>
            <a:pPr marL="995045" lvl="2">
              <a:buFont typeface="Arial" panose="020B0604020202020204" pitchFamily="34" charset="0"/>
              <a:buChar char="•"/>
            </a:pPr>
            <a:r>
              <a:rPr lang="en-US" sz="1600" b="1">
                <a:latin typeface="+mj-lt"/>
                <a:cs typeface="Arial"/>
              </a:rPr>
              <a:t>HVAC EO – Legislative Hearing on June 12, 2024</a:t>
            </a:r>
            <a:endParaRPr lang="en-US" sz="1600" b="1">
              <a:latin typeface="+mj-lt"/>
            </a:endParaRPr>
          </a:p>
          <a:p>
            <a:pPr lvl="3" indent="-182245">
              <a:buFont typeface="Arial" panose="020B0604020202020204" pitchFamily="34" charset="0"/>
              <a:buChar char="•"/>
            </a:pPr>
            <a:r>
              <a:rPr lang="en-US" sz="1200" b="1">
                <a:latin typeface="+mj-lt"/>
                <a:cs typeface="Arial"/>
              </a:rPr>
              <a:t>H.R.7543/S. 3873 - Guard and Reserve GI Bill Parity Act of 2024</a:t>
            </a:r>
          </a:p>
          <a:p>
            <a:pPr lvl="3" indent="-182245">
              <a:buFont typeface="Arial" panose="020B0604020202020204" pitchFamily="34" charset="0"/>
              <a:buChar char="•"/>
            </a:pPr>
            <a:endParaRPr lang="en-US" sz="1200" b="1">
              <a:latin typeface="+mj-lt"/>
            </a:endParaRPr>
          </a:p>
          <a:p>
            <a:pPr marL="995045" lvl="2">
              <a:buFont typeface="Arial" panose="020B0604020202020204" pitchFamily="34" charset="0"/>
              <a:buChar char="•"/>
            </a:pPr>
            <a:endParaRPr lang="en-US" sz="2000" b="1">
              <a:latin typeface="+mj-lt"/>
            </a:endParaRPr>
          </a:p>
          <a:p>
            <a:pPr marL="118745" indent="0">
              <a:buNone/>
            </a:pPr>
            <a:endParaRPr lang="en-US" sz="2400">
              <a:latin typeface="+mj-lt"/>
            </a:endParaRPr>
          </a:p>
        </p:txBody>
      </p:sp>
      <p:sp>
        <p:nvSpPr>
          <p:cNvPr id="4" name="Date Placeholder 3">
            <a:extLst>
              <a:ext uri="{FF2B5EF4-FFF2-40B4-BE49-F238E27FC236}">
                <a16:creationId xmlns:a16="http://schemas.microsoft.com/office/drawing/2014/main" id="{DEED5BC7-D7A3-C367-3878-A5938942307F}"/>
              </a:ext>
            </a:extLst>
          </p:cNvPr>
          <p:cNvSpPr>
            <a:spLocks noGrp="1"/>
          </p:cNvSpPr>
          <p:nvPr>
            <p:ph type="dt" sz="half" idx="10"/>
          </p:nvPr>
        </p:nvSpPr>
        <p:spPr/>
        <p:txBody>
          <a:bodyPr/>
          <a:lstStyle/>
          <a:p>
            <a:pPr>
              <a:defRPr/>
            </a:pPr>
            <a:fld id="{55CE896A-7C3C-469D-8229-1F901A7A6C79}" type="datetime1">
              <a:rPr lang="en-US" smtClean="0"/>
              <a:t>7/12/2024</a:t>
            </a:fld>
            <a:endParaRPr lang="en-US"/>
          </a:p>
        </p:txBody>
      </p:sp>
      <p:sp>
        <p:nvSpPr>
          <p:cNvPr id="5" name="Footer Placeholder 4">
            <a:extLst>
              <a:ext uri="{FF2B5EF4-FFF2-40B4-BE49-F238E27FC236}">
                <a16:creationId xmlns:a16="http://schemas.microsoft.com/office/drawing/2014/main" id="{EB1C4B6A-3323-B5FF-2B5F-C297A9B13600}"/>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BADF215-7070-BB04-9A58-BA5B587E11D0}"/>
              </a:ext>
            </a:extLst>
          </p:cNvPr>
          <p:cNvSpPr>
            <a:spLocks noGrp="1"/>
          </p:cNvSpPr>
          <p:nvPr>
            <p:ph type="sldNum" sz="quarter" idx="12"/>
          </p:nvPr>
        </p:nvSpPr>
        <p:spPr/>
        <p:txBody>
          <a:bodyPr/>
          <a:lstStyle/>
          <a:p>
            <a:pPr>
              <a:defRPr/>
            </a:pPr>
            <a:fld id="{C389C0D1-6764-4590-975B-BDB72E2838D7}" type="slidenum">
              <a:rPr lang="en-US" smtClean="0"/>
              <a:pPr>
                <a:defRPr/>
              </a:pPr>
              <a:t>30</a:t>
            </a:fld>
            <a:endParaRPr lang="en-US"/>
          </a:p>
        </p:txBody>
      </p:sp>
    </p:spTree>
    <p:extLst>
      <p:ext uri="{BB962C8B-B14F-4D97-AF65-F5344CB8AC3E}">
        <p14:creationId xmlns:p14="http://schemas.microsoft.com/office/powerpoint/2010/main" val="424169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anim calcmode="lin" valueType="num">
                                      <p:cBhvr additive="base">
                                        <p:cTn id="5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
                                            <p:txEl>
                                              <p:pRg st="11" end="11"/>
                                            </p:txEl>
                                          </p:spTgt>
                                        </p:tgtEl>
                                        <p:attrNameLst>
                                          <p:attrName>style.visibility</p:attrName>
                                        </p:attrNameLst>
                                      </p:cBhvr>
                                      <p:to>
                                        <p:strVal val="visible"/>
                                      </p:to>
                                    </p:set>
                                    <p:anim calcmode="lin" valueType="num">
                                      <p:cBhvr additive="base">
                                        <p:cTn id="5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
                                            <p:txEl>
                                              <p:pRg st="12" end="12"/>
                                            </p:txEl>
                                          </p:spTgt>
                                        </p:tgtEl>
                                        <p:attrNameLst>
                                          <p:attrName>style.visibility</p:attrName>
                                        </p:attrNameLst>
                                      </p:cBhvr>
                                      <p:to>
                                        <p:strVal val="visible"/>
                                      </p:to>
                                    </p:set>
                                    <p:anim calcmode="lin" valueType="num">
                                      <p:cBhvr additive="base">
                                        <p:cTn id="65"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
                                            <p:txEl>
                                              <p:pRg st="13" end="13"/>
                                            </p:txEl>
                                          </p:spTgt>
                                        </p:tgtEl>
                                        <p:attrNameLst>
                                          <p:attrName>style.visibility</p:attrName>
                                        </p:attrNameLst>
                                      </p:cBhvr>
                                      <p:to>
                                        <p:strVal val="visible"/>
                                      </p:to>
                                    </p:set>
                                    <p:anim calcmode="lin" valueType="num">
                                      <p:cBhvr additive="base">
                                        <p:cTn id="71"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3">
                                            <p:txEl>
                                              <p:pRg st="14" end="14"/>
                                            </p:txEl>
                                          </p:spTgt>
                                        </p:tgtEl>
                                        <p:attrNameLst>
                                          <p:attrName>style.visibility</p:attrName>
                                        </p:attrNameLst>
                                      </p:cBhvr>
                                      <p:to>
                                        <p:strVal val="visible"/>
                                      </p:to>
                                    </p:set>
                                    <p:anim calcmode="lin" valueType="num">
                                      <p:cBhvr additive="base">
                                        <p:cTn id="75"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BDD9C-5936-327A-313E-B5058819215C}"/>
              </a:ext>
            </a:extLst>
          </p:cNvPr>
          <p:cNvSpPr>
            <a:spLocks noGrp="1"/>
          </p:cNvSpPr>
          <p:nvPr>
            <p:ph type="title"/>
          </p:nvPr>
        </p:nvSpPr>
        <p:spPr/>
        <p:txBody>
          <a:bodyPr vert="horz" lIns="91440" tIns="45720" rIns="45720" bIns="45720" rtlCol="0" anchor="ctr">
            <a:normAutofit/>
            <a:scene3d>
              <a:camera prst="orthographicFront"/>
              <a:lightRig rig="threePt" dir="t">
                <a:rot lat="0" lon="0" rev="4800000"/>
              </a:lightRig>
            </a:scene3d>
            <a:sp3d prstMaterial="matte">
              <a:bevelT w="50800" h="10160"/>
            </a:sp3d>
          </a:bodyPr>
          <a:lstStyle/>
          <a:p>
            <a:r>
              <a:rPr lang="en-US">
                <a:latin typeface="Arial"/>
                <a:cs typeface="Arial"/>
              </a:rPr>
              <a:t>SCOTUS Developments to Follow</a:t>
            </a:r>
            <a:endParaRPr lang="en-US"/>
          </a:p>
        </p:txBody>
      </p:sp>
      <p:sp>
        <p:nvSpPr>
          <p:cNvPr id="3" name="Content Placeholder 2">
            <a:extLst>
              <a:ext uri="{FF2B5EF4-FFF2-40B4-BE49-F238E27FC236}">
                <a16:creationId xmlns:a16="http://schemas.microsoft.com/office/drawing/2014/main" id="{F13A46B0-1660-0EBF-9C83-C7FC74EAF8AC}"/>
              </a:ext>
            </a:extLst>
          </p:cNvPr>
          <p:cNvSpPr>
            <a:spLocks noGrp="1"/>
          </p:cNvSpPr>
          <p:nvPr>
            <p:ph idx="1"/>
          </p:nvPr>
        </p:nvSpPr>
        <p:spPr>
          <a:xfrm>
            <a:off x="609601" y="1212476"/>
            <a:ext cx="10972800" cy="5181600"/>
          </a:xfrm>
        </p:spPr>
        <p:txBody>
          <a:bodyPr/>
          <a:lstStyle/>
          <a:p>
            <a:pPr indent="-318770"/>
            <a:r>
              <a:rPr lang="en-US" b="1" i="1">
                <a:latin typeface="Arial"/>
                <a:cs typeface="Arial"/>
              </a:rPr>
              <a:t>City of Grants Pass v. Johnson</a:t>
            </a:r>
            <a:r>
              <a:rPr lang="en-US" b="1">
                <a:latin typeface="Arial"/>
                <a:cs typeface="Arial"/>
              </a:rPr>
              <a:t>, 603 U.S. __ (2024)</a:t>
            </a:r>
            <a:endParaRPr lang="en-US" b="1"/>
          </a:p>
          <a:p>
            <a:pPr lvl="1">
              <a:buFont typeface="Courier New" pitchFamily="18" charset="2"/>
              <a:buChar char="o"/>
            </a:pPr>
            <a:r>
              <a:rPr lang="en-US">
                <a:latin typeface="Arial"/>
                <a:cs typeface="Arial"/>
              </a:rPr>
              <a:t>Held: Local government have the power to criminalize homeless people for sleeping in public places.</a:t>
            </a:r>
          </a:p>
          <a:p>
            <a:pPr lvl="1">
              <a:buClr>
                <a:srgbClr val="C0504D"/>
              </a:buClr>
              <a:buFont typeface="Courier New" pitchFamily="18" charset="2"/>
              <a:buChar char="o"/>
            </a:pPr>
            <a:r>
              <a:rPr lang="en-US">
                <a:latin typeface="Arial"/>
                <a:cs typeface="Arial"/>
              </a:rPr>
              <a:t>H.R. 8560 – End Vet Homelessness Act</a:t>
            </a:r>
          </a:p>
          <a:p>
            <a:pPr indent="-318770"/>
            <a:r>
              <a:rPr lang="en-US" b="1" i="1">
                <a:latin typeface="Arial"/>
                <a:cs typeface="Arial"/>
              </a:rPr>
              <a:t>Loper Bright Enterprises v. </a:t>
            </a:r>
            <a:r>
              <a:rPr lang="en-US" b="1" i="1" err="1">
                <a:latin typeface="Arial"/>
                <a:cs typeface="Arial"/>
              </a:rPr>
              <a:t>Ramaido</a:t>
            </a:r>
            <a:r>
              <a:rPr lang="en-US" b="1">
                <a:latin typeface="Arial"/>
                <a:cs typeface="Arial"/>
              </a:rPr>
              <a:t>, 603 U.S. __ (2024)</a:t>
            </a:r>
          </a:p>
          <a:p>
            <a:pPr lvl="1">
              <a:buClr>
                <a:srgbClr val="C0504D"/>
              </a:buClr>
              <a:buFont typeface="Courier New" pitchFamily="18" charset="2"/>
              <a:buChar char="o"/>
            </a:pPr>
            <a:r>
              <a:rPr lang="en-US">
                <a:latin typeface="Arial"/>
                <a:cs typeface="Arial"/>
              </a:rPr>
              <a:t>Held: Federal Courts do not have to defer to a federal agency’s interpretation of an unclear statute that Congress delegated to the agency to administer.</a:t>
            </a:r>
          </a:p>
          <a:p>
            <a:pPr lvl="1">
              <a:buClr>
                <a:srgbClr val="C0504D"/>
              </a:buClr>
              <a:buFont typeface="Courier New" pitchFamily="18" charset="2"/>
              <a:buChar char="o"/>
            </a:pPr>
            <a:r>
              <a:rPr lang="en-US">
                <a:latin typeface="Arial"/>
                <a:cs typeface="Arial"/>
              </a:rPr>
              <a:t>Story of Thomas Buffington</a:t>
            </a:r>
          </a:p>
          <a:p>
            <a:pPr lvl="1">
              <a:buClr>
                <a:srgbClr val="C0504D"/>
              </a:buClr>
              <a:buFont typeface="Courier New" pitchFamily="18" charset="2"/>
              <a:buChar char="o"/>
            </a:pPr>
            <a:endParaRPr lang="en-US">
              <a:latin typeface="Arial"/>
              <a:cs typeface="Arial"/>
            </a:endParaRPr>
          </a:p>
          <a:p>
            <a:pPr lvl="1">
              <a:buFont typeface="Courier New" pitchFamily="18" charset="2"/>
              <a:buChar char="o"/>
            </a:pPr>
            <a:endParaRPr lang="en-US"/>
          </a:p>
        </p:txBody>
      </p:sp>
      <p:sp>
        <p:nvSpPr>
          <p:cNvPr id="4" name="Date Placeholder 3">
            <a:extLst>
              <a:ext uri="{FF2B5EF4-FFF2-40B4-BE49-F238E27FC236}">
                <a16:creationId xmlns:a16="http://schemas.microsoft.com/office/drawing/2014/main" id="{25FCBFE2-5A68-8065-3D5B-F7D21C7D8F4A}"/>
              </a:ext>
            </a:extLst>
          </p:cNvPr>
          <p:cNvSpPr>
            <a:spLocks noGrp="1"/>
          </p:cNvSpPr>
          <p:nvPr>
            <p:ph type="dt" sz="half" idx="10"/>
          </p:nvPr>
        </p:nvSpPr>
        <p:spPr/>
        <p:txBody>
          <a:bodyPr/>
          <a:lstStyle/>
          <a:p>
            <a:pPr>
              <a:defRPr/>
            </a:pPr>
            <a:fld id="{55CE896A-7C3C-469D-8229-1F901A7A6C79}" type="datetime1">
              <a:rPr lang="en-US" smtClean="0"/>
              <a:t>7/12/2024</a:t>
            </a:fld>
            <a:endParaRPr lang="en-US"/>
          </a:p>
        </p:txBody>
      </p:sp>
      <p:sp>
        <p:nvSpPr>
          <p:cNvPr id="5" name="Footer Placeholder 4">
            <a:extLst>
              <a:ext uri="{FF2B5EF4-FFF2-40B4-BE49-F238E27FC236}">
                <a16:creationId xmlns:a16="http://schemas.microsoft.com/office/drawing/2014/main" id="{F3A023C4-7DAF-F7D2-7FCD-E0DD53DE8F0F}"/>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1F087358-84BC-CF86-299E-97AD9A87103E}"/>
              </a:ext>
            </a:extLst>
          </p:cNvPr>
          <p:cNvSpPr>
            <a:spLocks noGrp="1"/>
          </p:cNvSpPr>
          <p:nvPr>
            <p:ph type="sldNum" sz="quarter" idx="12"/>
          </p:nvPr>
        </p:nvSpPr>
        <p:spPr/>
        <p:txBody>
          <a:bodyPr/>
          <a:lstStyle/>
          <a:p>
            <a:pPr>
              <a:defRPr/>
            </a:pPr>
            <a:fld id="{C389C0D1-6764-4590-975B-BDB72E2838D7}" type="slidenum">
              <a:rPr lang="en-US" smtClean="0"/>
              <a:pPr>
                <a:defRPr/>
              </a:pPr>
              <a:t>31</a:t>
            </a:fld>
            <a:endParaRPr lang="en-US"/>
          </a:p>
        </p:txBody>
      </p:sp>
    </p:spTree>
    <p:extLst>
      <p:ext uri="{BB962C8B-B14F-4D97-AF65-F5344CB8AC3E}">
        <p14:creationId xmlns:p14="http://schemas.microsoft.com/office/powerpoint/2010/main" val="402377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F195DC-FE25-7287-BB01-652F357B07AC}"/>
              </a:ext>
            </a:extLst>
          </p:cNvPr>
          <p:cNvSpPr>
            <a:spLocks noGrp="1"/>
          </p:cNvSpPr>
          <p:nvPr>
            <p:ph type="dt" sz="half" idx="10"/>
          </p:nvPr>
        </p:nvSpPr>
        <p:spPr/>
        <p:txBody>
          <a:bodyPr/>
          <a:lstStyle/>
          <a:p>
            <a:pPr>
              <a:defRPr/>
            </a:pPr>
            <a:fld id="{332A9344-8323-47CA-91A0-4028746855B7}" type="datetime1">
              <a:rPr lang="en-US" smtClean="0"/>
              <a:t>7/12/2024</a:t>
            </a:fld>
            <a:endParaRPr lang="en-US"/>
          </a:p>
        </p:txBody>
      </p:sp>
      <p:sp>
        <p:nvSpPr>
          <p:cNvPr id="3" name="Footer Placeholder 2">
            <a:extLst>
              <a:ext uri="{FF2B5EF4-FFF2-40B4-BE49-F238E27FC236}">
                <a16:creationId xmlns:a16="http://schemas.microsoft.com/office/drawing/2014/main" id="{C65C3035-3DA1-2EDC-7461-78F058906362}"/>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47EB51F8-2418-257C-F107-665505E3D1FC}"/>
              </a:ext>
            </a:extLst>
          </p:cNvPr>
          <p:cNvSpPr>
            <a:spLocks noGrp="1"/>
          </p:cNvSpPr>
          <p:nvPr>
            <p:ph type="sldNum" sz="quarter" idx="12"/>
          </p:nvPr>
        </p:nvSpPr>
        <p:spPr/>
        <p:txBody>
          <a:bodyPr/>
          <a:lstStyle/>
          <a:p>
            <a:pPr>
              <a:defRPr/>
            </a:pPr>
            <a:fld id="{614C6E8E-58BD-45A7-B3A1-0438BB9B2718}" type="slidenum">
              <a:rPr lang="en-US" smtClean="0"/>
              <a:pPr>
                <a:defRPr/>
              </a:pPr>
              <a:t>32</a:t>
            </a:fld>
            <a:endParaRPr lang="en-US"/>
          </a:p>
        </p:txBody>
      </p:sp>
      <p:sp>
        <p:nvSpPr>
          <p:cNvPr id="11" name="TextBox 10">
            <a:extLst>
              <a:ext uri="{FF2B5EF4-FFF2-40B4-BE49-F238E27FC236}">
                <a16:creationId xmlns:a16="http://schemas.microsoft.com/office/drawing/2014/main" id="{36645E7D-1897-36C7-F192-66883F9F4D9D}"/>
              </a:ext>
            </a:extLst>
          </p:cNvPr>
          <p:cNvSpPr txBox="1"/>
          <p:nvPr/>
        </p:nvSpPr>
        <p:spPr>
          <a:xfrm>
            <a:off x="5105400" y="1600200"/>
            <a:ext cx="5780505" cy="3139321"/>
          </a:xfrm>
          <a:prstGeom prst="rect">
            <a:avLst/>
          </a:prstGeom>
          <a:ln>
            <a:solidFill>
              <a:schemeClr val="bg2"/>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a:spcBef>
                <a:spcPts val="0"/>
              </a:spcBef>
              <a:spcAft>
                <a:spcPts val="0"/>
              </a:spcAft>
            </a:pPr>
            <a:r>
              <a:rPr lang="en-US" sz="1800" b="1">
                <a:solidFill>
                  <a:schemeClr val="bg1"/>
                </a:solidFill>
                <a:effectLst/>
                <a:latin typeface="Aptos" panose="020B0004020202020204" pitchFamily="34" charset="0"/>
                <a:ea typeface="Calibri" panose="020F0502020204030204" pitchFamily="34" charset="0"/>
                <a:cs typeface="Calibri" panose="020F0502020204030204" pitchFamily="34" charset="0"/>
              </a:rPr>
              <a:t>Tammy Barlet, MPH (she, her, hers)</a:t>
            </a:r>
            <a:endParaRPr lang="en-US" sz="180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a:solidFill>
                  <a:schemeClr val="bg1"/>
                </a:solidFill>
                <a:effectLst/>
                <a:latin typeface="Aptos" panose="020B0004020202020204" pitchFamily="34" charset="0"/>
                <a:ea typeface="Calibri" panose="020F0502020204030204" pitchFamily="34" charset="0"/>
                <a:cs typeface="Calibri" panose="020F0502020204030204" pitchFamily="34" charset="0"/>
              </a:rPr>
              <a:t>Vice President of Government Affairs</a:t>
            </a:r>
          </a:p>
          <a:p>
            <a:pPr marL="0" marR="0">
              <a:spcBef>
                <a:spcPts val="0"/>
              </a:spcBef>
              <a:spcAft>
                <a:spcPts val="0"/>
              </a:spcAft>
            </a:pPr>
            <a:r>
              <a:rPr lang="en-US" sz="1800">
                <a:solidFill>
                  <a:schemeClr val="bg1"/>
                </a:solidFill>
                <a:effectLst/>
                <a:latin typeface="Aptos" panose="020B0004020202020204" pitchFamily="34" charset="0"/>
                <a:ea typeface="Calibri" panose="020F0502020204030204" pitchFamily="34" charset="0"/>
                <a:cs typeface="Calibri" panose="020F0502020204030204" pitchFamily="34" charset="0"/>
              </a:rPr>
              <a:t>Student Veterans of America</a:t>
            </a:r>
          </a:p>
          <a:p>
            <a:pPr marL="0" marR="0">
              <a:spcBef>
                <a:spcPts val="0"/>
              </a:spcBef>
              <a:spcAft>
                <a:spcPts val="0"/>
              </a:spcAft>
            </a:pPr>
            <a:r>
              <a:rPr lang="en-US" sz="1800">
                <a:solidFill>
                  <a:schemeClr val="bg1"/>
                </a:solidFill>
                <a:effectLst/>
                <a:latin typeface="Aptos" panose="020B0004020202020204" pitchFamily="34" charset="0"/>
                <a:ea typeface="Calibri" panose="020F0502020204030204" pitchFamily="34" charset="0"/>
                <a:cs typeface="Calibri" panose="020F0502020204030204" pitchFamily="34" charset="0"/>
              </a:rPr>
              <a:t>202-573-7770 | </a:t>
            </a:r>
            <a:r>
              <a:rPr lang="en-US" sz="1800" u="sng">
                <a:solidFill>
                  <a:schemeClr val="bg1"/>
                </a:solidFill>
                <a:effectLst/>
                <a:latin typeface="Aptos" panose="020B000402020202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tammy.barlet@studentveterans.org</a:t>
            </a:r>
            <a:r>
              <a:rPr lang="en-US" sz="1800">
                <a:solidFill>
                  <a:schemeClr val="bg1"/>
                </a:solidFill>
                <a:effectLst/>
                <a:latin typeface="Aptos" panose="020B0004020202020204" pitchFamily="34" charset="0"/>
                <a:ea typeface="Calibri" panose="020F0502020204030204" pitchFamily="34" charset="0"/>
                <a:cs typeface="Calibri" panose="020F0502020204030204" pitchFamily="34" charset="0"/>
              </a:rPr>
              <a:t> </a:t>
            </a:r>
          </a:p>
          <a:p>
            <a:pPr marL="0" marR="0">
              <a:spcBef>
                <a:spcPts val="0"/>
              </a:spcBef>
              <a:spcAft>
                <a:spcPts val="0"/>
              </a:spcAft>
            </a:pPr>
            <a:endParaRPr lang="en-US">
              <a:solidFill>
                <a:schemeClr val="bg1"/>
              </a:solidFill>
              <a:latin typeface="Aptos" panose="020B0004020202020204" pitchFamily="34" charset="0"/>
              <a:ea typeface="Calibri" panose="020F0502020204030204" pitchFamily="34" charset="0"/>
              <a:cs typeface="Calibri" panose="020F0502020204030204" pitchFamily="34" charset="0"/>
            </a:endParaRPr>
          </a:p>
          <a:p>
            <a:pPr marL="0" marR="0">
              <a:spcBef>
                <a:spcPts val="0"/>
              </a:spcBef>
              <a:spcAft>
                <a:spcPts val="0"/>
              </a:spcAft>
            </a:pPr>
            <a:endParaRPr lang="en-US" sz="180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b="1">
                <a:solidFill>
                  <a:schemeClr val="bg1"/>
                </a:solidFill>
                <a:effectLst/>
                <a:latin typeface="Aptos" panose="020B0004020202020204" pitchFamily="34" charset="0"/>
                <a:ea typeface="Calibri" panose="020F0502020204030204" pitchFamily="34" charset="0"/>
                <a:cs typeface="Calibri" panose="020F0502020204030204" pitchFamily="34" charset="0"/>
              </a:rPr>
              <a:t>Faisal Sulman, JD, MBA (he, him)</a:t>
            </a:r>
            <a:endParaRPr lang="en-US" sz="1800">
              <a:solidFill>
                <a:schemeClr val="bg1"/>
              </a:solidFill>
              <a:effectLst/>
              <a:latin typeface="Aptos" panose="020B000402020202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a:solidFill>
                  <a:schemeClr val="bg1"/>
                </a:solidFill>
                <a:effectLst/>
                <a:latin typeface="Aptos" panose="020B0004020202020204" pitchFamily="34" charset="0"/>
                <a:ea typeface="Calibri" panose="020F0502020204030204" pitchFamily="34" charset="0"/>
                <a:cs typeface="Calibri" panose="020F0502020204030204" pitchFamily="34" charset="0"/>
              </a:rPr>
              <a:t>Legal Fellow</a:t>
            </a:r>
          </a:p>
          <a:p>
            <a:pPr marL="0" marR="0">
              <a:spcBef>
                <a:spcPts val="0"/>
              </a:spcBef>
              <a:spcAft>
                <a:spcPts val="0"/>
              </a:spcAft>
            </a:pPr>
            <a:r>
              <a:rPr lang="en-US" sz="1800">
                <a:solidFill>
                  <a:schemeClr val="bg1"/>
                </a:solidFill>
                <a:effectLst/>
                <a:latin typeface="Aptos" panose="020B0004020202020204" pitchFamily="34" charset="0"/>
                <a:ea typeface="Calibri" panose="020F0502020204030204" pitchFamily="34" charset="0"/>
                <a:cs typeface="Calibri" panose="020F0502020204030204" pitchFamily="34" charset="0"/>
              </a:rPr>
              <a:t>Student Veterans of America</a:t>
            </a:r>
          </a:p>
          <a:p>
            <a:pPr marL="0" marR="0">
              <a:spcBef>
                <a:spcPts val="0"/>
              </a:spcBef>
              <a:spcAft>
                <a:spcPts val="0"/>
              </a:spcAft>
            </a:pPr>
            <a:r>
              <a:rPr lang="en-US" sz="1800">
                <a:solidFill>
                  <a:schemeClr val="bg1"/>
                </a:solidFill>
                <a:effectLst/>
                <a:latin typeface="Aptos" panose="020B0004020202020204" pitchFamily="34" charset="0"/>
                <a:ea typeface="Calibri" panose="020F0502020204030204" pitchFamily="34" charset="0"/>
                <a:cs typeface="Calibri" panose="020F0502020204030204" pitchFamily="34" charset="0"/>
              </a:rPr>
              <a:t>202-350-2063 | </a:t>
            </a:r>
            <a:r>
              <a:rPr lang="en-US" u="sng">
                <a:solidFill>
                  <a:schemeClr val="bg1"/>
                </a:solidFill>
                <a:latin typeface="Aptos" panose="020B0004020202020204" pitchFamily="34" charset="0"/>
                <a:ea typeface="Calibri" panose="020F0502020204030204" pitchFamily="34" charset="0"/>
                <a:cs typeface="Calibri" panose="020F0502020204030204" pitchFamily="34" charset="0"/>
              </a:rPr>
              <a:t>f</a:t>
            </a:r>
            <a:r>
              <a:rPr lang="en-US" sz="1800" u="sng">
                <a:solidFill>
                  <a:schemeClr val="bg1"/>
                </a:solidFill>
                <a:effectLst/>
                <a:latin typeface="Aptos" panose="020B000402020202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aisal.sulman@studentveterans.org</a:t>
            </a:r>
            <a:r>
              <a:rPr lang="en-US" sz="1800">
                <a:solidFill>
                  <a:schemeClr val="bg1"/>
                </a:solidFill>
                <a:effectLst/>
                <a:latin typeface="Aptos" panose="020B0004020202020204" pitchFamily="34" charset="0"/>
                <a:ea typeface="Calibri" panose="020F0502020204030204" pitchFamily="34" charset="0"/>
                <a:cs typeface="Calibri" panose="020F0502020204030204" pitchFamily="34" charset="0"/>
              </a:rPr>
              <a:t> </a:t>
            </a:r>
          </a:p>
          <a:p>
            <a:pPr marL="0" marR="0">
              <a:spcBef>
                <a:spcPts val="0"/>
              </a:spcBef>
              <a:spcAft>
                <a:spcPts val="0"/>
              </a:spcAft>
            </a:pPr>
            <a:endParaRPr lang="en-US" sz="1800">
              <a:solidFill>
                <a:schemeClr val="bg1"/>
              </a:solidFill>
              <a:effectLst/>
              <a:latin typeface="Aptos" panose="020B0004020202020204" pitchFamily="34" charset="0"/>
              <a:ea typeface="Calibri" panose="020F0502020204030204" pitchFamily="34" charset="0"/>
              <a:cs typeface="Calibri" panose="020F0502020204030204" pitchFamily="34" charset="0"/>
            </a:endParaRPr>
          </a:p>
        </p:txBody>
      </p:sp>
      <p:pic>
        <p:nvPicPr>
          <p:cNvPr id="1026" name="Picture 2" descr="GIFs by @cackhanded — Any questions, a GIF from Ted Lasso">
            <a:extLst>
              <a:ext uri="{FF2B5EF4-FFF2-40B4-BE49-F238E27FC236}">
                <a16:creationId xmlns:a16="http://schemas.microsoft.com/office/drawing/2014/main" id="{C17061BF-5BF5-D1CE-63AF-97F4616D78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734441"/>
            <a:ext cx="4809410" cy="27052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erson in a red suit&#10;&#10;Description automatically generated">
            <a:extLst>
              <a:ext uri="{FF2B5EF4-FFF2-40B4-BE49-F238E27FC236}">
                <a16:creationId xmlns:a16="http://schemas.microsoft.com/office/drawing/2014/main" id="{D18CD2A7-C4C2-F8F4-8EC0-BDB5AFF135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6326" y="3352800"/>
            <a:ext cx="1434606" cy="1666875"/>
          </a:xfrm>
          <a:prstGeom prst="rect">
            <a:avLst/>
          </a:prstGeom>
        </p:spPr>
      </p:pic>
      <p:pic>
        <p:nvPicPr>
          <p:cNvPr id="15" name="Picture 14" descr="A person smiling at camera&#10;&#10;Description automatically generated">
            <a:extLst>
              <a:ext uri="{FF2B5EF4-FFF2-40B4-BE49-F238E27FC236}">
                <a16:creationId xmlns:a16="http://schemas.microsoft.com/office/drawing/2014/main" id="{7C8ABBD0-BF2F-54A5-F4A9-52E340E083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44786" y="1447800"/>
            <a:ext cx="1360826" cy="1581150"/>
          </a:xfrm>
          <a:prstGeom prst="rect">
            <a:avLst/>
          </a:prstGeom>
        </p:spPr>
      </p:pic>
    </p:spTree>
    <p:extLst>
      <p:ext uri="{BB962C8B-B14F-4D97-AF65-F5344CB8AC3E}">
        <p14:creationId xmlns:p14="http://schemas.microsoft.com/office/powerpoint/2010/main" val="2388166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29A5238-131D-B09B-42E0-2D7AC87662E9}"/>
              </a:ext>
            </a:extLst>
          </p:cNvPr>
          <p:cNvSpPr>
            <a:spLocks noGrp="1"/>
          </p:cNvSpPr>
          <p:nvPr>
            <p:ph type="subTitle" idx="1"/>
          </p:nvPr>
        </p:nvSpPr>
        <p:spPr/>
        <p:txBody>
          <a:bodyPr/>
          <a:lstStyle/>
          <a:p>
            <a:r>
              <a:rPr lang="en-US" dirty="0">
                <a:latin typeface="+mj-lt"/>
              </a:rPr>
              <a:t>What </a:t>
            </a:r>
            <a:r>
              <a:rPr lang="en-US" i="1" dirty="0">
                <a:latin typeface="+mj-lt"/>
              </a:rPr>
              <a:t>is</a:t>
            </a:r>
            <a:r>
              <a:rPr lang="en-US" dirty="0">
                <a:latin typeface="+mj-lt"/>
              </a:rPr>
              <a:t> Student Veterans of America?</a:t>
            </a:r>
          </a:p>
        </p:txBody>
      </p:sp>
      <p:sp>
        <p:nvSpPr>
          <p:cNvPr id="3" name="Date Placeholder 2">
            <a:extLst>
              <a:ext uri="{FF2B5EF4-FFF2-40B4-BE49-F238E27FC236}">
                <a16:creationId xmlns:a16="http://schemas.microsoft.com/office/drawing/2014/main" id="{E648A8B9-8861-6AB5-E640-715A084B649D}"/>
              </a:ext>
            </a:extLst>
          </p:cNvPr>
          <p:cNvSpPr>
            <a:spLocks noGrp="1"/>
          </p:cNvSpPr>
          <p:nvPr>
            <p:ph type="dt" sz="half" idx="10"/>
          </p:nvPr>
        </p:nvSpPr>
        <p:spPr/>
        <p:txBody>
          <a:bodyPr/>
          <a:lstStyle/>
          <a:p>
            <a:pPr>
              <a:defRPr/>
            </a:pPr>
            <a:fld id="{7E0D29D0-7E9B-4914-8E2D-F373CABED0BD}" type="datetime1">
              <a:rPr lang="en-US" smtClean="0"/>
              <a:t>7/12/2024</a:t>
            </a:fld>
            <a:endParaRPr lang="en-US" dirty="0"/>
          </a:p>
        </p:txBody>
      </p:sp>
      <p:sp>
        <p:nvSpPr>
          <p:cNvPr id="4" name="Footer Placeholder 3">
            <a:extLst>
              <a:ext uri="{FF2B5EF4-FFF2-40B4-BE49-F238E27FC236}">
                <a16:creationId xmlns:a16="http://schemas.microsoft.com/office/drawing/2014/main" id="{1B13DE7A-AD93-DAE3-6F5E-B9E893DE72FC}"/>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C113FE57-4B6F-C969-C2BA-2C7623B9FADD}"/>
              </a:ext>
            </a:extLst>
          </p:cNvPr>
          <p:cNvSpPr>
            <a:spLocks noGrp="1"/>
          </p:cNvSpPr>
          <p:nvPr>
            <p:ph type="sldNum" sz="quarter" idx="12"/>
          </p:nvPr>
        </p:nvSpPr>
        <p:spPr/>
        <p:txBody>
          <a:bodyPr/>
          <a:lstStyle/>
          <a:p>
            <a:pPr>
              <a:defRPr/>
            </a:pPr>
            <a:fld id="{614C6E8E-58BD-45A7-B3A1-0438BB9B2718}" type="slidenum">
              <a:rPr lang="en-US" smtClean="0"/>
              <a:pPr>
                <a:defRPr/>
              </a:pPr>
              <a:t>4</a:t>
            </a:fld>
            <a:endParaRPr lang="en-US" dirty="0"/>
          </a:p>
        </p:txBody>
      </p:sp>
    </p:spTree>
    <p:extLst>
      <p:ext uri="{BB962C8B-B14F-4D97-AF65-F5344CB8AC3E}">
        <p14:creationId xmlns:p14="http://schemas.microsoft.com/office/powerpoint/2010/main" val="2191327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7C66C-4DD7-0B2C-52D2-3D422A625575}"/>
              </a:ext>
            </a:extLst>
          </p:cNvPr>
          <p:cNvSpPr>
            <a:spLocks noGrp="1"/>
          </p:cNvSpPr>
          <p:nvPr>
            <p:ph type="title"/>
          </p:nvPr>
        </p:nvSpPr>
        <p:spPr/>
        <p:txBody>
          <a:bodyPr>
            <a:normAutofit fontScale="90000"/>
          </a:bodyPr>
          <a:lstStyle/>
          <a:p>
            <a:r>
              <a:rPr lang="en-US" dirty="0">
                <a:latin typeface="+mj-lt"/>
              </a:rPr>
              <a:t>Introduction to Student Veterans of America</a:t>
            </a:r>
          </a:p>
        </p:txBody>
      </p:sp>
      <p:sp>
        <p:nvSpPr>
          <p:cNvPr id="3" name="Content Placeholder 2">
            <a:extLst>
              <a:ext uri="{FF2B5EF4-FFF2-40B4-BE49-F238E27FC236}">
                <a16:creationId xmlns:a16="http://schemas.microsoft.com/office/drawing/2014/main" id="{11D87071-37D6-E520-D9EB-23382D90041F}"/>
              </a:ext>
            </a:extLst>
          </p:cNvPr>
          <p:cNvSpPr>
            <a:spLocks noGrp="1"/>
          </p:cNvSpPr>
          <p:nvPr>
            <p:ph idx="1"/>
          </p:nvPr>
        </p:nvSpPr>
        <p:spPr>
          <a:xfrm>
            <a:off x="609600" y="1219200"/>
            <a:ext cx="5791200" cy="5181600"/>
          </a:xfrm>
        </p:spPr>
        <p:txBody>
          <a:bodyPr/>
          <a:lstStyle/>
          <a:p>
            <a:pPr>
              <a:buFont typeface="Arial" panose="020B0604020202020204" pitchFamily="34" charset="0"/>
              <a:buChar char="•"/>
            </a:pPr>
            <a:r>
              <a:rPr lang="en-US" sz="2400" dirty="0">
                <a:latin typeface="+mj-lt"/>
              </a:rPr>
              <a:t>Through a network of nearly 1,600 on-campus chapters SVA connects student veterans with a community of dedicated chapter leaders through consultations, national and regional programming, and higher education centered resources</a:t>
            </a:r>
          </a:p>
          <a:p>
            <a:pPr marL="119062" indent="0">
              <a:buNone/>
            </a:pPr>
            <a:endParaRPr lang="en-US" sz="2400" dirty="0">
              <a:latin typeface="+mj-lt"/>
            </a:endParaRPr>
          </a:p>
          <a:p>
            <a:pPr>
              <a:buFont typeface="Arial" panose="020B0604020202020204" pitchFamily="34" charset="0"/>
              <a:buChar char="•"/>
            </a:pPr>
            <a:r>
              <a:rPr lang="en-US" sz="2400" dirty="0">
                <a:latin typeface="+mj-lt"/>
              </a:rPr>
              <a:t>Our mission is to act as a catalyst for student veteran success by providing resources, network support and advocacy </a:t>
            </a:r>
            <a:r>
              <a:rPr lang="en-US" sz="2400" b="1" dirty="0">
                <a:latin typeface="+mj-lt"/>
              </a:rPr>
              <a:t>to</a:t>
            </a:r>
            <a:r>
              <a:rPr lang="en-US" sz="2400" dirty="0">
                <a:latin typeface="+mj-lt"/>
              </a:rPr>
              <a:t>, </a:t>
            </a:r>
            <a:r>
              <a:rPr lang="en-US" sz="2400" b="1" dirty="0">
                <a:latin typeface="+mj-lt"/>
              </a:rPr>
              <a:t>through</a:t>
            </a:r>
            <a:r>
              <a:rPr lang="en-US" sz="2400" dirty="0">
                <a:latin typeface="+mj-lt"/>
              </a:rPr>
              <a:t>, </a:t>
            </a:r>
            <a:r>
              <a:rPr lang="en-US" sz="2400" b="1" dirty="0">
                <a:latin typeface="+mj-lt"/>
              </a:rPr>
              <a:t>and beyond </a:t>
            </a:r>
            <a:r>
              <a:rPr lang="en-US" sz="2400" dirty="0">
                <a:latin typeface="+mj-lt"/>
              </a:rPr>
              <a:t>higher education</a:t>
            </a:r>
          </a:p>
          <a:p>
            <a:endParaRPr lang="en-US" dirty="0">
              <a:latin typeface="+mj-lt"/>
            </a:endParaRPr>
          </a:p>
        </p:txBody>
      </p:sp>
      <p:sp>
        <p:nvSpPr>
          <p:cNvPr id="4" name="Date Placeholder 3">
            <a:extLst>
              <a:ext uri="{FF2B5EF4-FFF2-40B4-BE49-F238E27FC236}">
                <a16:creationId xmlns:a16="http://schemas.microsoft.com/office/drawing/2014/main" id="{3297610D-5B4B-1ED1-AB8E-9F469413E4FA}"/>
              </a:ext>
            </a:extLst>
          </p:cNvPr>
          <p:cNvSpPr>
            <a:spLocks noGrp="1"/>
          </p:cNvSpPr>
          <p:nvPr>
            <p:ph type="dt" sz="half" idx="10"/>
          </p:nvPr>
        </p:nvSpPr>
        <p:spPr/>
        <p:txBody>
          <a:bodyPr/>
          <a:lstStyle/>
          <a:p>
            <a:pPr>
              <a:defRPr/>
            </a:pPr>
            <a:fld id="{55CE896A-7C3C-469D-8229-1F901A7A6C79}" type="datetime1">
              <a:rPr lang="en-US" smtClean="0"/>
              <a:t>7/12/2024</a:t>
            </a:fld>
            <a:endParaRPr lang="en-US" dirty="0"/>
          </a:p>
        </p:txBody>
      </p:sp>
      <p:sp>
        <p:nvSpPr>
          <p:cNvPr id="5" name="Footer Placeholder 4">
            <a:extLst>
              <a:ext uri="{FF2B5EF4-FFF2-40B4-BE49-F238E27FC236}">
                <a16:creationId xmlns:a16="http://schemas.microsoft.com/office/drawing/2014/main" id="{FA7FBE3C-E164-DD97-581A-7BE846B1E2A2}"/>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7A1AC958-0B4C-2F0A-3000-D18360162EEF}"/>
              </a:ext>
            </a:extLst>
          </p:cNvPr>
          <p:cNvSpPr>
            <a:spLocks noGrp="1"/>
          </p:cNvSpPr>
          <p:nvPr>
            <p:ph type="sldNum" sz="quarter" idx="12"/>
          </p:nvPr>
        </p:nvSpPr>
        <p:spPr/>
        <p:txBody>
          <a:bodyPr/>
          <a:lstStyle/>
          <a:p>
            <a:pPr>
              <a:defRPr/>
            </a:pPr>
            <a:fld id="{C389C0D1-6764-4590-975B-BDB72E2838D7}" type="slidenum">
              <a:rPr lang="en-US" smtClean="0"/>
              <a:pPr>
                <a:defRPr/>
              </a:pPr>
              <a:t>5</a:t>
            </a:fld>
            <a:endParaRPr lang="en-US" dirty="0"/>
          </a:p>
        </p:txBody>
      </p:sp>
      <p:pic>
        <p:nvPicPr>
          <p:cNvPr id="17" name="Picture 16">
            <a:extLst>
              <a:ext uri="{FF2B5EF4-FFF2-40B4-BE49-F238E27FC236}">
                <a16:creationId xmlns:a16="http://schemas.microsoft.com/office/drawing/2014/main" id="{94526F7F-3DAB-25EC-EC4F-75A860CD5584}"/>
              </a:ext>
            </a:extLst>
          </p:cNvPr>
          <p:cNvPicPr>
            <a:picLocks noChangeAspect="1"/>
          </p:cNvPicPr>
          <p:nvPr/>
        </p:nvPicPr>
        <p:blipFill>
          <a:blip r:embed="rId3"/>
          <a:stretch>
            <a:fillRect/>
          </a:stretch>
        </p:blipFill>
        <p:spPr>
          <a:xfrm>
            <a:off x="6685506" y="1219200"/>
            <a:ext cx="3677695" cy="4465972"/>
          </a:xfrm>
          <a:prstGeom prst="rect">
            <a:avLst/>
          </a:prstGeom>
        </p:spPr>
      </p:pic>
    </p:spTree>
    <p:extLst>
      <p:ext uri="{BB962C8B-B14F-4D97-AF65-F5344CB8AC3E}">
        <p14:creationId xmlns:p14="http://schemas.microsoft.com/office/powerpoint/2010/main" val="592035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7B33-B9C7-DD8E-9266-94E6F3241537}"/>
              </a:ext>
            </a:extLst>
          </p:cNvPr>
          <p:cNvSpPr>
            <a:spLocks noGrp="1"/>
          </p:cNvSpPr>
          <p:nvPr>
            <p:ph type="title"/>
          </p:nvPr>
        </p:nvSpPr>
        <p:spPr/>
        <p:txBody>
          <a:bodyPr>
            <a:normAutofit/>
          </a:bodyPr>
          <a:lstStyle/>
          <a:p>
            <a:r>
              <a:rPr lang="en-US" sz="4100" dirty="0">
                <a:latin typeface="+mj-lt"/>
              </a:rPr>
              <a:t>SVA Core Functions  </a:t>
            </a:r>
          </a:p>
        </p:txBody>
      </p:sp>
      <p:graphicFrame>
        <p:nvGraphicFramePr>
          <p:cNvPr id="8" name="Content Placeholder 2">
            <a:extLst>
              <a:ext uri="{FF2B5EF4-FFF2-40B4-BE49-F238E27FC236}">
                <a16:creationId xmlns:a16="http://schemas.microsoft.com/office/drawing/2014/main" id="{DC14741A-20F5-9E78-7A9F-D129DA4353C0}"/>
              </a:ext>
            </a:extLst>
          </p:cNvPr>
          <p:cNvGraphicFramePr>
            <a:graphicFrameLocks noGrp="1"/>
          </p:cNvGraphicFramePr>
          <p:nvPr>
            <p:ph idx="1"/>
            <p:extLst>
              <p:ext uri="{D42A27DB-BD31-4B8C-83A1-F6EECF244321}">
                <p14:modId xmlns:p14="http://schemas.microsoft.com/office/powerpoint/2010/main" val="3291942289"/>
              </p:ext>
            </p:extLst>
          </p:nvPr>
        </p:nvGraphicFramePr>
        <p:xfrm>
          <a:off x="634999" y="952500"/>
          <a:ext cx="10718801"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a:extLst>
              <a:ext uri="{FF2B5EF4-FFF2-40B4-BE49-F238E27FC236}">
                <a16:creationId xmlns:a16="http://schemas.microsoft.com/office/drawing/2014/main" id="{941CABE2-9739-98FB-0988-D442512CA942}"/>
              </a:ext>
            </a:extLst>
          </p:cNvPr>
          <p:cNvSpPr>
            <a:spLocks noGrp="1"/>
          </p:cNvSpPr>
          <p:nvPr>
            <p:ph type="dt" sz="half" idx="10"/>
          </p:nvPr>
        </p:nvSpPr>
        <p:spPr/>
        <p:txBody>
          <a:bodyPr/>
          <a:lstStyle/>
          <a:p>
            <a:pPr>
              <a:defRPr/>
            </a:pPr>
            <a:fld id="{55CE896A-7C3C-469D-8229-1F901A7A6C79}" type="datetime1">
              <a:rPr lang="en-US" smtClean="0"/>
              <a:t>7/12/2024</a:t>
            </a:fld>
            <a:endParaRPr lang="en-US" dirty="0"/>
          </a:p>
        </p:txBody>
      </p:sp>
      <p:sp>
        <p:nvSpPr>
          <p:cNvPr id="5" name="Footer Placeholder 4">
            <a:extLst>
              <a:ext uri="{FF2B5EF4-FFF2-40B4-BE49-F238E27FC236}">
                <a16:creationId xmlns:a16="http://schemas.microsoft.com/office/drawing/2014/main" id="{33FA8F7B-6926-7D93-12B8-5C2592DA6D3B}"/>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4E797D9B-033D-8A0E-BD7E-AE5256CC063A}"/>
              </a:ext>
            </a:extLst>
          </p:cNvPr>
          <p:cNvSpPr>
            <a:spLocks noGrp="1"/>
          </p:cNvSpPr>
          <p:nvPr>
            <p:ph type="sldNum" sz="quarter" idx="12"/>
          </p:nvPr>
        </p:nvSpPr>
        <p:spPr/>
        <p:txBody>
          <a:bodyPr/>
          <a:lstStyle/>
          <a:p>
            <a:pPr>
              <a:defRPr/>
            </a:pPr>
            <a:fld id="{C389C0D1-6764-4590-975B-BDB72E2838D7}" type="slidenum">
              <a:rPr lang="en-US" smtClean="0"/>
              <a:pPr>
                <a:defRPr/>
              </a:pPr>
              <a:t>6</a:t>
            </a:fld>
            <a:endParaRPr lang="en-US" dirty="0"/>
          </a:p>
        </p:txBody>
      </p:sp>
    </p:spTree>
    <p:extLst>
      <p:ext uri="{BB962C8B-B14F-4D97-AF65-F5344CB8AC3E}">
        <p14:creationId xmlns:p14="http://schemas.microsoft.com/office/powerpoint/2010/main" val="2972133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105F7-84A3-46D0-5418-8D1B4181357E}"/>
              </a:ext>
            </a:extLst>
          </p:cNvPr>
          <p:cNvSpPr>
            <a:spLocks noGrp="1"/>
          </p:cNvSpPr>
          <p:nvPr>
            <p:ph type="title"/>
          </p:nvPr>
        </p:nvSpPr>
        <p:spPr/>
        <p:txBody>
          <a:bodyPr>
            <a:normAutofit/>
          </a:bodyPr>
          <a:lstStyle/>
          <a:p>
            <a:r>
              <a:rPr lang="en-US" sz="4100" dirty="0">
                <a:latin typeface="+mj-lt"/>
              </a:rPr>
              <a:t>What Challenges Do We Seek to Address?</a:t>
            </a:r>
          </a:p>
        </p:txBody>
      </p:sp>
      <p:sp>
        <p:nvSpPr>
          <p:cNvPr id="3" name="Text Placeholder 2">
            <a:extLst>
              <a:ext uri="{FF2B5EF4-FFF2-40B4-BE49-F238E27FC236}">
                <a16:creationId xmlns:a16="http://schemas.microsoft.com/office/drawing/2014/main" id="{CF5A4D83-E903-854C-CBAE-31E5DAB6EC2A}"/>
              </a:ext>
            </a:extLst>
          </p:cNvPr>
          <p:cNvSpPr>
            <a:spLocks noGrp="1"/>
          </p:cNvSpPr>
          <p:nvPr>
            <p:ph type="body" idx="1"/>
          </p:nvPr>
        </p:nvSpPr>
        <p:spPr/>
        <p:txBody>
          <a:bodyPr/>
          <a:lstStyle/>
          <a:p>
            <a:r>
              <a:rPr lang="en-US" dirty="0">
                <a:latin typeface="+mj-lt"/>
              </a:rPr>
              <a:t>Challenges</a:t>
            </a:r>
          </a:p>
        </p:txBody>
      </p:sp>
      <p:sp>
        <p:nvSpPr>
          <p:cNvPr id="4" name="Content Placeholder 3">
            <a:extLst>
              <a:ext uri="{FF2B5EF4-FFF2-40B4-BE49-F238E27FC236}">
                <a16:creationId xmlns:a16="http://schemas.microsoft.com/office/drawing/2014/main" id="{1A7B17D6-3089-CD64-CF2B-9E05EB178518}"/>
              </a:ext>
            </a:extLst>
          </p:cNvPr>
          <p:cNvSpPr>
            <a:spLocks noGrp="1"/>
          </p:cNvSpPr>
          <p:nvPr>
            <p:ph sz="half" idx="2"/>
          </p:nvPr>
        </p:nvSpPr>
        <p:spPr/>
        <p:txBody>
          <a:bodyPr/>
          <a:lstStyle/>
          <a:p>
            <a:pPr>
              <a:buFont typeface="Arial" panose="020B0604020202020204" pitchFamily="34" charset="0"/>
              <a:buChar char="•"/>
            </a:pPr>
            <a:r>
              <a:rPr lang="en-US" dirty="0">
                <a:latin typeface="+mj-lt"/>
              </a:rPr>
              <a:t>College Access</a:t>
            </a:r>
          </a:p>
          <a:p>
            <a:endParaRPr lang="en-US" dirty="0">
              <a:latin typeface="+mj-lt"/>
            </a:endParaRPr>
          </a:p>
          <a:p>
            <a:pPr>
              <a:buFont typeface="Arial" panose="020B0604020202020204" pitchFamily="34" charset="0"/>
              <a:buChar char="•"/>
            </a:pPr>
            <a:r>
              <a:rPr lang="en-US" dirty="0">
                <a:latin typeface="+mj-lt"/>
              </a:rPr>
              <a:t>Affiliation &amp; Support</a:t>
            </a:r>
          </a:p>
          <a:p>
            <a:endParaRPr lang="en-US" dirty="0">
              <a:latin typeface="+mj-lt"/>
            </a:endParaRPr>
          </a:p>
          <a:p>
            <a:pPr>
              <a:buFont typeface="Arial" panose="020B0604020202020204" pitchFamily="34" charset="0"/>
              <a:buChar char="•"/>
            </a:pPr>
            <a:r>
              <a:rPr lang="en-US" dirty="0">
                <a:latin typeface="+mj-lt"/>
              </a:rPr>
              <a:t>Academic Transition</a:t>
            </a:r>
          </a:p>
          <a:p>
            <a:endParaRPr lang="en-US" dirty="0">
              <a:latin typeface="+mj-lt"/>
            </a:endParaRPr>
          </a:p>
          <a:p>
            <a:pPr>
              <a:buFont typeface="Arial" panose="020B0604020202020204" pitchFamily="34" charset="0"/>
              <a:buChar char="•"/>
            </a:pPr>
            <a:r>
              <a:rPr lang="en-US" dirty="0">
                <a:latin typeface="+mj-lt"/>
              </a:rPr>
              <a:t>Post-Graduate success</a:t>
            </a:r>
          </a:p>
          <a:p>
            <a:endParaRPr lang="en-US" dirty="0">
              <a:latin typeface="+mj-lt"/>
            </a:endParaRPr>
          </a:p>
          <a:p>
            <a:endParaRPr lang="en-US" dirty="0">
              <a:latin typeface="+mj-lt"/>
            </a:endParaRPr>
          </a:p>
          <a:p>
            <a:endParaRPr lang="en-US" dirty="0">
              <a:latin typeface="+mj-lt"/>
            </a:endParaRPr>
          </a:p>
        </p:txBody>
      </p:sp>
      <p:sp>
        <p:nvSpPr>
          <p:cNvPr id="5" name="Text Placeholder 4">
            <a:extLst>
              <a:ext uri="{FF2B5EF4-FFF2-40B4-BE49-F238E27FC236}">
                <a16:creationId xmlns:a16="http://schemas.microsoft.com/office/drawing/2014/main" id="{00AAA4B9-BF9C-FC97-7691-B3CE8CBE0645}"/>
              </a:ext>
            </a:extLst>
          </p:cNvPr>
          <p:cNvSpPr>
            <a:spLocks noGrp="1"/>
          </p:cNvSpPr>
          <p:nvPr>
            <p:ph type="body" sz="quarter" idx="3"/>
          </p:nvPr>
        </p:nvSpPr>
        <p:spPr/>
        <p:txBody>
          <a:bodyPr/>
          <a:lstStyle/>
          <a:p>
            <a:r>
              <a:rPr lang="en-US" dirty="0">
                <a:latin typeface="+mj-lt"/>
              </a:rPr>
              <a:t>SVA vision</a:t>
            </a:r>
          </a:p>
        </p:txBody>
      </p:sp>
      <p:sp>
        <p:nvSpPr>
          <p:cNvPr id="6" name="Content Placeholder 5">
            <a:extLst>
              <a:ext uri="{FF2B5EF4-FFF2-40B4-BE49-F238E27FC236}">
                <a16:creationId xmlns:a16="http://schemas.microsoft.com/office/drawing/2014/main" id="{B62A99B0-D330-1EA2-B00E-AA1306FF0541}"/>
              </a:ext>
            </a:extLst>
          </p:cNvPr>
          <p:cNvSpPr>
            <a:spLocks noGrp="1"/>
          </p:cNvSpPr>
          <p:nvPr>
            <p:ph sz="quarter" idx="4"/>
          </p:nvPr>
        </p:nvSpPr>
        <p:spPr/>
        <p:txBody>
          <a:bodyPr/>
          <a:lstStyle/>
          <a:p>
            <a:pPr indent="-318770">
              <a:buFont typeface="Arial" panose="020B0604020202020204" pitchFamily="34" charset="0"/>
              <a:buChar char="•"/>
            </a:pPr>
            <a:r>
              <a:rPr lang="en-US" dirty="0">
                <a:latin typeface="+mj-lt"/>
              </a:rPr>
              <a:t>Sense of Belonging</a:t>
            </a:r>
            <a:endParaRPr lang="en-US" dirty="0"/>
          </a:p>
          <a:p>
            <a:pPr indent="-318770"/>
            <a:endParaRPr lang="en-US" dirty="0">
              <a:latin typeface="+mj-lt"/>
            </a:endParaRPr>
          </a:p>
          <a:p>
            <a:pPr indent="-318770">
              <a:buFont typeface="Arial" panose="020B0604020202020204" pitchFamily="34" charset="0"/>
              <a:buChar char="•"/>
            </a:pPr>
            <a:r>
              <a:rPr lang="en-US" dirty="0">
                <a:latin typeface="+mj-lt"/>
              </a:rPr>
              <a:t>Equitable Employment</a:t>
            </a:r>
          </a:p>
          <a:p>
            <a:pPr indent="-318770"/>
            <a:endParaRPr lang="en-US" dirty="0">
              <a:latin typeface="+mj-lt"/>
            </a:endParaRPr>
          </a:p>
          <a:p>
            <a:pPr indent="-318770">
              <a:buFont typeface="Arial" panose="020B0604020202020204" pitchFamily="34" charset="0"/>
              <a:buChar char="•"/>
            </a:pPr>
            <a:r>
              <a:rPr lang="en-US" dirty="0">
                <a:latin typeface="+mj-lt"/>
                <a:cs typeface="Arial"/>
              </a:rPr>
              <a:t>Alleviation of Student Veteran Debt</a:t>
            </a:r>
            <a:endParaRPr lang="en-US" dirty="0">
              <a:latin typeface="+mj-lt"/>
            </a:endParaRPr>
          </a:p>
          <a:p>
            <a:pPr indent="-318770"/>
            <a:endParaRPr lang="en-US" dirty="0">
              <a:latin typeface="+mj-lt"/>
            </a:endParaRPr>
          </a:p>
          <a:p>
            <a:pPr indent="-318770">
              <a:buFont typeface="Arial" panose="020B0604020202020204" pitchFamily="34" charset="0"/>
              <a:buChar char="•"/>
            </a:pPr>
            <a:r>
              <a:rPr lang="en-US" dirty="0">
                <a:latin typeface="+mj-lt"/>
              </a:rPr>
              <a:t>Economic Opportunity &amp; Success</a:t>
            </a:r>
          </a:p>
          <a:p>
            <a:pPr indent="-318770"/>
            <a:endParaRPr lang="en-US" dirty="0">
              <a:latin typeface="+mj-lt"/>
            </a:endParaRPr>
          </a:p>
          <a:p>
            <a:pPr indent="-318770"/>
            <a:endParaRPr lang="en-US" dirty="0">
              <a:latin typeface="+mj-lt"/>
            </a:endParaRPr>
          </a:p>
          <a:p>
            <a:pPr indent="-318770"/>
            <a:endParaRPr lang="en-US" dirty="0">
              <a:latin typeface="+mj-lt"/>
            </a:endParaRPr>
          </a:p>
        </p:txBody>
      </p:sp>
      <p:sp>
        <p:nvSpPr>
          <p:cNvPr id="7" name="Date Placeholder 6">
            <a:extLst>
              <a:ext uri="{FF2B5EF4-FFF2-40B4-BE49-F238E27FC236}">
                <a16:creationId xmlns:a16="http://schemas.microsoft.com/office/drawing/2014/main" id="{680F6B10-98E1-D133-2DEF-5CFF7406B902}"/>
              </a:ext>
            </a:extLst>
          </p:cNvPr>
          <p:cNvSpPr>
            <a:spLocks noGrp="1"/>
          </p:cNvSpPr>
          <p:nvPr>
            <p:ph type="dt" sz="half" idx="10"/>
          </p:nvPr>
        </p:nvSpPr>
        <p:spPr/>
        <p:txBody>
          <a:bodyPr/>
          <a:lstStyle/>
          <a:p>
            <a:pPr>
              <a:defRPr/>
            </a:pPr>
            <a:fld id="{F772BABE-8C0E-40D9-8ED1-D03335A2716F}" type="datetime1">
              <a:rPr lang="en-US" smtClean="0"/>
              <a:t>7/12/2024</a:t>
            </a:fld>
            <a:endParaRPr lang="en-US" dirty="0"/>
          </a:p>
        </p:txBody>
      </p:sp>
      <p:sp>
        <p:nvSpPr>
          <p:cNvPr id="8" name="Footer Placeholder 7">
            <a:extLst>
              <a:ext uri="{FF2B5EF4-FFF2-40B4-BE49-F238E27FC236}">
                <a16:creationId xmlns:a16="http://schemas.microsoft.com/office/drawing/2014/main" id="{50FF5DF7-024B-B49E-81E4-3D3B4BF7056D}"/>
              </a:ext>
            </a:extLst>
          </p:cNvPr>
          <p:cNvSpPr>
            <a:spLocks noGrp="1"/>
          </p:cNvSpPr>
          <p:nvPr>
            <p:ph type="ftr" sz="quarter" idx="11"/>
          </p:nvPr>
        </p:nvSpPr>
        <p:spPr/>
        <p:txBody>
          <a:bodyPr/>
          <a:lstStyle/>
          <a:p>
            <a:pPr>
              <a:defRPr/>
            </a:pPr>
            <a:endParaRPr lang="en-US" dirty="0"/>
          </a:p>
        </p:txBody>
      </p:sp>
      <p:sp>
        <p:nvSpPr>
          <p:cNvPr id="9" name="Slide Number Placeholder 8">
            <a:extLst>
              <a:ext uri="{FF2B5EF4-FFF2-40B4-BE49-F238E27FC236}">
                <a16:creationId xmlns:a16="http://schemas.microsoft.com/office/drawing/2014/main" id="{307052D9-EC86-DF82-531F-34B78AB8CED7}"/>
              </a:ext>
            </a:extLst>
          </p:cNvPr>
          <p:cNvSpPr>
            <a:spLocks noGrp="1"/>
          </p:cNvSpPr>
          <p:nvPr>
            <p:ph type="sldNum" sz="quarter" idx="12"/>
          </p:nvPr>
        </p:nvSpPr>
        <p:spPr/>
        <p:txBody>
          <a:bodyPr/>
          <a:lstStyle/>
          <a:p>
            <a:pPr>
              <a:defRPr/>
            </a:pPr>
            <a:fld id="{B6EE84B3-F910-427D-9EE4-5F49E6F496B0}" type="slidenum">
              <a:rPr lang="en-US" smtClean="0"/>
              <a:pPr>
                <a:defRPr/>
              </a:pPr>
              <a:t>7</a:t>
            </a:fld>
            <a:endParaRPr lang="en-US" dirty="0"/>
          </a:p>
        </p:txBody>
      </p:sp>
    </p:spTree>
    <p:extLst>
      <p:ext uri="{BB962C8B-B14F-4D97-AF65-F5344CB8AC3E}">
        <p14:creationId xmlns:p14="http://schemas.microsoft.com/office/powerpoint/2010/main" val="2885058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2B1C0C8-3F6C-49AE-9867-BAB2609D2AD2}"/>
              </a:ext>
            </a:extLst>
          </p:cNvPr>
          <p:cNvSpPr>
            <a:spLocks noGrp="1"/>
          </p:cNvSpPr>
          <p:nvPr>
            <p:ph type="subTitle" idx="1"/>
          </p:nvPr>
        </p:nvSpPr>
        <p:spPr/>
        <p:txBody>
          <a:bodyPr/>
          <a:lstStyle/>
          <a:p>
            <a:r>
              <a:rPr lang="en-US" dirty="0">
                <a:latin typeface="+mj-lt"/>
              </a:rPr>
              <a:t>So, where does SVA fit in?</a:t>
            </a:r>
          </a:p>
        </p:txBody>
      </p:sp>
      <p:sp>
        <p:nvSpPr>
          <p:cNvPr id="3" name="Date Placeholder 2">
            <a:extLst>
              <a:ext uri="{FF2B5EF4-FFF2-40B4-BE49-F238E27FC236}">
                <a16:creationId xmlns:a16="http://schemas.microsoft.com/office/drawing/2014/main" id="{98AA0BB1-790B-BF94-CF1C-13C75275199A}"/>
              </a:ext>
            </a:extLst>
          </p:cNvPr>
          <p:cNvSpPr>
            <a:spLocks noGrp="1"/>
          </p:cNvSpPr>
          <p:nvPr>
            <p:ph type="dt" sz="half" idx="10"/>
          </p:nvPr>
        </p:nvSpPr>
        <p:spPr/>
        <p:txBody>
          <a:bodyPr/>
          <a:lstStyle/>
          <a:p>
            <a:pPr>
              <a:defRPr/>
            </a:pPr>
            <a:fld id="{7E0D29D0-7E9B-4914-8E2D-F373CABED0BD}" type="datetime1">
              <a:rPr lang="en-US" smtClean="0"/>
              <a:t>7/12/2024</a:t>
            </a:fld>
            <a:endParaRPr lang="en-US" dirty="0"/>
          </a:p>
        </p:txBody>
      </p:sp>
      <p:sp>
        <p:nvSpPr>
          <p:cNvPr id="4" name="Footer Placeholder 3">
            <a:extLst>
              <a:ext uri="{FF2B5EF4-FFF2-40B4-BE49-F238E27FC236}">
                <a16:creationId xmlns:a16="http://schemas.microsoft.com/office/drawing/2014/main" id="{D30AC8B4-92E3-94D5-E5B5-1B7F9C5744FB}"/>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8132760A-377A-529A-74DB-D251B26C655C}"/>
              </a:ext>
            </a:extLst>
          </p:cNvPr>
          <p:cNvSpPr>
            <a:spLocks noGrp="1"/>
          </p:cNvSpPr>
          <p:nvPr>
            <p:ph type="sldNum" sz="quarter" idx="12"/>
          </p:nvPr>
        </p:nvSpPr>
        <p:spPr/>
        <p:txBody>
          <a:bodyPr/>
          <a:lstStyle/>
          <a:p>
            <a:pPr>
              <a:defRPr/>
            </a:pPr>
            <a:fld id="{614C6E8E-58BD-45A7-B3A1-0438BB9B2718}" type="slidenum">
              <a:rPr lang="en-US" smtClean="0"/>
              <a:pPr>
                <a:defRPr/>
              </a:pPr>
              <a:t>8</a:t>
            </a:fld>
            <a:endParaRPr lang="en-US" dirty="0"/>
          </a:p>
        </p:txBody>
      </p:sp>
    </p:spTree>
    <p:extLst>
      <p:ext uri="{BB962C8B-B14F-4D97-AF65-F5344CB8AC3E}">
        <p14:creationId xmlns:p14="http://schemas.microsoft.com/office/powerpoint/2010/main" val="1590099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483B7-F305-24DF-5D09-8E27851C74E4}"/>
              </a:ext>
            </a:extLst>
          </p:cNvPr>
          <p:cNvSpPr>
            <a:spLocks noGrp="1"/>
          </p:cNvSpPr>
          <p:nvPr>
            <p:ph type="title"/>
          </p:nvPr>
        </p:nvSpPr>
        <p:spPr>
          <a:xfrm>
            <a:off x="533400" y="0"/>
            <a:ext cx="10972800" cy="950976"/>
          </a:xfrm>
        </p:spPr>
        <p:txBody>
          <a:bodyPr>
            <a:normAutofit fontScale="90000"/>
          </a:bodyPr>
          <a:lstStyle/>
          <a:p>
            <a:r>
              <a:rPr lang="en-US" dirty="0">
                <a:latin typeface="+mj-lt"/>
              </a:rPr>
              <a:t>What Student Veterans Gain from a Chapter</a:t>
            </a:r>
          </a:p>
        </p:txBody>
      </p:sp>
      <p:sp>
        <p:nvSpPr>
          <p:cNvPr id="3" name="Content Placeholder 2">
            <a:extLst>
              <a:ext uri="{FF2B5EF4-FFF2-40B4-BE49-F238E27FC236}">
                <a16:creationId xmlns:a16="http://schemas.microsoft.com/office/drawing/2014/main" id="{E267DA05-19B7-D407-D023-C8FEB004FD20}"/>
              </a:ext>
            </a:extLst>
          </p:cNvPr>
          <p:cNvSpPr>
            <a:spLocks noGrp="1"/>
          </p:cNvSpPr>
          <p:nvPr>
            <p:ph idx="1"/>
          </p:nvPr>
        </p:nvSpPr>
        <p:spPr>
          <a:xfrm>
            <a:off x="609600" y="1123188"/>
            <a:ext cx="10972800" cy="3677412"/>
          </a:xfrm>
        </p:spPr>
        <p:txBody>
          <a:bodyPr/>
          <a:lstStyle/>
          <a:p>
            <a:pPr>
              <a:buFont typeface="Arial" panose="020B0604020202020204" pitchFamily="34" charset="0"/>
              <a:buChar char="•"/>
            </a:pPr>
            <a:r>
              <a:rPr lang="en-US" dirty="0">
                <a:latin typeface="+mj-lt"/>
              </a:rPr>
              <a:t>Build a meaningful support community of veterans, military-affiliated individuals, and military supporters  </a:t>
            </a:r>
          </a:p>
          <a:p>
            <a:pPr>
              <a:buFont typeface="Arial" panose="020B0604020202020204" pitchFamily="34" charset="0"/>
              <a:buChar char="•"/>
            </a:pPr>
            <a:endParaRPr lang="en-US" dirty="0">
              <a:latin typeface="+mj-lt"/>
            </a:endParaRPr>
          </a:p>
          <a:p>
            <a:pPr>
              <a:buFont typeface="Arial" panose="020B0604020202020204" pitchFamily="34" charset="0"/>
              <a:buChar char="•"/>
            </a:pPr>
            <a:r>
              <a:rPr lang="en-US" dirty="0">
                <a:latin typeface="+mj-lt"/>
              </a:rPr>
              <a:t>Networking, leadership, and professional development opportunities</a:t>
            </a:r>
          </a:p>
          <a:p>
            <a:pPr marL="119062" indent="0">
              <a:buNone/>
            </a:pPr>
            <a:endParaRPr lang="en-US" dirty="0">
              <a:latin typeface="+mj-lt"/>
            </a:endParaRPr>
          </a:p>
          <a:p>
            <a:pPr>
              <a:buFont typeface="Arial" panose="020B0604020202020204" pitchFamily="34" charset="0"/>
              <a:buChar char="•"/>
            </a:pPr>
            <a:r>
              <a:rPr lang="en-US" dirty="0">
                <a:latin typeface="+mj-lt"/>
              </a:rPr>
              <a:t>Resources to help achieve academic &amp; professional goals  </a:t>
            </a:r>
          </a:p>
          <a:p>
            <a:pPr marL="119062" indent="0">
              <a:buNone/>
            </a:pPr>
            <a:endParaRPr lang="en-US" dirty="0">
              <a:latin typeface="+mj-lt"/>
            </a:endParaRPr>
          </a:p>
          <a:p>
            <a:pPr marL="119062" indent="0">
              <a:buNone/>
            </a:pPr>
            <a:r>
              <a:rPr lang="en-US" sz="1800" i="1" dirty="0">
                <a:solidFill>
                  <a:srgbClr val="002760"/>
                </a:solidFill>
                <a:latin typeface="+mj-lt"/>
              </a:rPr>
              <a:t>“The legislative work is awesome. We deal with the government relations office in Austin weekly and we can connect them to SVA leadership and allies in D.C.” - SVA Chapter Network Survey</a:t>
            </a:r>
          </a:p>
          <a:p>
            <a:pPr marL="119062" indent="0">
              <a:buNone/>
            </a:pPr>
            <a:endParaRPr lang="en-US" dirty="0"/>
          </a:p>
        </p:txBody>
      </p:sp>
      <p:sp>
        <p:nvSpPr>
          <p:cNvPr id="4" name="Date Placeholder 3">
            <a:extLst>
              <a:ext uri="{FF2B5EF4-FFF2-40B4-BE49-F238E27FC236}">
                <a16:creationId xmlns:a16="http://schemas.microsoft.com/office/drawing/2014/main" id="{D6D7224D-AD78-FF70-B4FA-E6FAFE088E4B}"/>
              </a:ext>
            </a:extLst>
          </p:cNvPr>
          <p:cNvSpPr>
            <a:spLocks noGrp="1"/>
          </p:cNvSpPr>
          <p:nvPr>
            <p:ph type="dt" sz="half" idx="10"/>
          </p:nvPr>
        </p:nvSpPr>
        <p:spPr/>
        <p:txBody>
          <a:bodyPr/>
          <a:lstStyle/>
          <a:p>
            <a:pPr>
              <a:defRPr/>
            </a:pPr>
            <a:fld id="{55CE896A-7C3C-469D-8229-1F901A7A6C79}" type="datetime1">
              <a:rPr lang="en-US" smtClean="0"/>
              <a:t>7/12/2024</a:t>
            </a:fld>
            <a:endParaRPr lang="en-US" dirty="0"/>
          </a:p>
        </p:txBody>
      </p:sp>
      <p:sp>
        <p:nvSpPr>
          <p:cNvPr id="5" name="Footer Placeholder 4">
            <a:extLst>
              <a:ext uri="{FF2B5EF4-FFF2-40B4-BE49-F238E27FC236}">
                <a16:creationId xmlns:a16="http://schemas.microsoft.com/office/drawing/2014/main" id="{44193203-D545-F0F8-012A-D96162C44129}"/>
              </a:ext>
            </a:extLst>
          </p:cNvPr>
          <p:cNvSpPr>
            <a:spLocks noGrp="1"/>
          </p:cNvSpPr>
          <p:nvPr>
            <p:ph type="ftr" sz="quarter" idx="11"/>
          </p:nvPr>
        </p:nvSpPr>
        <p:spPr/>
        <p:txBody>
          <a:bodyPr/>
          <a:lstStyle/>
          <a:p>
            <a:pPr>
              <a:defRPr/>
            </a:pPr>
            <a:endParaRPr lang="en-US" dirty="0"/>
          </a:p>
        </p:txBody>
      </p:sp>
      <p:sp>
        <p:nvSpPr>
          <p:cNvPr id="6" name="Slide Number Placeholder 5">
            <a:extLst>
              <a:ext uri="{FF2B5EF4-FFF2-40B4-BE49-F238E27FC236}">
                <a16:creationId xmlns:a16="http://schemas.microsoft.com/office/drawing/2014/main" id="{D04BB263-3752-42C6-28F7-8A570DF2AE04}"/>
              </a:ext>
            </a:extLst>
          </p:cNvPr>
          <p:cNvSpPr>
            <a:spLocks noGrp="1"/>
          </p:cNvSpPr>
          <p:nvPr>
            <p:ph type="sldNum" sz="quarter" idx="12"/>
          </p:nvPr>
        </p:nvSpPr>
        <p:spPr/>
        <p:txBody>
          <a:bodyPr/>
          <a:lstStyle/>
          <a:p>
            <a:pPr>
              <a:defRPr/>
            </a:pPr>
            <a:fld id="{C389C0D1-6764-4590-975B-BDB72E2838D7}" type="slidenum">
              <a:rPr lang="en-US" smtClean="0"/>
              <a:pPr>
                <a:defRPr/>
              </a:pPr>
              <a:t>9</a:t>
            </a:fld>
            <a:endParaRPr lang="en-US" dirty="0"/>
          </a:p>
        </p:txBody>
      </p:sp>
    </p:spTree>
    <p:extLst>
      <p:ext uri="{BB962C8B-B14F-4D97-AF65-F5344CB8AC3E}">
        <p14:creationId xmlns:p14="http://schemas.microsoft.com/office/powerpoint/2010/main" val="143191498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rident">
      <a:majorFont>
        <a:latin typeface="Times New Roman"/>
        <a:ea typeface=""/>
        <a:cs typeface=""/>
      </a:majorFont>
      <a:minorFont>
        <a:latin typeface="Times"/>
        <a:ea typeface=""/>
        <a:cs typeface=""/>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5C5BD06D7C2684BB29CCC185783CB3F" ma:contentTypeVersion="15" ma:contentTypeDescription="Create a new document." ma:contentTypeScope="" ma:versionID="294061d834ec5924126b99bcaf9edc35">
  <xsd:schema xmlns:xsd="http://www.w3.org/2001/XMLSchema" xmlns:xs="http://www.w3.org/2001/XMLSchema" xmlns:p="http://schemas.microsoft.com/office/2006/metadata/properties" xmlns:ns2="8b0a2345-7c46-4650-99c3-0a0d41e9347f" xmlns:ns3="a27ad4d7-6d7c-41e2-9cdb-bb85ecafe21c" targetNamespace="http://schemas.microsoft.com/office/2006/metadata/properties" ma:root="true" ma:fieldsID="aa177f27bcc90a581d00936974cade00" ns2:_="" ns3:_="">
    <xsd:import namespace="8b0a2345-7c46-4650-99c3-0a0d41e9347f"/>
    <xsd:import namespace="a27ad4d7-6d7c-41e2-9cdb-bb85ecafe21c"/>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0a2345-7c46-4650-99c3-0a0d41e934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fa319ea-3c00-4eff-bc2c-7d0a7949415a"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27ad4d7-6d7c-41e2-9cdb-bb85ecafe21c"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0780b4e-29ad-481d-86c8-0a8db756af33}" ma:internalName="TaxCatchAll" ma:showField="CatchAllData" ma:web="a27ad4d7-6d7c-41e2-9cdb-bb85ecafe21c">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b0a2345-7c46-4650-99c3-0a0d41e9347f">
      <Terms xmlns="http://schemas.microsoft.com/office/infopath/2007/PartnerControls"/>
    </lcf76f155ced4ddcb4097134ff3c332f>
    <TaxCatchAll xmlns="a27ad4d7-6d7c-41e2-9cdb-bb85ecafe21c" xsi:nil="true"/>
    <SharedWithUsers xmlns="a27ad4d7-6d7c-41e2-9cdb-bb85ecafe21c">
      <UserInfo>
        <DisplayName>Kassi Ward</DisplayName>
        <AccountId>216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F787E89-DE29-4C3E-8358-D9F7594E19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0a2345-7c46-4650-99c3-0a0d41e9347f"/>
    <ds:schemaRef ds:uri="a27ad4d7-6d7c-41e2-9cdb-bb85ecafe2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01A0B06-68B1-4EDC-A3C1-045319B4CC02}">
  <ds:schemaRefs>
    <ds:schemaRef ds:uri="http://purl.org/dc/terms/"/>
    <ds:schemaRef ds:uri="http://www.w3.org/XML/1998/namespace"/>
    <ds:schemaRef ds:uri="http://purl.org/dc/elements/1.1/"/>
    <ds:schemaRef ds:uri="http://purl.org/dc/dcmitype/"/>
    <ds:schemaRef ds:uri="http://schemas.microsoft.com/office/infopath/2007/PartnerControls"/>
    <ds:schemaRef ds:uri="http://schemas.microsoft.com/office/2006/documentManagement/types"/>
    <ds:schemaRef ds:uri="8b0a2345-7c46-4650-99c3-0a0d41e9347f"/>
    <ds:schemaRef ds:uri="http://schemas.openxmlformats.org/package/2006/metadata/core-properties"/>
    <ds:schemaRef ds:uri="a27ad4d7-6d7c-41e2-9cdb-bb85ecafe21c"/>
    <ds:schemaRef ds:uri="http://schemas.microsoft.com/office/2006/metadata/properties"/>
  </ds:schemaRefs>
</ds:datastoreItem>
</file>

<file path=customXml/itemProps3.xml><?xml version="1.0" encoding="utf-8"?>
<ds:datastoreItem xmlns:ds="http://schemas.openxmlformats.org/officeDocument/2006/customXml" ds:itemID="{B795CA87-88C1-4EBD-9236-F21AC776134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Flow</Template>
  <TotalTime>49311</TotalTime>
  <Words>5017</Words>
  <Application>Microsoft Office PowerPoint</Application>
  <PresentationFormat>Widescreen</PresentationFormat>
  <Paragraphs>497</Paragraphs>
  <Slides>32</Slides>
  <Notes>19</Notes>
  <HiddenSlides>0</HiddenSlides>
  <MMClips>0</MMClips>
  <ScaleCrop>false</ScaleCrop>
  <HeadingPairs>
    <vt:vector size="4" baseType="variant">
      <vt:variant>
        <vt:lpstr>Theme</vt:lpstr>
      </vt:variant>
      <vt:variant>
        <vt:i4>2</vt:i4>
      </vt:variant>
      <vt:variant>
        <vt:lpstr>Slide Titles</vt:lpstr>
      </vt:variant>
      <vt:variant>
        <vt:i4>32</vt:i4>
      </vt:variant>
    </vt:vector>
  </HeadingPairs>
  <TitlesOfParts>
    <vt:vector size="34" baseType="lpstr">
      <vt:lpstr>Module</vt:lpstr>
      <vt:lpstr>Custom Design</vt:lpstr>
      <vt:lpstr>Creating a Successful Student Veterans of America Chapter</vt:lpstr>
      <vt:lpstr>About Me: Why I’m Here!</vt:lpstr>
      <vt:lpstr>Overview: What You Want to Know</vt:lpstr>
      <vt:lpstr>PowerPoint Presentation</vt:lpstr>
      <vt:lpstr>Introduction to Student Veterans of America</vt:lpstr>
      <vt:lpstr>SVA Core Functions  </vt:lpstr>
      <vt:lpstr>What Challenges Do We Seek to Address?</vt:lpstr>
      <vt:lpstr>PowerPoint Presentation</vt:lpstr>
      <vt:lpstr>What Student Veterans Gain from a Chapter</vt:lpstr>
      <vt:lpstr>Chapter Services &amp; Resources</vt:lpstr>
      <vt:lpstr>Programs &amp; Events</vt:lpstr>
      <vt:lpstr>Programs &amp; Events (cont.)</vt:lpstr>
      <vt:lpstr>PowerPoint Presentation</vt:lpstr>
      <vt:lpstr>Our Chapters</vt:lpstr>
      <vt:lpstr>Starting a SVA Chapter</vt:lpstr>
      <vt:lpstr>Starting a SVA Chapter: Pro-Tips</vt:lpstr>
      <vt:lpstr>PowerPoint Presentation</vt:lpstr>
      <vt:lpstr>Chapter Advisor: Roles &amp; Responsibilities</vt:lpstr>
      <vt:lpstr>Chapter Advisor: Roles &amp; Responsibilities (cont)</vt:lpstr>
      <vt:lpstr>The Advisor Impact</vt:lpstr>
      <vt:lpstr>Key Takeaways</vt:lpstr>
      <vt:lpstr>Contact Information</vt:lpstr>
      <vt:lpstr>PowerPoint Presentation</vt:lpstr>
      <vt:lpstr>SVA- Legislative Landscape </vt:lpstr>
      <vt:lpstr>About Me!</vt:lpstr>
      <vt:lpstr>SVA Government Affairs</vt:lpstr>
      <vt:lpstr>2024 SVA Policy Priorities</vt:lpstr>
      <vt:lpstr>Washington Week</vt:lpstr>
      <vt:lpstr>118th Congress 2nd Session</vt:lpstr>
      <vt:lpstr>118th Congress 2nd Session (cont’d)</vt:lpstr>
      <vt:lpstr>SCOTUS Developments to Follow</vt:lpstr>
      <vt:lpstr>PowerPoint Presentation</vt:lpstr>
    </vt:vector>
  </TitlesOfParts>
  <Company>Touro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Nancy You</dc:creator>
  <cp:lastModifiedBy>Faisal Sulman</cp:lastModifiedBy>
  <cp:revision>1922</cp:revision>
  <cp:lastPrinted>2012-12-19T16:57:39Z</cp:lastPrinted>
  <dcterms:created xsi:type="dcterms:W3CDTF">2009-09-02T16:36:31Z</dcterms:created>
  <dcterms:modified xsi:type="dcterms:W3CDTF">2024-07-12T17:32:57Z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0x010100D5C5BD06D7C2684BB29CCC185783CB3F</vt:lpwstr>
  </property>
  <property fmtid="{D5CDD505-2E9C-101B-9397-08002B2CF9AE}" pid="3" name="MediaServiceImageTags">
    <vt:lpwstr/>
  </property>
</Properties>
</file>